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handoutMasterIdLst>
    <p:handoutMasterId r:id="rId10"/>
  </p:handoutMasterIdLst>
  <p:sldIdLst>
    <p:sldId id="257"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1364" y="56"/>
      </p:cViewPr>
      <p:guideLst>
        <p:guide orient="horz" pos="2160"/>
        <p:guide pos="2880"/>
      </p:guideLst>
    </p:cSldViewPr>
  </p:slideViewPr>
  <p:notesTextViewPr>
    <p:cViewPr>
      <p:scale>
        <a:sx n="100" d="100"/>
        <a:sy n="100" d="100"/>
      </p:scale>
      <p:origin x="0" y="0"/>
    </p:cViewPr>
  </p:notesTextViewPr>
  <p:notesViewPr>
    <p:cSldViewPr>
      <p:cViewPr varScale="1">
        <p:scale>
          <a:sx n="52" d="100"/>
          <a:sy n="52" d="100"/>
        </p:scale>
        <p:origin x="-190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E4D991-CBD9-48F4-BE3D-7E89F0FAE16A}" type="datetimeFigureOut">
              <a:rPr lang="en-US" smtClean="0"/>
              <a:pPr/>
              <a:t>7/7/2020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Copyright © 2008 Wolters Kluwer. Published by Lippincott Williams &amp; Wilkins.</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77F944-9692-4003-B5CB-E0671FD2E8F8}" type="slidenum">
              <a:rPr lang="en-US" smtClean="0"/>
              <a:pPr/>
              <a:t>‹#›</a:t>
            </a:fld>
            <a:endParaRPr lang="en-US"/>
          </a:p>
        </p:txBody>
      </p:sp>
    </p:spTree>
    <p:extLst>
      <p:ext uri="{BB962C8B-B14F-4D97-AF65-F5344CB8AC3E}">
        <p14:creationId xmlns:p14="http://schemas.microsoft.com/office/powerpoint/2010/main" val="9745096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2C85E7-246D-4323-8854-CA36C40F949E}" type="datetimeFigureOut">
              <a:rPr lang="en-US" smtClean="0"/>
              <a:pPr/>
              <a:t>7/7/2020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Copyright © 2008 Wolters Kluwer. Published by Lippincott Williams &amp; Wilkins.</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07BEC0-D6FB-4CE9-BBEF-79CAAEC444A1}" type="slidenum">
              <a:rPr lang="en-US" smtClean="0"/>
              <a:pPr/>
              <a:t>‹#›</a:t>
            </a:fld>
            <a:endParaRPr lang="en-US"/>
          </a:p>
        </p:txBody>
      </p:sp>
    </p:spTree>
    <p:extLst>
      <p:ext uri="{BB962C8B-B14F-4D97-AF65-F5344CB8AC3E}">
        <p14:creationId xmlns:p14="http://schemas.microsoft.com/office/powerpoint/2010/main" val="1366326537"/>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062CF3-1F58-4607-89BC-A462E955FE3C}" type="datetime1">
              <a:rPr lang="en-US" smtClean="0"/>
              <a:pPr/>
              <a:t>7/7/2020</a:t>
            </a:fld>
            <a:endParaRPr lang="en-US"/>
          </a:p>
        </p:txBody>
      </p:sp>
      <p:sp>
        <p:nvSpPr>
          <p:cNvPr id="5" name="Footer Placeholder 4"/>
          <p:cNvSpPr>
            <a:spLocks noGrp="1"/>
          </p:cNvSpPr>
          <p:nvPr>
            <p:ph type="ftr" sz="quarter" idx="11"/>
          </p:nvPr>
        </p:nvSpPr>
        <p:spPr/>
        <p:txBody>
          <a:bodyPr/>
          <a:lstStyle/>
          <a:p>
            <a:r>
              <a:rPr lang="en-US" smtClean="0"/>
              <a:t>Copyright © 2009 Wolters Kluwer. Published by Lippincott Williams &amp; Wilkins.</a:t>
            </a:r>
            <a:endParaRPr lang="en-US"/>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E5A7B3-3010-4D23-917E-4756377F86A1}" type="datetime1">
              <a:rPr lang="en-US" smtClean="0"/>
              <a:pPr/>
              <a:t>7/7/2020</a:t>
            </a:fld>
            <a:endParaRPr lang="en-US"/>
          </a:p>
        </p:txBody>
      </p:sp>
      <p:sp>
        <p:nvSpPr>
          <p:cNvPr id="5" name="Footer Placeholder 4"/>
          <p:cNvSpPr>
            <a:spLocks noGrp="1"/>
          </p:cNvSpPr>
          <p:nvPr>
            <p:ph type="ftr" sz="quarter" idx="11"/>
          </p:nvPr>
        </p:nvSpPr>
        <p:spPr/>
        <p:txBody>
          <a:bodyPr/>
          <a:lstStyle/>
          <a:p>
            <a:r>
              <a:rPr lang="en-US" smtClean="0"/>
              <a:t>Copyright © 2009 Wolters Kluwer. Published by Lippincott Williams &amp; Wilkins.</a:t>
            </a:r>
            <a:endParaRPr lang="en-US"/>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23B8F3-7BAD-41C0-8DBA-25DE1AB5911A}" type="datetime1">
              <a:rPr lang="en-US" smtClean="0"/>
              <a:pPr/>
              <a:t>7/7/2020</a:t>
            </a:fld>
            <a:endParaRPr lang="en-US"/>
          </a:p>
        </p:txBody>
      </p:sp>
      <p:sp>
        <p:nvSpPr>
          <p:cNvPr id="5" name="Footer Placeholder 4"/>
          <p:cNvSpPr>
            <a:spLocks noGrp="1"/>
          </p:cNvSpPr>
          <p:nvPr>
            <p:ph type="ftr" sz="quarter" idx="11"/>
          </p:nvPr>
        </p:nvSpPr>
        <p:spPr/>
        <p:txBody>
          <a:bodyPr/>
          <a:lstStyle/>
          <a:p>
            <a:r>
              <a:rPr lang="en-US" smtClean="0"/>
              <a:t>Copyright © 2009 Wolters Kluwer. Published by Lippincott Williams &amp; Wilkins.</a:t>
            </a:r>
            <a:endParaRPr lang="en-US"/>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3483ED-733A-4ACA-A384-A98EC962AE89}" type="datetime1">
              <a:rPr lang="en-US" smtClean="0"/>
              <a:pPr/>
              <a:t>7/7/2020</a:t>
            </a:fld>
            <a:endParaRPr lang="en-US"/>
          </a:p>
        </p:txBody>
      </p:sp>
      <p:sp>
        <p:nvSpPr>
          <p:cNvPr id="5" name="Footer Placeholder 4"/>
          <p:cNvSpPr>
            <a:spLocks noGrp="1"/>
          </p:cNvSpPr>
          <p:nvPr>
            <p:ph type="ftr" sz="quarter" idx="11"/>
          </p:nvPr>
        </p:nvSpPr>
        <p:spPr/>
        <p:txBody>
          <a:bodyPr/>
          <a:lstStyle/>
          <a:p>
            <a:r>
              <a:rPr lang="en-US" smtClean="0"/>
              <a:t>Copyright © 2009 Wolters Kluwer. Published by Lippincott Williams &amp; Wilkins.</a:t>
            </a:r>
            <a:endParaRPr lang="en-US"/>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E69BC5-34C4-4E6A-BD32-745F05F85CE1}" type="datetime1">
              <a:rPr lang="en-US" smtClean="0"/>
              <a:pPr/>
              <a:t>7/7/2020</a:t>
            </a:fld>
            <a:endParaRPr lang="en-US"/>
          </a:p>
        </p:txBody>
      </p:sp>
      <p:sp>
        <p:nvSpPr>
          <p:cNvPr id="5" name="Footer Placeholder 4"/>
          <p:cNvSpPr>
            <a:spLocks noGrp="1"/>
          </p:cNvSpPr>
          <p:nvPr>
            <p:ph type="ftr" sz="quarter" idx="11"/>
          </p:nvPr>
        </p:nvSpPr>
        <p:spPr/>
        <p:txBody>
          <a:bodyPr/>
          <a:lstStyle/>
          <a:p>
            <a:r>
              <a:rPr lang="en-US" smtClean="0"/>
              <a:t>Copyright © 2009 Wolters Kluwer. Published by Lippincott Williams &amp; Wilkins.</a:t>
            </a:r>
            <a:endParaRPr lang="en-US"/>
          </a:p>
        </p:txBody>
      </p:sp>
      <p:sp>
        <p:nvSpPr>
          <p:cNvPr id="6" name="Slide Number Placeholder 5"/>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23E42C-4DF1-46AE-97A9-18AF6B43EE9C}" type="datetime1">
              <a:rPr lang="en-US" smtClean="0"/>
              <a:pPr/>
              <a:t>7/7/2020</a:t>
            </a:fld>
            <a:endParaRPr lang="en-US"/>
          </a:p>
        </p:txBody>
      </p:sp>
      <p:sp>
        <p:nvSpPr>
          <p:cNvPr id="6" name="Footer Placeholder 5"/>
          <p:cNvSpPr>
            <a:spLocks noGrp="1"/>
          </p:cNvSpPr>
          <p:nvPr>
            <p:ph type="ftr" sz="quarter" idx="11"/>
          </p:nvPr>
        </p:nvSpPr>
        <p:spPr/>
        <p:txBody>
          <a:bodyPr/>
          <a:lstStyle/>
          <a:p>
            <a:r>
              <a:rPr lang="en-US" smtClean="0"/>
              <a:t>Copyright © 2009 Wolters Kluwer. Published by Lippincott Williams &amp; Wilkins.</a:t>
            </a:r>
            <a:endParaRPr lang="en-US"/>
          </a:p>
        </p:txBody>
      </p:sp>
      <p:sp>
        <p:nvSpPr>
          <p:cNvPr id="7" name="Slide Number Placeholder 6"/>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039E3F-92DD-47DA-B9FE-58942EE659D3}" type="datetime1">
              <a:rPr lang="en-US" smtClean="0"/>
              <a:pPr/>
              <a:t>7/7/2020</a:t>
            </a:fld>
            <a:endParaRPr lang="en-US"/>
          </a:p>
        </p:txBody>
      </p:sp>
      <p:sp>
        <p:nvSpPr>
          <p:cNvPr id="8" name="Footer Placeholder 7"/>
          <p:cNvSpPr>
            <a:spLocks noGrp="1"/>
          </p:cNvSpPr>
          <p:nvPr>
            <p:ph type="ftr" sz="quarter" idx="11"/>
          </p:nvPr>
        </p:nvSpPr>
        <p:spPr/>
        <p:txBody>
          <a:bodyPr/>
          <a:lstStyle/>
          <a:p>
            <a:r>
              <a:rPr lang="en-US" smtClean="0"/>
              <a:t>Copyright © 2009 Wolters Kluwer. Published by Lippincott Williams &amp; Wilkins.</a:t>
            </a:r>
            <a:endParaRPr lang="en-US"/>
          </a:p>
        </p:txBody>
      </p:sp>
      <p:sp>
        <p:nvSpPr>
          <p:cNvPr id="9" name="Slide Number Placeholder 8"/>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D0D372-5EA4-44EF-8E02-39D181E30D47}" type="datetime1">
              <a:rPr lang="en-US" smtClean="0"/>
              <a:pPr/>
              <a:t>7/7/2020</a:t>
            </a:fld>
            <a:endParaRPr lang="en-US"/>
          </a:p>
        </p:txBody>
      </p:sp>
      <p:sp>
        <p:nvSpPr>
          <p:cNvPr id="4" name="Footer Placeholder 3"/>
          <p:cNvSpPr>
            <a:spLocks noGrp="1"/>
          </p:cNvSpPr>
          <p:nvPr>
            <p:ph type="ftr" sz="quarter" idx="11"/>
          </p:nvPr>
        </p:nvSpPr>
        <p:spPr/>
        <p:txBody>
          <a:bodyPr/>
          <a:lstStyle/>
          <a:p>
            <a:r>
              <a:rPr lang="en-US" smtClean="0"/>
              <a:t>Copyright © 2009 Wolters Kluwer. Published by Lippincott Williams &amp; Wilkins.</a:t>
            </a:r>
            <a:endParaRPr lang="en-US"/>
          </a:p>
        </p:txBody>
      </p:sp>
      <p:sp>
        <p:nvSpPr>
          <p:cNvPr id="5" name="Slide Number Placeholder 4"/>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Subtitle 2"/>
          <p:cNvSpPr>
            <a:spLocks noGrp="1"/>
          </p:cNvSpPr>
          <p:nvPr>
            <p:ph type="subTitle" idx="1"/>
          </p:nvPr>
        </p:nvSpPr>
        <p:spPr>
          <a:xfrm>
            <a:off x="1371600" y="2057400"/>
            <a:ext cx="6400800" cy="1371600"/>
          </a:xfrm>
        </p:spPr>
        <p:txBody>
          <a:bodyPr>
            <a:normAutofit/>
          </a:bodyPr>
          <a:lstStyle>
            <a:lvl1pPr marL="0" indent="0" algn="ctr" defTabSz="914400" rtl="0" eaLnBrk="1" latinLnBrk="0" hangingPunct="1">
              <a:spcBef>
                <a:spcPct val="20000"/>
              </a:spcBef>
              <a:buFont typeface="Arial" pitchFamily="34" charset="0"/>
              <a:buNone/>
              <a:defRPr lang="en-US" sz="3200" kern="1200" dirty="0">
                <a:solidFill>
                  <a:schemeClr val="tx1">
                    <a:tint val="75000"/>
                  </a:schemeClr>
                </a:solidFill>
                <a:latin typeface="+mn-lt"/>
                <a:ea typeface="+mn-ea"/>
                <a:cs typeface="+mn-cs"/>
              </a:defRPr>
            </a:lvl1pPr>
          </a:lstStyle>
          <a:p>
            <a:r>
              <a:rPr lang="en-US" dirty="0" smtClean="0"/>
              <a:t>This PowerPoint document contains the images that you requested.</a:t>
            </a:r>
            <a:endParaRPr lang="en-US" dirty="0"/>
          </a:p>
        </p:txBody>
      </p:sp>
      <p:sp>
        <p:nvSpPr>
          <p:cNvPr id="9" name="Title 1"/>
          <p:cNvSpPr>
            <a:spLocks noGrp="1"/>
          </p:cNvSpPr>
          <p:nvPr>
            <p:ph type="title"/>
          </p:nvPr>
        </p:nvSpPr>
        <p:spPr>
          <a:xfrm>
            <a:off x="228600" y="1143000"/>
            <a:ext cx="8229600" cy="719328"/>
          </a:xfrm>
        </p:spPr>
        <p:txBody>
          <a:bodyPr anchor="b">
            <a:noAutofit/>
          </a:bodyPr>
          <a:lstStyle>
            <a:lvl1pPr algn="ctr" defTabSz="914400" rtl="0" eaLnBrk="1" latinLnBrk="0" hangingPunct="1">
              <a:spcBef>
                <a:spcPct val="0"/>
              </a:spcBef>
              <a:buNone/>
              <a:defRPr lang="en-US" sz="4400" kern="1200" dirty="0">
                <a:solidFill>
                  <a:schemeClr val="tx1"/>
                </a:solidFill>
                <a:latin typeface="+mj-lt"/>
                <a:ea typeface="+mj-ea"/>
                <a:cs typeface="+mj-cs"/>
              </a:defRPr>
            </a:lvl1pPr>
          </a:lstStyle>
          <a:p>
            <a:r>
              <a:rPr lang="en-US" dirty="0" smtClean="0"/>
              <a:t>Click to edit Master title style</a:t>
            </a:r>
            <a:endParaRPr lang="en-US" dirty="0"/>
          </a:p>
        </p:txBody>
      </p:sp>
      <p:sp>
        <p:nvSpPr>
          <p:cNvPr id="13" name="Text Placeholder 12"/>
          <p:cNvSpPr>
            <a:spLocks noGrp="1"/>
          </p:cNvSpPr>
          <p:nvPr>
            <p:ph type="body" sz="quarter" idx="13" hasCustomPrompt="1"/>
          </p:nvPr>
        </p:nvSpPr>
        <p:spPr>
          <a:xfrm>
            <a:off x="914400" y="3505200"/>
            <a:ext cx="7315200" cy="2895600"/>
          </a:xfrm>
          <a:ln>
            <a:noFill/>
          </a:ln>
        </p:spPr>
        <p:txBody>
          <a:bodyPr>
            <a:norm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1400" b="1" kern="1200" noProof="0" dirty="0">
                <a:solidFill>
                  <a:schemeClr val="tx1"/>
                </a:solidFill>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mn-lt"/>
                <a:ea typeface="+mn-ea"/>
                <a:cs typeface="+mn-cs"/>
              </a:rPr>
              <a:t>Copyright Notice</a:t>
            </a:r>
            <a:br>
              <a:rPr kumimoji="0" lang="en-US" sz="1400" b="1" i="0" u="none" strike="noStrike" kern="1200" cap="none" spc="0" normalizeH="0" baseline="0" noProof="0" dirty="0" smtClean="0">
                <a:ln>
                  <a:noFill/>
                </a:ln>
                <a:solidFill>
                  <a:prstClr val="black"/>
                </a:solidFill>
                <a:effectLst/>
                <a:uLnTx/>
                <a:uFillTx/>
                <a:latin typeface="+mn-lt"/>
                <a:ea typeface="+mn-ea"/>
                <a:cs typeface="+mn-cs"/>
              </a:rPr>
            </a:br>
            <a:endParaRPr kumimoji="0" lang="en-US" sz="1400" b="1"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All materials on this Site are protected by United States copyright law and may not be reproduced, distributed, transmitted, displayed, or otherwise published without the prior written permission of Company. You may not alter or remove any trademark, copyright or other notice.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However, provided that you maintain all copyright, trademark and other notices contained therein, you may download material (one machine readable copy and one print copy per page) for your personal, non-commercial use only.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Any information posted to discussion forums (moderated and un-moderated) is for informational purposes only. We are not responsible for the information or the result of its practice.</a:t>
            </a:r>
            <a:endParaRPr kumimoji="0" lang="en-US" sz="1400" b="0" i="0" u="none" strike="noStrike" kern="1200" cap="none" spc="0" normalizeH="0" baseline="0" noProof="0" dirty="0">
              <a:ln>
                <a:noFill/>
              </a:ln>
              <a:solidFill>
                <a:prstClr val="black"/>
              </a:solidFill>
              <a:effectLst/>
              <a:uLnTx/>
              <a:uFillTx/>
              <a:latin typeface="+mn-lt"/>
              <a:ea typeface="+mn-ea"/>
              <a:cs typeface="+mn-cs"/>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86150" y="180975"/>
            <a:ext cx="2171700" cy="35242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E1BAEC-E88C-4622-A302-A87EF2BF6E4A}" type="datetime1">
              <a:rPr lang="en-US" smtClean="0"/>
              <a:pPr/>
              <a:t>7/7/2020</a:t>
            </a:fld>
            <a:endParaRPr lang="en-US"/>
          </a:p>
        </p:txBody>
      </p:sp>
      <p:sp>
        <p:nvSpPr>
          <p:cNvPr id="6" name="Footer Placeholder 5"/>
          <p:cNvSpPr>
            <a:spLocks noGrp="1"/>
          </p:cNvSpPr>
          <p:nvPr>
            <p:ph type="ftr" sz="quarter" idx="11"/>
          </p:nvPr>
        </p:nvSpPr>
        <p:spPr/>
        <p:txBody>
          <a:bodyPr/>
          <a:lstStyle/>
          <a:p>
            <a:r>
              <a:rPr lang="en-US" smtClean="0"/>
              <a:t>Copyright © 2009 Wolters Kluwer. Published by Lippincott Williams &amp; Wilkins.</a:t>
            </a:r>
            <a:endParaRPr lang="en-US"/>
          </a:p>
        </p:txBody>
      </p:sp>
      <p:sp>
        <p:nvSpPr>
          <p:cNvPr id="7" name="Slide Number Placeholder 6"/>
          <p:cNvSpPr>
            <a:spLocks noGrp="1"/>
          </p:cNvSpPr>
          <p:nvPr>
            <p:ph type="sldNum" sz="quarter" idx="12"/>
          </p:nvPr>
        </p:nvSpPr>
        <p:spPr/>
        <p:txBody>
          <a:bodyPr/>
          <a:lstStyle/>
          <a:p>
            <a:fld id="{27A13296-8103-46F4-BA41-F532E14F210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70133"/>
            <a:ext cx="8229600" cy="338328"/>
          </a:xfrm>
        </p:spPr>
        <p:txBody>
          <a:bodyPr anchor="b">
            <a:normAutofit/>
          </a:bodyPr>
          <a:lstStyle>
            <a:lvl1pPr algn="ctr">
              <a:defRPr sz="18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57200" y="541713"/>
            <a:ext cx="5715000" cy="5715000"/>
          </a:xfrm>
          <a:ln>
            <a:solidFill>
              <a:schemeClr val="tx1">
                <a:lumMod val="50000"/>
                <a:lumOff val="50000"/>
              </a:schemeClr>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248400" y="2438399"/>
            <a:ext cx="2438400" cy="3812703"/>
          </a:xfrm>
        </p:spPr>
        <p:txBody>
          <a:bodyPr anchor="b" anchorCtr="0">
            <a:normAutofit/>
          </a:bodyPr>
          <a:lstStyle>
            <a:lvl1pPr marL="0" indent="0">
              <a:buNone/>
              <a:defRPr sz="1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a:xfrm>
            <a:off x="2667000" y="6356350"/>
            <a:ext cx="5638800" cy="365125"/>
          </a:xfrm>
        </p:spPr>
        <p:txBody>
          <a:bodyPr/>
          <a:lstStyle>
            <a:lvl1pPr>
              <a:defRPr sz="900"/>
            </a:lvl1pPr>
          </a:lstStyle>
          <a:p>
            <a:r>
              <a:rPr lang="en-US" dirty="0" smtClean="0"/>
              <a:t>Copyright © 2009 </a:t>
            </a:r>
            <a:r>
              <a:rPr lang="en-US" dirty="0" err="1" smtClean="0"/>
              <a:t>Wolters</a:t>
            </a:r>
            <a:r>
              <a:rPr lang="en-US" dirty="0" smtClean="0"/>
              <a:t> </a:t>
            </a:r>
            <a:r>
              <a:rPr lang="en-US" dirty="0" err="1" smtClean="0"/>
              <a:t>Kluwer</a:t>
            </a:r>
            <a:r>
              <a:rPr lang="en-US" dirty="0" smtClean="0"/>
              <a:t>. Published by Lippincott Williams &amp; Wilkins.</a:t>
            </a:r>
            <a:endParaRPr lang="en-US" dirty="0"/>
          </a:p>
        </p:txBody>
      </p:sp>
      <p:sp>
        <p:nvSpPr>
          <p:cNvPr id="7" name="Slide Number Placeholder 6"/>
          <p:cNvSpPr>
            <a:spLocks noGrp="1"/>
          </p:cNvSpPr>
          <p:nvPr>
            <p:ph type="sldNum" sz="quarter" idx="12"/>
          </p:nvPr>
        </p:nvSpPr>
        <p:spPr>
          <a:xfrm>
            <a:off x="8305800" y="6356350"/>
            <a:ext cx="381000" cy="365125"/>
          </a:xfrm>
        </p:spPr>
        <p:txBody>
          <a:bodyPr/>
          <a:lstStyle>
            <a:lvl1pPr>
              <a:defRPr sz="900"/>
            </a:lvl1pPr>
          </a:lstStyle>
          <a:p>
            <a:fld id="{27A13296-8103-46F4-BA41-F532E14F2100}" type="slidenum">
              <a:rPr lang="en-US" smtClean="0"/>
              <a:pPr/>
              <a:t>‹#›</a:t>
            </a:fld>
            <a:endParaRPr lang="en-US" dirty="0"/>
          </a:p>
        </p:txBody>
      </p:sp>
      <p:sp>
        <p:nvSpPr>
          <p:cNvPr id="9" name="Text Placeholder 3"/>
          <p:cNvSpPr>
            <a:spLocks noGrp="1"/>
          </p:cNvSpPr>
          <p:nvPr>
            <p:ph type="body" sz="half" idx="13"/>
          </p:nvPr>
        </p:nvSpPr>
        <p:spPr>
          <a:xfrm>
            <a:off x="6248400" y="550652"/>
            <a:ext cx="2438400" cy="1831502"/>
          </a:xfrm>
        </p:spPr>
        <p:txBody>
          <a:bodyPr>
            <a:normAutofit/>
          </a:bodyPr>
          <a:lstStyle>
            <a:lvl1pPr marL="0" indent="0">
              <a:buNone/>
              <a:defRPr sz="1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6324600"/>
            <a:ext cx="1247775" cy="3048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798468-0C38-4028-A144-7F51E7C2A6EF}" type="datetime1">
              <a:rPr lang="en-US" smtClean="0"/>
              <a:pPr/>
              <a:t>7/7/2020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Copyright © 2009 Wolters Kluwer. Published by Lippincott Williams &amp; Wilkins.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13296-8103-46F4-BA41-F532E14F210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journals.lww.com/annalsofsurgery/Fulltext/2018/03000/Assessing_the_Financial_Burden_Associated_With.26.aspx" TargetMode="External"/><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journals.lww.com/annalsofsurgery/Fulltext/2018/03000/Assessing_the_Financial_Burden_Associated_With.26.aspx" TargetMode="External"/><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hyperlink" Target="https://journals.lww.com/annalsofsurgery/Fulltext/2018/03000/Assessing_the_Financial_Burden_Associated_With.26.aspx" TargetMode="External"/><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s://journals.lww.com/annalsofsurgery/Fulltext/2018/03000/Assessing_the_Financial_Burden_Associated_With.26.aspx" TargetMode="External"/><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hyperlink" Target="https://journals.lww.com/annalsofsurgery/Fulltext/2018/03000/Assessing_the_Financial_Burden_Associated_With.26.aspx" TargetMode="External"/><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s://journals.lww.com/annalsofsurgery/Fulltext/2018/03000/Assessing_the_Financial_Burden_Associated_With.26.aspx" TargetMode="External"/><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s://journals.lww.com/annalsofsurgery/Fulltext/2018/03000/Assessing_the_Financial_Burden_Associated_With.26.aspx" TargetMode="External"/><Relationship Id="rId2" Type="http://schemas.openxmlformats.org/officeDocument/2006/relationships/image" Target="../media/image9.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FIGURE 1</a:t>
            </a:r>
            <a:endParaRPr lang="en-US" dirty="0"/>
          </a:p>
        </p:txBody>
      </p:sp>
      <p:pic>
        <p:nvPicPr>
          <p:cNvPr id="3" name="Picture Placeholder 1" descr="FIGURE 1"/>
          <p:cNvPicPr>
            <a:picLocks noGrp="1" noChangeAspect="1"/>
          </p:cNvPicPr>
          <p:nvPr>
            <p:ph type="pic" idx="1"/>
          </p:nvPr>
        </p:nvPicPr>
        <p:blipFill>
          <a:blip r:embed="rId2"/>
          <a:stretch>
            <a:fillRect/>
          </a:stretch>
        </p:blipFill>
        <p:spPr>
          <a:xfrm>
            <a:off x="1480738" y="571500"/>
            <a:ext cx="3438525" cy="5715000"/>
          </a:xfrm>
        </p:spPr>
      </p:pic>
      <p:sp>
        <p:nvSpPr>
          <p:cNvPr id="4" name="Rectangle 2"/>
          <p:cNvSpPr>
            <a:spLocks noGrp="1"/>
          </p:cNvSpPr>
          <p:nvPr>
            <p:ph type="body" sz="half" idx="2"/>
          </p:nvPr>
        </p:nvSpPr>
        <p:spPr/>
        <p:txBody>
          <a:bodyPr anchor="b">
            <a:normAutofit fontScale="97500"/>
          </a:bodyPr>
          <a:lstStyle/>
          <a:p>
            <a:r>
              <a:rPr lang="en-US" dirty="0" smtClean="0"/>
              <a:t>Flow diagram detailing study population selection.</a:t>
            </a:r>
            <a:br>
              <a:rPr lang="en-US" dirty="0" smtClean="0"/>
            </a:br>
            <a:endParaRPr lang="en-US" dirty="0"/>
          </a:p>
        </p:txBody>
      </p:sp>
      <p:sp>
        <p:nvSpPr>
          <p:cNvPr id="5" name="Footer Placeholder 4"/>
          <p:cNvSpPr>
            <a:spLocks noGrp="1"/>
          </p:cNvSpPr>
          <p:nvPr>
            <p:ph type="ftr" sz="quarter" idx="11"/>
          </p:nvPr>
        </p:nvSpPr>
        <p:spPr/>
        <p:txBody>
          <a:bodyPr/>
          <a:lstStyle/>
          <a:p>
            <a:r>
              <a:rPr lang="en-US" smtClean="0"/>
              <a:t>Copyright © 2020 Wolters Kluwer Health, Inc. All rights reserved.</a:t>
            </a:r>
            <a:endParaRPr lang="en-US" dirty="0"/>
          </a:p>
        </p:txBody>
      </p:sp>
      <p:sp>
        <p:nvSpPr>
          <p:cNvPr id="6" name="Slide Number Placeholder 5"/>
          <p:cNvSpPr>
            <a:spLocks noGrp="1"/>
          </p:cNvSpPr>
          <p:nvPr>
            <p:ph type="sldNum" sz="quarter" idx="12"/>
          </p:nvPr>
        </p:nvSpPr>
        <p:spPr/>
        <p:txBody>
          <a:bodyPr/>
          <a:lstStyle>
            <a:lvl1pPr>
              <a:defRPr sz="900"/>
            </a:lvl1pPr>
          </a:lstStyle>
          <a:p>
            <a:fld id="{27A13296-8103-46F4-BA41-F532E14F2100}" type="slidenum">
              <a:rPr lang="en-US" smtClean="0"/>
              <a:pPr/>
              <a:t>1</a:t>
            </a:fld>
            <a:endParaRPr lang="en-US" dirty="0"/>
          </a:p>
        </p:txBody>
      </p:sp>
      <p:sp>
        <p:nvSpPr>
          <p:cNvPr id="7" name="Text Placeholder 6"/>
          <p:cNvSpPr>
            <a:spLocks noGrp="1"/>
          </p:cNvSpPr>
          <p:nvPr>
            <p:ph type="body" sz="half" idx="13"/>
          </p:nvPr>
        </p:nvSpPr>
        <p:spPr/>
        <p:txBody>
          <a:bodyPr>
            <a:normAutofit fontScale="97500"/>
          </a:bodyPr>
          <a:lstStyle/>
          <a:p>
            <a:r>
              <a:rPr lang="en-US" b="1" u="sng" dirty="0" smtClean="0">
                <a:hlinkClick r:id="rId3" action="ppaction://hlinkfile"/>
              </a:rPr>
              <a:t>Assessing the Financial Burden Associated With Treatment Options for Resectable Pancreatic Cancer</a:t>
            </a:r>
            <a:r>
              <a:rPr lang="en-US" b="1" u="sng" dirty="0" smtClean="0"/>
              <a:t>
              </a:t>
            </a:r>
          </a:p>
          <a:p>
            <a:r>
              <a:rPr lang="en-US" dirty="0" err="1" smtClean="0"/>
              <a:t>Cerullo, Marcelo; Gani, Faiz; Chen, Sophia Y.; Canner, Joseph K.; Herman, Joseph M.; Laheru, Daniel; Pawlik, Timothy M.</a:t>
            </a:r>
            <a:endParaRPr lang="en-US" dirty="0" smtClean="0"/>
          </a:p>
          <a:p>
            <a:r>
              <a:rPr lang="en-US" dirty="0" smtClean="0"/>
              <a:t>Annals of Surgery267(3):544-551, March 2018.</a:t>
            </a:r>
          </a:p>
          <a:p>
            <a:r>
              <a:rPr lang="en-US" dirty="0" err="1" smtClean="0"/>
              <a:t>doi: 10.1097/SLA.0000000000002069</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 1</a:t>
            </a:r>
            <a:endParaRPr lang="en-US" dirty="0"/>
          </a:p>
        </p:txBody>
      </p:sp>
      <p:pic>
        <p:nvPicPr>
          <p:cNvPr id="3" name="Picture Placeholder 1" descr="TABLE 1"/>
          <p:cNvPicPr>
            <a:picLocks noGrp="1" noChangeAspect="1"/>
          </p:cNvPicPr>
          <p:nvPr>
            <p:ph type="pic" idx="1"/>
          </p:nvPr>
        </p:nvPicPr>
        <p:blipFill>
          <a:blip r:embed="rId2"/>
          <a:stretch>
            <a:fillRect/>
          </a:stretch>
        </p:blipFill>
        <p:spPr>
          <a:xfrm>
            <a:off x="342500" y="1952625"/>
            <a:ext cx="5715000" cy="2952750"/>
          </a:xfrm>
        </p:spPr>
      </p:pic>
      <p:sp>
        <p:nvSpPr>
          <p:cNvPr id="4" name="Rectangle 2"/>
          <p:cNvSpPr>
            <a:spLocks noGrp="1"/>
          </p:cNvSpPr>
          <p:nvPr>
            <p:ph type="body" sz="half" idx="2"/>
          </p:nvPr>
        </p:nvSpPr>
        <p:spPr/>
        <p:txBody>
          <a:bodyPr anchor="b">
            <a:normAutofit fontScale="97500"/>
          </a:bodyPr>
          <a:lstStyle/>
          <a:p>
            <a:r>
              <a:rPr lang="en-US" dirty="0" smtClean="0"/>
              <a:t>Demographic and Clinical Characteristics Among All Patients Stratified By Receipt of Adjuvant Therapy</a:t>
            </a:r>
            <a:br>
              <a:rPr lang="en-US" dirty="0" smtClean="0"/>
            </a:br>
            <a:endParaRPr lang="en-US" dirty="0"/>
          </a:p>
        </p:txBody>
      </p:sp>
      <p:sp>
        <p:nvSpPr>
          <p:cNvPr id="5" name="Footer Placeholder 4"/>
          <p:cNvSpPr>
            <a:spLocks noGrp="1"/>
          </p:cNvSpPr>
          <p:nvPr>
            <p:ph type="ftr" sz="quarter" idx="11"/>
          </p:nvPr>
        </p:nvSpPr>
        <p:spPr/>
        <p:txBody>
          <a:bodyPr/>
          <a:lstStyle/>
          <a:p>
            <a:r>
              <a:rPr lang="en-US" smtClean="0"/>
              <a:t>Copyright © 2020 Wolters Kluwer Health, Inc. All rights reserved.</a:t>
            </a:r>
            <a:endParaRPr lang="en-US" dirty="0"/>
          </a:p>
        </p:txBody>
      </p:sp>
      <p:sp>
        <p:nvSpPr>
          <p:cNvPr id="6" name="Slide Number Placeholder 5"/>
          <p:cNvSpPr>
            <a:spLocks noGrp="1"/>
          </p:cNvSpPr>
          <p:nvPr>
            <p:ph type="sldNum" sz="quarter" idx="12"/>
          </p:nvPr>
        </p:nvSpPr>
        <p:spPr/>
        <p:txBody>
          <a:bodyPr/>
          <a:lstStyle>
            <a:lvl1pPr>
              <a:defRPr sz="900"/>
            </a:lvl1pPr>
          </a:lstStyle>
          <a:p>
            <a:fld id="{27A13296-8103-46F4-BA41-F532E14F2100}" type="slidenum">
              <a:rPr lang="en-US" smtClean="0"/>
              <a:pPr/>
              <a:t>2</a:t>
            </a:fld>
            <a:endParaRPr lang="en-US" dirty="0"/>
          </a:p>
        </p:txBody>
      </p:sp>
      <p:sp>
        <p:nvSpPr>
          <p:cNvPr id="7" name="Text Placeholder 6"/>
          <p:cNvSpPr>
            <a:spLocks noGrp="1"/>
          </p:cNvSpPr>
          <p:nvPr>
            <p:ph type="body" sz="half" idx="13"/>
          </p:nvPr>
        </p:nvSpPr>
        <p:spPr/>
        <p:txBody>
          <a:bodyPr>
            <a:normAutofit fontScale="97500"/>
          </a:bodyPr>
          <a:lstStyle/>
          <a:p>
            <a:r>
              <a:rPr lang="en-US" b="1" u="sng" dirty="0" smtClean="0">
                <a:hlinkClick r:id="rId3" action="ppaction://hlinkfile"/>
              </a:rPr>
              <a:t>Assessing the Financial Burden Associated With Treatment Options for Resectable Pancreatic Cancer</a:t>
            </a:r>
            <a:r>
              <a:rPr lang="en-US" b="1" u="sng" dirty="0" smtClean="0"/>
              <a:t>
              </a:t>
            </a:r>
          </a:p>
          <a:p>
            <a:r>
              <a:rPr lang="en-US" dirty="0" err="1" smtClean="0"/>
              <a:t>Cerullo, Marcelo; Gani, Faiz; Chen, Sophia Y.; Canner, Joseph K.; Herman, Joseph M.; Laheru, Daniel; Pawlik, Timothy M.</a:t>
            </a:r>
            <a:endParaRPr lang="en-US" dirty="0" smtClean="0"/>
          </a:p>
          <a:p>
            <a:r>
              <a:rPr lang="en-US" dirty="0" smtClean="0"/>
              <a:t>Annals of Surgery267(3):544-551, March 2018.</a:t>
            </a:r>
          </a:p>
          <a:p>
            <a:r>
              <a:rPr lang="en-US" dirty="0" err="1" smtClean="0"/>
              <a:t>doi: 10.1097/SLA.0000000000002069</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 2</a:t>
            </a:r>
            <a:endParaRPr lang="en-US" dirty="0"/>
          </a:p>
        </p:txBody>
      </p:sp>
      <p:pic>
        <p:nvPicPr>
          <p:cNvPr id="3" name="Picture Placeholder 1" descr="TABLE 2"/>
          <p:cNvPicPr>
            <a:picLocks noGrp="1" noChangeAspect="1"/>
          </p:cNvPicPr>
          <p:nvPr>
            <p:ph type="pic" idx="1"/>
          </p:nvPr>
        </p:nvPicPr>
        <p:blipFill>
          <a:blip r:embed="rId2"/>
          <a:stretch>
            <a:fillRect/>
          </a:stretch>
        </p:blipFill>
        <p:spPr>
          <a:xfrm>
            <a:off x="342500" y="1447800"/>
            <a:ext cx="5715000" cy="3962400"/>
          </a:xfrm>
        </p:spPr>
      </p:pic>
      <p:sp>
        <p:nvSpPr>
          <p:cNvPr id="4" name="Rectangle 2"/>
          <p:cNvSpPr>
            <a:spLocks noGrp="1"/>
          </p:cNvSpPr>
          <p:nvPr>
            <p:ph type="body" sz="half" idx="2"/>
          </p:nvPr>
        </p:nvSpPr>
        <p:spPr/>
        <p:txBody>
          <a:bodyPr anchor="b">
            <a:normAutofit fontScale="97500"/>
          </a:bodyPr>
          <a:lstStyle/>
          <a:p>
            <a:r>
              <a:rPr lang="en-US" dirty="0" smtClean="0"/>
              <a:t>Results From Univariable and Multivariable Analysis of Factors Associated With Survival</a:t>
            </a:r>
            <a:br>
              <a:rPr lang="en-US" dirty="0" smtClean="0"/>
            </a:br>
            <a:endParaRPr lang="en-US" dirty="0"/>
          </a:p>
        </p:txBody>
      </p:sp>
      <p:sp>
        <p:nvSpPr>
          <p:cNvPr id="5" name="Footer Placeholder 4"/>
          <p:cNvSpPr>
            <a:spLocks noGrp="1"/>
          </p:cNvSpPr>
          <p:nvPr>
            <p:ph type="ftr" sz="quarter" idx="11"/>
          </p:nvPr>
        </p:nvSpPr>
        <p:spPr/>
        <p:txBody>
          <a:bodyPr/>
          <a:lstStyle/>
          <a:p>
            <a:r>
              <a:rPr lang="en-US" smtClean="0"/>
              <a:t>Copyright © 2020 Wolters Kluwer Health, Inc. All rights reserved.</a:t>
            </a:r>
            <a:endParaRPr lang="en-US" dirty="0"/>
          </a:p>
        </p:txBody>
      </p:sp>
      <p:sp>
        <p:nvSpPr>
          <p:cNvPr id="6" name="Slide Number Placeholder 5"/>
          <p:cNvSpPr>
            <a:spLocks noGrp="1"/>
          </p:cNvSpPr>
          <p:nvPr>
            <p:ph type="sldNum" sz="quarter" idx="12"/>
          </p:nvPr>
        </p:nvSpPr>
        <p:spPr/>
        <p:txBody>
          <a:bodyPr/>
          <a:lstStyle>
            <a:lvl1pPr>
              <a:defRPr sz="900"/>
            </a:lvl1pPr>
          </a:lstStyle>
          <a:p>
            <a:fld id="{27A13296-8103-46F4-BA41-F532E14F2100}" type="slidenum">
              <a:rPr lang="en-US" smtClean="0"/>
              <a:pPr/>
              <a:t>3</a:t>
            </a:fld>
            <a:endParaRPr lang="en-US" dirty="0"/>
          </a:p>
        </p:txBody>
      </p:sp>
      <p:sp>
        <p:nvSpPr>
          <p:cNvPr id="7" name="Text Placeholder 6"/>
          <p:cNvSpPr>
            <a:spLocks noGrp="1"/>
          </p:cNvSpPr>
          <p:nvPr>
            <p:ph type="body" sz="half" idx="13"/>
          </p:nvPr>
        </p:nvSpPr>
        <p:spPr/>
        <p:txBody>
          <a:bodyPr>
            <a:normAutofit fontScale="97500"/>
          </a:bodyPr>
          <a:lstStyle/>
          <a:p>
            <a:r>
              <a:rPr lang="en-US" b="1" u="sng" dirty="0" smtClean="0">
                <a:hlinkClick r:id="rId3" action="ppaction://hlinkfile"/>
              </a:rPr>
              <a:t>Assessing the Financial Burden Associated With Treatment Options for Resectable Pancreatic Cancer</a:t>
            </a:r>
            <a:r>
              <a:rPr lang="en-US" b="1" u="sng" dirty="0" smtClean="0"/>
              <a:t>
              </a:t>
            </a:r>
          </a:p>
          <a:p>
            <a:r>
              <a:rPr lang="en-US" dirty="0" err="1" smtClean="0"/>
              <a:t>Cerullo, Marcelo; Gani, Faiz; Chen, Sophia Y.; Canner, Joseph K.; Herman, Joseph M.; Laheru, Daniel; Pawlik, Timothy M.</a:t>
            </a:r>
            <a:endParaRPr lang="en-US" dirty="0" smtClean="0"/>
          </a:p>
          <a:p>
            <a:r>
              <a:rPr lang="en-US" dirty="0" smtClean="0"/>
              <a:t>Annals of Surgery267(3):544-551, March 2018.</a:t>
            </a:r>
          </a:p>
          <a:p>
            <a:r>
              <a:rPr lang="en-US" dirty="0" err="1" smtClean="0"/>
              <a:t>doi: 10.1097/SLA.0000000000002069</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 3</a:t>
            </a:r>
            <a:endParaRPr lang="en-US" dirty="0"/>
          </a:p>
        </p:txBody>
      </p:sp>
      <p:pic>
        <p:nvPicPr>
          <p:cNvPr id="3" name="Picture Placeholder 1" descr="TABLE 3"/>
          <p:cNvPicPr>
            <a:picLocks noGrp="1" noChangeAspect="1"/>
          </p:cNvPicPr>
          <p:nvPr>
            <p:ph type="pic" idx="1"/>
          </p:nvPr>
        </p:nvPicPr>
        <p:blipFill>
          <a:blip r:embed="rId2"/>
          <a:stretch>
            <a:fillRect/>
          </a:stretch>
        </p:blipFill>
        <p:spPr>
          <a:xfrm>
            <a:off x="342500" y="1647825"/>
            <a:ext cx="5715000" cy="3562350"/>
          </a:xfrm>
        </p:spPr>
      </p:pic>
      <p:sp>
        <p:nvSpPr>
          <p:cNvPr id="4" name="Rectangle 2"/>
          <p:cNvSpPr>
            <a:spLocks noGrp="1"/>
          </p:cNvSpPr>
          <p:nvPr>
            <p:ph type="body" sz="half" idx="2"/>
          </p:nvPr>
        </p:nvSpPr>
        <p:spPr/>
        <p:txBody>
          <a:bodyPr anchor="b">
            <a:normAutofit fontScale="97500"/>
          </a:bodyPr>
          <a:lstStyle/>
          <a:p>
            <a:r>
              <a:rPr lang="en-US" dirty="0" smtClean="0"/>
              <a:t>Stratified Analysis by Receipt of Neoadjuvant Therapy</a:t>
            </a:r>
            <a:br>
              <a:rPr lang="en-US" dirty="0" smtClean="0"/>
            </a:br>
            <a:endParaRPr lang="en-US" dirty="0"/>
          </a:p>
        </p:txBody>
      </p:sp>
      <p:sp>
        <p:nvSpPr>
          <p:cNvPr id="5" name="Footer Placeholder 4"/>
          <p:cNvSpPr>
            <a:spLocks noGrp="1"/>
          </p:cNvSpPr>
          <p:nvPr>
            <p:ph type="ftr" sz="quarter" idx="11"/>
          </p:nvPr>
        </p:nvSpPr>
        <p:spPr/>
        <p:txBody>
          <a:bodyPr/>
          <a:lstStyle/>
          <a:p>
            <a:r>
              <a:rPr lang="en-US" smtClean="0"/>
              <a:t>Copyright © 2020 Wolters Kluwer Health, Inc. All rights reserved.</a:t>
            </a:r>
            <a:endParaRPr lang="en-US" dirty="0"/>
          </a:p>
        </p:txBody>
      </p:sp>
      <p:sp>
        <p:nvSpPr>
          <p:cNvPr id="6" name="Slide Number Placeholder 5"/>
          <p:cNvSpPr>
            <a:spLocks noGrp="1"/>
          </p:cNvSpPr>
          <p:nvPr>
            <p:ph type="sldNum" sz="quarter" idx="12"/>
          </p:nvPr>
        </p:nvSpPr>
        <p:spPr/>
        <p:txBody>
          <a:bodyPr/>
          <a:lstStyle>
            <a:lvl1pPr>
              <a:defRPr sz="900"/>
            </a:lvl1pPr>
          </a:lstStyle>
          <a:p>
            <a:fld id="{27A13296-8103-46F4-BA41-F532E14F2100}" type="slidenum">
              <a:rPr lang="en-US" smtClean="0"/>
              <a:pPr/>
              <a:t>4</a:t>
            </a:fld>
            <a:endParaRPr lang="en-US" dirty="0"/>
          </a:p>
        </p:txBody>
      </p:sp>
      <p:sp>
        <p:nvSpPr>
          <p:cNvPr id="7" name="Text Placeholder 6"/>
          <p:cNvSpPr>
            <a:spLocks noGrp="1"/>
          </p:cNvSpPr>
          <p:nvPr>
            <p:ph type="body" sz="half" idx="13"/>
          </p:nvPr>
        </p:nvSpPr>
        <p:spPr/>
        <p:txBody>
          <a:bodyPr>
            <a:normAutofit fontScale="97500"/>
          </a:bodyPr>
          <a:lstStyle/>
          <a:p>
            <a:r>
              <a:rPr lang="en-US" b="1" u="sng" dirty="0" smtClean="0">
                <a:hlinkClick r:id="rId3" action="ppaction://hlinkfile"/>
              </a:rPr>
              <a:t>Assessing the Financial Burden Associated With Treatment Options for Resectable Pancreatic Cancer</a:t>
            </a:r>
            <a:r>
              <a:rPr lang="en-US" b="1" u="sng" dirty="0" smtClean="0"/>
              <a:t>
              </a:t>
            </a:r>
          </a:p>
          <a:p>
            <a:r>
              <a:rPr lang="en-US" dirty="0" err="1" smtClean="0"/>
              <a:t>Cerullo, Marcelo; Gani, Faiz; Chen, Sophia Y.; Canner, Joseph K.; Herman, Joseph M.; Laheru, Daniel; Pawlik, Timothy M.</a:t>
            </a:r>
            <a:endParaRPr lang="en-US" dirty="0" smtClean="0"/>
          </a:p>
          <a:p>
            <a:r>
              <a:rPr lang="en-US" dirty="0" smtClean="0"/>
              <a:t>Annals of Surgery267(3):544-551, March 2018.</a:t>
            </a:r>
          </a:p>
          <a:p>
            <a:r>
              <a:rPr lang="en-US" dirty="0" err="1" smtClean="0"/>
              <a:t>doi: 10.1097/SLA.0000000000002069</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FIGURE 2</a:t>
            </a:r>
            <a:endParaRPr lang="en-US" dirty="0"/>
          </a:p>
        </p:txBody>
      </p:sp>
      <p:pic>
        <p:nvPicPr>
          <p:cNvPr id="3" name="Picture Placeholder 1" descr="FIGURE 2"/>
          <p:cNvPicPr>
            <a:picLocks noGrp="1" noChangeAspect="1"/>
          </p:cNvPicPr>
          <p:nvPr>
            <p:ph type="pic" idx="1"/>
          </p:nvPr>
        </p:nvPicPr>
        <p:blipFill>
          <a:blip r:embed="rId2"/>
          <a:stretch>
            <a:fillRect/>
          </a:stretch>
        </p:blipFill>
        <p:spPr>
          <a:xfrm>
            <a:off x="342500" y="2124075"/>
            <a:ext cx="5715000" cy="2609850"/>
          </a:xfrm>
        </p:spPr>
      </p:pic>
      <p:sp>
        <p:nvSpPr>
          <p:cNvPr id="4" name="Rectangle 2"/>
          <p:cNvSpPr>
            <a:spLocks noGrp="1"/>
          </p:cNvSpPr>
          <p:nvPr>
            <p:ph type="body" sz="half" idx="2"/>
          </p:nvPr>
        </p:nvSpPr>
        <p:spPr/>
        <p:txBody>
          <a:bodyPr anchor="b">
            <a:normAutofit fontScale="97500"/>
          </a:bodyPr>
          <a:lstStyle/>
          <a:p>
            <a:r>
              <a:rPr lang="en-US" dirty="0" smtClean="0"/>
              <a:t>Median total payments for index surgical procedure, with interquartile range.</a:t>
            </a:r>
            <a:br>
              <a:rPr lang="en-US" dirty="0" smtClean="0"/>
            </a:br>
            <a:endParaRPr lang="en-US" dirty="0"/>
          </a:p>
        </p:txBody>
      </p:sp>
      <p:sp>
        <p:nvSpPr>
          <p:cNvPr id="5" name="Footer Placeholder 4"/>
          <p:cNvSpPr>
            <a:spLocks noGrp="1"/>
          </p:cNvSpPr>
          <p:nvPr>
            <p:ph type="ftr" sz="quarter" idx="11"/>
          </p:nvPr>
        </p:nvSpPr>
        <p:spPr/>
        <p:txBody>
          <a:bodyPr/>
          <a:lstStyle/>
          <a:p>
            <a:r>
              <a:rPr lang="en-US" smtClean="0"/>
              <a:t>Copyright © 2020 Wolters Kluwer Health, Inc. All rights reserved.</a:t>
            </a:r>
            <a:endParaRPr lang="en-US" dirty="0"/>
          </a:p>
        </p:txBody>
      </p:sp>
      <p:sp>
        <p:nvSpPr>
          <p:cNvPr id="6" name="Slide Number Placeholder 5"/>
          <p:cNvSpPr>
            <a:spLocks noGrp="1"/>
          </p:cNvSpPr>
          <p:nvPr>
            <p:ph type="sldNum" sz="quarter" idx="12"/>
          </p:nvPr>
        </p:nvSpPr>
        <p:spPr/>
        <p:txBody>
          <a:bodyPr/>
          <a:lstStyle>
            <a:lvl1pPr>
              <a:defRPr sz="900"/>
            </a:lvl1pPr>
          </a:lstStyle>
          <a:p>
            <a:fld id="{27A13296-8103-46F4-BA41-F532E14F2100}" type="slidenum">
              <a:rPr lang="en-US" smtClean="0"/>
              <a:pPr/>
              <a:t>5</a:t>
            </a:fld>
            <a:endParaRPr lang="en-US" dirty="0"/>
          </a:p>
        </p:txBody>
      </p:sp>
      <p:sp>
        <p:nvSpPr>
          <p:cNvPr id="7" name="Text Placeholder 6"/>
          <p:cNvSpPr>
            <a:spLocks noGrp="1"/>
          </p:cNvSpPr>
          <p:nvPr>
            <p:ph type="body" sz="half" idx="13"/>
          </p:nvPr>
        </p:nvSpPr>
        <p:spPr/>
        <p:txBody>
          <a:bodyPr>
            <a:normAutofit fontScale="97500"/>
          </a:bodyPr>
          <a:lstStyle/>
          <a:p>
            <a:r>
              <a:rPr lang="en-US" b="1" u="sng" dirty="0" smtClean="0">
                <a:hlinkClick r:id="rId3" action="ppaction://hlinkfile"/>
              </a:rPr>
              <a:t>Assessing the Financial Burden Associated With Treatment Options for Resectable Pancreatic Cancer</a:t>
            </a:r>
            <a:r>
              <a:rPr lang="en-US" b="1" u="sng" dirty="0" smtClean="0"/>
              <a:t>
              </a:t>
            </a:r>
          </a:p>
          <a:p>
            <a:r>
              <a:rPr lang="en-US" dirty="0" err="1" smtClean="0"/>
              <a:t>Cerullo, Marcelo; Gani, Faiz; Chen, Sophia Y.; Canner, Joseph K.; Herman, Joseph M.; Laheru, Daniel; Pawlik, Timothy M.</a:t>
            </a:r>
            <a:endParaRPr lang="en-US" dirty="0" smtClean="0"/>
          </a:p>
          <a:p>
            <a:r>
              <a:rPr lang="en-US" dirty="0" smtClean="0"/>
              <a:t>Annals of Surgery267(3):544-551, March 2018.</a:t>
            </a:r>
          </a:p>
          <a:p>
            <a:r>
              <a:rPr lang="en-US" dirty="0" err="1" smtClean="0"/>
              <a:t>doi: 10.1097/SLA.0000000000002069</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 4</a:t>
            </a:r>
            <a:endParaRPr lang="en-US" dirty="0"/>
          </a:p>
        </p:txBody>
      </p:sp>
      <p:pic>
        <p:nvPicPr>
          <p:cNvPr id="3" name="Picture Placeholder 1" descr="TABLE 4"/>
          <p:cNvPicPr>
            <a:picLocks noGrp="1" noChangeAspect="1"/>
          </p:cNvPicPr>
          <p:nvPr>
            <p:ph type="pic" idx="1"/>
          </p:nvPr>
        </p:nvPicPr>
        <p:blipFill>
          <a:blip r:embed="rId2"/>
          <a:stretch>
            <a:fillRect/>
          </a:stretch>
        </p:blipFill>
        <p:spPr>
          <a:xfrm>
            <a:off x="342500" y="2838450"/>
            <a:ext cx="5715000" cy="1181100"/>
          </a:xfrm>
        </p:spPr>
      </p:pic>
      <p:sp>
        <p:nvSpPr>
          <p:cNvPr id="4" name="Rectangle 2"/>
          <p:cNvSpPr>
            <a:spLocks noGrp="1"/>
          </p:cNvSpPr>
          <p:nvPr>
            <p:ph type="body" sz="half" idx="2"/>
          </p:nvPr>
        </p:nvSpPr>
        <p:spPr/>
        <p:txBody>
          <a:bodyPr anchor="b">
            <a:normAutofit fontScale="97500"/>
          </a:bodyPr>
          <a:lstStyle/>
          <a:p>
            <a:r>
              <a:rPr lang="en-US" dirty="0" smtClean="0"/>
              <a:t>Cumulative and Per-month Calculated Payments, by Chemoradiation Regimen</a:t>
            </a:r>
            <a:br>
              <a:rPr lang="en-US" dirty="0" smtClean="0"/>
            </a:br>
            <a:endParaRPr lang="en-US" dirty="0"/>
          </a:p>
        </p:txBody>
      </p:sp>
      <p:sp>
        <p:nvSpPr>
          <p:cNvPr id="5" name="Footer Placeholder 4"/>
          <p:cNvSpPr>
            <a:spLocks noGrp="1"/>
          </p:cNvSpPr>
          <p:nvPr>
            <p:ph type="ftr" sz="quarter" idx="11"/>
          </p:nvPr>
        </p:nvSpPr>
        <p:spPr/>
        <p:txBody>
          <a:bodyPr/>
          <a:lstStyle/>
          <a:p>
            <a:r>
              <a:rPr lang="en-US" smtClean="0"/>
              <a:t>Copyright © 2020 Wolters Kluwer Health, Inc. All rights reserved.</a:t>
            </a:r>
            <a:endParaRPr lang="en-US" dirty="0"/>
          </a:p>
        </p:txBody>
      </p:sp>
      <p:sp>
        <p:nvSpPr>
          <p:cNvPr id="6" name="Slide Number Placeholder 5"/>
          <p:cNvSpPr>
            <a:spLocks noGrp="1"/>
          </p:cNvSpPr>
          <p:nvPr>
            <p:ph type="sldNum" sz="quarter" idx="12"/>
          </p:nvPr>
        </p:nvSpPr>
        <p:spPr/>
        <p:txBody>
          <a:bodyPr/>
          <a:lstStyle>
            <a:lvl1pPr>
              <a:defRPr sz="900"/>
            </a:lvl1pPr>
          </a:lstStyle>
          <a:p>
            <a:fld id="{27A13296-8103-46F4-BA41-F532E14F2100}" type="slidenum">
              <a:rPr lang="en-US" smtClean="0"/>
              <a:pPr/>
              <a:t>6</a:t>
            </a:fld>
            <a:endParaRPr lang="en-US" dirty="0"/>
          </a:p>
        </p:txBody>
      </p:sp>
      <p:sp>
        <p:nvSpPr>
          <p:cNvPr id="7" name="Text Placeholder 6"/>
          <p:cNvSpPr>
            <a:spLocks noGrp="1"/>
          </p:cNvSpPr>
          <p:nvPr>
            <p:ph type="body" sz="half" idx="13"/>
          </p:nvPr>
        </p:nvSpPr>
        <p:spPr/>
        <p:txBody>
          <a:bodyPr>
            <a:normAutofit fontScale="97500"/>
          </a:bodyPr>
          <a:lstStyle/>
          <a:p>
            <a:r>
              <a:rPr lang="en-US" b="1" u="sng" dirty="0" smtClean="0">
                <a:hlinkClick r:id="rId3" action="ppaction://hlinkfile"/>
              </a:rPr>
              <a:t>Assessing the Financial Burden Associated With Treatment Options for Resectable Pancreatic Cancer</a:t>
            </a:r>
            <a:r>
              <a:rPr lang="en-US" b="1" u="sng" dirty="0" smtClean="0"/>
              <a:t>
              </a:t>
            </a:r>
          </a:p>
          <a:p>
            <a:r>
              <a:rPr lang="en-US" dirty="0" err="1" smtClean="0"/>
              <a:t>Cerullo, Marcelo; Gani, Faiz; Chen, Sophia Y.; Canner, Joseph K.; Herman, Joseph M.; Laheru, Daniel; Pawlik, Timothy M.</a:t>
            </a:r>
            <a:endParaRPr lang="en-US" dirty="0" smtClean="0"/>
          </a:p>
          <a:p>
            <a:r>
              <a:rPr lang="en-US" dirty="0" smtClean="0"/>
              <a:t>Annals of Surgery267(3):544-551, March 2018.</a:t>
            </a:r>
          </a:p>
          <a:p>
            <a:r>
              <a:rPr lang="en-US" dirty="0" err="1" smtClean="0"/>
              <a:t>doi: 10.1097/SLA.0000000000002069</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FIGURE 3</a:t>
            </a:r>
            <a:endParaRPr lang="en-US" dirty="0"/>
          </a:p>
        </p:txBody>
      </p:sp>
      <p:pic>
        <p:nvPicPr>
          <p:cNvPr id="3" name="Picture Placeholder 1" descr="FIGURE 3"/>
          <p:cNvPicPr>
            <a:picLocks noGrp="1" noChangeAspect="1"/>
          </p:cNvPicPr>
          <p:nvPr>
            <p:ph type="pic" idx="1"/>
          </p:nvPr>
        </p:nvPicPr>
        <p:blipFill>
          <a:blip r:embed="rId2"/>
          <a:stretch>
            <a:fillRect/>
          </a:stretch>
        </p:blipFill>
        <p:spPr>
          <a:xfrm>
            <a:off x="342500" y="1690688"/>
            <a:ext cx="5715000" cy="3476625"/>
          </a:xfrm>
        </p:spPr>
      </p:pic>
      <p:sp>
        <p:nvSpPr>
          <p:cNvPr id="4" name="Rectangle 2"/>
          <p:cNvSpPr>
            <a:spLocks noGrp="1"/>
          </p:cNvSpPr>
          <p:nvPr>
            <p:ph type="body" sz="half" idx="2"/>
          </p:nvPr>
        </p:nvSpPr>
        <p:spPr/>
        <p:txBody>
          <a:bodyPr anchor="b">
            <a:normAutofit fontScale="97500"/>
          </a:bodyPr>
          <a:lstStyle/>
          <a:p>
            <a:r>
              <a:rPr lang="en-US" dirty="0" smtClean="0"/>
              <a:t>(A) Median payments (calculated per-month) for adjuvant therapy, by chemoradiation regimen, all patients, and (B) median payments (calculated per-month) monthly payments for adjuvant therapy, by chemoradiation regimen, in patients receiving radiation therapy. (C) Median payments (calculated per-month) for subsequent hospitalization, by chemoradiation regimen, all patients, and (D) median payments (calculated per-month) for subsequent hospitalization, by chemoradiation regimen, in patients receiving radiation therapy.</a:t>
            </a:r>
            <a:br>
              <a:rPr lang="en-US" dirty="0" smtClean="0"/>
            </a:br>
            <a:endParaRPr lang="en-US" dirty="0"/>
          </a:p>
        </p:txBody>
      </p:sp>
      <p:sp>
        <p:nvSpPr>
          <p:cNvPr id="5" name="Footer Placeholder 4"/>
          <p:cNvSpPr>
            <a:spLocks noGrp="1"/>
          </p:cNvSpPr>
          <p:nvPr>
            <p:ph type="ftr" sz="quarter" idx="11"/>
          </p:nvPr>
        </p:nvSpPr>
        <p:spPr/>
        <p:txBody>
          <a:bodyPr/>
          <a:lstStyle/>
          <a:p>
            <a:r>
              <a:rPr lang="en-US" smtClean="0"/>
              <a:t>Copyright © 2020 Wolters Kluwer Health, Inc. All rights reserved.</a:t>
            </a:r>
            <a:endParaRPr lang="en-US" dirty="0"/>
          </a:p>
        </p:txBody>
      </p:sp>
      <p:sp>
        <p:nvSpPr>
          <p:cNvPr id="6" name="Slide Number Placeholder 5"/>
          <p:cNvSpPr>
            <a:spLocks noGrp="1"/>
          </p:cNvSpPr>
          <p:nvPr>
            <p:ph type="sldNum" sz="quarter" idx="12"/>
          </p:nvPr>
        </p:nvSpPr>
        <p:spPr/>
        <p:txBody>
          <a:bodyPr/>
          <a:lstStyle>
            <a:lvl1pPr>
              <a:defRPr sz="900"/>
            </a:lvl1pPr>
          </a:lstStyle>
          <a:p>
            <a:fld id="{27A13296-8103-46F4-BA41-F532E14F2100}" type="slidenum">
              <a:rPr lang="en-US" smtClean="0"/>
              <a:pPr/>
              <a:t>7</a:t>
            </a:fld>
            <a:endParaRPr lang="en-US" dirty="0"/>
          </a:p>
        </p:txBody>
      </p:sp>
      <p:sp>
        <p:nvSpPr>
          <p:cNvPr id="7" name="Text Placeholder 6"/>
          <p:cNvSpPr>
            <a:spLocks noGrp="1"/>
          </p:cNvSpPr>
          <p:nvPr>
            <p:ph type="body" sz="half" idx="13"/>
          </p:nvPr>
        </p:nvSpPr>
        <p:spPr/>
        <p:txBody>
          <a:bodyPr>
            <a:normAutofit fontScale="97500"/>
          </a:bodyPr>
          <a:lstStyle/>
          <a:p>
            <a:r>
              <a:rPr lang="en-US" b="1" u="sng" dirty="0" smtClean="0">
                <a:hlinkClick r:id="rId3" action="ppaction://hlinkfile"/>
              </a:rPr>
              <a:t>Assessing the Financial Burden Associated With Treatment Options for Resectable Pancreatic Cancer</a:t>
            </a:r>
            <a:r>
              <a:rPr lang="en-US" b="1" u="sng" dirty="0" smtClean="0"/>
              <a:t>
              </a:t>
            </a:r>
          </a:p>
          <a:p>
            <a:r>
              <a:rPr lang="en-US" dirty="0" err="1" smtClean="0"/>
              <a:t>Cerullo, Marcelo; Gani, Faiz; Chen, Sophia Y.; Canner, Joseph K.; Herman, Joseph M.; Laheru, Daniel; Pawlik, Timothy M.</a:t>
            </a:r>
            <a:endParaRPr lang="en-US" dirty="0" smtClean="0"/>
          </a:p>
          <a:p>
            <a:r>
              <a:rPr lang="en-US" dirty="0" smtClean="0"/>
              <a:t>Annals of Surgery267(3):544-551, March 2018.</a:t>
            </a:r>
          </a:p>
          <a:p>
            <a:r>
              <a:rPr lang="en-US" dirty="0" err="1" smtClean="0"/>
              <a:t>doi: 10.1097/SLA.0000000000002069</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688</Words>
  <Application>Microsoft Office PowerPoint</Application>
  <PresentationFormat>On-screen Show (4:3)</PresentationFormat>
  <Paragraphs>56</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FIGURE 1</vt:lpstr>
      <vt:lpstr>TABLE 1</vt:lpstr>
      <vt:lpstr>TABLE 2</vt:lpstr>
      <vt:lpstr>TABLE 3</vt:lpstr>
      <vt:lpstr>FIGURE 2</vt:lpstr>
      <vt:lpstr>TABLE 4</vt:lpstr>
      <vt:lpstr>FIGURE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Thank You</dc:title>
  <dc:subject>myLWW Export to PowerPoint</dc:subject>
  <dc:creator>Rich B</dc:creator>
  <dc:description>Copyright © 2020 Wolters Kluwer Health, Inc. All rights reserved.</dc:description>
  <cp:lastModifiedBy>Stephanie Papadopoulos</cp:lastModifiedBy>
  <cp:revision>46</cp:revision>
  <dcterms:created xsi:type="dcterms:W3CDTF">2020-07-07T13:38:43Z</dcterms:created>
  <dcterms:modified xsi:type="dcterms:W3CDTF">2020-07-07T13:39:22Z</dcterms:modified>
  <cp:version>1.0</cp:version>
</cp:coreProperties>
</file>