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30"/>
  </p:normalViewPr>
  <p:slideViewPr>
    <p:cSldViewPr snapToGrid="0" snapToObjects="1">
      <p:cViewPr varScale="1">
        <p:scale>
          <a:sx n="87" d="100"/>
          <a:sy n="87" d="100"/>
        </p:scale>
        <p:origin x="12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8C5DB3-28F3-DB4F-8501-35AB45FA8E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3F03C3A-BB39-6F45-A909-F97C374C50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214F67C-8923-5F4A-8382-C458D5092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A140F7F-B35E-1946-86E9-7C508F41D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04383B4-1072-024B-8BE2-603B91D9E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720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9FB42E-3342-A441-A0F0-81FD27C07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5B71F00-DD46-C946-9E44-5349F9240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F9DDD40-5EB9-A949-B132-702D1CD2F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1D540F3-0774-EE4F-B010-5A801830E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293856F-932C-BA44-921A-D0A5D2573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1578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ABFB5F48-D471-464E-AF33-05BF2D4BAC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7BB1B146-6E65-B544-A534-C7FA511B34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9F487D0-556D-F847-9F02-2904F7501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4D8B138-9D63-2F43-8C0E-5920D37148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AF9B6BA2-B037-5044-8FDB-C6DAF0BF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3522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790D12-B6C7-274B-BE69-3D88B9D43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4F742891-309E-6241-A1EC-79C6CFE8A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BC27B6B-F54B-6544-8615-1D91233DA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687E8F9-DBF0-0E4E-AE51-10A5A4A28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B694C66-C14D-BE43-BA48-33A07DED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23676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34FA70-728C-AE4B-991A-90B7E6AAB0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D486FF2-38D2-684A-8190-C469570E9F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5539DBB-32A7-ED49-BB0C-A106D1B4E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CC950D61-4E17-5842-9166-A4BBD8A9AE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59CBA1B-5F16-704F-9C3B-FE58B3FC7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08420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5580C45-804C-2A48-9213-DCEAC9628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5EB8DF71-9B41-D54D-A58C-4D6EFE8186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5F76563-2597-DC4E-8719-FD595F3CC5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EE7D1A4-3E93-1E43-B424-259F1D56B3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12C18D6-D74C-FE47-8DAA-6F58B2BA73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64679DF-DF98-1F42-A911-645F3F4E4C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8431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63E93E-8607-C24A-A6E7-694D06028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0A3AB51-FC59-AD4F-BD21-ED68E0BC9B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73A0030-9633-1D42-94D2-9A48C2A655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A459A655-7A8F-2D4B-9839-D3C8D123A69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6F79FCF-D169-7E48-BD3D-483B4E7D70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39B96135-3B83-5F43-961F-C6A973AEF6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0CF8A468-2402-834C-A7DD-FE9A3146B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DE88D3ED-6F61-2C46-A279-1F5EB9F49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0869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00F98D0-D328-7A40-B30F-19BD35257E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A6C92E6D-8E2B-E646-AC08-E8184C406F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84FD623-F9D6-BB4E-B177-DFE6D42D6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67BAEFAC-AC8B-5244-A42F-CDE45BBDA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8931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5FC8AEF-EE1D-8747-A34F-B2A4C38CE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936E2854-F577-A546-AA3F-C7058AC5C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6B4FAEB8-A143-EF4E-9A13-D24521A66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75659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359F1E4-3CBB-D340-8262-F7AD5A30B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60FCDCE-51A1-BA48-A107-F2C1654234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AA3816BC-C931-C94D-A296-F0FE5254FE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2015936-F3B0-8742-B0C4-36C215C674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FC0720C-F1F7-FE45-A6B9-4648706F7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C2BC28E-AA4A-3B4B-82C3-ACCE26ECC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4006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0C7CAF3-F466-124D-A0B3-4E7C212A03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B0B2FF9-5A78-C542-BA8D-DAC1DFD8FD2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F0ABB2E8-7C4C-8047-84CC-8B94511BBA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4EB2154-8649-5041-BA8E-3339628B49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38941B2-C18C-3C42-AC92-467BEAF6D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3CC513-A017-B944-AFCF-DEE1AC2A5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249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5A608128-25C0-A146-BC5E-786D6510F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2AE884B7-EC35-7C41-B6DD-35A361888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9C7655E-FD09-FD4C-86ED-336F8A5D40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A243A5-4AAB-5440-B532-C722DBC602F0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DED2A1A-8DFB-B349-B3F6-070865EBD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DDFA079-A301-2846-B87C-211DE5761B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EDBB4-7928-9043-92EC-3ECCD677155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407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6DB67040-9A46-D748-9828-3D108E65F6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242623"/>
              </p:ext>
            </p:extLst>
          </p:nvPr>
        </p:nvGraphicFramePr>
        <p:xfrm>
          <a:off x="471948" y="191728"/>
          <a:ext cx="10530348" cy="6430523"/>
        </p:xfrm>
        <a:graphic>
          <a:graphicData uri="http://schemas.openxmlformats.org/drawingml/2006/table">
            <a:tbl>
              <a:tblPr firstRow="1" firstCol="1" bandRow="1"/>
              <a:tblGrid>
                <a:gridCol w="2382994">
                  <a:extLst>
                    <a:ext uri="{9D8B030D-6E8A-4147-A177-3AD203B41FA5}">
                      <a16:colId xmlns:a16="http://schemas.microsoft.com/office/drawing/2014/main" val="206543940"/>
                    </a:ext>
                  </a:extLst>
                </a:gridCol>
                <a:gridCol w="1523662">
                  <a:extLst>
                    <a:ext uri="{9D8B030D-6E8A-4147-A177-3AD203B41FA5}">
                      <a16:colId xmlns:a16="http://schemas.microsoft.com/office/drawing/2014/main" val="3810157277"/>
                    </a:ext>
                  </a:extLst>
                </a:gridCol>
                <a:gridCol w="2012075">
                  <a:extLst>
                    <a:ext uri="{9D8B030D-6E8A-4147-A177-3AD203B41FA5}">
                      <a16:colId xmlns:a16="http://schemas.microsoft.com/office/drawing/2014/main" val="2002360916"/>
                    </a:ext>
                  </a:extLst>
                </a:gridCol>
                <a:gridCol w="2174706">
                  <a:extLst>
                    <a:ext uri="{9D8B030D-6E8A-4147-A177-3AD203B41FA5}">
                      <a16:colId xmlns:a16="http://schemas.microsoft.com/office/drawing/2014/main" val="3015934021"/>
                    </a:ext>
                  </a:extLst>
                </a:gridCol>
                <a:gridCol w="1050563">
                  <a:extLst>
                    <a:ext uri="{9D8B030D-6E8A-4147-A177-3AD203B41FA5}">
                      <a16:colId xmlns:a16="http://schemas.microsoft.com/office/drawing/2014/main" val="450285913"/>
                    </a:ext>
                  </a:extLst>
                </a:gridCol>
                <a:gridCol w="1386348">
                  <a:extLst>
                    <a:ext uri="{9D8B030D-6E8A-4147-A177-3AD203B41FA5}">
                      <a16:colId xmlns:a16="http://schemas.microsoft.com/office/drawing/2014/main" val="2584933537"/>
                    </a:ext>
                  </a:extLst>
                </a:gridCol>
              </a:tblGrid>
              <a:tr h="601584">
                <a:tc gridSpan="6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S2 Table. 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patients vs. patients included in the multiplex-based assay.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035053"/>
                  </a:ext>
                </a:extLst>
              </a:tr>
              <a:tr h="883307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Parameter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All (n=79)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Included in assay (n=31)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Not Included in assay (n=48)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P-value </a:t>
                      </a:r>
                    </a:p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vs. all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–value vs. not included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4566601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Mean [SD]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>
                          <a:tab pos="628650" algn="l"/>
                        </a:tabLst>
                        <a:defRPr/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325446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36.7 [11.3]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32.4 [8.9]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40.1 [11.9]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0.0591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0.0037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7280979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Male gender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60/79 (75.9%)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25/31 (80.6%)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35/48 (72.9%)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0.8008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0.5910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1433792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Hemoglobin (g/dL)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 [2.3]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 [2.5]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12.3 [2.3]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0.9797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0.8751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5828949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Platelet (x10³/µL)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91.6 [43.3]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88.3 [43.7]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93.7 [43.3]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0.7196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0.5881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673039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MPV (fL)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9.1 [1.1]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9.0 [1.0]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9.2 [1.1]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0.6793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0.5182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2654244"/>
                  </a:ext>
                </a:extLst>
              </a:tr>
              <a:tr h="601584"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Parasites (x10</a:t>
                      </a:r>
                      <a:r>
                        <a:rPr lang="en-US" sz="1600" b="1" baseline="30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/µL)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5.42 [5.02]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6.53 [5.87]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4.0 [3.2]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0.3823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0.1242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003374"/>
                  </a:ext>
                </a:extLst>
              </a:tr>
              <a:tr h="601584">
                <a:tc gridSpan="6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r>
                        <a:rPr lang="pt-BR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Groups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were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compared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with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unpaired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pt-BR" sz="1600" i="1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pt-BR" sz="1600" i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test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SD: Standard </a:t>
                      </a:r>
                      <a:r>
                        <a:rPr lang="pt-BR" sz="16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Deviation</a:t>
                      </a:r>
                      <a:r>
                        <a:rPr lang="pt-BR" sz="16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64098" marR="64098" marT="890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098" marR="64098" marT="8903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200000"/>
                        </a:lnSpc>
                        <a:spcAft>
                          <a:spcPts val="800"/>
                        </a:spcAft>
                        <a:tabLst>
                          <a:tab pos="628650" algn="l"/>
                        </a:tabLst>
                      </a:pP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250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6568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179</Words>
  <Application>Microsoft Macintosh PowerPoint</Application>
  <PresentationFormat>Widescreen</PresentationFormat>
  <Paragraphs>50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Microsoft Office User</cp:lastModifiedBy>
  <cp:revision>9</cp:revision>
  <dcterms:created xsi:type="dcterms:W3CDTF">2020-03-26T12:23:45Z</dcterms:created>
  <dcterms:modified xsi:type="dcterms:W3CDTF">2020-06-23T20:51:56Z</dcterms:modified>
</cp:coreProperties>
</file>