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FCC6-29CE-43E1-BEB8-2ADEAEEE13FF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2144-DD87-4091-9425-6614671DE7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7951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FCC6-29CE-43E1-BEB8-2ADEAEEE13FF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2144-DD87-4091-9425-6614671DE7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11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FCC6-29CE-43E1-BEB8-2ADEAEEE13FF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2144-DD87-4091-9425-6614671DE7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7447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FCC6-29CE-43E1-BEB8-2ADEAEEE13FF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2144-DD87-4091-9425-6614671DE7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362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FCC6-29CE-43E1-BEB8-2ADEAEEE13FF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2144-DD87-4091-9425-6614671DE7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36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FCC6-29CE-43E1-BEB8-2ADEAEEE13FF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2144-DD87-4091-9425-6614671DE7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2790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FCC6-29CE-43E1-BEB8-2ADEAEEE13FF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2144-DD87-4091-9425-6614671DE7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0243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FCC6-29CE-43E1-BEB8-2ADEAEEE13FF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2144-DD87-4091-9425-6614671DE7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234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FCC6-29CE-43E1-BEB8-2ADEAEEE13FF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2144-DD87-4091-9425-6614671DE7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4516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FCC6-29CE-43E1-BEB8-2ADEAEEE13FF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2144-DD87-4091-9425-6614671DE7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7761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FCC6-29CE-43E1-BEB8-2ADEAEEE13FF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2144-DD87-4091-9425-6614671DE7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6686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5FCC6-29CE-43E1-BEB8-2ADEAEEE13FF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F2144-DD87-4091-9425-6614671DE7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3799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2209800" y="6327775"/>
            <a:ext cx="74676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3" name="Rectangle 75"/>
          <p:cNvSpPr>
            <a:spLocks noChangeArrowheads="1"/>
          </p:cNvSpPr>
          <p:nvPr/>
        </p:nvSpPr>
        <p:spPr bwMode="auto">
          <a:xfrm>
            <a:off x="2133599" y="685800"/>
            <a:ext cx="781651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Methylation</a:t>
            </a:r>
            <a:r>
              <a:rPr lang="es-ES_tradnl" altLang="es-E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altLang="es-ES" sz="1000" dirty="0" err="1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es-ES_tradnl" altLang="es-ES" sz="10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s-ES_tradnl" altLang="es-ES" sz="1000" i="1" dirty="0">
                <a:latin typeface="Arial" panose="020B0604020202020204" pitchFamily="34" charset="0"/>
                <a:cs typeface="Arial" panose="020B0604020202020204" pitchFamily="34" charset="0"/>
              </a:rPr>
              <a:t>TFAP2E</a:t>
            </a:r>
            <a:r>
              <a:rPr lang="es-ES_tradnl" altLang="es-E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altLang="es-ES" sz="1000" dirty="0" err="1">
                <a:latin typeface="Arial" panose="020B0604020202020204" pitchFamily="34" charset="0"/>
                <a:cs typeface="Arial" panose="020B0604020202020204" pitchFamily="34" charset="0"/>
              </a:rPr>
              <a:t>CpG</a:t>
            </a:r>
            <a:r>
              <a:rPr lang="es-ES_tradnl" altLang="es-E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altLang="es-ES" sz="1000" dirty="0" err="1">
                <a:latin typeface="Arial" panose="020B0604020202020204" pitchFamily="34" charset="0"/>
                <a:cs typeface="Arial" panose="020B0604020202020204" pitchFamily="34" charset="0"/>
              </a:rPr>
              <a:t>islands</a:t>
            </a:r>
            <a:r>
              <a:rPr lang="es-ES_tradnl" altLang="es-ES" sz="1000" dirty="0">
                <a:latin typeface="Arial" panose="020B0604020202020204" pitchFamily="34" charset="0"/>
                <a:cs typeface="Arial" panose="020B0604020202020204" pitchFamily="34" charset="0"/>
              </a:rPr>
              <a:t> in CRC </a:t>
            </a:r>
            <a:r>
              <a:rPr lang="es-ES_tradnl" altLang="es-ES" sz="1000" dirty="0" err="1">
                <a:latin typeface="Arial" panose="020B0604020202020204" pitchFamily="34" charset="0"/>
                <a:cs typeface="Arial" panose="020B0604020202020204" pitchFamily="34" charset="0"/>
              </a:rPr>
              <a:t>tissues</a:t>
            </a:r>
            <a:r>
              <a:rPr lang="es-ES_tradnl" altLang="es-ES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es-ES" sz="1000" dirty="0">
                <a:latin typeface="Arial" panose="020B0604020202020204" pitchFamily="34" charset="0"/>
                <a:cs typeface="Arial" panose="020B0604020202020204" pitchFamily="34" charset="0"/>
              </a:rPr>
              <a:t> Calculation of cutoff value of </a:t>
            </a:r>
            <a:r>
              <a:rPr lang="en-US" altLang="es-ES" sz="1000" i="1" dirty="0">
                <a:latin typeface="Arial" panose="020B0604020202020204" pitchFamily="34" charset="0"/>
                <a:cs typeface="Arial" panose="020B0604020202020204" pitchFamily="34" charset="0"/>
              </a:rPr>
              <a:t>TFAP2E</a:t>
            </a:r>
            <a:r>
              <a:rPr lang="en-US" altLang="es-ES" sz="1000" dirty="0">
                <a:latin typeface="Arial" panose="020B0604020202020204" pitchFamily="34" charset="0"/>
                <a:cs typeface="Arial" panose="020B0604020202020204" pitchFamily="34" charset="0"/>
              </a:rPr>
              <a:t> Intron 3 methylation.</a:t>
            </a:r>
            <a:r>
              <a:rPr lang="en-US" alt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altLang="es-E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8" name="Straight Connector 307"/>
          <p:cNvCxnSpPr/>
          <p:nvPr/>
        </p:nvCxnSpPr>
        <p:spPr>
          <a:xfrm>
            <a:off x="2228850" y="914400"/>
            <a:ext cx="74676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5" name="Rectangle 310"/>
          <p:cNvSpPr>
            <a:spLocks noChangeArrowheads="1"/>
          </p:cNvSpPr>
          <p:nvPr/>
        </p:nvSpPr>
        <p:spPr bwMode="auto">
          <a:xfrm>
            <a:off x="2206051" y="353202"/>
            <a:ext cx="86914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es-E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en-US" altLang="es-E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alt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2" name="Straight Connector 311"/>
          <p:cNvCxnSpPr/>
          <p:nvPr/>
        </p:nvCxnSpPr>
        <p:spPr>
          <a:xfrm>
            <a:off x="2209800" y="685800"/>
            <a:ext cx="74676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47" name="Grupo 1"/>
          <p:cNvGrpSpPr>
            <a:grpSpLocks/>
          </p:cNvGrpSpPr>
          <p:nvPr/>
        </p:nvGrpSpPr>
        <p:grpSpPr bwMode="auto">
          <a:xfrm>
            <a:off x="3082925" y="1133476"/>
            <a:ext cx="5753100" cy="4768169"/>
            <a:chOff x="1558925" y="1132771"/>
            <a:chExt cx="5752601" cy="4769643"/>
          </a:xfrm>
        </p:grpSpPr>
        <p:pic>
          <p:nvPicPr>
            <p:cNvPr id="10248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8925" y="1600200"/>
              <a:ext cx="2420938" cy="175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249" name="Group 36"/>
            <p:cNvGrpSpPr>
              <a:grpSpLocks/>
            </p:cNvGrpSpPr>
            <p:nvPr/>
          </p:nvGrpSpPr>
          <p:grpSpPr bwMode="auto">
            <a:xfrm>
              <a:off x="2225675" y="1447800"/>
              <a:ext cx="1050925" cy="152400"/>
              <a:chOff x="2590800" y="2362200"/>
              <a:chExt cx="992061" cy="152400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2590745" y="2361593"/>
                <a:ext cx="99197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2590745" y="2361593"/>
                <a:ext cx="0" cy="1524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3581222" y="2361593"/>
                <a:ext cx="0" cy="1524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250" name="TextBox 42"/>
            <p:cNvSpPr txBox="1">
              <a:spLocks noChangeArrowheads="1"/>
            </p:cNvSpPr>
            <p:nvPr/>
          </p:nvSpPr>
          <p:spPr bwMode="auto">
            <a:xfrm>
              <a:off x="2454275" y="1263650"/>
              <a:ext cx="685800" cy="215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s-ES" sz="800" dirty="0">
                  <a:latin typeface="Arial" panose="020B0604020202020204" pitchFamily="34" charset="0"/>
                  <a:cs typeface="Arial" panose="020B0604020202020204" pitchFamily="34" charset="0"/>
                </a:rPr>
                <a:t>*p&lt;0.0001</a:t>
              </a:r>
            </a:p>
          </p:txBody>
        </p:sp>
        <p:grpSp>
          <p:nvGrpSpPr>
            <p:cNvPr id="10251" name="179 Grupo"/>
            <p:cNvGrpSpPr>
              <a:grpSpLocks/>
            </p:cNvGrpSpPr>
            <p:nvPr/>
          </p:nvGrpSpPr>
          <p:grpSpPr bwMode="auto">
            <a:xfrm>
              <a:off x="5105399" y="3982215"/>
              <a:ext cx="1958761" cy="1920199"/>
              <a:chOff x="3299434" y="793287"/>
              <a:chExt cx="5115285" cy="5561536"/>
            </a:xfrm>
          </p:grpSpPr>
          <p:sp>
            <p:nvSpPr>
              <p:cNvPr id="10434" name="Rectangle 8"/>
              <p:cNvSpPr>
                <a:spLocks noChangeArrowheads="1"/>
              </p:cNvSpPr>
              <p:nvPr/>
            </p:nvSpPr>
            <p:spPr bwMode="auto">
              <a:xfrm>
                <a:off x="4122365" y="1276350"/>
                <a:ext cx="4286250" cy="4286250"/>
              </a:xfrm>
              <a:prstGeom prst="rect">
                <a:avLst/>
              </a:prstGeom>
              <a:solidFill>
                <a:srgbClr val="FFFFFF"/>
              </a:solidFill>
              <a:ln w="18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35" name="Rectangle 9"/>
              <p:cNvSpPr>
                <a:spLocks noChangeArrowheads="1"/>
              </p:cNvSpPr>
              <p:nvPr/>
            </p:nvSpPr>
            <p:spPr bwMode="auto">
              <a:xfrm>
                <a:off x="3465265" y="793287"/>
                <a:ext cx="4564457" cy="35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en-US" altLang="ja-JP" sz="800" b="1">
                    <a:solidFill>
                      <a:srgbClr val="000000"/>
                    </a:solidFill>
                  </a:rPr>
                  <a:t>ROC analysis: Matched samples C and NC</a:t>
                </a:r>
                <a:endParaRPr kumimoji="1" lang="ja-JP" altLang="es-ES" sz="800" b="1"/>
              </a:p>
            </p:txBody>
          </p:sp>
          <p:sp>
            <p:nvSpPr>
              <p:cNvPr id="10436" name="Line 10"/>
              <p:cNvSpPr>
                <a:spLocks noChangeShapeType="1"/>
              </p:cNvSpPr>
              <p:nvPr/>
            </p:nvSpPr>
            <p:spPr bwMode="auto">
              <a:xfrm flipV="1">
                <a:off x="4255715" y="5448300"/>
                <a:ext cx="0" cy="11430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37" name="Line 11"/>
              <p:cNvSpPr>
                <a:spLocks noChangeShapeType="1"/>
              </p:cNvSpPr>
              <p:nvPr/>
            </p:nvSpPr>
            <p:spPr bwMode="auto">
              <a:xfrm flipV="1">
                <a:off x="4455740" y="5505450"/>
                <a:ext cx="0" cy="5715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38" name="Line 12"/>
              <p:cNvSpPr>
                <a:spLocks noChangeShapeType="1"/>
              </p:cNvSpPr>
              <p:nvPr/>
            </p:nvSpPr>
            <p:spPr bwMode="auto">
              <a:xfrm flipV="1">
                <a:off x="4655765" y="5505450"/>
                <a:ext cx="0" cy="5715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39" name="Line 13"/>
              <p:cNvSpPr>
                <a:spLocks noChangeShapeType="1"/>
              </p:cNvSpPr>
              <p:nvPr/>
            </p:nvSpPr>
            <p:spPr bwMode="auto">
              <a:xfrm flipV="1">
                <a:off x="4855790" y="5505450"/>
                <a:ext cx="0" cy="5715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40" name="Line 14"/>
              <p:cNvSpPr>
                <a:spLocks noChangeShapeType="1"/>
              </p:cNvSpPr>
              <p:nvPr/>
            </p:nvSpPr>
            <p:spPr bwMode="auto">
              <a:xfrm flipV="1">
                <a:off x="5065340" y="5448300"/>
                <a:ext cx="0" cy="11430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41" name="Line 15"/>
              <p:cNvSpPr>
                <a:spLocks noChangeShapeType="1"/>
              </p:cNvSpPr>
              <p:nvPr/>
            </p:nvSpPr>
            <p:spPr bwMode="auto">
              <a:xfrm flipV="1">
                <a:off x="5265365" y="5505450"/>
                <a:ext cx="0" cy="5715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42" name="Line 16"/>
              <p:cNvSpPr>
                <a:spLocks noChangeShapeType="1"/>
              </p:cNvSpPr>
              <p:nvPr/>
            </p:nvSpPr>
            <p:spPr bwMode="auto">
              <a:xfrm flipV="1">
                <a:off x="5465390" y="5505450"/>
                <a:ext cx="0" cy="5715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43" name="Line 17"/>
              <p:cNvSpPr>
                <a:spLocks noChangeShapeType="1"/>
              </p:cNvSpPr>
              <p:nvPr/>
            </p:nvSpPr>
            <p:spPr bwMode="auto">
              <a:xfrm flipV="1">
                <a:off x="5665415" y="5505450"/>
                <a:ext cx="0" cy="5715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44" name="Line 18"/>
              <p:cNvSpPr>
                <a:spLocks noChangeShapeType="1"/>
              </p:cNvSpPr>
              <p:nvPr/>
            </p:nvSpPr>
            <p:spPr bwMode="auto">
              <a:xfrm flipV="1">
                <a:off x="5865440" y="5448300"/>
                <a:ext cx="0" cy="11430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45" name="Line 19"/>
              <p:cNvSpPr>
                <a:spLocks noChangeShapeType="1"/>
              </p:cNvSpPr>
              <p:nvPr/>
            </p:nvSpPr>
            <p:spPr bwMode="auto">
              <a:xfrm flipV="1">
                <a:off x="6065465" y="5505450"/>
                <a:ext cx="0" cy="5715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46" name="Line 20"/>
              <p:cNvSpPr>
                <a:spLocks noChangeShapeType="1"/>
              </p:cNvSpPr>
              <p:nvPr/>
            </p:nvSpPr>
            <p:spPr bwMode="auto">
              <a:xfrm flipV="1">
                <a:off x="6275015" y="5505450"/>
                <a:ext cx="0" cy="5715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47" name="Line 21"/>
              <p:cNvSpPr>
                <a:spLocks noChangeShapeType="1"/>
              </p:cNvSpPr>
              <p:nvPr/>
            </p:nvSpPr>
            <p:spPr bwMode="auto">
              <a:xfrm flipV="1">
                <a:off x="6475040" y="5505450"/>
                <a:ext cx="0" cy="5715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48" name="Line 22"/>
              <p:cNvSpPr>
                <a:spLocks noChangeShapeType="1"/>
              </p:cNvSpPr>
              <p:nvPr/>
            </p:nvSpPr>
            <p:spPr bwMode="auto">
              <a:xfrm flipV="1">
                <a:off x="6675065" y="5448300"/>
                <a:ext cx="0" cy="11430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49" name="Line 23"/>
              <p:cNvSpPr>
                <a:spLocks noChangeShapeType="1"/>
              </p:cNvSpPr>
              <p:nvPr/>
            </p:nvSpPr>
            <p:spPr bwMode="auto">
              <a:xfrm flipV="1">
                <a:off x="6875090" y="5505450"/>
                <a:ext cx="0" cy="5715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50" name="Line 24"/>
              <p:cNvSpPr>
                <a:spLocks noChangeShapeType="1"/>
              </p:cNvSpPr>
              <p:nvPr/>
            </p:nvSpPr>
            <p:spPr bwMode="auto">
              <a:xfrm flipV="1">
                <a:off x="7075115" y="5505450"/>
                <a:ext cx="0" cy="5715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51" name="Line 25"/>
              <p:cNvSpPr>
                <a:spLocks noChangeShapeType="1"/>
              </p:cNvSpPr>
              <p:nvPr/>
            </p:nvSpPr>
            <p:spPr bwMode="auto">
              <a:xfrm flipV="1">
                <a:off x="7275140" y="5505450"/>
                <a:ext cx="0" cy="5715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52" name="Line 26"/>
              <p:cNvSpPr>
                <a:spLocks noChangeShapeType="1"/>
              </p:cNvSpPr>
              <p:nvPr/>
            </p:nvSpPr>
            <p:spPr bwMode="auto">
              <a:xfrm flipV="1">
                <a:off x="7475165" y="5448300"/>
                <a:ext cx="0" cy="11430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53" name="Line 27"/>
              <p:cNvSpPr>
                <a:spLocks noChangeShapeType="1"/>
              </p:cNvSpPr>
              <p:nvPr/>
            </p:nvSpPr>
            <p:spPr bwMode="auto">
              <a:xfrm flipV="1">
                <a:off x="7684715" y="5505450"/>
                <a:ext cx="0" cy="5715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54" name="Line 28"/>
              <p:cNvSpPr>
                <a:spLocks noChangeShapeType="1"/>
              </p:cNvSpPr>
              <p:nvPr/>
            </p:nvSpPr>
            <p:spPr bwMode="auto">
              <a:xfrm flipV="1">
                <a:off x="7884740" y="5505450"/>
                <a:ext cx="0" cy="5715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55" name="Line 29"/>
              <p:cNvSpPr>
                <a:spLocks noChangeShapeType="1"/>
              </p:cNvSpPr>
              <p:nvPr/>
            </p:nvSpPr>
            <p:spPr bwMode="auto">
              <a:xfrm flipV="1">
                <a:off x="8084765" y="5505450"/>
                <a:ext cx="0" cy="5715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56" name="Line 30"/>
              <p:cNvSpPr>
                <a:spLocks noChangeShapeType="1"/>
              </p:cNvSpPr>
              <p:nvPr/>
            </p:nvSpPr>
            <p:spPr bwMode="auto">
              <a:xfrm flipV="1">
                <a:off x="8284790" y="5448300"/>
                <a:ext cx="0" cy="11430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57" name="Rectangle 31"/>
              <p:cNvSpPr>
                <a:spLocks noChangeArrowheads="1"/>
              </p:cNvSpPr>
              <p:nvPr/>
            </p:nvSpPr>
            <p:spPr bwMode="auto">
              <a:xfrm>
                <a:off x="4198563" y="5619752"/>
                <a:ext cx="100460" cy="2675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0</a:t>
                </a:r>
                <a:endParaRPr kumimoji="1" lang="ja-JP" altLang="es-ES" sz="600"/>
              </a:p>
            </p:txBody>
          </p:sp>
          <p:sp>
            <p:nvSpPr>
              <p:cNvPr id="10458" name="Rectangle 32"/>
              <p:cNvSpPr>
                <a:spLocks noChangeArrowheads="1"/>
              </p:cNvSpPr>
              <p:nvPr/>
            </p:nvSpPr>
            <p:spPr bwMode="auto">
              <a:xfrm>
                <a:off x="4951037" y="5619752"/>
                <a:ext cx="200921" cy="2675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20</a:t>
                </a:r>
                <a:endParaRPr kumimoji="1" lang="ja-JP" altLang="es-ES" sz="600"/>
              </a:p>
            </p:txBody>
          </p:sp>
          <p:sp>
            <p:nvSpPr>
              <p:cNvPr id="10459" name="Rectangle 33"/>
              <p:cNvSpPr>
                <a:spLocks noChangeArrowheads="1"/>
              </p:cNvSpPr>
              <p:nvPr/>
            </p:nvSpPr>
            <p:spPr bwMode="auto">
              <a:xfrm>
                <a:off x="5751136" y="5619752"/>
                <a:ext cx="200921" cy="2675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40</a:t>
                </a:r>
                <a:endParaRPr kumimoji="1" lang="ja-JP" altLang="es-ES" sz="600"/>
              </a:p>
            </p:txBody>
          </p:sp>
          <p:sp>
            <p:nvSpPr>
              <p:cNvPr id="10460" name="Rectangle 34"/>
              <p:cNvSpPr>
                <a:spLocks noChangeArrowheads="1"/>
              </p:cNvSpPr>
              <p:nvPr/>
            </p:nvSpPr>
            <p:spPr bwMode="auto">
              <a:xfrm>
                <a:off x="6560761" y="5619752"/>
                <a:ext cx="200921" cy="2675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60</a:t>
                </a:r>
                <a:endParaRPr kumimoji="1" lang="ja-JP" altLang="es-ES" sz="600"/>
              </a:p>
            </p:txBody>
          </p:sp>
          <p:sp>
            <p:nvSpPr>
              <p:cNvPr id="10461" name="Rectangle 35"/>
              <p:cNvSpPr>
                <a:spLocks noChangeArrowheads="1"/>
              </p:cNvSpPr>
              <p:nvPr/>
            </p:nvSpPr>
            <p:spPr bwMode="auto">
              <a:xfrm>
                <a:off x="7360865" y="5619752"/>
                <a:ext cx="200921" cy="2675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80</a:t>
                </a:r>
                <a:endParaRPr kumimoji="1" lang="ja-JP" altLang="es-ES" sz="600"/>
              </a:p>
            </p:txBody>
          </p:sp>
          <p:sp>
            <p:nvSpPr>
              <p:cNvPr id="10462" name="Rectangle 36"/>
              <p:cNvSpPr>
                <a:spLocks noChangeArrowheads="1"/>
              </p:cNvSpPr>
              <p:nvPr/>
            </p:nvSpPr>
            <p:spPr bwMode="auto">
              <a:xfrm>
                <a:off x="8113337" y="5619752"/>
                <a:ext cx="301382" cy="2675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100</a:t>
                </a:r>
                <a:endParaRPr kumimoji="1" lang="ja-JP" altLang="es-ES" sz="600"/>
              </a:p>
            </p:txBody>
          </p:sp>
          <p:sp>
            <p:nvSpPr>
              <p:cNvPr id="10463" name="Line 37"/>
              <p:cNvSpPr>
                <a:spLocks noChangeShapeType="1"/>
              </p:cNvSpPr>
              <p:nvPr/>
            </p:nvSpPr>
            <p:spPr bwMode="auto">
              <a:xfrm>
                <a:off x="4122365" y="1409700"/>
                <a:ext cx="123825" cy="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64" name="Line 38"/>
              <p:cNvSpPr>
                <a:spLocks noChangeShapeType="1"/>
              </p:cNvSpPr>
              <p:nvPr/>
            </p:nvSpPr>
            <p:spPr bwMode="auto">
              <a:xfrm>
                <a:off x="4122365" y="2219325"/>
                <a:ext cx="123825" cy="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65" name="Line 39"/>
              <p:cNvSpPr>
                <a:spLocks noChangeShapeType="1"/>
              </p:cNvSpPr>
              <p:nvPr/>
            </p:nvSpPr>
            <p:spPr bwMode="auto">
              <a:xfrm>
                <a:off x="4122365" y="2009775"/>
                <a:ext cx="66675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66" name="Line 40"/>
              <p:cNvSpPr>
                <a:spLocks noChangeShapeType="1"/>
              </p:cNvSpPr>
              <p:nvPr/>
            </p:nvSpPr>
            <p:spPr bwMode="auto">
              <a:xfrm>
                <a:off x="4122365" y="1809750"/>
                <a:ext cx="66675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67" name="Line 41"/>
              <p:cNvSpPr>
                <a:spLocks noChangeShapeType="1"/>
              </p:cNvSpPr>
              <p:nvPr/>
            </p:nvSpPr>
            <p:spPr bwMode="auto">
              <a:xfrm>
                <a:off x="4122365" y="1609725"/>
                <a:ext cx="66675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68" name="Line 42"/>
              <p:cNvSpPr>
                <a:spLocks noChangeShapeType="1"/>
              </p:cNvSpPr>
              <p:nvPr/>
            </p:nvSpPr>
            <p:spPr bwMode="auto">
              <a:xfrm>
                <a:off x="4122365" y="3019425"/>
                <a:ext cx="123825" cy="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69" name="Line 43"/>
              <p:cNvSpPr>
                <a:spLocks noChangeShapeType="1"/>
              </p:cNvSpPr>
              <p:nvPr/>
            </p:nvSpPr>
            <p:spPr bwMode="auto">
              <a:xfrm>
                <a:off x="4122365" y="2819400"/>
                <a:ext cx="66675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70" name="Line 44"/>
              <p:cNvSpPr>
                <a:spLocks noChangeShapeType="1"/>
              </p:cNvSpPr>
              <p:nvPr/>
            </p:nvSpPr>
            <p:spPr bwMode="auto">
              <a:xfrm>
                <a:off x="4122365" y="2619375"/>
                <a:ext cx="66675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71" name="Line 45"/>
              <p:cNvSpPr>
                <a:spLocks noChangeShapeType="1"/>
              </p:cNvSpPr>
              <p:nvPr/>
            </p:nvSpPr>
            <p:spPr bwMode="auto">
              <a:xfrm>
                <a:off x="4122365" y="2419350"/>
                <a:ext cx="66675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72" name="Line 46"/>
              <p:cNvSpPr>
                <a:spLocks noChangeShapeType="1"/>
              </p:cNvSpPr>
              <p:nvPr/>
            </p:nvSpPr>
            <p:spPr bwMode="auto">
              <a:xfrm>
                <a:off x="4122365" y="3829050"/>
                <a:ext cx="123825" cy="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73" name="Line 47"/>
              <p:cNvSpPr>
                <a:spLocks noChangeShapeType="1"/>
              </p:cNvSpPr>
              <p:nvPr/>
            </p:nvSpPr>
            <p:spPr bwMode="auto">
              <a:xfrm>
                <a:off x="4122365" y="3629025"/>
                <a:ext cx="66675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74" name="Line 48"/>
              <p:cNvSpPr>
                <a:spLocks noChangeShapeType="1"/>
              </p:cNvSpPr>
              <p:nvPr/>
            </p:nvSpPr>
            <p:spPr bwMode="auto">
              <a:xfrm>
                <a:off x="4122365" y="3419475"/>
                <a:ext cx="66675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75" name="Line 49"/>
              <p:cNvSpPr>
                <a:spLocks noChangeShapeType="1"/>
              </p:cNvSpPr>
              <p:nvPr/>
            </p:nvSpPr>
            <p:spPr bwMode="auto">
              <a:xfrm>
                <a:off x="4122365" y="3219450"/>
                <a:ext cx="66675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76" name="Line 50"/>
              <p:cNvSpPr>
                <a:spLocks noChangeShapeType="1"/>
              </p:cNvSpPr>
              <p:nvPr/>
            </p:nvSpPr>
            <p:spPr bwMode="auto">
              <a:xfrm>
                <a:off x="4122365" y="4629150"/>
                <a:ext cx="123825" cy="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77" name="Line 51"/>
              <p:cNvSpPr>
                <a:spLocks noChangeShapeType="1"/>
              </p:cNvSpPr>
              <p:nvPr/>
            </p:nvSpPr>
            <p:spPr bwMode="auto">
              <a:xfrm>
                <a:off x="4122365" y="4429125"/>
                <a:ext cx="66675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78" name="Line 52"/>
              <p:cNvSpPr>
                <a:spLocks noChangeShapeType="1"/>
              </p:cNvSpPr>
              <p:nvPr/>
            </p:nvSpPr>
            <p:spPr bwMode="auto">
              <a:xfrm>
                <a:off x="4122365" y="4229100"/>
                <a:ext cx="66675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79" name="Line 53"/>
              <p:cNvSpPr>
                <a:spLocks noChangeShapeType="1"/>
              </p:cNvSpPr>
              <p:nvPr/>
            </p:nvSpPr>
            <p:spPr bwMode="auto">
              <a:xfrm>
                <a:off x="4122365" y="4029075"/>
                <a:ext cx="66675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80" name="Line 54"/>
              <p:cNvSpPr>
                <a:spLocks noChangeShapeType="1"/>
              </p:cNvSpPr>
              <p:nvPr/>
            </p:nvSpPr>
            <p:spPr bwMode="auto">
              <a:xfrm>
                <a:off x="4122365" y="5438775"/>
                <a:ext cx="123825" cy="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81" name="Line 55"/>
              <p:cNvSpPr>
                <a:spLocks noChangeShapeType="1"/>
              </p:cNvSpPr>
              <p:nvPr/>
            </p:nvSpPr>
            <p:spPr bwMode="auto">
              <a:xfrm>
                <a:off x="4122365" y="5238750"/>
                <a:ext cx="66675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82" name="Line 56"/>
              <p:cNvSpPr>
                <a:spLocks noChangeShapeType="1"/>
              </p:cNvSpPr>
              <p:nvPr/>
            </p:nvSpPr>
            <p:spPr bwMode="auto">
              <a:xfrm>
                <a:off x="4122365" y="5038725"/>
                <a:ext cx="66675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83" name="Line 57"/>
              <p:cNvSpPr>
                <a:spLocks noChangeShapeType="1"/>
              </p:cNvSpPr>
              <p:nvPr/>
            </p:nvSpPr>
            <p:spPr bwMode="auto">
              <a:xfrm>
                <a:off x="4122365" y="4838700"/>
                <a:ext cx="66675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84" name="Rectangle 58"/>
              <p:cNvSpPr>
                <a:spLocks noChangeArrowheads="1"/>
              </p:cNvSpPr>
              <p:nvPr/>
            </p:nvSpPr>
            <p:spPr bwMode="auto">
              <a:xfrm>
                <a:off x="3950913" y="5305426"/>
                <a:ext cx="100461" cy="2675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0</a:t>
                </a:r>
                <a:endParaRPr kumimoji="1" lang="ja-JP" altLang="es-ES" sz="600"/>
              </a:p>
            </p:txBody>
          </p:sp>
          <p:sp>
            <p:nvSpPr>
              <p:cNvPr id="10485" name="Rectangle 59"/>
              <p:cNvSpPr>
                <a:spLocks noChangeArrowheads="1"/>
              </p:cNvSpPr>
              <p:nvPr/>
            </p:nvSpPr>
            <p:spPr bwMode="auto">
              <a:xfrm>
                <a:off x="3836613" y="4495801"/>
                <a:ext cx="200921" cy="2675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20</a:t>
                </a:r>
                <a:endParaRPr kumimoji="1" lang="ja-JP" altLang="es-ES" sz="600"/>
              </a:p>
            </p:txBody>
          </p:sp>
          <p:sp>
            <p:nvSpPr>
              <p:cNvPr id="10486" name="Rectangle 60"/>
              <p:cNvSpPr>
                <a:spLocks noChangeArrowheads="1"/>
              </p:cNvSpPr>
              <p:nvPr/>
            </p:nvSpPr>
            <p:spPr bwMode="auto">
              <a:xfrm>
                <a:off x="3836613" y="3695696"/>
                <a:ext cx="200921" cy="2675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40</a:t>
                </a:r>
                <a:endParaRPr kumimoji="1" lang="ja-JP" altLang="es-ES" sz="600"/>
              </a:p>
            </p:txBody>
          </p:sp>
          <p:sp>
            <p:nvSpPr>
              <p:cNvPr id="10487" name="Rectangle 61"/>
              <p:cNvSpPr>
                <a:spLocks noChangeArrowheads="1"/>
              </p:cNvSpPr>
              <p:nvPr/>
            </p:nvSpPr>
            <p:spPr bwMode="auto">
              <a:xfrm>
                <a:off x="3836613" y="2886074"/>
                <a:ext cx="200921" cy="2675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60</a:t>
                </a:r>
                <a:endParaRPr kumimoji="1" lang="ja-JP" altLang="es-ES" sz="600"/>
              </a:p>
            </p:txBody>
          </p:sp>
          <p:sp>
            <p:nvSpPr>
              <p:cNvPr id="10488" name="Rectangle 62"/>
              <p:cNvSpPr>
                <a:spLocks noChangeArrowheads="1"/>
              </p:cNvSpPr>
              <p:nvPr/>
            </p:nvSpPr>
            <p:spPr bwMode="auto">
              <a:xfrm>
                <a:off x="3836613" y="2085976"/>
                <a:ext cx="200921" cy="2675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80</a:t>
                </a:r>
                <a:endParaRPr kumimoji="1" lang="ja-JP" altLang="es-ES" sz="600"/>
              </a:p>
            </p:txBody>
          </p:sp>
          <p:sp>
            <p:nvSpPr>
              <p:cNvPr id="10489" name="Rectangle 63"/>
              <p:cNvSpPr>
                <a:spLocks noChangeArrowheads="1"/>
              </p:cNvSpPr>
              <p:nvPr/>
            </p:nvSpPr>
            <p:spPr bwMode="auto">
              <a:xfrm>
                <a:off x="3722312" y="1276348"/>
                <a:ext cx="301382" cy="2675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100</a:t>
                </a:r>
                <a:endParaRPr kumimoji="1" lang="ja-JP" altLang="es-ES" sz="600"/>
              </a:p>
            </p:txBody>
          </p:sp>
          <p:sp>
            <p:nvSpPr>
              <p:cNvPr id="10490" name="Rectangle 64"/>
              <p:cNvSpPr>
                <a:spLocks noChangeArrowheads="1"/>
              </p:cNvSpPr>
              <p:nvPr/>
            </p:nvSpPr>
            <p:spPr bwMode="auto">
              <a:xfrm>
                <a:off x="4122365" y="1276350"/>
                <a:ext cx="4286250" cy="4286250"/>
              </a:xfrm>
              <a:prstGeom prst="rect">
                <a:avLst/>
              </a:prstGeom>
              <a:noFill/>
              <a:ln w="18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91" name="Rectangle 65"/>
              <p:cNvSpPr>
                <a:spLocks noChangeArrowheads="1"/>
              </p:cNvSpPr>
              <p:nvPr/>
            </p:nvSpPr>
            <p:spPr bwMode="auto">
              <a:xfrm>
                <a:off x="4310996" y="5998142"/>
                <a:ext cx="3892853" cy="3566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en-US" altLang="ja-JP" sz="800">
                    <a:solidFill>
                      <a:srgbClr val="000000"/>
                    </a:solidFill>
                  </a:rPr>
                  <a:t>Within subject false positive rate, %</a:t>
                </a:r>
                <a:endParaRPr kumimoji="1" lang="ja-JP" altLang="es-ES" sz="800"/>
              </a:p>
            </p:txBody>
          </p:sp>
          <p:sp>
            <p:nvSpPr>
              <p:cNvPr id="10492" name="Rectangle 66"/>
              <p:cNvSpPr>
                <a:spLocks noChangeArrowheads="1"/>
              </p:cNvSpPr>
              <p:nvPr/>
            </p:nvSpPr>
            <p:spPr bwMode="auto">
              <a:xfrm rot="-5400000">
                <a:off x="1571632" y="3215379"/>
                <a:ext cx="3816281" cy="3606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en-US" altLang="ja-JP" sz="900">
                    <a:solidFill>
                      <a:srgbClr val="000000"/>
                    </a:solidFill>
                  </a:rPr>
                  <a:t>Within subject sensitivity, %</a:t>
                </a:r>
                <a:endParaRPr kumimoji="1" lang="ja-JP" altLang="es-ES" sz="900"/>
              </a:p>
            </p:txBody>
          </p:sp>
          <p:sp>
            <p:nvSpPr>
              <p:cNvPr id="10493" name="Line 67"/>
              <p:cNvSpPr>
                <a:spLocks noChangeShapeType="1"/>
              </p:cNvSpPr>
              <p:nvPr/>
            </p:nvSpPr>
            <p:spPr bwMode="auto">
              <a:xfrm flipV="1">
                <a:off x="4255715" y="1409700"/>
                <a:ext cx="4029075" cy="4029075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94" name="Freeform 68"/>
              <p:cNvSpPr>
                <a:spLocks/>
              </p:cNvSpPr>
              <p:nvPr/>
            </p:nvSpPr>
            <p:spPr bwMode="auto">
              <a:xfrm>
                <a:off x="4255715" y="1409700"/>
                <a:ext cx="4029075" cy="4029075"/>
              </a:xfrm>
              <a:custGeom>
                <a:avLst/>
                <a:gdLst>
                  <a:gd name="T0" fmla="*/ 2147483646 w 2538"/>
                  <a:gd name="T1" fmla="*/ 0 h 2538"/>
                  <a:gd name="T2" fmla="*/ 2147483646 w 2538"/>
                  <a:gd name="T3" fmla="*/ 0 h 2538"/>
                  <a:gd name="T4" fmla="*/ 2147483646 w 2538"/>
                  <a:gd name="T5" fmla="*/ 2147483646 h 2538"/>
                  <a:gd name="T6" fmla="*/ 2147483646 w 2538"/>
                  <a:gd name="T7" fmla="*/ 2147483646 h 2538"/>
                  <a:gd name="T8" fmla="*/ 2147483646 w 2538"/>
                  <a:gd name="T9" fmla="*/ 2147483646 h 2538"/>
                  <a:gd name="T10" fmla="*/ 2147483646 w 2538"/>
                  <a:gd name="T11" fmla="*/ 2147483646 h 2538"/>
                  <a:gd name="T12" fmla="*/ 2147483646 w 2538"/>
                  <a:gd name="T13" fmla="*/ 2147483646 h 2538"/>
                  <a:gd name="T14" fmla="*/ 2147483646 w 2538"/>
                  <a:gd name="T15" fmla="*/ 2147483646 h 2538"/>
                  <a:gd name="T16" fmla="*/ 2147483646 w 2538"/>
                  <a:gd name="T17" fmla="*/ 2147483646 h 2538"/>
                  <a:gd name="T18" fmla="*/ 2147483646 w 2538"/>
                  <a:gd name="T19" fmla="*/ 2147483646 h 2538"/>
                  <a:gd name="T20" fmla="*/ 2147483646 w 2538"/>
                  <a:gd name="T21" fmla="*/ 2147483646 h 2538"/>
                  <a:gd name="T22" fmla="*/ 2147483646 w 2538"/>
                  <a:gd name="T23" fmla="*/ 2147483646 h 2538"/>
                  <a:gd name="T24" fmla="*/ 2147483646 w 2538"/>
                  <a:gd name="T25" fmla="*/ 2147483646 h 2538"/>
                  <a:gd name="T26" fmla="*/ 2147483646 w 2538"/>
                  <a:gd name="T27" fmla="*/ 2147483646 h 2538"/>
                  <a:gd name="T28" fmla="*/ 2147483646 w 2538"/>
                  <a:gd name="T29" fmla="*/ 2147483646 h 2538"/>
                  <a:gd name="T30" fmla="*/ 2147483646 w 2538"/>
                  <a:gd name="T31" fmla="*/ 2147483646 h 2538"/>
                  <a:gd name="T32" fmla="*/ 2147483646 w 2538"/>
                  <a:gd name="T33" fmla="*/ 2147483646 h 2538"/>
                  <a:gd name="T34" fmla="*/ 2147483646 w 2538"/>
                  <a:gd name="T35" fmla="*/ 2147483646 h 2538"/>
                  <a:gd name="T36" fmla="*/ 2147483646 w 2538"/>
                  <a:gd name="T37" fmla="*/ 2147483646 h 2538"/>
                  <a:gd name="T38" fmla="*/ 2147483646 w 2538"/>
                  <a:gd name="T39" fmla="*/ 2147483646 h 2538"/>
                  <a:gd name="T40" fmla="*/ 2147483646 w 2538"/>
                  <a:gd name="T41" fmla="*/ 2147483646 h 2538"/>
                  <a:gd name="T42" fmla="*/ 2147483646 w 2538"/>
                  <a:gd name="T43" fmla="*/ 2147483646 h 2538"/>
                  <a:gd name="T44" fmla="*/ 2147483646 w 2538"/>
                  <a:gd name="T45" fmla="*/ 2147483646 h 2538"/>
                  <a:gd name="T46" fmla="*/ 2147483646 w 2538"/>
                  <a:gd name="T47" fmla="*/ 2147483646 h 2538"/>
                  <a:gd name="T48" fmla="*/ 2147483646 w 2538"/>
                  <a:gd name="T49" fmla="*/ 2147483646 h 2538"/>
                  <a:gd name="T50" fmla="*/ 2147483646 w 2538"/>
                  <a:gd name="T51" fmla="*/ 2147483646 h 2538"/>
                  <a:gd name="T52" fmla="*/ 2147483646 w 2538"/>
                  <a:gd name="T53" fmla="*/ 2147483646 h 2538"/>
                  <a:gd name="T54" fmla="*/ 2147483646 w 2538"/>
                  <a:gd name="T55" fmla="*/ 2147483646 h 2538"/>
                  <a:gd name="T56" fmla="*/ 2147483646 w 2538"/>
                  <a:gd name="T57" fmla="*/ 2147483646 h 2538"/>
                  <a:gd name="T58" fmla="*/ 2147483646 w 2538"/>
                  <a:gd name="T59" fmla="*/ 2147483646 h 2538"/>
                  <a:gd name="T60" fmla="*/ 2147483646 w 2538"/>
                  <a:gd name="T61" fmla="*/ 2147483646 h 2538"/>
                  <a:gd name="T62" fmla="*/ 2147483646 w 2538"/>
                  <a:gd name="T63" fmla="*/ 2147483646 h 2538"/>
                  <a:gd name="T64" fmla="*/ 0 w 2538"/>
                  <a:gd name="T65" fmla="*/ 2147483646 h 2538"/>
                  <a:gd name="T66" fmla="*/ 0 w 2538"/>
                  <a:gd name="T67" fmla="*/ 2147483646 h 2538"/>
                  <a:gd name="T68" fmla="*/ 0 w 2538"/>
                  <a:gd name="T69" fmla="*/ 2147483646 h 2538"/>
                  <a:gd name="T70" fmla="*/ 0 w 2538"/>
                  <a:gd name="T71" fmla="*/ 2147483646 h 2538"/>
                  <a:gd name="T72" fmla="*/ 0 w 2538"/>
                  <a:gd name="T73" fmla="*/ 2147483646 h 2538"/>
                  <a:gd name="T74" fmla="*/ 0 w 2538"/>
                  <a:gd name="T75" fmla="*/ 2147483646 h 2538"/>
                  <a:gd name="T76" fmla="*/ 0 w 2538"/>
                  <a:gd name="T77" fmla="*/ 2147483646 h 2538"/>
                  <a:gd name="T78" fmla="*/ 0 w 2538"/>
                  <a:gd name="T79" fmla="*/ 2147483646 h 2538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2538"/>
                  <a:gd name="T121" fmla="*/ 0 h 2538"/>
                  <a:gd name="T122" fmla="*/ 2538 w 2538"/>
                  <a:gd name="T123" fmla="*/ 2538 h 2538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2538" h="2538">
                    <a:moveTo>
                      <a:pt x="2538" y="0"/>
                    </a:moveTo>
                    <a:lnTo>
                      <a:pt x="2472" y="0"/>
                    </a:lnTo>
                    <a:lnTo>
                      <a:pt x="2472" y="66"/>
                    </a:lnTo>
                    <a:lnTo>
                      <a:pt x="2346" y="66"/>
                    </a:lnTo>
                    <a:lnTo>
                      <a:pt x="2280" y="66"/>
                    </a:lnTo>
                    <a:lnTo>
                      <a:pt x="2154" y="66"/>
                    </a:lnTo>
                    <a:lnTo>
                      <a:pt x="2154" y="186"/>
                    </a:lnTo>
                    <a:lnTo>
                      <a:pt x="2154" y="252"/>
                    </a:lnTo>
                    <a:lnTo>
                      <a:pt x="1902" y="252"/>
                    </a:lnTo>
                    <a:lnTo>
                      <a:pt x="1776" y="312"/>
                    </a:lnTo>
                    <a:lnTo>
                      <a:pt x="1644" y="312"/>
                    </a:lnTo>
                    <a:lnTo>
                      <a:pt x="1518" y="372"/>
                    </a:lnTo>
                    <a:lnTo>
                      <a:pt x="1518" y="498"/>
                    </a:lnTo>
                    <a:lnTo>
                      <a:pt x="1518" y="558"/>
                    </a:lnTo>
                    <a:lnTo>
                      <a:pt x="1332" y="684"/>
                    </a:lnTo>
                    <a:lnTo>
                      <a:pt x="1200" y="684"/>
                    </a:lnTo>
                    <a:lnTo>
                      <a:pt x="1014" y="744"/>
                    </a:lnTo>
                    <a:lnTo>
                      <a:pt x="948" y="810"/>
                    </a:lnTo>
                    <a:lnTo>
                      <a:pt x="888" y="810"/>
                    </a:lnTo>
                    <a:lnTo>
                      <a:pt x="756" y="810"/>
                    </a:lnTo>
                    <a:lnTo>
                      <a:pt x="756" y="930"/>
                    </a:lnTo>
                    <a:lnTo>
                      <a:pt x="696" y="996"/>
                    </a:lnTo>
                    <a:lnTo>
                      <a:pt x="630" y="1056"/>
                    </a:lnTo>
                    <a:lnTo>
                      <a:pt x="504" y="1056"/>
                    </a:lnTo>
                    <a:lnTo>
                      <a:pt x="444" y="1182"/>
                    </a:lnTo>
                    <a:lnTo>
                      <a:pt x="312" y="1182"/>
                    </a:lnTo>
                    <a:lnTo>
                      <a:pt x="252" y="1182"/>
                    </a:lnTo>
                    <a:lnTo>
                      <a:pt x="186" y="1302"/>
                    </a:lnTo>
                    <a:lnTo>
                      <a:pt x="186" y="1428"/>
                    </a:lnTo>
                    <a:lnTo>
                      <a:pt x="186" y="1674"/>
                    </a:lnTo>
                    <a:lnTo>
                      <a:pt x="126" y="1734"/>
                    </a:lnTo>
                    <a:lnTo>
                      <a:pt x="60" y="1860"/>
                    </a:lnTo>
                    <a:lnTo>
                      <a:pt x="0" y="1860"/>
                    </a:lnTo>
                    <a:lnTo>
                      <a:pt x="0" y="1986"/>
                    </a:lnTo>
                    <a:lnTo>
                      <a:pt x="0" y="2046"/>
                    </a:lnTo>
                    <a:lnTo>
                      <a:pt x="0" y="2172"/>
                    </a:lnTo>
                    <a:lnTo>
                      <a:pt x="0" y="2292"/>
                    </a:lnTo>
                    <a:lnTo>
                      <a:pt x="0" y="2358"/>
                    </a:lnTo>
                    <a:lnTo>
                      <a:pt x="0" y="2478"/>
                    </a:lnTo>
                    <a:lnTo>
                      <a:pt x="0" y="2538"/>
                    </a:lnTo>
                  </a:path>
                </a:pathLst>
              </a:cu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95" name="Freeform 69"/>
              <p:cNvSpPr>
                <a:spLocks/>
              </p:cNvSpPr>
              <p:nvPr/>
            </p:nvSpPr>
            <p:spPr bwMode="auto">
              <a:xfrm>
                <a:off x="4255715" y="1409700"/>
                <a:ext cx="4029075" cy="4029075"/>
              </a:xfrm>
              <a:custGeom>
                <a:avLst/>
                <a:gdLst>
                  <a:gd name="T0" fmla="*/ 2147483646 w 2538"/>
                  <a:gd name="T1" fmla="*/ 0 h 2538"/>
                  <a:gd name="T2" fmla="*/ 2147483646 w 2538"/>
                  <a:gd name="T3" fmla="*/ 2147483646 h 2538"/>
                  <a:gd name="T4" fmla="*/ 2147483646 w 2538"/>
                  <a:gd name="T5" fmla="*/ 2147483646 h 2538"/>
                  <a:gd name="T6" fmla="*/ 2147483646 w 2538"/>
                  <a:gd name="T7" fmla="*/ 2147483646 h 2538"/>
                  <a:gd name="T8" fmla="*/ 2147483646 w 2538"/>
                  <a:gd name="T9" fmla="*/ 2147483646 h 2538"/>
                  <a:gd name="T10" fmla="*/ 2147483646 w 2538"/>
                  <a:gd name="T11" fmla="*/ 2147483646 h 2538"/>
                  <a:gd name="T12" fmla="*/ 2147483646 w 2538"/>
                  <a:gd name="T13" fmla="*/ 2147483646 h 2538"/>
                  <a:gd name="T14" fmla="*/ 2147483646 w 2538"/>
                  <a:gd name="T15" fmla="*/ 2147483646 h 2538"/>
                  <a:gd name="T16" fmla="*/ 2147483646 w 2538"/>
                  <a:gd name="T17" fmla="*/ 2147483646 h 2538"/>
                  <a:gd name="T18" fmla="*/ 2147483646 w 2538"/>
                  <a:gd name="T19" fmla="*/ 2147483646 h 2538"/>
                  <a:gd name="T20" fmla="*/ 2147483646 w 2538"/>
                  <a:gd name="T21" fmla="*/ 2147483646 h 2538"/>
                  <a:gd name="T22" fmla="*/ 2147483646 w 2538"/>
                  <a:gd name="T23" fmla="*/ 2147483646 h 2538"/>
                  <a:gd name="T24" fmla="*/ 2147483646 w 2538"/>
                  <a:gd name="T25" fmla="*/ 2147483646 h 2538"/>
                  <a:gd name="T26" fmla="*/ 2147483646 w 2538"/>
                  <a:gd name="T27" fmla="*/ 2147483646 h 2538"/>
                  <a:gd name="T28" fmla="*/ 2147483646 w 2538"/>
                  <a:gd name="T29" fmla="*/ 2147483646 h 2538"/>
                  <a:gd name="T30" fmla="*/ 2147483646 w 2538"/>
                  <a:gd name="T31" fmla="*/ 2147483646 h 2538"/>
                  <a:gd name="T32" fmla="*/ 2147483646 w 2538"/>
                  <a:gd name="T33" fmla="*/ 2147483646 h 2538"/>
                  <a:gd name="T34" fmla="*/ 2147483646 w 2538"/>
                  <a:gd name="T35" fmla="*/ 2147483646 h 2538"/>
                  <a:gd name="T36" fmla="*/ 2147483646 w 2538"/>
                  <a:gd name="T37" fmla="*/ 2147483646 h 2538"/>
                  <a:gd name="T38" fmla="*/ 2147483646 w 2538"/>
                  <a:gd name="T39" fmla="*/ 2147483646 h 2538"/>
                  <a:gd name="T40" fmla="*/ 2147483646 w 2538"/>
                  <a:gd name="T41" fmla="*/ 2147483646 h 2538"/>
                  <a:gd name="T42" fmla="*/ 2147483646 w 2538"/>
                  <a:gd name="T43" fmla="*/ 2147483646 h 2538"/>
                  <a:gd name="T44" fmla="*/ 2147483646 w 2538"/>
                  <a:gd name="T45" fmla="*/ 2147483646 h 2538"/>
                  <a:gd name="T46" fmla="*/ 2147483646 w 2538"/>
                  <a:gd name="T47" fmla="*/ 2147483646 h 2538"/>
                  <a:gd name="T48" fmla="*/ 2147483646 w 2538"/>
                  <a:gd name="T49" fmla="*/ 2147483646 h 2538"/>
                  <a:gd name="T50" fmla="*/ 2147483646 w 2538"/>
                  <a:gd name="T51" fmla="*/ 2147483646 h 2538"/>
                  <a:gd name="T52" fmla="*/ 2147483646 w 2538"/>
                  <a:gd name="T53" fmla="*/ 2147483646 h 2538"/>
                  <a:gd name="T54" fmla="*/ 2147483646 w 2538"/>
                  <a:gd name="T55" fmla="*/ 2147483646 h 2538"/>
                  <a:gd name="T56" fmla="*/ 2147483646 w 2538"/>
                  <a:gd name="T57" fmla="*/ 2147483646 h 2538"/>
                  <a:gd name="T58" fmla="*/ 2147483646 w 2538"/>
                  <a:gd name="T59" fmla="*/ 2147483646 h 2538"/>
                  <a:gd name="T60" fmla="*/ 2147483646 w 2538"/>
                  <a:gd name="T61" fmla="*/ 2147483646 h 2538"/>
                  <a:gd name="T62" fmla="*/ 2147483646 w 2538"/>
                  <a:gd name="T63" fmla="*/ 2147483646 h 2538"/>
                  <a:gd name="T64" fmla="*/ 2147483646 w 2538"/>
                  <a:gd name="T65" fmla="*/ 2147483646 h 2538"/>
                  <a:gd name="T66" fmla="*/ 2147483646 w 2538"/>
                  <a:gd name="T67" fmla="*/ 2147483646 h 2538"/>
                  <a:gd name="T68" fmla="*/ 2147483646 w 2538"/>
                  <a:gd name="T69" fmla="*/ 2147483646 h 2538"/>
                  <a:gd name="T70" fmla="*/ 2147483646 w 2538"/>
                  <a:gd name="T71" fmla="*/ 2147483646 h 2538"/>
                  <a:gd name="T72" fmla="*/ 2147483646 w 2538"/>
                  <a:gd name="T73" fmla="*/ 2147483646 h 2538"/>
                  <a:gd name="T74" fmla="*/ 2147483646 w 2538"/>
                  <a:gd name="T75" fmla="*/ 2147483646 h 2538"/>
                  <a:gd name="T76" fmla="*/ 2147483646 w 2538"/>
                  <a:gd name="T77" fmla="*/ 2147483646 h 2538"/>
                  <a:gd name="T78" fmla="*/ 2147483646 w 2538"/>
                  <a:gd name="T79" fmla="*/ 2147483646 h 2538"/>
                  <a:gd name="T80" fmla="*/ 2147483646 w 2538"/>
                  <a:gd name="T81" fmla="*/ 2147483646 h 2538"/>
                  <a:gd name="T82" fmla="*/ 0 w 2538"/>
                  <a:gd name="T83" fmla="*/ 2147483646 h 253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538"/>
                  <a:gd name="T127" fmla="*/ 0 h 2538"/>
                  <a:gd name="T128" fmla="*/ 2538 w 2538"/>
                  <a:gd name="T129" fmla="*/ 2538 h 253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538" h="2538">
                    <a:moveTo>
                      <a:pt x="2538" y="0"/>
                    </a:moveTo>
                    <a:lnTo>
                      <a:pt x="2538" y="300"/>
                    </a:lnTo>
                    <a:lnTo>
                      <a:pt x="2532" y="300"/>
                    </a:lnTo>
                    <a:lnTo>
                      <a:pt x="2532" y="414"/>
                    </a:lnTo>
                    <a:lnTo>
                      <a:pt x="2514" y="414"/>
                    </a:lnTo>
                    <a:lnTo>
                      <a:pt x="2490" y="414"/>
                    </a:lnTo>
                    <a:lnTo>
                      <a:pt x="2430" y="414"/>
                    </a:lnTo>
                    <a:lnTo>
                      <a:pt x="2430" y="516"/>
                    </a:lnTo>
                    <a:lnTo>
                      <a:pt x="2430" y="606"/>
                    </a:lnTo>
                    <a:lnTo>
                      <a:pt x="2430" y="690"/>
                    </a:lnTo>
                    <a:lnTo>
                      <a:pt x="2274" y="690"/>
                    </a:lnTo>
                    <a:lnTo>
                      <a:pt x="2184" y="768"/>
                    </a:lnTo>
                    <a:lnTo>
                      <a:pt x="2088" y="768"/>
                    </a:lnTo>
                    <a:lnTo>
                      <a:pt x="1986" y="846"/>
                    </a:lnTo>
                    <a:lnTo>
                      <a:pt x="1986" y="996"/>
                    </a:lnTo>
                    <a:lnTo>
                      <a:pt x="1986" y="1062"/>
                    </a:lnTo>
                    <a:lnTo>
                      <a:pt x="1830" y="1200"/>
                    </a:lnTo>
                    <a:lnTo>
                      <a:pt x="1716" y="1200"/>
                    </a:lnTo>
                    <a:lnTo>
                      <a:pt x="1536" y="1266"/>
                    </a:lnTo>
                    <a:lnTo>
                      <a:pt x="1476" y="1332"/>
                    </a:lnTo>
                    <a:lnTo>
                      <a:pt x="1416" y="1332"/>
                    </a:lnTo>
                    <a:lnTo>
                      <a:pt x="1284" y="1332"/>
                    </a:lnTo>
                    <a:lnTo>
                      <a:pt x="1284" y="1452"/>
                    </a:lnTo>
                    <a:lnTo>
                      <a:pt x="1152" y="1572"/>
                    </a:lnTo>
                    <a:lnTo>
                      <a:pt x="1008" y="1572"/>
                    </a:lnTo>
                    <a:lnTo>
                      <a:pt x="936" y="1686"/>
                    </a:lnTo>
                    <a:lnTo>
                      <a:pt x="780" y="1686"/>
                    </a:lnTo>
                    <a:lnTo>
                      <a:pt x="696" y="1686"/>
                    </a:lnTo>
                    <a:lnTo>
                      <a:pt x="612" y="1800"/>
                    </a:lnTo>
                    <a:lnTo>
                      <a:pt x="612" y="1908"/>
                    </a:lnTo>
                    <a:lnTo>
                      <a:pt x="612" y="2106"/>
                    </a:lnTo>
                    <a:lnTo>
                      <a:pt x="522" y="2154"/>
                    </a:lnTo>
                    <a:lnTo>
                      <a:pt x="420" y="2244"/>
                    </a:lnTo>
                    <a:lnTo>
                      <a:pt x="300" y="2244"/>
                    </a:lnTo>
                    <a:lnTo>
                      <a:pt x="300" y="2328"/>
                    </a:lnTo>
                    <a:lnTo>
                      <a:pt x="300" y="2364"/>
                    </a:lnTo>
                    <a:lnTo>
                      <a:pt x="300" y="2436"/>
                    </a:lnTo>
                    <a:lnTo>
                      <a:pt x="300" y="2496"/>
                    </a:lnTo>
                    <a:lnTo>
                      <a:pt x="300" y="2520"/>
                    </a:lnTo>
                    <a:lnTo>
                      <a:pt x="300" y="2532"/>
                    </a:lnTo>
                    <a:lnTo>
                      <a:pt x="300" y="2538"/>
                    </a:lnTo>
                    <a:lnTo>
                      <a:pt x="0" y="2538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96" name="Freeform 70"/>
              <p:cNvSpPr>
                <a:spLocks/>
              </p:cNvSpPr>
              <p:nvPr/>
            </p:nvSpPr>
            <p:spPr bwMode="auto">
              <a:xfrm>
                <a:off x="4255715" y="1409700"/>
                <a:ext cx="4029075" cy="3562350"/>
              </a:xfrm>
              <a:custGeom>
                <a:avLst/>
                <a:gdLst>
                  <a:gd name="T0" fmla="*/ 2147483646 w 2538"/>
                  <a:gd name="T1" fmla="*/ 0 h 2244"/>
                  <a:gd name="T2" fmla="*/ 2147483646 w 2538"/>
                  <a:gd name="T3" fmla="*/ 0 h 2244"/>
                  <a:gd name="T4" fmla="*/ 2147483646 w 2538"/>
                  <a:gd name="T5" fmla="*/ 0 h 2244"/>
                  <a:gd name="T6" fmla="*/ 2147483646 w 2538"/>
                  <a:gd name="T7" fmla="*/ 2147483646 h 2244"/>
                  <a:gd name="T8" fmla="*/ 2147483646 w 2538"/>
                  <a:gd name="T9" fmla="*/ 2147483646 h 2244"/>
                  <a:gd name="T10" fmla="*/ 2147483646 w 2538"/>
                  <a:gd name="T11" fmla="*/ 2147483646 h 2244"/>
                  <a:gd name="T12" fmla="*/ 2147483646 w 2538"/>
                  <a:gd name="T13" fmla="*/ 2147483646 h 2244"/>
                  <a:gd name="T14" fmla="*/ 2147483646 w 2538"/>
                  <a:gd name="T15" fmla="*/ 2147483646 h 2244"/>
                  <a:gd name="T16" fmla="*/ 2147483646 w 2538"/>
                  <a:gd name="T17" fmla="*/ 2147483646 h 2244"/>
                  <a:gd name="T18" fmla="*/ 2147483646 w 2538"/>
                  <a:gd name="T19" fmla="*/ 2147483646 h 2244"/>
                  <a:gd name="T20" fmla="*/ 2147483646 w 2538"/>
                  <a:gd name="T21" fmla="*/ 2147483646 h 2244"/>
                  <a:gd name="T22" fmla="*/ 2147483646 w 2538"/>
                  <a:gd name="T23" fmla="*/ 2147483646 h 2244"/>
                  <a:gd name="T24" fmla="*/ 2147483646 w 2538"/>
                  <a:gd name="T25" fmla="*/ 2147483646 h 2244"/>
                  <a:gd name="T26" fmla="*/ 2147483646 w 2538"/>
                  <a:gd name="T27" fmla="*/ 2147483646 h 2244"/>
                  <a:gd name="T28" fmla="*/ 2147483646 w 2538"/>
                  <a:gd name="T29" fmla="*/ 2147483646 h 2244"/>
                  <a:gd name="T30" fmla="*/ 2147483646 w 2538"/>
                  <a:gd name="T31" fmla="*/ 2147483646 h 2244"/>
                  <a:gd name="T32" fmla="*/ 2147483646 w 2538"/>
                  <a:gd name="T33" fmla="*/ 2147483646 h 2244"/>
                  <a:gd name="T34" fmla="*/ 2147483646 w 2538"/>
                  <a:gd name="T35" fmla="*/ 2147483646 h 2244"/>
                  <a:gd name="T36" fmla="*/ 2147483646 w 2538"/>
                  <a:gd name="T37" fmla="*/ 2147483646 h 2244"/>
                  <a:gd name="T38" fmla="*/ 2147483646 w 2538"/>
                  <a:gd name="T39" fmla="*/ 2147483646 h 2244"/>
                  <a:gd name="T40" fmla="*/ 2147483646 w 2538"/>
                  <a:gd name="T41" fmla="*/ 2147483646 h 2244"/>
                  <a:gd name="T42" fmla="*/ 2147483646 w 2538"/>
                  <a:gd name="T43" fmla="*/ 2147483646 h 2244"/>
                  <a:gd name="T44" fmla="*/ 2147483646 w 2538"/>
                  <a:gd name="T45" fmla="*/ 2147483646 h 2244"/>
                  <a:gd name="T46" fmla="*/ 2147483646 w 2538"/>
                  <a:gd name="T47" fmla="*/ 2147483646 h 2244"/>
                  <a:gd name="T48" fmla="*/ 2147483646 w 2538"/>
                  <a:gd name="T49" fmla="*/ 2147483646 h 2244"/>
                  <a:gd name="T50" fmla="*/ 2147483646 w 2538"/>
                  <a:gd name="T51" fmla="*/ 2147483646 h 2244"/>
                  <a:gd name="T52" fmla="*/ 2147483646 w 2538"/>
                  <a:gd name="T53" fmla="*/ 2147483646 h 2244"/>
                  <a:gd name="T54" fmla="*/ 2147483646 w 2538"/>
                  <a:gd name="T55" fmla="*/ 2147483646 h 2244"/>
                  <a:gd name="T56" fmla="*/ 2147483646 w 2538"/>
                  <a:gd name="T57" fmla="*/ 2147483646 h 2244"/>
                  <a:gd name="T58" fmla="*/ 2147483646 w 2538"/>
                  <a:gd name="T59" fmla="*/ 2147483646 h 2244"/>
                  <a:gd name="T60" fmla="*/ 2147483646 w 2538"/>
                  <a:gd name="T61" fmla="*/ 2147483646 h 2244"/>
                  <a:gd name="T62" fmla="*/ 2147483646 w 2538"/>
                  <a:gd name="T63" fmla="*/ 2147483646 h 2244"/>
                  <a:gd name="T64" fmla="*/ 2147483646 w 2538"/>
                  <a:gd name="T65" fmla="*/ 2147483646 h 2244"/>
                  <a:gd name="T66" fmla="*/ 2147483646 w 2538"/>
                  <a:gd name="T67" fmla="*/ 2147483646 h 2244"/>
                  <a:gd name="T68" fmla="*/ 0 w 2538"/>
                  <a:gd name="T69" fmla="*/ 2147483646 h 2244"/>
                  <a:gd name="T70" fmla="*/ 0 w 2538"/>
                  <a:gd name="T71" fmla="*/ 2147483646 h 2244"/>
                  <a:gd name="T72" fmla="*/ 0 w 2538"/>
                  <a:gd name="T73" fmla="*/ 2147483646 h 2244"/>
                  <a:gd name="T74" fmla="*/ 0 w 2538"/>
                  <a:gd name="T75" fmla="*/ 2147483646 h 2244"/>
                  <a:gd name="T76" fmla="*/ 0 w 2538"/>
                  <a:gd name="T77" fmla="*/ 2147483646 h 2244"/>
                  <a:gd name="T78" fmla="*/ 0 w 2538"/>
                  <a:gd name="T79" fmla="*/ 2147483646 h 2244"/>
                  <a:gd name="T80" fmla="*/ 0 w 2538"/>
                  <a:gd name="T81" fmla="*/ 2147483646 h 2244"/>
                  <a:gd name="T82" fmla="*/ 0 w 2538"/>
                  <a:gd name="T83" fmla="*/ 2147483646 h 2244"/>
                  <a:gd name="T84" fmla="*/ 0 w 2538"/>
                  <a:gd name="T85" fmla="*/ 2147483646 h 224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538"/>
                  <a:gd name="T130" fmla="*/ 0 h 2244"/>
                  <a:gd name="T131" fmla="*/ 2538 w 2538"/>
                  <a:gd name="T132" fmla="*/ 2244 h 224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538" h="2244">
                    <a:moveTo>
                      <a:pt x="2538" y="0"/>
                    </a:moveTo>
                    <a:lnTo>
                      <a:pt x="2232" y="0"/>
                    </a:lnTo>
                    <a:lnTo>
                      <a:pt x="2112" y="0"/>
                    </a:lnTo>
                    <a:lnTo>
                      <a:pt x="2112" y="6"/>
                    </a:lnTo>
                    <a:lnTo>
                      <a:pt x="1920" y="6"/>
                    </a:lnTo>
                    <a:lnTo>
                      <a:pt x="1836" y="6"/>
                    </a:lnTo>
                    <a:lnTo>
                      <a:pt x="1674" y="6"/>
                    </a:lnTo>
                    <a:lnTo>
                      <a:pt x="1674" y="12"/>
                    </a:lnTo>
                    <a:lnTo>
                      <a:pt x="1674" y="24"/>
                    </a:lnTo>
                    <a:lnTo>
                      <a:pt x="1674" y="48"/>
                    </a:lnTo>
                    <a:lnTo>
                      <a:pt x="1524" y="48"/>
                    </a:lnTo>
                    <a:lnTo>
                      <a:pt x="1380" y="48"/>
                    </a:lnTo>
                    <a:lnTo>
                      <a:pt x="1248" y="78"/>
                    </a:lnTo>
                    <a:lnTo>
                      <a:pt x="1116" y="78"/>
                    </a:lnTo>
                    <a:lnTo>
                      <a:pt x="996" y="108"/>
                    </a:lnTo>
                    <a:lnTo>
                      <a:pt x="996" y="180"/>
                    </a:lnTo>
                    <a:lnTo>
                      <a:pt x="996" y="216"/>
                    </a:lnTo>
                    <a:lnTo>
                      <a:pt x="816" y="300"/>
                    </a:lnTo>
                    <a:lnTo>
                      <a:pt x="702" y="300"/>
                    </a:lnTo>
                    <a:lnTo>
                      <a:pt x="546" y="342"/>
                    </a:lnTo>
                    <a:lnTo>
                      <a:pt x="492" y="390"/>
                    </a:lnTo>
                    <a:lnTo>
                      <a:pt x="444" y="390"/>
                    </a:lnTo>
                    <a:lnTo>
                      <a:pt x="348" y="390"/>
                    </a:lnTo>
                    <a:lnTo>
                      <a:pt x="348" y="486"/>
                    </a:lnTo>
                    <a:lnTo>
                      <a:pt x="300" y="534"/>
                    </a:lnTo>
                    <a:lnTo>
                      <a:pt x="258" y="588"/>
                    </a:lnTo>
                    <a:lnTo>
                      <a:pt x="180" y="588"/>
                    </a:lnTo>
                    <a:lnTo>
                      <a:pt x="138" y="690"/>
                    </a:lnTo>
                    <a:lnTo>
                      <a:pt x="72" y="690"/>
                    </a:lnTo>
                    <a:lnTo>
                      <a:pt x="42" y="690"/>
                    </a:lnTo>
                    <a:lnTo>
                      <a:pt x="18" y="798"/>
                    </a:lnTo>
                    <a:lnTo>
                      <a:pt x="18" y="912"/>
                    </a:lnTo>
                    <a:lnTo>
                      <a:pt x="18" y="1152"/>
                    </a:lnTo>
                    <a:lnTo>
                      <a:pt x="6" y="1212"/>
                    </a:lnTo>
                    <a:lnTo>
                      <a:pt x="0" y="1344"/>
                    </a:lnTo>
                    <a:lnTo>
                      <a:pt x="0" y="1482"/>
                    </a:lnTo>
                    <a:lnTo>
                      <a:pt x="0" y="1548"/>
                    </a:lnTo>
                    <a:lnTo>
                      <a:pt x="0" y="1698"/>
                    </a:lnTo>
                    <a:lnTo>
                      <a:pt x="0" y="1854"/>
                    </a:lnTo>
                    <a:lnTo>
                      <a:pt x="0" y="1938"/>
                    </a:lnTo>
                    <a:lnTo>
                      <a:pt x="0" y="2028"/>
                    </a:lnTo>
                    <a:lnTo>
                      <a:pt x="0" y="2130"/>
                    </a:lnTo>
                    <a:lnTo>
                      <a:pt x="0" y="2244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97" name="Oval 71"/>
              <p:cNvSpPr>
                <a:spLocks noChangeArrowheads="1"/>
              </p:cNvSpPr>
              <p:nvPr/>
            </p:nvSpPr>
            <p:spPr bwMode="auto">
              <a:xfrm>
                <a:off x="8237165" y="1362075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98" name="Oval 72"/>
              <p:cNvSpPr>
                <a:spLocks noChangeArrowheads="1"/>
              </p:cNvSpPr>
              <p:nvPr/>
            </p:nvSpPr>
            <p:spPr bwMode="auto">
              <a:xfrm>
                <a:off x="8132390" y="1362075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99" name="Oval 73"/>
              <p:cNvSpPr>
                <a:spLocks noChangeArrowheads="1"/>
              </p:cNvSpPr>
              <p:nvPr/>
            </p:nvSpPr>
            <p:spPr bwMode="auto">
              <a:xfrm>
                <a:off x="8132390" y="146685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00" name="Oval 74"/>
              <p:cNvSpPr>
                <a:spLocks noChangeArrowheads="1"/>
              </p:cNvSpPr>
              <p:nvPr/>
            </p:nvSpPr>
            <p:spPr bwMode="auto">
              <a:xfrm>
                <a:off x="7932365" y="146685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01" name="Oval 75"/>
              <p:cNvSpPr>
                <a:spLocks noChangeArrowheads="1"/>
              </p:cNvSpPr>
              <p:nvPr/>
            </p:nvSpPr>
            <p:spPr bwMode="auto">
              <a:xfrm>
                <a:off x="7827590" y="146685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02" name="Oval 76"/>
              <p:cNvSpPr>
                <a:spLocks noChangeArrowheads="1"/>
              </p:cNvSpPr>
              <p:nvPr/>
            </p:nvSpPr>
            <p:spPr bwMode="auto">
              <a:xfrm>
                <a:off x="7627565" y="146685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03" name="Oval 77"/>
              <p:cNvSpPr>
                <a:spLocks noChangeArrowheads="1"/>
              </p:cNvSpPr>
              <p:nvPr/>
            </p:nvSpPr>
            <p:spPr bwMode="auto">
              <a:xfrm>
                <a:off x="7627565" y="156210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04" name="Oval 78"/>
              <p:cNvSpPr>
                <a:spLocks noChangeArrowheads="1"/>
              </p:cNvSpPr>
              <p:nvPr/>
            </p:nvSpPr>
            <p:spPr bwMode="auto">
              <a:xfrm>
                <a:off x="7627565" y="165735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05" name="Oval 79"/>
              <p:cNvSpPr>
                <a:spLocks noChangeArrowheads="1"/>
              </p:cNvSpPr>
              <p:nvPr/>
            </p:nvSpPr>
            <p:spPr bwMode="auto">
              <a:xfrm>
                <a:off x="7627565" y="1762125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06" name="Oval 80"/>
              <p:cNvSpPr>
                <a:spLocks noChangeArrowheads="1"/>
              </p:cNvSpPr>
              <p:nvPr/>
            </p:nvSpPr>
            <p:spPr bwMode="auto">
              <a:xfrm>
                <a:off x="7427540" y="1762125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07" name="Oval 81"/>
              <p:cNvSpPr>
                <a:spLocks noChangeArrowheads="1"/>
              </p:cNvSpPr>
              <p:nvPr/>
            </p:nvSpPr>
            <p:spPr bwMode="auto">
              <a:xfrm>
                <a:off x="7227515" y="1762125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08" name="Oval 82"/>
              <p:cNvSpPr>
                <a:spLocks noChangeArrowheads="1"/>
              </p:cNvSpPr>
              <p:nvPr/>
            </p:nvSpPr>
            <p:spPr bwMode="auto">
              <a:xfrm>
                <a:off x="7027490" y="1857375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09" name="Oval 83"/>
              <p:cNvSpPr>
                <a:spLocks noChangeArrowheads="1"/>
              </p:cNvSpPr>
              <p:nvPr/>
            </p:nvSpPr>
            <p:spPr bwMode="auto">
              <a:xfrm>
                <a:off x="6817940" y="1857375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10" name="Oval 84"/>
              <p:cNvSpPr>
                <a:spLocks noChangeArrowheads="1"/>
              </p:cNvSpPr>
              <p:nvPr/>
            </p:nvSpPr>
            <p:spPr bwMode="auto">
              <a:xfrm>
                <a:off x="6617915" y="1952625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11" name="Oval 85"/>
              <p:cNvSpPr>
                <a:spLocks noChangeArrowheads="1"/>
              </p:cNvSpPr>
              <p:nvPr/>
            </p:nvSpPr>
            <p:spPr bwMode="auto">
              <a:xfrm>
                <a:off x="6617915" y="215265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12" name="Oval 86"/>
              <p:cNvSpPr>
                <a:spLocks noChangeArrowheads="1"/>
              </p:cNvSpPr>
              <p:nvPr/>
            </p:nvSpPr>
            <p:spPr bwMode="auto">
              <a:xfrm>
                <a:off x="6617915" y="224790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13" name="Oval 87"/>
              <p:cNvSpPr>
                <a:spLocks noChangeArrowheads="1"/>
              </p:cNvSpPr>
              <p:nvPr/>
            </p:nvSpPr>
            <p:spPr bwMode="auto">
              <a:xfrm>
                <a:off x="6322640" y="2447925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14" name="Oval 88"/>
              <p:cNvSpPr>
                <a:spLocks noChangeArrowheads="1"/>
              </p:cNvSpPr>
              <p:nvPr/>
            </p:nvSpPr>
            <p:spPr bwMode="auto">
              <a:xfrm>
                <a:off x="6113090" y="2447925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15" name="Oval 89"/>
              <p:cNvSpPr>
                <a:spLocks noChangeArrowheads="1"/>
              </p:cNvSpPr>
              <p:nvPr/>
            </p:nvSpPr>
            <p:spPr bwMode="auto">
              <a:xfrm>
                <a:off x="5817815" y="2543175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16" name="Oval 90"/>
              <p:cNvSpPr>
                <a:spLocks noChangeArrowheads="1"/>
              </p:cNvSpPr>
              <p:nvPr/>
            </p:nvSpPr>
            <p:spPr bwMode="auto">
              <a:xfrm>
                <a:off x="5713040" y="264795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17" name="Oval 91"/>
              <p:cNvSpPr>
                <a:spLocks noChangeArrowheads="1"/>
              </p:cNvSpPr>
              <p:nvPr/>
            </p:nvSpPr>
            <p:spPr bwMode="auto">
              <a:xfrm>
                <a:off x="5617790" y="264795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18" name="Oval 92"/>
              <p:cNvSpPr>
                <a:spLocks noChangeArrowheads="1"/>
              </p:cNvSpPr>
              <p:nvPr/>
            </p:nvSpPr>
            <p:spPr bwMode="auto">
              <a:xfrm>
                <a:off x="5408240" y="264795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19" name="Oval 93"/>
              <p:cNvSpPr>
                <a:spLocks noChangeArrowheads="1"/>
              </p:cNvSpPr>
              <p:nvPr/>
            </p:nvSpPr>
            <p:spPr bwMode="auto">
              <a:xfrm>
                <a:off x="5408240" y="283845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20" name="Oval 94"/>
              <p:cNvSpPr>
                <a:spLocks noChangeArrowheads="1"/>
              </p:cNvSpPr>
              <p:nvPr/>
            </p:nvSpPr>
            <p:spPr bwMode="auto">
              <a:xfrm>
                <a:off x="5312990" y="2943225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21" name="Oval 95"/>
              <p:cNvSpPr>
                <a:spLocks noChangeArrowheads="1"/>
              </p:cNvSpPr>
              <p:nvPr/>
            </p:nvSpPr>
            <p:spPr bwMode="auto">
              <a:xfrm>
                <a:off x="5208215" y="3038475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22" name="Oval 96"/>
              <p:cNvSpPr>
                <a:spLocks noChangeArrowheads="1"/>
              </p:cNvSpPr>
              <p:nvPr/>
            </p:nvSpPr>
            <p:spPr bwMode="auto">
              <a:xfrm>
                <a:off x="5008190" y="3038475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23" name="Oval 97"/>
              <p:cNvSpPr>
                <a:spLocks noChangeArrowheads="1"/>
              </p:cNvSpPr>
              <p:nvPr/>
            </p:nvSpPr>
            <p:spPr bwMode="auto">
              <a:xfrm>
                <a:off x="4912940" y="323850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24" name="Oval 98"/>
              <p:cNvSpPr>
                <a:spLocks noChangeArrowheads="1"/>
              </p:cNvSpPr>
              <p:nvPr/>
            </p:nvSpPr>
            <p:spPr bwMode="auto">
              <a:xfrm>
                <a:off x="4703390" y="323850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25" name="Oval 99"/>
              <p:cNvSpPr>
                <a:spLocks noChangeArrowheads="1"/>
              </p:cNvSpPr>
              <p:nvPr/>
            </p:nvSpPr>
            <p:spPr bwMode="auto">
              <a:xfrm>
                <a:off x="4608140" y="323850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26" name="Oval 100"/>
              <p:cNvSpPr>
                <a:spLocks noChangeArrowheads="1"/>
              </p:cNvSpPr>
              <p:nvPr/>
            </p:nvSpPr>
            <p:spPr bwMode="auto">
              <a:xfrm>
                <a:off x="4503365" y="342900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27" name="Oval 101"/>
              <p:cNvSpPr>
                <a:spLocks noChangeArrowheads="1"/>
              </p:cNvSpPr>
              <p:nvPr/>
            </p:nvSpPr>
            <p:spPr bwMode="auto">
              <a:xfrm>
                <a:off x="4503365" y="3629025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28" name="Oval 102"/>
              <p:cNvSpPr>
                <a:spLocks noChangeArrowheads="1"/>
              </p:cNvSpPr>
              <p:nvPr/>
            </p:nvSpPr>
            <p:spPr bwMode="auto">
              <a:xfrm>
                <a:off x="4503365" y="401955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29" name="Oval 103"/>
              <p:cNvSpPr>
                <a:spLocks noChangeArrowheads="1"/>
              </p:cNvSpPr>
              <p:nvPr/>
            </p:nvSpPr>
            <p:spPr bwMode="auto">
              <a:xfrm>
                <a:off x="4408115" y="411480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30" name="Oval 104"/>
              <p:cNvSpPr>
                <a:spLocks noChangeArrowheads="1"/>
              </p:cNvSpPr>
              <p:nvPr/>
            </p:nvSpPr>
            <p:spPr bwMode="auto">
              <a:xfrm>
                <a:off x="4303340" y="4314825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31" name="Oval 105"/>
              <p:cNvSpPr>
                <a:spLocks noChangeArrowheads="1"/>
              </p:cNvSpPr>
              <p:nvPr/>
            </p:nvSpPr>
            <p:spPr bwMode="auto">
              <a:xfrm>
                <a:off x="4208090" y="4314825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32" name="Oval 106"/>
              <p:cNvSpPr>
                <a:spLocks noChangeArrowheads="1"/>
              </p:cNvSpPr>
              <p:nvPr/>
            </p:nvSpPr>
            <p:spPr bwMode="auto">
              <a:xfrm>
                <a:off x="4208090" y="451485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33" name="Oval 107"/>
              <p:cNvSpPr>
                <a:spLocks noChangeArrowheads="1"/>
              </p:cNvSpPr>
              <p:nvPr/>
            </p:nvSpPr>
            <p:spPr bwMode="auto">
              <a:xfrm>
                <a:off x="4208090" y="461010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34" name="Oval 108"/>
              <p:cNvSpPr>
                <a:spLocks noChangeArrowheads="1"/>
              </p:cNvSpPr>
              <p:nvPr/>
            </p:nvSpPr>
            <p:spPr bwMode="auto">
              <a:xfrm>
                <a:off x="4208090" y="4810125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35" name="Oval 109"/>
              <p:cNvSpPr>
                <a:spLocks noChangeArrowheads="1"/>
              </p:cNvSpPr>
              <p:nvPr/>
            </p:nvSpPr>
            <p:spPr bwMode="auto">
              <a:xfrm>
                <a:off x="4208090" y="5000625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36" name="Oval 110"/>
              <p:cNvSpPr>
                <a:spLocks noChangeArrowheads="1"/>
              </p:cNvSpPr>
              <p:nvPr/>
            </p:nvSpPr>
            <p:spPr bwMode="auto">
              <a:xfrm>
                <a:off x="4208090" y="510540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37" name="Oval 111"/>
              <p:cNvSpPr>
                <a:spLocks noChangeArrowheads="1"/>
              </p:cNvSpPr>
              <p:nvPr/>
            </p:nvSpPr>
            <p:spPr bwMode="auto">
              <a:xfrm>
                <a:off x="4208090" y="520065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38" name="Oval 112"/>
              <p:cNvSpPr>
                <a:spLocks noChangeArrowheads="1"/>
              </p:cNvSpPr>
              <p:nvPr/>
            </p:nvSpPr>
            <p:spPr bwMode="auto">
              <a:xfrm>
                <a:off x="4208090" y="529590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39" name="Oval 113"/>
              <p:cNvSpPr>
                <a:spLocks noChangeArrowheads="1"/>
              </p:cNvSpPr>
              <p:nvPr/>
            </p:nvSpPr>
            <p:spPr bwMode="auto">
              <a:xfrm>
                <a:off x="4208090" y="5391150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40" name="Oval 114"/>
              <p:cNvSpPr>
                <a:spLocks noChangeArrowheads="1"/>
              </p:cNvSpPr>
              <p:nvPr/>
            </p:nvSpPr>
            <p:spPr bwMode="auto">
              <a:xfrm>
                <a:off x="4617665" y="3228975"/>
                <a:ext cx="85725" cy="85725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10252" name="Line 43"/>
            <p:cNvSpPr>
              <a:spLocks noChangeShapeType="1"/>
            </p:cNvSpPr>
            <p:nvPr/>
          </p:nvSpPr>
          <p:spPr bwMode="auto">
            <a:xfrm>
              <a:off x="6968626" y="3314467"/>
              <a:ext cx="0" cy="0"/>
            </a:xfrm>
            <a:prstGeom prst="line">
              <a:avLst/>
            </a:prstGeom>
            <a:noFill/>
            <a:ln w="1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27" name="Rectangle 126"/>
            <p:cNvSpPr/>
            <p:nvPr/>
          </p:nvSpPr>
          <p:spPr bwMode="auto">
            <a:xfrm>
              <a:off x="1676390" y="3581453"/>
              <a:ext cx="223819" cy="23819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es-ES" sz="1000" b="1" dirty="0">
                  <a:latin typeface="Calibri" panose="020F0502020204030204" pitchFamily="34" charset="0"/>
                </a:rPr>
                <a:t>C</a:t>
              </a:r>
            </a:p>
          </p:txBody>
        </p:sp>
        <p:pic>
          <p:nvPicPr>
            <p:cNvPr id="1025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4101" y="1457092"/>
              <a:ext cx="2257425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255" name="Group 1068"/>
            <p:cNvGrpSpPr>
              <a:grpSpLocks/>
            </p:cNvGrpSpPr>
            <p:nvPr/>
          </p:nvGrpSpPr>
          <p:grpSpPr bwMode="auto">
            <a:xfrm>
              <a:off x="5735139" y="1609492"/>
              <a:ext cx="484187" cy="152400"/>
              <a:chOff x="2514599" y="2286000"/>
              <a:chExt cx="1051560" cy="152400"/>
            </a:xfrm>
          </p:grpSpPr>
          <p:cxnSp>
            <p:nvCxnSpPr>
              <p:cNvPr id="131" name="Straight Connector 130"/>
              <p:cNvCxnSpPr/>
              <p:nvPr/>
            </p:nvCxnSpPr>
            <p:spPr>
              <a:xfrm>
                <a:off x="2514897" y="2285676"/>
                <a:ext cx="105146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>
                <a:off x="2514897" y="2285676"/>
                <a:ext cx="0" cy="1524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>
                <a:off x="3566365" y="2285676"/>
                <a:ext cx="0" cy="1524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256" name="TextBox 1072"/>
            <p:cNvSpPr txBox="1">
              <a:spLocks noChangeArrowheads="1"/>
            </p:cNvSpPr>
            <p:nvPr/>
          </p:nvSpPr>
          <p:spPr bwMode="auto">
            <a:xfrm>
              <a:off x="5650922" y="1389235"/>
              <a:ext cx="698579" cy="215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s-ES" sz="800" dirty="0">
                  <a:latin typeface="Arial" panose="020B0604020202020204" pitchFamily="34" charset="0"/>
                  <a:cs typeface="Arial" panose="020B0604020202020204" pitchFamily="34" charset="0"/>
                </a:rPr>
                <a:t>*p&lt;0.0001</a:t>
              </a:r>
            </a:p>
          </p:txBody>
        </p:sp>
        <p:grpSp>
          <p:nvGrpSpPr>
            <p:cNvPr id="10257" name="Group 1073"/>
            <p:cNvGrpSpPr>
              <a:grpSpLocks/>
            </p:cNvGrpSpPr>
            <p:nvPr/>
          </p:nvGrpSpPr>
          <p:grpSpPr bwMode="auto">
            <a:xfrm>
              <a:off x="6398714" y="1609492"/>
              <a:ext cx="484187" cy="152400"/>
              <a:chOff x="2514599" y="2286000"/>
              <a:chExt cx="1051560" cy="152400"/>
            </a:xfrm>
          </p:grpSpPr>
          <p:cxnSp>
            <p:nvCxnSpPr>
              <p:cNvPr id="136" name="Straight Connector 135"/>
              <p:cNvCxnSpPr/>
              <p:nvPr/>
            </p:nvCxnSpPr>
            <p:spPr>
              <a:xfrm>
                <a:off x="2514771" y="2285676"/>
                <a:ext cx="105146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>
                <a:off x="2514771" y="2285676"/>
                <a:ext cx="0" cy="1524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>
                <a:off x="3566239" y="2285676"/>
                <a:ext cx="0" cy="15244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258" name="TextBox 1077"/>
            <p:cNvSpPr txBox="1">
              <a:spLocks noChangeArrowheads="1"/>
            </p:cNvSpPr>
            <p:nvPr/>
          </p:nvSpPr>
          <p:spPr bwMode="auto">
            <a:xfrm>
              <a:off x="6349501" y="1372842"/>
              <a:ext cx="712322" cy="215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s-ES" sz="800" dirty="0">
                  <a:latin typeface="Arial" panose="020B0604020202020204" pitchFamily="34" charset="0"/>
                  <a:cs typeface="Arial" panose="020B0604020202020204" pitchFamily="34" charset="0"/>
                </a:rPr>
                <a:t>*p&lt;0.0001</a:t>
              </a:r>
            </a:p>
          </p:txBody>
        </p:sp>
        <p:grpSp>
          <p:nvGrpSpPr>
            <p:cNvPr id="10259" name="Group 1244"/>
            <p:cNvGrpSpPr>
              <a:grpSpLocks/>
            </p:cNvGrpSpPr>
            <p:nvPr/>
          </p:nvGrpSpPr>
          <p:grpSpPr bwMode="auto">
            <a:xfrm>
              <a:off x="1591948" y="4018253"/>
              <a:ext cx="2136775" cy="1828800"/>
              <a:chOff x="3550262" y="1676400"/>
              <a:chExt cx="2135450" cy="1981200"/>
            </a:xfrm>
          </p:grpSpPr>
          <p:sp>
            <p:nvSpPr>
              <p:cNvPr id="10264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3780712" y="1676400"/>
                <a:ext cx="1905000" cy="1981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65" name="Line 8"/>
              <p:cNvSpPr>
                <a:spLocks noChangeShapeType="1"/>
              </p:cNvSpPr>
              <p:nvPr/>
            </p:nvSpPr>
            <p:spPr bwMode="auto">
              <a:xfrm>
                <a:off x="3911681" y="1722628"/>
                <a:ext cx="30957" cy="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66" name="Line 9"/>
              <p:cNvSpPr>
                <a:spLocks noChangeShapeType="1"/>
              </p:cNvSpPr>
              <p:nvPr/>
            </p:nvSpPr>
            <p:spPr bwMode="auto">
              <a:xfrm>
                <a:off x="3911681" y="1927352"/>
                <a:ext cx="30957" cy="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67" name="Line 10"/>
              <p:cNvSpPr>
                <a:spLocks noChangeShapeType="1"/>
              </p:cNvSpPr>
              <p:nvPr/>
            </p:nvSpPr>
            <p:spPr bwMode="auto">
              <a:xfrm>
                <a:off x="3911681" y="1824990"/>
                <a:ext cx="16669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68" name="Line 11"/>
              <p:cNvSpPr>
                <a:spLocks noChangeShapeType="1"/>
              </p:cNvSpPr>
              <p:nvPr/>
            </p:nvSpPr>
            <p:spPr bwMode="auto">
              <a:xfrm>
                <a:off x="3911681" y="2132076"/>
                <a:ext cx="30957" cy="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69" name="Line 12"/>
              <p:cNvSpPr>
                <a:spLocks noChangeShapeType="1"/>
              </p:cNvSpPr>
              <p:nvPr/>
            </p:nvSpPr>
            <p:spPr bwMode="auto">
              <a:xfrm>
                <a:off x="3911681" y="2029714"/>
                <a:ext cx="16669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70" name="Line 13"/>
              <p:cNvSpPr>
                <a:spLocks noChangeShapeType="1"/>
              </p:cNvSpPr>
              <p:nvPr/>
            </p:nvSpPr>
            <p:spPr bwMode="auto">
              <a:xfrm>
                <a:off x="3911681" y="2336800"/>
                <a:ext cx="30957" cy="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71" name="Line 14"/>
              <p:cNvSpPr>
                <a:spLocks noChangeShapeType="1"/>
              </p:cNvSpPr>
              <p:nvPr/>
            </p:nvSpPr>
            <p:spPr bwMode="auto">
              <a:xfrm>
                <a:off x="3911681" y="2234438"/>
                <a:ext cx="16669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72" name="Line 15"/>
              <p:cNvSpPr>
                <a:spLocks noChangeShapeType="1"/>
              </p:cNvSpPr>
              <p:nvPr/>
            </p:nvSpPr>
            <p:spPr bwMode="auto">
              <a:xfrm>
                <a:off x="3911681" y="2541524"/>
                <a:ext cx="30957" cy="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73" name="Line 16"/>
              <p:cNvSpPr>
                <a:spLocks noChangeShapeType="1"/>
              </p:cNvSpPr>
              <p:nvPr/>
            </p:nvSpPr>
            <p:spPr bwMode="auto">
              <a:xfrm>
                <a:off x="3911681" y="2439162"/>
                <a:ext cx="16669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74" name="Line 17"/>
              <p:cNvSpPr>
                <a:spLocks noChangeShapeType="1"/>
              </p:cNvSpPr>
              <p:nvPr/>
            </p:nvSpPr>
            <p:spPr bwMode="auto">
              <a:xfrm>
                <a:off x="3911681" y="2749550"/>
                <a:ext cx="30957" cy="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75" name="Line 18"/>
              <p:cNvSpPr>
                <a:spLocks noChangeShapeType="1"/>
              </p:cNvSpPr>
              <p:nvPr/>
            </p:nvSpPr>
            <p:spPr bwMode="auto">
              <a:xfrm>
                <a:off x="3911681" y="2647188"/>
                <a:ext cx="16669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76" name="Line 19"/>
              <p:cNvSpPr>
                <a:spLocks noChangeShapeType="1"/>
              </p:cNvSpPr>
              <p:nvPr/>
            </p:nvSpPr>
            <p:spPr bwMode="auto">
              <a:xfrm>
                <a:off x="3911681" y="2954274"/>
                <a:ext cx="30957" cy="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77" name="Line 20"/>
              <p:cNvSpPr>
                <a:spLocks noChangeShapeType="1"/>
              </p:cNvSpPr>
              <p:nvPr/>
            </p:nvSpPr>
            <p:spPr bwMode="auto">
              <a:xfrm>
                <a:off x="3911681" y="2851912"/>
                <a:ext cx="16669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78" name="Line 21"/>
              <p:cNvSpPr>
                <a:spLocks noChangeShapeType="1"/>
              </p:cNvSpPr>
              <p:nvPr/>
            </p:nvSpPr>
            <p:spPr bwMode="auto">
              <a:xfrm>
                <a:off x="3911681" y="3158998"/>
                <a:ext cx="30957" cy="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79" name="Line 22"/>
              <p:cNvSpPr>
                <a:spLocks noChangeShapeType="1"/>
              </p:cNvSpPr>
              <p:nvPr/>
            </p:nvSpPr>
            <p:spPr bwMode="auto">
              <a:xfrm>
                <a:off x="3911681" y="3056636"/>
                <a:ext cx="16669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80" name="Line 23"/>
              <p:cNvSpPr>
                <a:spLocks noChangeShapeType="1"/>
              </p:cNvSpPr>
              <p:nvPr/>
            </p:nvSpPr>
            <p:spPr bwMode="auto">
              <a:xfrm>
                <a:off x="3911681" y="3363722"/>
                <a:ext cx="30957" cy="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81" name="Line 24"/>
              <p:cNvSpPr>
                <a:spLocks noChangeShapeType="1"/>
              </p:cNvSpPr>
              <p:nvPr/>
            </p:nvSpPr>
            <p:spPr bwMode="auto">
              <a:xfrm>
                <a:off x="3911681" y="3261360"/>
                <a:ext cx="16669" cy="0"/>
              </a:xfrm>
              <a:prstGeom prst="line">
                <a:avLst/>
              </a:prstGeom>
              <a:noFill/>
              <a:ln w="12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82" name="Rectangle 25"/>
              <p:cNvSpPr>
                <a:spLocks noChangeArrowheads="1"/>
              </p:cNvSpPr>
              <p:nvPr/>
            </p:nvSpPr>
            <p:spPr bwMode="auto">
              <a:xfrm>
                <a:off x="3809287" y="3317494"/>
                <a:ext cx="38445" cy="1000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0</a:t>
                </a:r>
                <a:endParaRPr kumimoji="1" lang="ja-JP" altLang="es-ES" sz="600"/>
              </a:p>
            </p:txBody>
          </p:sp>
          <p:sp>
            <p:nvSpPr>
              <p:cNvPr id="10283" name="Rectangle 26"/>
              <p:cNvSpPr>
                <a:spLocks noChangeArrowheads="1"/>
              </p:cNvSpPr>
              <p:nvPr/>
            </p:nvSpPr>
            <p:spPr bwMode="auto">
              <a:xfrm>
                <a:off x="3780712" y="3112770"/>
                <a:ext cx="76890" cy="1000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10</a:t>
                </a:r>
                <a:endParaRPr kumimoji="1" lang="ja-JP" altLang="es-ES" sz="600"/>
              </a:p>
            </p:txBody>
          </p:sp>
          <p:sp>
            <p:nvSpPr>
              <p:cNvPr id="10284" name="Rectangle 27"/>
              <p:cNvSpPr>
                <a:spLocks noChangeArrowheads="1"/>
              </p:cNvSpPr>
              <p:nvPr/>
            </p:nvSpPr>
            <p:spPr bwMode="auto">
              <a:xfrm>
                <a:off x="3780712" y="2908046"/>
                <a:ext cx="76890" cy="1000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20</a:t>
                </a:r>
                <a:endParaRPr kumimoji="1" lang="ja-JP" altLang="es-ES" sz="600"/>
              </a:p>
            </p:txBody>
          </p:sp>
          <p:sp>
            <p:nvSpPr>
              <p:cNvPr id="10285" name="Rectangle 28"/>
              <p:cNvSpPr>
                <a:spLocks noChangeArrowheads="1"/>
              </p:cNvSpPr>
              <p:nvPr/>
            </p:nvSpPr>
            <p:spPr bwMode="auto">
              <a:xfrm>
                <a:off x="3780712" y="2703322"/>
                <a:ext cx="76890" cy="1000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30</a:t>
                </a:r>
                <a:endParaRPr kumimoji="1" lang="ja-JP" altLang="es-ES" sz="600"/>
              </a:p>
            </p:txBody>
          </p:sp>
          <p:sp>
            <p:nvSpPr>
              <p:cNvPr id="10286" name="Rectangle 29"/>
              <p:cNvSpPr>
                <a:spLocks noChangeArrowheads="1"/>
              </p:cNvSpPr>
              <p:nvPr/>
            </p:nvSpPr>
            <p:spPr bwMode="auto">
              <a:xfrm>
                <a:off x="3780712" y="2495295"/>
                <a:ext cx="76890" cy="1000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40</a:t>
                </a:r>
                <a:endParaRPr kumimoji="1" lang="ja-JP" altLang="es-ES" sz="600"/>
              </a:p>
            </p:txBody>
          </p:sp>
          <p:sp>
            <p:nvSpPr>
              <p:cNvPr id="10287" name="Rectangle 30"/>
              <p:cNvSpPr>
                <a:spLocks noChangeArrowheads="1"/>
              </p:cNvSpPr>
              <p:nvPr/>
            </p:nvSpPr>
            <p:spPr bwMode="auto">
              <a:xfrm>
                <a:off x="3780712" y="2290572"/>
                <a:ext cx="76890" cy="1000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50</a:t>
                </a:r>
                <a:endParaRPr kumimoji="1" lang="ja-JP" altLang="es-ES" sz="600"/>
              </a:p>
            </p:txBody>
          </p:sp>
          <p:sp>
            <p:nvSpPr>
              <p:cNvPr id="10288" name="Rectangle 31"/>
              <p:cNvSpPr>
                <a:spLocks noChangeArrowheads="1"/>
              </p:cNvSpPr>
              <p:nvPr/>
            </p:nvSpPr>
            <p:spPr bwMode="auto">
              <a:xfrm>
                <a:off x="3780712" y="2085848"/>
                <a:ext cx="76890" cy="1000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60</a:t>
                </a:r>
                <a:endParaRPr kumimoji="1" lang="ja-JP" altLang="es-ES" sz="600"/>
              </a:p>
            </p:txBody>
          </p:sp>
          <p:sp>
            <p:nvSpPr>
              <p:cNvPr id="10289" name="Rectangle 32"/>
              <p:cNvSpPr>
                <a:spLocks noChangeArrowheads="1"/>
              </p:cNvSpPr>
              <p:nvPr/>
            </p:nvSpPr>
            <p:spPr bwMode="auto">
              <a:xfrm>
                <a:off x="3780712" y="1881124"/>
                <a:ext cx="76890" cy="1000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70</a:t>
                </a:r>
                <a:endParaRPr kumimoji="1" lang="ja-JP" altLang="es-ES" sz="600"/>
              </a:p>
            </p:txBody>
          </p:sp>
          <p:sp>
            <p:nvSpPr>
              <p:cNvPr id="10290" name="Rectangle 33"/>
              <p:cNvSpPr>
                <a:spLocks noChangeArrowheads="1"/>
              </p:cNvSpPr>
              <p:nvPr/>
            </p:nvSpPr>
            <p:spPr bwMode="auto">
              <a:xfrm>
                <a:off x="3780712" y="1676400"/>
                <a:ext cx="76890" cy="1000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80</a:t>
                </a:r>
                <a:endParaRPr kumimoji="1" lang="ja-JP" altLang="es-ES" sz="600"/>
              </a:p>
            </p:txBody>
          </p:sp>
          <p:sp>
            <p:nvSpPr>
              <p:cNvPr id="10291" name="Rectangle 34"/>
              <p:cNvSpPr>
                <a:spLocks noChangeArrowheads="1"/>
              </p:cNvSpPr>
              <p:nvPr/>
            </p:nvSpPr>
            <p:spPr bwMode="auto">
              <a:xfrm>
                <a:off x="3911681" y="1676400"/>
                <a:ext cx="1707357" cy="1730248"/>
              </a:xfrm>
              <a:prstGeom prst="rect">
                <a:avLst/>
              </a:prstGeom>
              <a:noFill/>
              <a:ln w="18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292" name="Rectangle 35"/>
              <p:cNvSpPr>
                <a:spLocks noChangeArrowheads="1"/>
              </p:cNvSpPr>
              <p:nvPr/>
            </p:nvSpPr>
            <p:spPr bwMode="auto">
              <a:xfrm>
                <a:off x="4252686" y="3502819"/>
                <a:ext cx="325300" cy="100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ja-JP" altLang="es-ES" sz="600">
                    <a:solidFill>
                      <a:srgbClr val="000000"/>
                    </a:solidFill>
                    <a:latin typeface="Arial" panose="020B0604020202020204" pitchFamily="34" charset="0"/>
                  </a:rPr>
                  <a:t>N-C INT3</a:t>
                </a:r>
                <a:endParaRPr kumimoji="1" lang="ja-JP" altLang="es-ES" sz="600">
                  <a:latin typeface="Arial" panose="020B0604020202020204" pitchFamily="34" charset="0"/>
                </a:endParaRPr>
              </a:p>
            </p:txBody>
          </p:sp>
          <p:sp>
            <p:nvSpPr>
              <p:cNvPr id="10293" name="Line 36"/>
              <p:cNvSpPr>
                <a:spLocks noChangeShapeType="1"/>
              </p:cNvSpPr>
              <p:nvPr/>
            </p:nvSpPr>
            <p:spPr bwMode="auto">
              <a:xfrm flipV="1">
                <a:off x="4354594" y="3367024"/>
                <a:ext cx="0" cy="39624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94" name="Line 40"/>
              <p:cNvSpPr>
                <a:spLocks noChangeShapeType="1"/>
              </p:cNvSpPr>
              <p:nvPr/>
            </p:nvSpPr>
            <p:spPr bwMode="auto">
              <a:xfrm flipV="1">
                <a:off x="4354594" y="2419350"/>
                <a:ext cx="0" cy="221234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95" name="Line 43"/>
              <p:cNvSpPr>
                <a:spLocks noChangeShapeType="1"/>
              </p:cNvSpPr>
              <p:nvPr/>
            </p:nvSpPr>
            <p:spPr bwMode="auto">
              <a:xfrm>
                <a:off x="4354594" y="2818892"/>
                <a:ext cx="0" cy="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96" name="Line 44"/>
              <p:cNvSpPr>
                <a:spLocks noChangeShapeType="1"/>
              </p:cNvSpPr>
              <p:nvPr/>
            </p:nvSpPr>
            <p:spPr bwMode="auto">
              <a:xfrm flipV="1">
                <a:off x="4354594" y="2785872"/>
                <a:ext cx="0" cy="62738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4" name="Rectangle 47"/>
              <p:cNvSpPr>
                <a:spLocks noChangeArrowheads="1"/>
              </p:cNvSpPr>
              <p:nvPr/>
            </p:nvSpPr>
            <p:spPr bwMode="auto">
              <a:xfrm>
                <a:off x="5092533" y="3503273"/>
                <a:ext cx="285548" cy="116982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defRPr/>
                </a:pPr>
                <a:r>
                  <a:rPr kumimoji="1" lang="ja-JP" altLang="es-ES" sz="600">
                    <a:solidFill>
                      <a:srgbClr val="000000"/>
                    </a:solidFill>
                  </a:rPr>
                  <a:t>C </a:t>
                </a:r>
                <a:r>
                  <a:rPr kumimoji="1" lang="ja-JP" altLang="es-ES" sz="700">
                    <a:solidFill>
                      <a:srgbClr val="000000"/>
                    </a:solidFill>
                  </a:rPr>
                  <a:t>INT</a:t>
                </a:r>
                <a:r>
                  <a:rPr kumimoji="1" lang="ja-JP" altLang="es-ES" sz="600">
                    <a:solidFill>
                      <a:srgbClr val="000000"/>
                    </a:solidFill>
                  </a:rPr>
                  <a:t> </a:t>
                </a:r>
                <a:r>
                  <a:rPr kumimoji="1" lang="ja-JP" altLang="es-ES" sz="6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3</a:t>
                </a:r>
                <a:endParaRPr kumimoji="1" lang="ja-JP" altLang="es-ES" sz="60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0298" name="Line 48"/>
              <p:cNvSpPr>
                <a:spLocks noChangeShapeType="1"/>
              </p:cNvSpPr>
              <p:nvPr/>
            </p:nvSpPr>
            <p:spPr bwMode="auto">
              <a:xfrm flipV="1">
                <a:off x="5176125" y="3367024"/>
                <a:ext cx="0" cy="39624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99" name="Line 55"/>
              <p:cNvSpPr>
                <a:spLocks noChangeShapeType="1"/>
              </p:cNvSpPr>
              <p:nvPr/>
            </p:nvSpPr>
            <p:spPr bwMode="auto">
              <a:xfrm flipV="1">
                <a:off x="4354594" y="2551430"/>
                <a:ext cx="821532" cy="267462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00" name="Line 56"/>
              <p:cNvSpPr>
                <a:spLocks noChangeShapeType="1"/>
              </p:cNvSpPr>
              <p:nvPr/>
            </p:nvSpPr>
            <p:spPr bwMode="auto">
              <a:xfrm flipV="1">
                <a:off x="5176125" y="2505202"/>
                <a:ext cx="0" cy="92456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01" name="Oval 59"/>
              <p:cNvSpPr>
                <a:spLocks noChangeArrowheads="1"/>
              </p:cNvSpPr>
              <p:nvPr/>
            </p:nvSpPr>
            <p:spPr bwMode="auto">
              <a:xfrm>
                <a:off x="4342687" y="2802382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02" name="Oval 60"/>
              <p:cNvSpPr>
                <a:spLocks noChangeArrowheads="1"/>
              </p:cNvSpPr>
              <p:nvPr/>
            </p:nvSpPr>
            <p:spPr bwMode="auto">
              <a:xfrm>
                <a:off x="5164219" y="2534920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03" name="Line 61"/>
              <p:cNvSpPr>
                <a:spLocks noChangeShapeType="1"/>
              </p:cNvSpPr>
              <p:nvPr/>
            </p:nvSpPr>
            <p:spPr bwMode="auto">
              <a:xfrm flipV="1">
                <a:off x="4354594" y="2584450"/>
                <a:ext cx="821532" cy="102362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04" name="Line 62"/>
              <p:cNvSpPr>
                <a:spLocks noChangeShapeType="1"/>
              </p:cNvSpPr>
              <p:nvPr/>
            </p:nvSpPr>
            <p:spPr bwMode="auto">
              <a:xfrm flipV="1">
                <a:off x="4354594" y="2482088"/>
                <a:ext cx="821532" cy="287274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05" name="Line 63"/>
              <p:cNvSpPr>
                <a:spLocks noChangeShapeType="1"/>
              </p:cNvSpPr>
              <p:nvPr/>
            </p:nvSpPr>
            <p:spPr bwMode="auto">
              <a:xfrm flipV="1">
                <a:off x="4354594" y="2214626"/>
                <a:ext cx="821532" cy="24765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06" name="Line 64"/>
              <p:cNvSpPr>
                <a:spLocks noChangeShapeType="1"/>
              </p:cNvSpPr>
              <p:nvPr/>
            </p:nvSpPr>
            <p:spPr bwMode="auto">
              <a:xfrm flipV="1">
                <a:off x="4354594" y="2482088"/>
                <a:ext cx="821532" cy="739648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07" name="Line 65"/>
              <p:cNvSpPr>
                <a:spLocks noChangeShapeType="1"/>
              </p:cNvSpPr>
              <p:nvPr/>
            </p:nvSpPr>
            <p:spPr bwMode="auto">
              <a:xfrm flipV="1">
                <a:off x="4354594" y="2521712"/>
                <a:ext cx="821532" cy="432562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08" name="Line 66"/>
              <p:cNvSpPr>
                <a:spLocks noChangeShapeType="1"/>
              </p:cNvSpPr>
              <p:nvPr/>
            </p:nvSpPr>
            <p:spPr bwMode="auto">
              <a:xfrm>
                <a:off x="4354594" y="2541524"/>
                <a:ext cx="821532" cy="125476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09" name="Line 67"/>
              <p:cNvSpPr>
                <a:spLocks noChangeShapeType="1"/>
              </p:cNvSpPr>
              <p:nvPr/>
            </p:nvSpPr>
            <p:spPr bwMode="auto">
              <a:xfrm flipV="1">
                <a:off x="4354594" y="2462276"/>
                <a:ext cx="821532" cy="184912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10" name="Line 68"/>
              <p:cNvSpPr>
                <a:spLocks noChangeShapeType="1"/>
              </p:cNvSpPr>
              <p:nvPr/>
            </p:nvSpPr>
            <p:spPr bwMode="auto">
              <a:xfrm flipV="1">
                <a:off x="4354594" y="2336800"/>
                <a:ext cx="821532" cy="287274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11" name="Line 69"/>
              <p:cNvSpPr>
                <a:spLocks noChangeShapeType="1"/>
              </p:cNvSpPr>
              <p:nvPr/>
            </p:nvSpPr>
            <p:spPr bwMode="auto">
              <a:xfrm flipV="1">
                <a:off x="4354594" y="2277364"/>
                <a:ext cx="821532" cy="326898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12" name="Line 70"/>
              <p:cNvSpPr>
                <a:spLocks noChangeShapeType="1"/>
              </p:cNvSpPr>
              <p:nvPr/>
            </p:nvSpPr>
            <p:spPr bwMode="auto">
              <a:xfrm flipV="1">
                <a:off x="4354594" y="2175002"/>
                <a:ext cx="821532" cy="574548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13" name="Line 71"/>
              <p:cNvSpPr>
                <a:spLocks noChangeShapeType="1"/>
              </p:cNvSpPr>
              <p:nvPr/>
            </p:nvSpPr>
            <p:spPr bwMode="auto">
              <a:xfrm>
                <a:off x="4354594" y="2564638"/>
                <a:ext cx="821532" cy="633984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14" name="Line 72"/>
              <p:cNvSpPr>
                <a:spLocks noChangeShapeType="1"/>
              </p:cNvSpPr>
              <p:nvPr/>
            </p:nvSpPr>
            <p:spPr bwMode="auto">
              <a:xfrm flipV="1">
                <a:off x="4354594" y="2851912"/>
                <a:ext cx="821532" cy="326898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15" name="Line 73"/>
              <p:cNvSpPr>
                <a:spLocks noChangeShapeType="1"/>
              </p:cNvSpPr>
              <p:nvPr/>
            </p:nvSpPr>
            <p:spPr bwMode="auto">
              <a:xfrm>
                <a:off x="4354594" y="2911348"/>
                <a:ext cx="821532" cy="23114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16" name="Line 74"/>
              <p:cNvSpPr>
                <a:spLocks noChangeShapeType="1"/>
              </p:cNvSpPr>
              <p:nvPr/>
            </p:nvSpPr>
            <p:spPr bwMode="auto">
              <a:xfrm flipV="1">
                <a:off x="4354594" y="2277364"/>
                <a:ext cx="821532" cy="696722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17" name="Line 75"/>
              <p:cNvSpPr>
                <a:spLocks noChangeShapeType="1"/>
              </p:cNvSpPr>
              <p:nvPr/>
            </p:nvSpPr>
            <p:spPr bwMode="auto">
              <a:xfrm flipV="1">
                <a:off x="4354594" y="2584450"/>
                <a:ext cx="821532" cy="19812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18" name="Line 76"/>
              <p:cNvSpPr>
                <a:spLocks noChangeShapeType="1"/>
              </p:cNvSpPr>
              <p:nvPr/>
            </p:nvSpPr>
            <p:spPr bwMode="auto">
              <a:xfrm flipV="1">
                <a:off x="4354594" y="2501900"/>
                <a:ext cx="821532" cy="267462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19" name="Line 77"/>
              <p:cNvSpPr>
                <a:spLocks noChangeShapeType="1"/>
              </p:cNvSpPr>
              <p:nvPr/>
            </p:nvSpPr>
            <p:spPr bwMode="auto">
              <a:xfrm flipV="1">
                <a:off x="4354594" y="2871724"/>
                <a:ext cx="821532" cy="19812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20" name="Line 78"/>
              <p:cNvSpPr>
                <a:spLocks noChangeShapeType="1"/>
              </p:cNvSpPr>
              <p:nvPr/>
            </p:nvSpPr>
            <p:spPr bwMode="auto">
              <a:xfrm flipV="1">
                <a:off x="4354594" y="2336800"/>
                <a:ext cx="821532" cy="597662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21" name="Line 79"/>
              <p:cNvSpPr>
                <a:spLocks noChangeShapeType="1"/>
              </p:cNvSpPr>
              <p:nvPr/>
            </p:nvSpPr>
            <p:spPr bwMode="auto">
              <a:xfrm>
                <a:off x="4354594" y="2808986"/>
                <a:ext cx="821532" cy="8255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22" name="Line 80"/>
              <p:cNvSpPr>
                <a:spLocks noChangeShapeType="1"/>
              </p:cNvSpPr>
              <p:nvPr/>
            </p:nvSpPr>
            <p:spPr bwMode="auto">
              <a:xfrm flipV="1">
                <a:off x="4354594" y="2828798"/>
                <a:ext cx="821532" cy="125476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23" name="Line 81"/>
              <p:cNvSpPr>
                <a:spLocks noChangeShapeType="1"/>
              </p:cNvSpPr>
              <p:nvPr/>
            </p:nvSpPr>
            <p:spPr bwMode="auto">
              <a:xfrm flipV="1">
                <a:off x="4354594" y="2214626"/>
                <a:ext cx="821532" cy="881634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24" name="Line 82"/>
              <p:cNvSpPr>
                <a:spLocks noChangeShapeType="1"/>
              </p:cNvSpPr>
              <p:nvPr/>
            </p:nvSpPr>
            <p:spPr bwMode="auto">
              <a:xfrm flipV="1">
                <a:off x="4354594" y="3056636"/>
                <a:ext cx="821532" cy="122174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25" name="Line 83"/>
              <p:cNvSpPr>
                <a:spLocks noChangeShapeType="1"/>
              </p:cNvSpPr>
              <p:nvPr/>
            </p:nvSpPr>
            <p:spPr bwMode="auto">
              <a:xfrm flipV="1">
                <a:off x="4354594" y="2667000"/>
                <a:ext cx="821532" cy="244348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26" name="Line 84"/>
              <p:cNvSpPr>
                <a:spLocks noChangeShapeType="1"/>
              </p:cNvSpPr>
              <p:nvPr/>
            </p:nvSpPr>
            <p:spPr bwMode="auto">
              <a:xfrm flipV="1">
                <a:off x="4354594" y="2647188"/>
                <a:ext cx="821532" cy="18161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27" name="Line 85"/>
              <p:cNvSpPr>
                <a:spLocks noChangeShapeType="1"/>
              </p:cNvSpPr>
              <p:nvPr/>
            </p:nvSpPr>
            <p:spPr bwMode="auto">
              <a:xfrm flipV="1">
                <a:off x="4354594" y="2482088"/>
                <a:ext cx="821532" cy="287274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28" name="Line 86"/>
              <p:cNvSpPr>
                <a:spLocks noChangeShapeType="1"/>
              </p:cNvSpPr>
              <p:nvPr/>
            </p:nvSpPr>
            <p:spPr bwMode="auto">
              <a:xfrm flipV="1">
                <a:off x="4354594" y="2828798"/>
                <a:ext cx="821532" cy="62738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29" name="Line 87"/>
              <p:cNvSpPr>
                <a:spLocks noChangeShapeType="1"/>
              </p:cNvSpPr>
              <p:nvPr/>
            </p:nvSpPr>
            <p:spPr bwMode="auto">
              <a:xfrm flipV="1">
                <a:off x="4354594" y="2624074"/>
                <a:ext cx="821532" cy="102362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30" name="Line 88"/>
              <p:cNvSpPr>
                <a:spLocks noChangeShapeType="1"/>
              </p:cNvSpPr>
              <p:nvPr/>
            </p:nvSpPr>
            <p:spPr bwMode="auto">
              <a:xfrm flipV="1">
                <a:off x="4354594" y="2482088"/>
                <a:ext cx="821532" cy="59436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31" name="Line 89"/>
              <p:cNvSpPr>
                <a:spLocks noChangeShapeType="1"/>
              </p:cNvSpPr>
              <p:nvPr/>
            </p:nvSpPr>
            <p:spPr bwMode="auto">
              <a:xfrm flipV="1">
                <a:off x="4354594" y="2112264"/>
                <a:ext cx="821532" cy="696722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32" name="Line 90"/>
              <p:cNvSpPr>
                <a:spLocks noChangeShapeType="1"/>
              </p:cNvSpPr>
              <p:nvPr/>
            </p:nvSpPr>
            <p:spPr bwMode="auto">
              <a:xfrm flipV="1">
                <a:off x="4354594" y="2316988"/>
                <a:ext cx="821532" cy="102362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33" name="Line 91"/>
              <p:cNvSpPr>
                <a:spLocks noChangeShapeType="1"/>
              </p:cNvSpPr>
              <p:nvPr/>
            </p:nvSpPr>
            <p:spPr bwMode="auto">
              <a:xfrm flipV="1">
                <a:off x="4354594" y="1762252"/>
                <a:ext cx="821532" cy="822198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34" name="Line 92"/>
              <p:cNvSpPr>
                <a:spLocks noChangeShapeType="1"/>
              </p:cNvSpPr>
              <p:nvPr/>
            </p:nvSpPr>
            <p:spPr bwMode="auto">
              <a:xfrm flipV="1">
                <a:off x="4354594" y="2072640"/>
                <a:ext cx="821532" cy="449072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35" name="Line 93"/>
              <p:cNvSpPr>
                <a:spLocks noChangeShapeType="1"/>
              </p:cNvSpPr>
              <p:nvPr/>
            </p:nvSpPr>
            <p:spPr bwMode="auto">
              <a:xfrm flipV="1">
                <a:off x="4354594" y="2419350"/>
                <a:ext cx="821532" cy="409448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36" name="Line 94"/>
              <p:cNvSpPr>
                <a:spLocks noChangeShapeType="1"/>
              </p:cNvSpPr>
              <p:nvPr/>
            </p:nvSpPr>
            <p:spPr bwMode="auto">
              <a:xfrm flipV="1">
                <a:off x="4354594" y="2871724"/>
                <a:ext cx="821532" cy="204724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37" name="Line 95"/>
              <p:cNvSpPr>
                <a:spLocks noChangeShapeType="1"/>
              </p:cNvSpPr>
              <p:nvPr/>
            </p:nvSpPr>
            <p:spPr bwMode="auto">
              <a:xfrm flipV="1">
                <a:off x="4354594" y="2501900"/>
                <a:ext cx="821532" cy="62738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38" name="Line 96"/>
              <p:cNvSpPr>
                <a:spLocks noChangeShapeType="1"/>
              </p:cNvSpPr>
              <p:nvPr/>
            </p:nvSpPr>
            <p:spPr bwMode="auto">
              <a:xfrm flipV="1">
                <a:off x="4354594" y="2749550"/>
                <a:ext cx="821532" cy="184912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39" name="Line 97"/>
              <p:cNvSpPr>
                <a:spLocks noChangeShapeType="1"/>
              </p:cNvSpPr>
              <p:nvPr/>
            </p:nvSpPr>
            <p:spPr bwMode="auto">
              <a:xfrm flipV="1">
                <a:off x="4354594" y="2419350"/>
                <a:ext cx="821532" cy="409448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40" name="Line 98"/>
              <p:cNvSpPr>
                <a:spLocks noChangeShapeType="1"/>
              </p:cNvSpPr>
              <p:nvPr/>
            </p:nvSpPr>
            <p:spPr bwMode="auto">
              <a:xfrm flipV="1">
                <a:off x="4354594" y="2521712"/>
                <a:ext cx="821532" cy="165100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41" name="Line 99"/>
              <p:cNvSpPr>
                <a:spLocks noChangeShapeType="1"/>
              </p:cNvSpPr>
              <p:nvPr/>
            </p:nvSpPr>
            <p:spPr bwMode="auto">
              <a:xfrm flipV="1">
                <a:off x="4354594" y="2769362"/>
                <a:ext cx="821532" cy="204724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42" name="Line 100"/>
              <p:cNvSpPr>
                <a:spLocks noChangeShapeType="1"/>
              </p:cNvSpPr>
              <p:nvPr/>
            </p:nvSpPr>
            <p:spPr bwMode="auto">
              <a:xfrm flipV="1">
                <a:off x="4354594" y="2561336"/>
                <a:ext cx="821532" cy="237744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43" name="Line 101"/>
              <p:cNvSpPr>
                <a:spLocks noChangeShapeType="1"/>
              </p:cNvSpPr>
              <p:nvPr/>
            </p:nvSpPr>
            <p:spPr bwMode="auto">
              <a:xfrm flipV="1">
                <a:off x="4354594" y="3059938"/>
                <a:ext cx="821532" cy="89154"/>
              </a:xfrm>
              <a:prstGeom prst="line">
                <a:avLst/>
              </a:prstGeom>
              <a:noFill/>
              <a:ln w="1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44" name="Oval 102"/>
              <p:cNvSpPr>
                <a:spLocks noChangeArrowheads="1"/>
              </p:cNvSpPr>
              <p:nvPr/>
            </p:nvSpPr>
            <p:spPr bwMode="auto">
              <a:xfrm>
                <a:off x="4342687" y="2670302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45" name="Oval 103"/>
              <p:cNvSpPr>
                <a:spLocks noChangeArrowheads="1"/>
              </p:cNvSpPr>
              <p:nvPr/>
            </p:nvSpPr>
            <p:spPr bwMode="auto">
              <a:xfrm>
                <a:off x="5164219" y="2567940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46" name="Oval 104"/>
              <p:cNvSpPr>
                <a:spLocks noChangeArrowheads="1"/>
              </p:cNvSpPr>
              <p:nvPr/>
            </p:nvSpPr>
            <p:spPr bwMode="auto">
              <a:xfrm>
                <a:off x="4342687" y="2752852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47" name="Oval 105"/>
              <p:cNvSpPr>
                <a:spLocks noChangeArrowheads="1"/>
              </p:cNvSpPr>
              <p:nvPr/>
            </p:nvSpPr>
            <p:spPr bwMode="auto">
              <a:xfrm>
                <a:off x="5164219" y="2465578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48" name="Oval 106"/>
              <p:cNvSpPr>
                <a:spLocks noChangeArrowheads="1"/>
              </p:cNvSpPr>
              <p:nvPr/>
            </p:nvSpPr>
            <p:spPr bwMode="auto">
              <a:xfrm>
                <a:off x="4342687" y="2445766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49" name="Oval 107"/>
              <p:cNvSpPr>
                <a:spLocks noChangeArrowheads="1"/>
              </p:cNvSpPr>
              <p:nvPr/>
            </p:nvSpPr>
            <p:spPr bwMode="auto">
              <a:xfrm>
                <a:off x="5164219" y="2198116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50" name="Oval 108"/>
              <p:cNvSpPr>
                <a:spLocks noChangeArrowheads="1"/>
              </p:cNvSpPr>
              <p:nvPr/>
            </p:nvSpPr>
            <p:spPr bwMode="auto">
              <a:xfrm>
                <a:off x="4342687" y="3205226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51" name="Oval 109"/>
              <p:cNvSpPr>
                <a:spLocks noChangeArrowheads="1"/>
              </p:cNvSpPr>
              <p:nvPr/>
            </p:nvSpPr>
            <p:spPr bwMode="auto">
              <a:xfrm>
                <a:off x="5164219" y="2465578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52" name="Oval 110"/>
              <p:cNvSpPr>
                <a:spLocks noChangeArrowheads="1"/>
              </p:cNvSpPr>
              <p:nvPr/>
            </p:nvSpPr>
            <p:spPr bwMode="auto">
              <a:xfrm>
                <a:off x="4342687" y="2937764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53" name="Oval 111"/>
              <p:cNvSpPr>
                <a:spLocks noChangeArrowheads="1"/>
              </p:cNvSpPr>
              <p:nvPr/>
            </p:nvSpPr>
            <p:spPr bwMode="auto">
              <a:xfrm>
                <a:off x="5164219" y="2505202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54" name="Oval 112"/>
              <p:cNvSpPr>
                <a:spLocks noChangeArrowheads="1"/>
              </p:cNvSpPr>
              <p:nvPr/>
            </p:nvSpPr>
            <p:spPr bwMode="auto">
              <a:xfrm>
                <a:off x="4342687" y="2525014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55" name="Oval 113"/>
              <p:cNvSpPr>
                <a:spLocks noChangeArrowheads="1"/>
              </p:cNvSpPr>
              <p:nvPr/>
            </p:nvSpPr>
            <p:spPr bwMode="auto">
              <a:xfrm>
                <a:off x="5164219" y="2650490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56" name="Oval 114"/>
              <p:cNvSpPr>
                <a:spLocks noChangeArrowheads="1"/>
              </p:cNvSpPr>
              <p:nvPr/>
            </p:nvSpPr>
            <p:spPr bwMode="auto">
              <a:xfrm>
                <a:off x="4342687" y="2630678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57" name="Oval 115"/>
              <p:cNvSpPr>
                <a:spLocks noChangeArrowheads="1"/>
              </p:cNvSpPr>
              <p:nvPr/>
            </p:nvSpPr>
            <p:spPr bwMode="auto">
              <a:xfrm>
                <a:off x="5164219" y="2445766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58" name="Oval 116"/>
              <p:cNvSpPr>
                <a:spLocks noChangeArrowheads="1"/>
              </p:cNvSpPr>
              <p:nvPr/>
            </p:nvSpPr>
            <p:spPr bwMode="auto">
              <a:xfrm>
                <a:off x="4342687" y="2607564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59" name="Oval 117"/>
              <p:cNvSpPr>
                <a:spLocks noChangeArrowheads="1"/>
              </p:cNvSpPr>
              <p:nvPr/>
            </p:nvSpPr>
            <p:spPr bwMode="auto">
              <a:xfrm>
                <a:off x="5164219" y="2320290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60" name="Oval 118"/>
              <p:cNvSpPr>
                <a:spLocks noChangeArrowheads="1"/>
              </p:cNvSpPr>
              <p:nvPr/>
            </p:nvSpPr>
            <p:spPr bwMode="auto">
              <a:xfrm>
                <a:off x="4342687" y="2587752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61" name="Oval 119"/>
              <p:cNvSpPr>
                <a:spLocks noChangeArrowheads="1"/>
              </p:cNvSpPr>
              <p:nvPr/>
            </p:nvSpPr>
            <p:spPr bwMode="auto">
              <a:xfrm>
                <a:off x="5164219" y="2260854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62" name="Oval 120"/>
              <p:cNvSpPr>
                <a:spLocks noChangeArrowheads="1"/>
              </p:cNvSpPr>
              <p:nvPr/>
            </p:nvSpPr>
            <p:spPr bwMode="auto">
              <a:xfrm>
                <a:off x="4342687" y="2733040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63" name="Oval 121"/>
              <p:cNvSpPr>
                <a:spLocks noChangeArrowheads="1"/>
              </p:cNvSpPr>
              <p:nvPr/>
            </p:nvSpPr>
            <p:spPr bwMode="auto">
              <a:xfrm>
                <a:off x="5164219" y="2158492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64" name="Oval 122"/>
              <p:cNvSpPr>
                <a:spLocks noChangeArrowheads="1"/>
              </p:cNvSpPr>
              <p:nvPr/>
            </p:nvSpPr>
            <p:spPr bwMode="auto">
              <a:xfrm>
                <a:off x="4342687" y="2548128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65" name="Oval 123"/>
              <p:cNvSpPr>
                <a:spLocks noChangeArrowheads="1"/>
              </p:cNvSpPr>
              <p:nvPr/>
            </p:nvSpPr>
            <p:spPr bwMode="auto">
              <a:xfrm>
                <a:off x="5164219" y="3182112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66" name="Oval 124"/>
              <p:cNvSpPr>
                <a:spLocks noChangeArrowheads="1"/>
              </p:cNvSpPr>
              <p:nvPr/>
            </p:nvSpPr>
            <p:spPr bwMode="auto">
              <a:xfrm>
                <a:off x="4342687" y="3162300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67" name="Oval 125"/>
              <p:cNvSpPr>
                <a:spLocks noChangeArrowheads="1"/>
              </p:cNvSpPr>
              <p:nvPr/>
            </p:nvSpPr>
            <p:spPr bwMode="auto">
              <a:xfrm>
                <a:off x="5164219" y="2835402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68" name="Oval 126"/>
              <p:cNvSpPr>
                <a:spLocks noChangeArrowheads="1"/>
              </p:cNvSpPr>
              <p:nvPr/>
            </p:nvSpPr>
            <p:spPr bwMode="auto">
              <a:xfrm>
                <a:off x="4342687" y="2894838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69" name="Oval 127"/>
              <p:cNvSpPr>
                <a:spLocks noChangeArrowheads="1"/>
              </p:cNvSpPr>
              <p:nvPr/>
            </p:nvSpPr>
            <p:spPr bwMode="auto">
              <a:xfrm>
                <a:off x="5164219" y="2917952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70" name="Oval 128"/>
              <p:cNvSpPr>
                <a:spLocks noChangeArrowheads="1"/>
              </p:cNvSpPr>
              <p:nvPr/>
            </p:nvSpPr>
            <p:spPr bwMode="auto">
              <a:xfrm>
                <a:off x="4342687" y="2957576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71" name="Oval 129"/>
              <p:cNvSpPr>
                <a:spLocks noChangeArrowheads="1"/>
              </p:cNvSpPr>
              <p:nvPr/>
            </p:nvSpPr>
            <p:spPr bwMode="auto">
              <a:xfrm>
                <a:off x="5164219" y="2260854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72" name="Oval 130"/>
              <p:cNvSpPr>
                <a:spLocks noChangeArrowheads="1"/>
              </p:cNvSpPr>
              <p:nvPr/>
            </p:nvSpPr>
            <p:spPr bwMode="auto">
              <a:xfrm>
                <a:off x="4342687" y="2587752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73" name="Oval 131"/>
              <p:cNvSpPr>
                <a:spLocks noChangeArrowheads="1"/>
              </p:cNvSpPr>
              <p:nvPr/>
            </p:nvSpPr>
            <p:spPr bwMode="auto">
              <a:xfrm>
                <a:off x="5164219" y="2567940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74" name="Oval 132"/>
              <p:cNvSpPr>
                <a:spLocks noChangeArrowheads="1"/>
              </p:cNvSpPr>
              <p:nvPr/>
            </p:nvSpPr>
            <p:spPr bwMode="auto">
              <a:xfrm>
                <a:off x="4342687" y="2752852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75" name="Oval 133"/>
              <p:cNvSpPr>
                <a:spLocks noChangeArrowheads="1"/>
              </p:cNvSpPr>
              <p:nvPr/>
            </p:nvSpPr>
            <p:spPr bwMode="auto">
              <a:xfrm>
                <a:off x="5164219" y="2485390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76" name="Oval 134"/>
              <p:cNvSpPr>
                <a:spLocks noChangeArrowheads="1"/>
              </p:cNvSpPr>
              <p:nvPr/>
            </p:nvSpPr>
            <p:spPr bwMode="auto">
              <a:xfrm>
                <a:off x="4342687" y="2875026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77" name="Oval 135"/>
              <p:cNvSpPr>
                <a:spLocks noChangeArrowheads="1"/>
              </p:cNvSpPr>
              <p:nvPr/>
            </p:nvSpPr>
            <p:spPr bwMode="auto">
              <a:xfrm>
                <a:off x="5164219" y="2855214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78" name="Oval 136"/>
              <p:cNvSpPr>
                <a:spLocks noChangeArrowheads="1"/>
              </p:cNvSpPr>
              <p:nvPr/>
            </p:nvSpPr>
            <p:spPr bwMode="auto">
              <a:xfrm>
                <a:off x="4342687" y="2917952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79" name="Oval 137"/>
              <p:cNvSpPr>
                <a:spLocks noChangeArrowheads="1"/>
              </p:cNvSpPr>
              <p:nvPr/>
            </p:nvSpPr>
            <p:spPr bwMode="auto">
              <a:xfrm>
                <a:off x="5164219" y="2320290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80" name="Oval 138"/>
              <p:cNvSpPr>
                <a:spLocks noChangeArrowheads="1"/>
              </p:cNvSpPr>
              <p:nvPr/>
            </p:nvSpPr>
            <p:spPr bwMode="auto">
              <a:xfrm>
                <a:off x="4342687" y="2792476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81" name="Oval 139"/>
              <p:cNvSpPr>
                <a:spLocks noChangeArrowheads="1"/>
              </p:cNvSpPr>
              <p:nvPr/>
            </p:nvSpPr>
            <p:spPr bwMode="auto">
              <a:xfrm>
                <a:off x="5164219" y="2875026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82" name="Oval 140"/>
              <p:cNvSpPr>
                <a:spLocks noChangeArrowheads="1"/>
              </p:cNvSpPr>
              <p:nvPr/>
            </p:nvSpPr>
            <p:spPr bwMode="auto">
              <a:xfrm>
                <a:off x="4342687" y="2937764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83" name="Oval 141"/>
              <p:cNvSpPr>
                <a:spLocks noChangeArrowheads="1"/>
              </p:cNvSpPr>
              <p:nvPr/>
            </p:nvSpPr>
            <p:spPr bwMode="auto">
              <a:xfrm>
                <a:off x="5164219" y="2812288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84" name="Oval 142"/>
              <p:cNvSpPr>
                <a:spLocks noChangeArrowheads="1"/>
              </p:cNvSpPr>
              <p:nvPr/>
            </p:nvSpPr>
            <p:spPr bwMode="auto">
              <a:xfrm>
                <a:off x="4342687" y="3079750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85" name="Oval 143"/>
              <p:cNvSpPr>
                <a:spLocks noChangeArrowheads="1"/>
              </p:cNvSpPr>
              <p:nvPr/>
            </p:nvSpPr>
            <p:spPr bwMode="auto">
              <a:xfrm>
                <a:off x="5164219" y="2198116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86" name="Oval 144"/>
              <p:cNvSpPr>
                <a:spLocks noChangeArrowheads="1"/>
              </p:cNvSpPr>
              <p:nvPr/>
            </p:nvSpPr>
            <p:spPr bwMode="auto">
              <a:xfrm>
                <a:off x="4342687" y="3162300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87" name="Oval 145"/>
              <p:cNvSpPr>
                <a:spLocks noChangeArrowheads="1"/>
              </p:cNvSpPr>
              <p:nvPr/>
            </p:nvSpPr>
            <p:spPr bwMode="auto">
              <a:xfrm>
                <a:off x="5164219" y="3040126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88" name="Oval 146"/>
              <p:cNvSpPr>
                <a:spLocks noChangeArrowheads="1"/>
              </p:cNvSpPr>
              <p:nvPr/>
            </p:nvSpPr>
            <p:spPr bwMode="auto">
              <a:xfrm>
                <a:off x="4342687" y="2894838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89" name="Oval 147"/>
              <p:cNvSpPr>
                <a:spLocks noChangeArrowheads="1"/>
              </p:cNvSpPr>
              <p:nvPr/>
            </p:nvSpPr>
            <p:spPr bwMode="auto">
              <a:xfrm>
                <a:off x="5164219" y="2650490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90" name="Oval 148"/>
              <p:cNvSpPr>
                <a:spLocks noChangeArrowheads="1"/>
              </p:cNvSpPr>
              <p:nvPr/>
            </p:nvSpPr>
            <p:spPr bwMode="auto">
              <a:xfrm>
                <a:off x="4342687" y="2812288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91" name="Oval 149"/>
              <p:cNvSpPr>
                <a:spLocks noChangeArrowheads="1"/>
              </p:cNvSpPr>
              <p:nvPr/>
            </p:nvSpPr>
            <p:spPr bwMode="auto">
              <a:xfrm>
                <a:off x="5164219" y="2630678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92" name="Oval 150"/>
              <p:cNvSpPr>
                <a:spLocks noChangeArrowheads="1"/>
              </p:cNvSpPr>
              <p:nvPr/>
            </p:nvSpPr>
            <p:spPr bwMode="auto">
              <a:xfrm>
                <a:off x="4342687" y="2752852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93" name="Oval 151"/>
              <p:cNvSpPr>
                <a:spLocks noChangeArrowheads="1"/>
              </p:cNvSpPr>
              <p:nvPr/>
            </p:nvSpPr>
            <p:spPr bwMode="auto">
              <a:xfrm>
                <a:off x="5164219" y="2465578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94" name="Oval 152"/>
              <p:cNvSpPr>
                <a:spLocks noChangeArrowheads="1"/>
              </p:cNvSpPr>
              <p:nvPr/>
            </p:nvSpPr>
            <p:spPr bwMode="auto">
              <a:xfrm>
                <a:off x="4342687" y="2875026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95" name="Oval 153"/>
              <p:cNvSpPr>
                <a:spLocks noChangeArrowheads="1"/>
              </p:cNvSpPr>
              <p:nvPr/>
            </p:nvSpPr>
            <p:spPr bwMode="auto">
              <a:xfrm>
                <a:off x="5164219" y="2812288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96" name="Oval 154"/>
              <p:cNvSpPr>
                <a:spLocks noChangeArrowheads="1"/>
              </p:cNvSpPr>
              <p:nvPr/>
            </p:nvSpPr>
            <p:spPr bwMode="auto">
              <a:xfrm>
                <a:off x="4342687" y="2709926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97" name="Oval 155"/>
              <p:cNvSpPr>
                <a:spLocks noChangeArrowheads="1"/>
              </p:cNvSpPr>
              <p:nvPr/>
            </p:nvSpPr>
            <p:spPr bwMode="auto">
              <a:xfrm>
                <a:off x="5164219" y="2607564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98" name="Oval 156"/>
              <p:cNvSpPr>
                <a:spLocks noChangeArrowheads="1"/>
              </p:cNvSpPr>
              <p:nvPr/>
            </p:nvSpPr>
            <p:spPr bwMode="auto">
              <a:xfrm>
                <a:off x="4342687" y="3059938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99" name="Oval 157"/>
              <p:cNvSpPr>
                <a:spLocks noChangeArrowheads="1"/>
              </p:cNvSpPr>
              <p:nvPr/>
            </p:nvSpPr>
            <p:spPr bwMode="auto">
              <a:xfrm>
                <a:off x="5164219" y="2465578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00" name="Oval 158"/>
              <p:cNvSpPr>
                <a:spLocks noChangeArrowheads="1"/>
              </p:cNvSpPr>
              <p:nvPr/>
            </p:nvSpPr>
            <p:spPr bwMode="auto">
              <a:xfrm>
                <a:off x="4342687" y="2792476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01" name="Oval 159"/>
              <p:cNvSpPr>
                <a:spLocks noChangeArrowheads="1"/>
              </p:cNvSpPr>
              <p:nvPr/>
            </p:nvSpPr>
            <p:spPr bwMode="auto">
              <a:xfrm>
                <a:off x="5164219" y="2095754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02" name="Oval 160"/>
              <p:cNvSpPr>
                <a:spLocks noChangeArrowheads="1"/>
              </p:cNvSpPr>
              <p:nvPr/>
            </p:nvSpPr>
            <p:spPr bwMode="auto">
              <a:xfrm>
                <a:off x="4342687" y="2402840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03" name="Oval 161"/>
              <p:cNvSpPr>
                <a:spLocks noChangeArrowheads="1"/>
              </p:cNvSpPr>
              <p:nvPr/>
            </p:nvSpPr>
            <p:spPr bwMode="auto">
              <a:xfrm>
                <a:off x="5164219" y="2300478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04" name="Oval 162"/>
              <p:cNvSpPr>
                <a:spLocks noChangeArrowheads="1"/>
              </p:cNvSpPr>
              <p:nvPr/>
            </p:nvSpPr>
            <p:spPr bwMode="auto">
              <a:xfrm>
                <a:off x="4342687" y="2567940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05" name="Oval 163"/>
              <p:cNvSpPr>
                <a:spLocks noChangeArrowheads="1"/>
              </p:cNvSpPr>
              <p:nvPr/>
            </p:nvSpPr>
            <p:spPr bwMode="auto">
              <a:xfrm>
                <a:off x="5164219" y="1745742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06" name="Oval 164"/>
              <p:cNvSpPr>
                <a:spLocks noChangeArrowheads="1"/>
              </p:cNvSpPr>
              <p:nvPr/>
            </p:nvSpPr>
            <p:spPr bwMode="auto">
              <a:xfrm>
                <a:off x="4342687" y="2505202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07" name="Oval 165"/>
              <p:cNvSpPr>
                <a:spLocks noChangeArrowheads="1"/>
              </p:cNvSpPr>
              <p:nvPr/>
            </p:nvSpPr>
            <p:spPr bwMode="auto">
              <a:xfrm>
                <a:off x="5164219" y="2056130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08" name="Oval 166"/>
              <p:cNvSpPr>
                <a:spLocks noChangeArrowheads="1"/>
              </p:cNvSpPr>
              <p:nvPr/>
            </p:nvSpPr>
            <p:spPr bwMode="auto">
              <a:xfrm>
                <a:off x="4342687" y="2812288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09" name="Oval 167"/>
              <p:cNvSpPr>
                <a:spLocks noChangeArrowheads="1"/>
              </p:cNvSpPr>
              <p:nvPr/>
            </p:nvSpPr>
            <p:spPr bwMode="auto">
              <a:xfrm>
                <a:off x="5164219" y="2402840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10" name="Oval 168"/>
              <p:cNvSpPr>
                <a:spLocks noChangeArrowheads="1"/>
              </p:cNvSpPr>
              <p:nvPr/>
            </p:nvSpPr>
            <p:spPr bwMode="auto">
              <a:xfrm>
                <a:off x="4342687" y="3059938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11" name="Oval 169"/>
              <p:cNvSpPr>
                <a:spLocks noChangeArrowheads="1"/>
              </p:cNvSpPr>
              <p:nvPr/>
            </p:nvSpPr>
            <p:spPr bwMode="auto">
              <a:xfrm>
                <a:off x="5164219" y="2855214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12" name="Oval 170"/>
              <p:cNvSpPr>
                <a:spLocks noChangeArrowheads="1"/>
              </p:cNvSpPr>
              <p:nvPr/>
            </p:nvSpPr>
            <p:spPr bwMode="auto">
              <a:xfrm>
                <a:off x="4342687" y="2548128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13" name="Oval 171"/>
              <p:cNvSpPr>
                <a:spLocks noChangeArrowheads="1"/>
              </p:cNvSpPr>
              <p:nvPr/>
            </p:nvSpPr>
            <p:spPr bwMode="auto">
              <a:xfrm>
                <a:off x="5164219" y="2485390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14" name="Oval 172"/>
              <p:cNvSpPr>
                <a:spLocks noChangeArrowheads="1"/>
              </p:cNvSpPr>
              <p:nvPr/>
            </p:nvSpPr>
            <p:spPr bwMode="auto">
              <a:xfrm>
                <a:off x="4342687" y="2917952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15" name="Oval 173"/>
              <p:cNvSpPr>
                <a:spLocks noChangeArrowheads="1"/>
              </p:cNvSpPr>
              <p:nvPr/>
            </p:nvSpPr>
            <p:spPr bwMode="auto">
              <a:xfrm>
                <a:off x="5164219" y="2733040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16" name="Oval 174"/>
              <p:cNvSpPr>
                <a:spLocks noChangeArrowheads="1"/>
              </p:cNvSpPr>
              <p:nvPr/>
            </p:nvSpPr>
            <p:spPr bwMode="auto">
              <a:xfrm>
                <a:off x="4342687" y="2812288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17" name="Oval 175"/>
              <p:cNvSpPr>
                <a:spLocks noChangeArrowheads="1"/>
              </p:cNvSpPr>
              <p:nvPr/>
            </p:nvSpPr>
            <p:spPr bwMode="auto">
              <a:xfrm>
                <a:off x="5164219" y="2402840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18" name="Oval 176"/>
              <p:cNvSpPr>
                <a:spLocks noChangeArrowheads="1"/>
              </p:cNvSpPr>
              <p:nvPr/>
            </p:nvSpPr>
            <p:spPr bwMode="auto">
              <a:xfrm>
                <a:off x="4342687" y="2670302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19" name="Oval 177"/>
              <p:cNvSpPr>
                <a:spLocks noChangeArrowheads="1"/>
              </p:cNvSpPr>
              <p:nvPr/>
            </p:nvSpPr>
            <p:spPr bwMode="auto">
              <a:xfrm>
                <a:off x="5164219" y="2505202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20" name="Oval 178"/>
              <p:cNvSpPr>
                <a:spLocks noChangeArrowheads="1"/>
              </p:cNvSpPr>
              <p:nvPr/>
            </p:nvSpPr>
            <p:spPr bwMode="auto">
              <a:xfrm>
                <a:off x="4342687" y="2957576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21" name="Oval 179"/>
              <p:cNvSpPr>
                <a:spLocks noChangeArrowheads="1"/>
              </p:cNvSpPr>
              <p:nvPr/>
            </p:nvSpPr>
            <p:spPr bwMode="auto">
              <a:xfrm>
                <a:off x="5164219" y="2752852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22" name="Oval 180"/>
              <p:cNvSpPr>
                <a:spLocks noChangeArrowheads="1"/>
              </p:cNvSpPr>
              <p:nvPr/>
            </p:nvSpPr>
            <p:spPr bwMode="auto">
              <a:xfrm>
                <a:off x="4342687" y="2782570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23" name="Oval 181"/>
              <p:cNvSpPr>
                <a:spLocks noChangeArrowheads="1"/>
              </p:cNvSpPr>
              <p:nvPr/>
            </p:nvSpPr>
            <p:spPr bwMode="auto">
              <a:xfrm>
                <a:off x="5164219" y="2544826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24" name="Oval 182"/>
              <p:cNvSpPr>
                <a:spLocks noChangeArrowheads="1"/>
              </p:cNvSpPr>
              <p:nvPr/>
            </p:nvSpPr>
            <p:spPr bwMode="auto">
              <a:xfrm>
                <a:off x="4342687" y="3132582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25" name="Oval 183"/>
              <p:cNvSpPr>
                <a:spLocks noChangeArrowheads="1"/>
              </p:cNvSpPr>
              <p:nvPr/>
            </p:nvSpPr>
            <p:spPr bwMode="auto">
              <a:xfrm>
                <a:off x="5164219" y="3043428"/>
                <a:ext cx="21432" cy="29718"/>
              </a:xfrm>
              <a:prstGeom prst="ellipse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26" name="テキスト ボックス 2200"/>
              <p:cNvSpPr txBox="1">
                <a:spLocks noChangeArrowheads="1"/>
              </p:cNvSpPr>
              <p:nvPr/>
            </p:nvSpPr>
            <p:spPr bwMode="auto">
              <a:xfrm>
                <a:off x="4013132" y="1824990"/>
                <a:ext cx="812424" cy="2334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P&lt;0.0001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27" name="Rectangle 66"/>
              <p:cNvSpPr>
                <a:spLocks noChangeArrowheads="1"/>
              </p:cNvSpPr>
              <p:nvPr/>
            </p:nvSpPr>
            <p:spPr bwMode="auto">
              <a:xfrm rot="-5400000">
                <a:off x="2958876" y="2432886"/>
                <a:ext cx="1320800" cy="138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en-US" altLang="ja-JP" sz="900" i="1">
                    <a:solidFill>
                      <a:srgbClr val="000000"/>
                    </a:solidFill>
                  </a:rPr>
                  <a:t>TFAP2E</a:t>
                </a:r>
                <a:r>
                  <a:rPr kumimoji="1" lang="en-US" altLang="ja-JP" sz="900">
                    <a:solidFill>
                      <a:srgbClr val="000000"/>
                    </a:solidFill>
                  </a:rPr>
                  <a:t> methylation, %</a:t>
                </a:r>
                <a:endParaRPr kumimoji="1" lang="ja-JP" altLang="es-ES" sz="900"/>
              </a:p>
            </p:txBody>
          </p:sp>
        </p:grpSp>
        <p:sp>
          <p:nvSpPr>
            <p:cNvPr id="10260" name="Rectangle 65"/>
            <p:cNvSpPr>
              <a:spLocks noChangeArrowheads="1"/>
            </p:cNvSpPr>
            <p:nvPr/>
          </p:nvSpPr>
          <p:spPr bwMode="auto">
            <a:xfrm>
              <a:off x="6067506" y="5274218"/>
              <a:ext cx="888544" cy="246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ja-JP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AUC::0.7340; 95%CI:0.624-0.826</a:t>
              </a:r>
              <a:endParaRPr kumimoji="1" lang="ja-JP" altLang="es-E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" name="Rectangle 126"/>
            <p:cNvSpPr/>
            <p:nvPr/>
          </p:nvSpPr>
          <p:spPr bwMode="auto">
            <a:xfrm>
              <a:off x="5186048" y="3581453"/>
              <a:ext cx="223818" cy="23819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es-ES" sz="1000" b="1" dirty="0">
                  <a:latin typeface="Calibri" panose="020F0502020204030204" pitchFamily="34" charset="0"/>
                </a:rPr>
                <a:t>D</a:t>
              </a:r>
            </a:p>
          </p:txBody>
        </p:sp>
        <p:sp>
          <p:nvSpPr>
            <p:cNvPr id="313" name="Rectangle 126"/>
            <p:cNvSpPr/>
            <p:nvPr/>
          </p:nvSpPr>
          <p:spPr bwMode="auto">
            <a:xfrm>
              <a:off x="1681152" y="1132771"/>
              <a:ext cx="223818" cy="23819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es-ES" sz="1000" b="1" dirty="0">
                  <a:latin typeface="Calibri" panose="020F0502020204030204" pitchFamily="34" charset="0"/>
                </a:rPr>
                <a:t>A</a:t>
              </a:r>
            </a:p>
          </p:txBody>
        </p:sp>
        <p:sp>
          <p:nvSpPr>
            <p:cNvPr id="314" name="Rectangle 126"/>
            <p:cNvSpPr/>
            <p:nvPr/>
          </p:nvSpPr>
          <p:spPr bwMode="auto">
            <a:xfrm>
              <a:off x="5186048" y="1142299"/>
              <a:ext cx="223818" cy="23978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es-ES" sz="1000" b="1" dirty="0">
                  <a:latin typeface="Calibri" panose="020F0502020204030204" pitchFamily="34" charset="0"/>
                </a:rPr>
                <a:t>B</a:t>
              </a:r>
            </a:p>
          </p:txBody>
        </p:sp>
      </p:grpSp>
      <p:sp>
        <p:nvSpPr>
          <p:cNvPr id="304" name="Rectángulo 303"/>
          <p:cNvSpPr/>
          <p:nvPr/>
        </p:nvSpPr>
        <p:spPr>
          <a:xfrm>
            <a:off x="1486377" y="729925"/>
            <a:ext cx="514350" cy="157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544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88</Words>
  <Application>Microsoft Office PowerPoint</Application>
  <PresentationFormat>Panorámica</PresentationFormat>
  <Paragraphs>38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Tema de Office</vt:lpstr>
      <vt:lpstr>Presentación de PowerPoint</vt:lpstr>
    </vt:vector>
  </TitlesOfParts>
  <Company>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RODRIGO JOVER MARTINEZ</dc:creator>
  <cp:lastModifiedBy>ÓSCAR MURCIA POMARES</cp:lastModifiedBy>
  <cp:revision>2</cp:revision>
  <dcterms:created xsi:type="dcterms:W3CDTF">2017-08-16T10:28:31Z</dcterms:created>
  <dcterms:modified xsi:type="dcterms:W3CDTF">2017-09-21T11:14:32Z</dcterms:modified>
</cp:coreProperties>
</file>