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0" autoAdjust="0"/>
    <p:restoredTop sz="94660"/>
  </p:normalViewPr>
  <p:slideViewPr>
    <p:cSldViewPr snapToGrid="0">
      <p:cViewPr varScale="1">
        <p:scale>
          <a:sx n="80" d="100"/>
          <a:sy n="80" d="100"/>
        </p:scale>
        <p:origin x="120" y="7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FE155-E77F-4F4C-B202-5219B297C709}" type="datetimeFigureOut">
              <a:rPr lang="es-ES" smtClean="0"/>
              <a:t>21/09/2017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EEFDA-073B-49F7-B26B-CAB202E2F48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290467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FE155-E77F-4F4C-B202-5219B297C709}" type="datetimeFigureOut">
              <a:rPr lang="es-ES" smtClean="0"/>
              <a:t>21/09/2017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EEFDA-073B-49F7-B26B-CAB202E2F48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005787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FE155-E77F-4F4C-B202-5219B297C709}" type="datetimeFigureOut">
              <a:rPr lang="es-ES" smtClean="0"/>
              <a:t>21/09/2017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EEFDA-073B-49F7-B26B-CAB202E2F48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70817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FE155-E77F-4F4C-B202-5219B297C709}" type="datetimeFigureOut">
              <a:rPr lang="es-ES" smtClean="0"/>
              <a:t>21/09/2017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EEFDA-073B-49F7-B26B-CAB202E2F48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063409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FE155-E77F-4F4C-B202-5219B297C709}" type="datetimeFigureOut">
              <a:rPr lang="es-ES" smtClean="0"/>
              <a:t>21/09/2017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EEFDA-073B-49F7-B26B-CAB202E2F48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0348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FE155-E77F-4F4C-B202-5219B297C709}" type="datetimeFigureOut">
              <a:rPr lang="es-ES" smtClean="0"/>
              <a:t>21/09/2017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EEFDA-073B-49F7-B26B-CAB202E2F48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40509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FE155-E77F-4F4C-B202-5219B297C709}" type="datetimeFigureOut">
              <a:rPr lang="es-ES" smtClean="0"/>
              <a:t>21/09/2017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EEFDA-073B-49F7-B26B-CAB202E2F48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503589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FE155-E77F-4F4C-B202-5219B297C709}" type="datetimeFigureOut">
              <a:rPr lang="es-ES" smtClean="0"/>
              <a:t>21/09/2017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EEFDA-073B-49F7-B26B-CAB202E2F48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19362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FE155-E77F-4F4C-B202-5219B297C709}" type="datetimeFigureOut">
              <a:rPr lang="es-ES" smtClean="0"/>
              <a:t>21/09/2017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EEFDA-073B-49F7-B26B-CAB202E2F48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550860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FE155-E77F-4F4C-B202-5219B297C709}" type="datetimeFigureOut">
              <a:rPr lang="es-ES" smtClean="0"/>
              <a:t>21/09/2017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EEFDA-073B-49F7-B26B-CAB202E2F48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480273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FE155-E77F-4F4C-B202-5219B297C709}" type="datetimeFigureOut">
              <a:rPr lang="es-ES" smtClean="0"/>
              <a:t>21/09/2017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EEFDA-073B-49F7-B26B-CAB202E2F48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241378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CFE155-E77F-4F4C-B202-5219B297C709}" type="datetimeFigureOut">
              <a:rPr lang="es-ES" smtClean="0"/>
              <a:t>21/09/2017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DEEFDA-073B-49F7-B26B-CAB202E2F48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99009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046162"/>
              </p:ext>
            </p:extLst>
          </p:nvPr>
        </p:nvGraphicFramePr>
        <p:xfrm>
          <a:off x="2537829" y="3567936"/>
          <a:ext cx="5513220" cy="1157714"/>
        </p:xfrm>
        <a:graphic>
          <a:graphicData uri="http://schemas.openxmlformats.org/drawingml/2006/table">
            <a:tbl>
              <a:tblPr/>
              <a:tblGrid>
                <a:gridCol w="2123494">
                  <a:extLst>
                    <a:ext uri="{9D8B030D-6E8A-4147-A177-3AD203B41FA5}"/>
                  </a:extLst>
                </a:gridCol>
                <a:gridCol w="1374618">
                  <a:extLst>
                    <a:ext uri="{9D8B030D-6E8A-4147-A177-3AD203B41FA5}"/>
                  </a:extLst>
                </a:gridCol>
                <a:gridCol w="2015108">
                  <a:extLst>
                    <a:ext uri="{9D8B030D-6E8A-4147-A177-3AD203B41FA5}"/>
                  </a:extLst>
                </a:gridCol>
              </a:tblGrid>
              <a:tr h="27415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altLang="es-E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T="45660" marB="4566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s-E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ＭＳ Ｐゴシック" panose="020B0600070205080204" pitchFamily="34" charset="-128"/>
                        </a:rPr>
                        <a:t>TFAP2E protein IHC</a:t>
                      </a:r>
                      <a:endParaRPr kumimoji="0" lang="en-US" altLang="es-E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T="45660" marB="4566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30462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s-E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ＭＳ Ｐゴシック" panose="020B0600070205080204" pitchFamily="34" charset="-128"/>
                        </a:rPr>
                        <a:t>T</a:t>
                      </a:r>
                      <a:r>
                        <a:rPr kumimoji="0" lang="en-US" altLang="es-E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ＭＳ Ｐゴシック" panose="020B0600070205080204" pitchFamily="34" charset="-128"/>
                        </a:rPr>
                        <a:t>FAP2E Methylation</a:t>
                      </a:r>
                    </a:p>
                  </a:txBody>
                  <a:tcPr marT="45660" marB="4566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s-E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ＭＳ Ｐゴシック" panose="020B0600070205080204" pitchFamily="34" charset="-128"/>
                        </a:rPr>
                        <a:t>Positive                   (Strong staining)</a:t>
                      </a:r>
                    </a:p>
                  </a:txBody>
                  <a:tcPr marT="45660" marB="4566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s-E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ＭＳ Ｐゴシック" panose="020B0600070205080204" pitchFamily="34" charset="-128"/>
                        </a:rPr>
                        <a:t>Negative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s-E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ＭＳ Ｐゴシック" panose="020B0600070205080204" pitchFamily="34" charset="-128"/>
                        </a:rPr>
                        <a:t>(lost and/or weak staining)</a:t>
                      </a:r>
                    </a:p>
                  </a:txBody>
                  <a:tcPr marT="45660" marB="4566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extLst>
                  <a:ext uri="{0D108BD9-81ED-4DB2-BD59-A6C34878D82A}"/>
                </a:extLst>
              </a:tr>
              <a:tr h="19797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s-E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ＭＳ Ｐゴシック" panose="020B0600070205080204" pitchFamily="34" charset="-128"/>
                        </a:rPr>
                        <a:t>Positive</a:t>
                      </a:r>
                    </a:p>
                  </a:txBody>
                  <a:tcPr marT="45660" marB="4566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s-E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ＭＳ Ｐゴシック" panose="020B0600070205080204" pitchFamily="34" charset="-128"/>
                        </a:rPr>
                        <a:t>216</a:t>
                      </a:r>
                      <a:endParaRPr kumimoji="0" lang="en-US" altLang="es-E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T="45660" marB="4566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s-E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ＭＳ Ｐゴシック" panose="020B0600070205080204" pitchFamily="34" charset="-128"/>
                        </a:rPr>
                        <a:t>141</a:t>
                      </a:r>
                      <a:endParaRPr kumimoji="0" lang="en-US" altLang="es-E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T="45660" marB="4566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19797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s-E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ＭＳ Ｐゴシック" panose="020B0600070205080204" pitchFamily="34" charset="-128"/>
                        </a:rPr>
                        <a:t>Negative</a:t>
                      </a:r>
                    </a:p>
                  </a:txBody>
                  <a:tcPr marT="45660" marB="4566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s-E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ＭＳ Ｐゴシック" panose="020B0600070205080204" pitchFamily="34" charset="-128"/>
                        </a:rPr>
                        <a:t>184</a:t>
                      </a:r>
                      <a:endParaRPr kumimoji="0" lang="en-US" altLang="es-E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T="45660" marB="4566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s-E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ＭＳ Ｐゴシック" panose="020B0600070205080204" pitchFamily="34" charset="-128"/>
                        </a:rPr>
                        <a:t>66</a:t>
                      </a:r>
                      <a:endParaRPr kumimoji="0" lang="en-US" altLang="es-E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T="45660" marB="4566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11281" name="TextBox 195"/>
          <p:cNvSpPr txBox="1">
            <a:spLocks noChangeArrowheads="1"/>
          </p:cNvSpPr>
          <p:nvPr/>
        </p:nvSpPr>
        <p:spPr bwMode="auto">
          <a:xfrm>
            <a:off x="2514600" y="4765418"/>
            <a:ext cx="19812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 sz="1000" dirty="0">
                <a:latin typeface="Arial" panose="020B0604020202020204" pitchFamily="34" charset="0"/>
                <a:cs typeface="Arial" panose="020B0604020202020204" pitchFamily="34" charset="0"/>
              </a:rPr>
              <a:t>p=0.017 by Fisher’s exact test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0570831"/>
              </p:ext>
            </p:extLst>
          </p:nvPr>
        </p:nvGraphicFramePr>
        <p:xfrm>
          <a:off x="2547939" y="5112348"/>
          <a:ext cx="5503110" cy="731796"/>
        </p:xfrm>
        <a:graphic>
          <a:graphicData uri="http://schemas.openxmlformats.org/drawingml/2006/table">
            <a:tbl>
              <a:tblPr/>
              <a:tblGrid>
                <a:gridCol w="1427449">
                  <a:extLst>
                    <a:ext uri="{9D8B030D-6E8A-4147-A177-3AD203B41FA5}"/>
                  </a:extLst>
                </a:gridCol>
                <a:gridCol w="1164783">
                  <a:extLst>
                    <a:ext uri="{9D8B030D-6E8A-4147-A177-3AD203B41FA5}"/>
                  </a:extLst>
                </a:gridCol>
                <a:gridCol w="1423143">
                  <a:extLst>
                    <a:ext uri="{9D8B030D-6E8A-4147-A177-3AD203B41FA5}"/>
                  </a:extLst>
                </a:gridCol>
                <a:gridCol w="1487735">
                  <a:extLst>
                    <a:ext uri="{9D8B030D-6E8A-4147-A177-3AD203B41FA5}"/>
                  </a:extLst>
                </a:gridCol>
              </a:tblGrid>
              <a:tr h="213577"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s-E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%(95%CI)</a:t>
                      </a:r>
                      <a:endParaRPr kumimoji="0" lang="en-US" altLang="es-E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T="45766" marB="45766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21357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s-E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Se</a:t>
                      </a:r>
                    </a:p>
                  </a:txBody>
                  <a:tcPr marT="45766" marB="45766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s-E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Sp</a:t>
                      </a:r>
                    </a:p>
                  </a:txBody>
                  <a:tcPr marT="45766" marB="45766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s-E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PPV</a:t>
                      </a:r>
                    </a:p>
                  </a:txBody>
                  <a:tcPr marT="45766" marB="45766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s-E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NPV</a:t>
                      </a:r>
                    </a:p>
                  </a:txBody>
                  <a:tcPr marT="45766" marB="45766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extLst>
                  <a:ext uri="{0D108BD9-81ED-4DB2-BD59-A6C34878D82A}"/>
                </a:extLst>
              </a:tr>
              <a:tr h="19832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s-E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68.2 (61.2-74.5)</a:t>
                      </a:r>
                    </a:p>
                  </a:txBody>
                  <a:tcPr marT="45766" marB="4576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s-E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46.0 (40.9-51.1)</a:t>
                      </a:r>
                    </a:p>
                  </a:txBody>
                  <a:tcPr marT="45766" marB="4576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s-E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39.6 (34.4-45.0)</a:t>
                      </a:r>
                    </a:p>
                  </a:txBody>
                  <a:tcPr marT="45766" marB="4576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s-E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73.6 (67.5-79.0)</a:t>
                      </a:r>
                    </a:p>
                  </a:txBody>
                  <a:tcPr marT="45766" marB="4576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11295" name="TextBox 195"/>
          <p:cNvSpPr txBox="1">
            <a:spLocks noChangeArrowheads="1"/>
          </p:cNvSpPr>
          <p:nvPr/>
        </p:nvSpPr>
        <p:spPr bwMode="auto">
          <a:xfrm>
            <a:off x="2395538" y="5911850"/>
            <a:ext cx="682466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 sz="1000" dirty="0">
                <a:latin typeface="Arial" panose="020B0604020202020204" pitchFamily="34" charset="0"/>
                <a:cs typeface="Arial" panose="020B0604020202020204" pitchFamily="34" charset="0"/>
              </a:rPr>
              <a:t>Abbreviations: OR: Odds Ratio; CI : Confidence Interval; </a:t>
            </a:r>
            <a:r>
              <a:rPr lang="en-US" altLang="es-ES" sz="1000" dirty="0" err="1">
                <a:latin typeface="Arial" panose="020B0604020202020204" pitchFamily="34" charset="0"/>
                <a:cs typeface="Arial" panose="020B0604020202020204" pitchFamily="34" charset="0"/>
              </a:rPr>
              <a:t>Se:sensitivity</a:t>
            </a:r>
            <a:r>
              <a:rPr lang="en-US" altLang="es-ES" sz="1000" dirty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en-US" altLang="es-ES" sz="1000" dirty="0" err="1">
                <a:latin typeface="Arial" panose="020B0604020202020204" pitchFamily="34" charset="0"/>
                <a:cs typeface="Arial" panose="020B0604020202020204" pitchFamily="34" charset="0"/>
              </a:rPr>
              <a:t>Sp</a:t>
            </a:r>
            <a:r>
              <a:rPr lang="en-US" altLang="es-ES" sz="1000" dirty="0">
                <a:latin typeface="Arial" panose="020B0604020202020204" pitchFamily="34" charset="0"/>
                <a:cs typeface="Arial" panose="020B0604020202020204" pitchFamily="34" charset="0"/>
              </a:rPr>
              <a:t>: Specificity; PPV: Positive Predictive Value; NPV: Negative Predictive Value</a:t>
            </a:r>
          </a:p>
        </p:txBody>
      </p:sp>
      <p:sp>
        <p:nvSpPr>
          <p:cNvPr id="11296" name="Rectangle 75"/>
          <p:cNvSpPr>
            <a:spLocks noChangeArrowheads="1"/>
          </p:cNvSpPr>
          <p:nvPr/>
        </p:nvSpPr>
        <p:spPr bwMode="auto">
          <a:xfrm>
            <a:off x="2133599" y="685800"/>
            <a:ext cx="573505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Correlation </a:t>
            </a:r>
            <a:r>
              <a:rPr lang="en-US" altLang="es-ES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between </a:t>
            </a:r>
            <a:r>
              <a:rPr lang="en-US" altLang="es-ES" sz="1000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TFAP2E</a:t>
            </a:r>
            <a:r>
              <a:rPr lang="en-US" altLang="es-ES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intron 3 methylation and IHC expression</a:t>
            </a:r>
            <a:r>
              <a:rPr lang="en-US" altLang="es-ES" sz="1000" b="1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n-US" altLang="es-ES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97" name="Rectangle 15"/>
          <p:cNvSpPr>
            <a:spLocks noChangeArrowheads="1"/>
          </p:cNvSpPr>
          <p:nvPr/>
        </p:nvSpPr>
        <p:spPr bwMode="auto">
          <a:xfrm>
            <a:off x="2170114" y="304801"/>
            <a:ext cx="91242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eFigure</a:t>
            </a:r>
            <a:r>
              <a:rPr lang="en-US" altLang="es-E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3 </a:t>
            </a:r>
            <a:endParaRPr lang="en-US" alt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2209800" y="685800"/>
            <a:ext cx="74676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2209800" y="6327775"/>
            <a:ext cx="74676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2209800" y="963613"/>
            <a:ext cx="74676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2554288" y="3338515"/>
            <a:ext cx="152400" cy="152400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US" altLang="es-ES" sz="1000" b="1">
                <a:latin typeface="Calibri" panose="020F0502020204030204" pitchFamily="34" charset="0"/>
              </a:rPr>
              <a:t>D</a:t>
            </a:r>
          </a:p>
        </p:txBody>
      </p:sp>
      <p:grpSp>
        <p:nvGrpSpPr>
          <p:cNvPr id="11302" name="Group 23"/>
          <p:cNvGrpSpPr>
            <a:grpSpLocks/>
          </p:cNvGrpSpPr>
          <p:nvPr/>
        </p:nvGrpSpPr>
        <p:grpSpPr bwMode="auto">
          <a:xfrm>
            <a:off x="2292350" y="1192214"/>
            <a:ext cx="7308850" cy="1855787"/>
            <a:chOff x="768350" y="1192213"/>
            <a:chExt cx="7308850" cy="1855787"/>
          </a:xfrm>
        </p:grpSpPr>
        <p:pic>
          <p:nvPicPr>
            <p:cNvPr id="11303" name="Picture 2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8350" y="1420813"/>
              <a:ext cx="2166938" cy="1627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304" name="Picture 2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07088" y="1420813"/>
              <a:ext cx="2170112" cy="1589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305" name="TextBox 5"/>
            <p:cNvSpPr txBox="1">
              <a:spLocks noChangeArrowheads="1"/>
            </p:cNvSpPr>
            <p:nvPr/>
          </p:nvSpPr>
          <p:spPr bwMode="auto">
            <a:xfrm>
              <a:off x="1447800" y="2182813"/>
              <a:ext cx="1066800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s-ES" sz="1000" dirty="0">
                  <a:latin typeface="Arial" panose="020B0604020202020204" pitchFamily="34" charset="0"/>
                  <a:cs typeface="Arial" panose="020B0604020202020204" pitchFamily="34" charset="0"/>
                </a:rPr>
                <a:t> p=0.1639</a:t>
              </a:r>
            </a:p>
          </p:txBody>
        </p:sp>
        <p:sp>
          <p:nvSpPr>
            <p:cNvPr id="11306" name="TextBox 5"/>
            <p:cNvSpPr txBox="1">
              <a:spLocks noChangeArrowheads="1"/>
            </p:cNvSpPr>
            <p:nvPr/>
          </p:nvSpPr>
          <p:spPr bwMode="auto">
            <a:xfrm>
              <a:off x="6721640" y="2182813"/>
              <a:ext cx="1066800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s-ES" sz="1000" dirty="0">
                  <a:latin typeface="Arial" panose="020B0604020202020204" pitchFamily="34" charset="0"/>
                  <a:cs typeface="Arial" panose="020B0604020202020204" pitchFamily="34" charset="0"/>
                </a:rPr>
                <a:t> p=0.065</a:t>
              </a: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019800" y="1192213"/>
              <a:ext cx="152400" cy="152400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defRPr/>
              </a:pPr>
              <a:r>
                <a:rPr lang="en-US" altLang="es-ES" sz="1000" b="1">
                  <a:cs typeface="Arial" panose="020B0604020202020204" pitchFamily="34" charset="0"/>
                </a:rPr>
                <a:t>C</a:t>
              </a: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954088" y="1192213"/>
              <a:ext cx="152400" cy="152400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defRPr/>
              </a:pPr>
              <a:r>
                <a:rPr lang="en-US" altLang="es-ES" sz="1000" b="1">
                  <a:cs typeface="Arial" panose="020B0604020202020204" pitchFamily="34" charset="0"/>
                </a:rPr>
                <a:t>A</a:t>
              </a: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3505200" y="1192213"/>
              <a:ext cx="152400" cy="152400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defRPr/>
              </a:pPr>
              <a:r>
                <a:rPr lang="en-US" altLang="es-ES" sz="1000" b="1">
                  <a:cs typeface="Arial" panose="020B0604020202020204" pitchFamily="34" charset="0"/>
                </a:rPr>
                <a:t>B</a:t>
              </a:r>
            </a:p>
          </p:txBody>
        </p:sp>
        <p:pic>
          <p:nvPicPr>
            <p:cNvPr id="11310" name="Picture 48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16288" y="1420813"/>
              <a:ext cx="2176462" cy="160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311" name="TextBox 5"/>
            <p:cNvSpPr txBox="1">
              <a:spLocks noChangeArrowheads="1"/>
            </p:cNvSpPr>
            <p:nvPr/>
          </p:nvSpPr>
          <p:spPr bwMode="auto">
            <a:xfrm>
              <a:off x="4002088" y="2182813"/>
              <a:ext cx="1066800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s-ES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 p=0.015*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53537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102</Words>
  <Application>Microsoft Office PowerPoint</Application>
  <PresentationFormat>Panorámica</PresentationFormat>
  <Paragraphs>31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Tema de Office</vt:lpstr>
      <vt:lpstr>Presentación de PowerPoint</vt:lpstr>
    </vt:vector>
  </TitlesOfParts>
  <Company>CS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RODRIGO JOVER MARTINEZ</dc:creator>
  <cp:lastModifiedBy>ÓSCAR MURCIA POMARES</cp:lastModifiedBy>
  <cp:revision>2</cp:revision>
  <dcterms:created xsi:type="dcterms:W3CDTF">2017-08-16T10:32:05Z</dcterms:created>
  <dcterms:modified xsi:type="dcterms:W3CDTF">2017-09-21T11:17:50Z</dcterms:modified>
</cp:coreProperties>
</file>