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69" r:id="rId3"/>
    <p:sldId id="259" r:id="rId4"/>
    <p:sldId id="270" r:id="rId5"/>
    <p:sldId id="261" r:id="rId6"/>
    <p:sldId id="271" r:id="rId7"/>
    <p:sldId id="263" r:id="rId8"/>
    <p:sldId id="272" r:id="rId9"/>
    <p:sldId id="264" r:id="rId10"/>
    <p:sldId id="273" r:id="rId11"/>
    <p:sldId id="266" r:id="rId12"/>
    <p:sldId id="274" r:id="rId13"/>
    <p:sldId id="268" r:id="rId14"/>
    <p:sldId id="275" r:id="rId15"/>
  </p:sldIdLst>
  <p:sldSz cx="7315200" cy="9144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kkoyunlu, Mustafa" initials="AM" lastIdx="1" clrIdx="0">
    <p:extLst>
      <p:ext uri="{19B8F6BF-5375-455C-9EA6-DF929625EA0E}">
        <p15:presenceInfo xmlns:p15="http://schemas.microsoft.com/office/powerpoint/2012/main" userId="S::Akkoyunlu@fda.gov::301dd8a5-86c8-4b43-b53e-c1bc82345d8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207" autoAdjust="0"/>
    <p:restoredTop sz="91844" autoAdjust="0"/>
  </p:normalViewPr>
  <p:slideViewPr>
    <p:cSldViewPr snapToGrid="0">
      <p:cViewPr>
        <p:scale>
          <a:sx n="50" d="100"/>
          <a:sy n="50" d="100"/>
        </p:scale>
        <p:origin x="1788" y="1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image" Target="../media/image1.emf"/><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32.emf"/><Relationship Id="rId13" Type="http://schemas.openxmlformats.org/officeDocument/2006/relationships/image" Target="../media/image37.emf"/><Relationship Id="rId3" Type="http://schemas.openxmlformats.org/officeDocument/2006/relationships/image" Target="../media/image27.emf"/><Relationship Id="rId7" Type="http://schemas.openxmlformats.org/officeDocument/2006/relationships/image" Target="../media/image31.emf"/><Relationship Id="rId12" Type="http://schemas.openxmlformats.org/officeDocument/2006/relationships/image" Target="../media/image36.emf"/><Relationship Id="rId2" Type="http://schemas.openxmlformats.org/officeDocument/2006/relationships/image" Target="../media/image26.emf"/><Relationship Id="rId1" Type="http://schemas.openxmlformats.org/officeDocument/2006/relationships/image" Target="../media/image25.emf"/><Relationship Id="rId6" Type="http://schemas.openxmlformats.org/officeDocument/2006/relationships/image" Target="../media/image30.emf"/><Relationship Id="rId11" Type="http://schemas.openxmlformats.org/officeDocument/2006/relationships/image" Target="../media/image35.emf"/><Relationship Id="rId5" Type="http://schemas.openxmlformats.org/officeDocument/2006/relationships/image" Target="../media/image29.emf"/><Relationship Id="rId15" Type="http://schemas.openxmlformats.org/officeDocument/2006/relationships/image" Target="../media/image39.emf"/><Relationship Id="rId10" Type="http://schemas.openxmlformats.org/officeDocument/2006/relationships/image" Target="../media/image34.emf"/><Relationship Id="rId4" Type="http://schemas.openxmlformats.org/officeDocument/2006/relationships/image" Target="../media/image28.emf"/><Relationship Id="rId9" Type="http://schemas.openxmlformats.org/officeDocument/2006/relationships/image" Target="../media/image33.emf"/><Relationship Id="rId14" Type="http://schemas.openxmlformats.org/officeDocument/2006/relationships/image" Target="../media/image38.e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63.emf"/><Relationship Id="rId3" Type="http://schemas.openxmlformats.org/officeDocument/2006/relationships/image" Target="../media/image58.emf"/><Relationship Id="rId7" Type="http://schemas.openxmlformats.org/officeDocument/2006/relationships/image" Target="../media/image62.emf"/><Relationship Id="rId2" Type="http://schemas.openxmlformats.org/officeDocument/2006/relationships/image" Target="../media/image57.emf"/><Relationship Id="rId1" Type="http://schemas.openxmlformats.org/officeDocument/2006/relationships/image" Target="../media/image56.emf"/><Relationship Id="rId6" Type="http://schemas.openxmlformats.org/officeDocument/2006/relationships/image" Target="../media/image61.emf"/><Relationship Id="rId5" Type="http://schemas.openxmlformats.org/officeDocument/2006/relationships/image" Target="../media/image60.emf"/><Relationship Id="rId4" Type="http://schemas.openxmlformats.org/officeDocument/2006/relationships/image" Target="../media/image59.emf"/><Relationship Id="rId9" Type="http://schemas.openxmlformats.org/officeDocument/2006/relationships/image" Target="../media/image64.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image" Target="../media/image78.emf"/><Relationship Id="rId1" Type="http://schemas.openxmlformats.org/officeDocument/2006/relationships/image" Target="../media/image77.e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97.emf"/><Relationship Id="rId3" Type="http://schemas.openxmlformats.org/officeDocument/2006/relationships/image" Target="../media/image92.emf"/><Relationship Id="rId7" Type="http://schemas.openxmlformats.org/officeDocument/2006/relationships/image" Target="../media/image96.emf"/><Relationship Id="rId2" Type="http://schemas.openxmlformats.org/officeDocument/2006/relationships/image" Target="../media/image91.emf"/><Relationship Id="rId1" Type="http://schemas.openxmlformats.org/officeDocument/2006/relationships/image" Target="../media/image90.emf"/><Relationship Id="rId6" Type="http://schemas.openxmlformats.org/officeDocument/2006/relationships/image" Target="../media/image95.emf"/><Relationship Id="rId11" Type="http://schemas.openxmlformats.org/officeDocument/2006/relationships/image" Target="../media/image100.emf"/><Relationship Id="rId5" Type="http://schemas.openxmlformats.org/officeDocument/2006/relationships/image" Target="../media/image94.emf"/><Relationship Id="rId10" Type="http://schemas.openxmlformats.org/officeDocument/2006/relationships/image" Target="../media/image99.emf"/><Relationship Id="rId4" Type="http://schemas.openxmlformats.org/officeDocument/2006/relationships/image" Target="../media/image93.emf"/><Relationship Id="rId9" Type="http://schemas.openxmlformats.org/officeDocument/2006/relationships/image" Target="../media/image98.e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112.emf"/><Relationship Id="rId3" Type="http://schemas.openxmlformats.org/officeDocument/2006/relationships/image" Target="../media/image107.emf"/><Relationship Id="rId7" Type="http://schemas.openxmlformats.org/officeDocument/2006/relationships/image" Target="../media/image111.emf"/><Relationship Id="rId12" Type="http://schemas.openxmlformats.org/officeDocument/2006/relationships/image" Target="../media/image116.wmf"/><Relationship Id="rId2" Type="http://schemas.openxmlformats.org/officeDocument/2006/relationships/image" Target="../media/image106.emf"/><Relationship Id="rId1" Type="http://schemas.openxmlformats.org/officeDocument/2006/relationships/image" Target="../media/image105.emf"/><Relationship Id="rId6" Type="http://schemas.openxmlformats.org/officeDocument/2006/relationships/image" Target="../media/image110.emf"/><Relationship Id="rId11" Type="http://schemas.openxmlformats.org/officeDocument/2006/relationships/image" Target="../media/image115.emf"/><Relationship Id="rId5" Type="http://schemas.openxmlformats.org/officeDocument/2006/relationships/image" Target="../media/image109.emf"/><Relationship Id="rId10" Type="http://schemas.openxmlformats.org/officeDocument/2006/relationships/image" Target="../media/image114.emf"/><Relationship Id="rId4" Type="http://schemas.openxmlformats.org/officeDocument/2006/relationships/image" Target="../media/image108.emf"/><Relationship Id="rId9" Type="http://schemas.openxmlformats.org/officeDocument/2006/relationships/image" Target="../media/image113.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67.emf"/><Relationship Id="rId1" Type="http://schemas.openxmlformats.org/officeDocument/2006/relationships/image" Target="../media/image16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1C38AF-8A12-4B1E-A11C-14FFC2048666}" type="datetimeFigureOut">
              <a:rPr lang="en-US" smtClean="0"/>
              <a:t>7/8/2020</a:t>
            </a:fld>
            <a:endParaRPr lang="en-US"/>
          </a:p>
        </p:txBody>
      </p:sp>
      <p:sp>
        <p:nvSpPr>
          <p:cNvPr id="4" name="Slide Image Placeholder 3"/>
          <p:cNvSpPr>
            <a:spLocks noGrp="1" noRot="1" noChangeAspect="1"/>
          </p:cNvSpPr>
          <p:nvPr>
            <p:ph type="sldImg" idx="2"/>
          </p:nvPr>
        </p:nvSpPr>
        <p:spPr>
          <a:xfrm>
            <a:off x="2193925" y="1143000"/>
            <a:ext cx="2470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219DAA-146C-4B45-8704-66ADD3E0829C}" type="slidenum">
              <a:rPr lang="en-US" smtClean="0"/>
              <a:t>‹#›</a:t>
            </a:fld>
            <a:endParaRPr lang="en-US"/>
          </a:p>
        </p:txBody>
      </p:sp>
    </p:spTree>
    <p:extLst>
      <p:ext uri="{BB962C8B-B14F-4D97-AF65-F5344CB8AC3E}">
        <p14:creationId xmlns:p14="http://schemas.microsoft.com/office/powerpoint/2010/main" val="4203674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219DAA-146C-4B45-8704-66ADD3E0829C}" type="slidenum">
              <a:rPr lang="en-US" smtClean="0"/>
              <a:t>1</a:t>
            </a:fld>
            <a:endParaRPr lang="en-US"/>
          </a:p>
        </p:txBody>
      </p:sp>
    </p:spTree>
    <p:extLst>
      <p:ext uri="{BB962C8B-B14F-4D97-AF65-F5344CB8AC3E}">
        <p14:creationId xmlns:p14="http://schemas.microsoft.com/office/powerpoint/2010/main" val="25619676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219DAA-146C-4B45-8704-66ADD3E0829C}" type="slidenum">
              <a:rPr lang="en-US" smtClean="0"/>
              <a:t>3</a:t>
            </a:fld>
            <a:endParaRPr lang="en-US"/>
          </a:p>
        </p:txBody>
      </p:sp>
    </p:spTree>
    <p:extLst>
      <p:ext uri="{BB962C8B-B14F-4D97-AF65-F5344CB8AC3E}">
        <p14:creationId xmlns:p14="http://schemas.microsoft.com/office/powerpoint/2010/main" val="997427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219DAA-146C-4B45-8704-66ADD3E0829C}" type="slidenum">
              <a:rPr lang="en-US" smtClean="0"/>
              <a:t>5</a:t>
            </a:fld>
            <a:endParaRPr lang="en-US"/>
          </a:p>
        </p:txBody>
      </p:sp>
    </p:spTree>
    <p:extLst>
      <p:ext uri="{BB962C8B-B14F-4D97-AF65-F5344CB8AC3E}">
        <p14:creationId xmlns:p14="http://schemas.microsoft.com/office/powerpoint/2010/main" val="405704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219DAA-146C-4B45-8704-66ADD3E0829C}" type="slidenum">
              <a:rPr lang="en-US" smtClean="0"/>
              <a:t>7</a:t>
            </a:fld>
            <a:endParaRPr lang="en-US"/>
          </a:p>
        </p:txBody>
      </p:sp>
    </p:spTree>
    <p:extLst>
      <p:ext uri="{BB962C8B-B14F-4D97-AF65-F5344CB8AC3E}">
        <p14:creationId xmlns:p14="http://schemas.microsoft.com/office/powerpoint/2010/main" val="3662365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219DAA-146C-4B45-8704-66ADD3E0829C}" type="slidenum">
              <a:rPr lang="en-US" smtClean="0"/>
              <a:t>9</a:t>
            </a:fld>
            <a:endParaRPr lang="en-US"/>
          </a:p>
        </p:txBody>
      </p:sp>
    </p:spTree>
    <p:extLst>
      <p:ext uri="{BB962C8B-B14F-4D97-AF65-F5344CB8AC3E}">
        <p14:creationId xmlns:p14="http://schemas.microsoft.com/office/powerpoint/2010/main" val="2462400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219DAA-146C-4B45-8704-66ADD3E0829C}" type="slidenum">
              <a:rPr lang="en-US" smtClean="0"/>
              <a:t>11</a:t>
            </a:fld>
            <a:endParaRPr lang="en-US"/>
          </a:p>
        </p:txBody>
      </p:sp>
    </p:spTree>
    <p:extLst>
      <p:ext uri="{BB962C8B-B14F-4D97-AF65-F5344CB8AC3E}">
        <p14:creationId xmlns:p14="http://schemas.microsoft.com/office/powerpoint/2010/main" val="3332083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A3A7A-A372-472A-873D-6E50EB0C4DD5}"/>
              </a:ext>
            </a:extLst>
          </p:cNvPr>
          <p:cNvSpPr>
            <a:spLocks noGrp="1"/>
          </p:cNvSpPr>
          <p:nvPr>
            <p:ph type="ctrTitle"/>
          </p:nvPr>
        </p:nvSpPr>
        <p:spPr>
          <a:xfrm>
            <a:off x="914400" y="1496485"/>
            <a:ext cx="5486400" cy="3183466"/>
          </a:xfrm>
        </p:spPr>
        <p:txBody>
          <a:bodyPr anchor="b"/>
          <a:lstStyle>
            <a:lvl1pPr algn="ctr">
              <a:defRPr sz="9387"/>
            </a:lvl1pPr>
          </a:lstStyle>
          <a:p>
            <a:r>
              <a:rPr lang="en-US"/>
              <a:t>Click to edit Master title style</a:t>
            </a:r>
          </a:p>
        </p:txBody>
      </p:sp>
      <p:sp>
        <p:nvSpPr>
          <p:cNvPr id="3" name="Subtitle 2">
            <a:extLst>
              <a:ext uri="{FF2B5EF4-FFF2-40B4-BE49-F238E27FC236}">
                <a16:creationId xmlns:a16="http://schemas.microsoft.com/office/drawing/2014/main" id="{48C92DA2-E54D-4FBD-BD2E-D59D62D4D231}"/>
              </a:ext>
            </a:extLst>
          </p:cNvPr>
          <p:cNvSpPr>
            <a:spLocks noGrp="1"/>
          </p:cNvSpPr>
          <p:nvPr>
            <p:ph type="subTitle" idx="1"/>
          </p:nvPr>
        </p:nvSpPr>
        <p:spPr>
          <a:xfrm>
            <a:off x="914400" y="4802718"/>
            <a:ext cx="5486400" cy="2207683"/>
          </a:xfrm>
        </p:spPr>
        <p:txBody>
          <a:bodyPr/>
          <a:lstStyle>
            <a:lvl1pPr marL="0" indent="0" algn="ctr">
              <a:buNone/>
              <a:defRPr sz="3755"/>
            </a:lvl1pPr>
            <a:lvl2pPr marL="715302" indent="0" algn="ctr">
              <a:buNone/>
              <a:defRPr sz="3129"/>
            </a:lvl2pPr>
            <a:lvl3pPr marL="1430605" indent="0" algn="ctr">
              <a:buNone/>
              <a:defRPr sz="2816"/>
            </a:lvl3pPr>
            <a:lvl4pPr marL="2145908" indent="0" algn="ctr">
              <a:buNone/>
              <a:defRPr sz="2504"/>
            </a:lvl4pPr>
            <a:lvl5pPr marL="2861210" indent="0" algn="ctr">
              <a:buNone/>
              <a:defRPr sz="2504"/>
            </a:lvl5pPr>
            <a:lvl6pPr marL="3576513" indent="0" algn="ctr">
              <a:buNone/>
              <a:defRPr sz="2504"/>
            </a:lvl6pPr>
            <a:lvl7pPr marL="4291815" indent="0" algn="ctr">
              <a:buNone/>
              <a:defRPr sz="2504"/>
            </a:lvl7pPr>
            <a:lvl8pPr marL="5007119" indent="0" algn="ctr">
              <a:buNone/>
              <a:defRPr sz="2504"/>
            </a:lvl8pPr>
            <a:lvl9pPr marL="5722421" indent="0" algn="ctr">
              <a:buNone/>
              <a:defRPr sz="2504"/>
            </a:lvl9pPr>
          </a:lstStyle>
          <a:p>
            <a:r>
              <a:rPr lang="en-US"/>
              <a:t>Click to edit Master subtitle style</a:t>
            </a:r>
          </a:p>
        </p:txBody>
      </p:sp>
      <p:sp>
        <p:nvSpPr>
          <p:cNvPr id="4" name="Date Placeholder 3">
            <a:extLst>
              <a:ext uri="{FF2B5EF4-FFF2-40B4-BE49-F238E27FC236}">
                <a16:creationId xmlns:a16="http://schemas.microsoft.com/office/drawing/2014/main" id="{0392BB4F-63C1-48E2-BA4C-E317534F65BD}"/>
              </a:ext>
            </a:extLst>
          </p:cNvPr>
          <p:cNvSpPr>
            <a:spLocks noGrp="1"/>
          </p:cNvSpPr>
          <p:nvPr>
            <p:ph type="dt" sz="half" idx="10"/>
          </p:nvPr>
        </p:nvSpPr>
        <p:spPr/>
        <p:txBody>
          <a:bodyPr/>
          <a:lstStyle/>
          <a:p>
            <a:fld id="{64200078-0E24-48A4-B6E3-4A6B3A2768FB}" type="datetimeFigureOut">
              <a:rPr lang="en-US" smtClean="0"/>
              <a:t>7/8/2020</a:t>
            </a:fld>
            <a:endParaRPr lang="en-US"/>
          </a:p>
        </p:txBody>
      </p:sp>
      <p:sp>
        <p:nvSpPr>
          <p:cNvPr id="5" name="Footer Placeholder 4">
            <a:extLst>
              <a:ext uri="{FF2B5EF4-FFF2-40B4-BE49-F238E27FC236}">
                <a16:creationId xmlns:a16="http://schemas.microsoft.com/office/drawing/2014/main" id="{5102F606-EF6D-48FC-A523-E7CF50D730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708E8C-F8A5-4AA5-8EF3-4A1BB10FF231}"/>
              </a:ext>
            </a:extLst>
          </p:cNvPr>
          <p:cNvSpPr>
            <a:spLocks noGrp="1"/>
          </p:cNvSpPr>
          <p:nvPr>
            <p:ph type="sldNum" sz="quarter" idx="12"/>
          </p:nvPr>
        </p:nvSpPr>
        <p:spPr/>
        <p:txBody>
          <a:bodyPr/>
          <a:lstStyle/>
          <a:p>
            <a:fld id="{33BC4071-6967-440E-ABCB-F2F77C9CA794}" type="slidenum">
              <a:rPr lang="en-US" smtClean="0"/>
              <a:t>‹#›</a:t>
            </a:fld>
            <a:endParaRPr lang="en-US"/>
          </a:p>
        </p:txBody>
      </p:sp>
    </p:spTree>
    <p:extLst>
      <p:ext uri="{BB962C8B-B14F-4D97-AF65-F5344CB8AC3E}">
        <p14:creationId xmlns:p14="http://schemas.microsoft.com/office/powerpoint/2010/main" val="1275623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7703C-3EAC-40B1-BAB0-F48D3CD04FE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051CB35-3FE7-497E-860C-140CC5D416F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FD571C-8D17-4F80-9233-31D36DDF9084}"/>
              </a:ext>
            </a:extLst>
          </p:cNvPr>
          <p:cNvSpPr>
            <a:spLocks noGrp="1"/>
          </p:cNvSpPr>
          <p:nvPr>
            <p:ph type="dt" sz="half" idx="10"/>
          </p:nvPr>
        </p:nvSpPr>
        <p:spPr/>
        <p:txBody>
          <a:bodyPr/>
          <a:lstStyle/>
          <a:p>
            <a:fld id="{64200078-0E24-48A4-B6E3-4A6B3A2768FB}" type="datetimeFigureOut">
              <a:rPr lang="en-US" smtClean="0"/>
              <a:t>7/8/2020</a:t>
            </a:fld>
            <a:endParaRPr lang="en-US"/>
          </a:p>
        </p:txBody>
      </p:sp>
      <p:sp>
        <p:nvSpPr>
          <p:cNvPr id="5" name="Footer Placeholder 4">
            <a:extLst>
              <a:ext uri="{FF2B5EF4-FFF2-40B4-BE49-F238E27FC236}">
                <a16:creationId xmlns:a16="http://schemas.microsoft.com/office/drawing/2014/main" id="{CEAECCE6-EF4B-460C-A4F2-1ADBD1E8B7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730B7C-067A-498C-84E2-48CB87BD27EE}"/>
              </a:ext>
            </a:extLst>
          </p:cNvPr>
          <p:cNvSpPr>
            <a:spLocks noGrp="1"/>
          </p:cNvSpPr>
          <p:nvPr>
            <p:ph type="sldNum" sz="quarter" idx="12"/>
          </p:nvPr>
        </p:nvSpPr>
        <p:spPr/>
        <p:txBody>
          <a:bodyPr/>
          <a:lstStyle/>
          <a:p>
            <a:fld id="{33BC4071-6967-440E-ABCB-F2F77C9CA794}" type="slidenum">
              <a:rPr lang="en-US" smtClean="0"/>
              <a:t>‹#›</a:t>
            </a:fld>
            <a:endParaRPr lang="en-US"/>
          </a:p>
        </p:txBody>
      </p:sp>
    </p:spTree>
    <p:extLst>
      <p:ext uri="{BB962C8B-B14F-4D97-AF65-F5344CB8AC3E}">
        <p14:creationId xmlns:p14="http://schemas.microsoft.com/office/powerpoint/2010/main" val="347904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2D83C55-6C47-4C33-BB0B-26C0FF68FB6E}"/>
              </a:ext>
            </a:extLst>
          </p:cNvPr>
          <p:cNvSpPr>
            <a:spLocks noGrp="1"/>
          </p:cNvSpPr>
          <p:nvPr>
            <p:ph type="title" orient="vert"/>
          </p:nvPr>
        </p:nvSpPr>
        <p:spPr>
          <a:xfrm>
            <a:off x="5234940" y="486834"/>
            <a:ext cx="1577340" cy="774911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1535E2F-11CA-40F4-A1F6-F5FDF9133249}"/>
              </a:ext>
            </a:extLst>
          </p:cNvPr>
          <p:cNvSpPr>
            <a:spLocks noGrp="1"/>
          </p:cNvSpPr>
          <p:nvPr>
            <p:ph type="body" orient="vert" idx="1"/>
          </p:nvPr>
        </p:nvSpPr>
        <p:spPr>
          <a:xfrm>
            <a:off x="502920" y="486834"/>
            <a:ext cx="4640580"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FC5339-C469-4768-B82F-AAA261E5D659}"/>
              </a:ext>
            </a:extLst>
          </p:cNvPr>
          <p:cNvSpPr>
            <a:spLocks noGrp="1"/>
          </p:cNvSpPr>
          <p:nvPr>
            <p:ph type="dt" sz="half" idx="10"/>
          </p:nvPr>
        </p:nvSpPr>
        <p:spPr/>
        <p:txBody>
          <a:bodyPr/>
          <a:lstStyle/>
          <a:p>
            <a:fld id="{64200078-0E24-48A4-B6E3-4A6B3A2768FB}" type="datetimeFigureOut">
              <a:rPr lang="en-US" smtClean="0"/>
              <a:t>7/8/2020</a:t>
            </a:fld>
            <a:endParaRPr lang="en-US"/>
          </a:p>
        </p:txBody>
      </p:sp>
      <p:sp>
        <p:nvSpPr>
          <p:cNvPr id="5" name="Footer Placeholder 4">
            <a:extLst>
              <a:ext uri="{FF2B5EF4-FFF2-40B4-BE49-F238E27FC236}">
                <a16:creationId xmlns:a16="http://schemas.microsoft.com/office/drawing/2014/main" id="{2FFA3588-BCDD-4D96-91DD-4859755FCB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0F11B6-1755-4345-896C-BFB7252DB5D9}"/>
              </a:ext>
            </a:extLst>
          </p:cNvPr>
          <p:cNvSpPr>
            <a:spLocks noGrp="1"/>
          </p:cNvSpPr>
          <p:nvPr>
            <p:ph type="sldNum" sz="quarter" idx="12"/>
          </p:nvPr>
        </p:nvSpPr>
        <p:spPr/>
        <p:txBody>
          <a:bodyPr/>
          <a:lstStyle/>
          <a:p>
            <a:fld id="{33BC4071-6967-440E-ABCB-F2F77C9CA794}" type="slidenum">
              <a:rPr lang="en-US" smtClean="0"/>
              <a:t>‹#›</a:t>
            </a:fld>
            <a:endParaRPr lang="en-US"/>
          </a:p>
        </p:txBody>
      </p:sp>
    </p:spTree>
    <p:extLst>
      <p:ext uri="{BB962C8B-B14F-4D97-AF65-F5344CB8AC3E}">
        <p14:creationId xmlns:p14="http://schemas.microsoft.com/office/powerpoint/2010/main" val="357529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2E919-4338-4E14-A637-8A06187A09C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9026CB-104E-4661-859F-E1646ED6C74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083D5C-21D8-4194-8FBB-1CA86FE0312E}"/>
              </a:ext>
            </a:extLst>
          </p:cNvPr>
          <p:cNvSpPr>
            <a:spLocks noGrp="1"/>
          </p:cNvSpPr>
          <p:nvPr>
            <p:ph type="dt" sz="half" idx="10"/>
          </p:nvPr>
        </p:nvSpPr>
        <p:spPr/>
        <p:txBody>
          <a:bodyPr/>
          <a:lstStyle/>
          <a:p>
            <a:fld id="{64200078-0E24-48A4-B6E3-4A6B3A2768FB}" type="datetimeFigureOut">
              <a:rPr lang="en-US" smtClean="0"/>
              <a:t>7/8/2020</a:t>
            </a:fld>
            <a:endParaRPr lang="en-US"/>
          </a:p>
        </p:txBody>
      </p:sp>
      <p:sp>
        <p:nvSpPr>
          <p:cNvPr id="5" name="Footer Placeholder 4">
            <a:extLst>
              <a:ext uri="{FF2B5EF4-FFF2-40B4-BE49-F238E27FC236}">
                <a16:creationId xmlns:a16="http://schemas.microsoft.com/office/drawing/2014/main" id="{F7BAB76B-852E-49F8-B2DC-9DFB7A83D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9DFB12-09AE-402A-B816-A106D7CD20A8}"/>
              </a:ext>
            </a:extLst>
          </p:cNvPr>
          <p:cNvSpPr>
            <a:spLocks noGrp="1"/>
          </p:cNvSpPr>
          <p:nvPr>
            <p:ph type="sldNum" sz="quarter" idx="12"/>
          </p:nvPr>
        </p:nvSpPr>
        <p:spPr/>
        <p:txBody>
          <a:bodyPr/>
          <a:lstStyle/>
          <a:p>
            <a:fld id="{33BC4071-6967-440E-ABCB-F2F77C9CA794}" type="slidenum">
              <a:rPr lang="en-US" smtClean="0"/>
              <a:t>‹#›</a:t>
            </a:fld>
            <a:endParaRPr lang="en-US"/>
          </a:p>
        </p:txBody>
      </p:sp>
    </p:spTree>
    <p:extLst>
      <p:ext uri="{BB962C8B-B14F-4D97-AF65-F5344CB8AC3E}">
        <p14:creationId xmlns:p14="http://schemas.microsoft.com/office/powerpoint/2010/main" val="324011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F189B-D32E-4798-A109-0C1E4E969644}"/>
              </a:ext>
            </a:extLst>
          </p:cNvPr>
          <p:cNvSpPr>
            <a:spLocks noGrp="1"/>
          </p:cNvSpPr>
          <p:nvPr>
            <p:ph type="title"/>
          </p:nvPr>
        </p:nvSpPr>
        <p:spPr>
          <a:xfrm>
            <a:off x="499111" y="2279652"/>
            <a:ext cx="6309360" cy="3803649"/>
          </a:xfrm>
        </p:spPr>
        <p:txBody>
          <a:bodyPr anchor="b"/>
          <a:lstStyle>
            <a:lvl1pPr>
              <a:defRPr sz="9387"/>
            </a:lvl1pPr>
          </a:lstStyle>
          <a:p>
            <a:r>
              <a:rPr lang="en-US"/>
              <a:t>Click to edit Master title style</a:t>
            </a:r>
          </a:p>
        </p:txBody>
      </p:sp>
      <p:sp>
        <p:nvSpPr>
          <p:cNvPr id="3" name="Text Placeholder 2">
            <a:extLst>
              <a:ext uri="{FF2B5EF4-FFF2-40B4-BE49-F238E27FC236}">
                <a16:creationId xmlns:a16="http://schemas.microsoft.com/office/drawing/2014/main" id="{33FC39C9-681C-4ECF-B683-7BB4EE684E5A}"/>
              </a:ext>
            </a:extLst>
          </p:cNvPr>
          <p:cNvSpPr>
            <a:spLocks noGrp="1"/>
          </p:cNvSpPr>
          <p:nvPr>
            <p:ph type="body" idx="1"/>
          </p:nvPr>
        </p:nvSpPr>
        <p:spPr>
          <a:xfrm>
            <a:off x="499111" y="6119285"/>
            <a:ext cx="6309360" cy="2000249"/>
          </a:xfrm>
        </p:spPr>
        <p:txBody>
          <a:bodyPr/>
          <a:lstStyle>
            <a:lvl1pPr marL="0" indent="0">
              <a:buNone/>
              <a:defRPr sz="3755">
                <a:solidFill>
                  <a:schemeClr val="tx1">
                    <a:tint val="75000"/>
                  </a:schemeClr>
                </a:solidFill>
              </a:defRPr>
            </a:lvl1pPr>
            <a:lvl2pPr marL="715302" indent="0">
              <a:buNone/>
              <a:defRPr sz="3129">
                <a:solidFill>
                  <a:schemeClr val="tx1">
                    <a:tint val="75000"/>
                  </a:schemeClr>
                </a:solidFill>
              </a:defRPr>
            </a:lvl2pPr>
            <a:lvl3pPr marL="1430605" indent="0">
              <a:buNone/>
              <a:defRPr sz="2816">
                <a:solidFill>
                  <a:schemeClr val="tx1">
                    <a:tint val="75000"/>
                  </a:schemeClr>
                </a:solidFill>
              </a:defRPr>
            </a:lvl3pPr>
            <a:lvl4pPr marL="2145908" indent="0">
              <a:buNone/>
              <a:defRPr sz="2504">
                <a:solidFill>
                  <a:schemeClr val="tx1">
                    <a:tint val="75000"/>
                  </a:schemeClr>
                </a:solidFill>
              </a:defRPr>
            </a:lvl4pPr>
            <a:lvl5pPr marL="2861210" indent="0">
              <a:buNone/>
              <a:defRPr sz="2504">
                <a:solidFill>
                  <a:schemeClr val="tx1">
                    <a:tint val="75000"/>
                  </a:schemeClr>
                </a:solidFill>
              </a:defRPr>
            </a:lvl5pPr>
            <a:lvl6pPr marL="3576513" indent="0">
              <a:buNone/>
              <a:defRPr sz="2504">
                <a:solidFill>
                  <a:schemeClr val="tx1">
                    <a:tint val="75000"/>
                  </a:schemeClr>
                </a:solidFill>
              </a:defRPr>
            </a:lvl6pPr>
            <a:lvl7pPr marL="4291815" indent="0">
              <a:buNone/>
              <a:defRPr sz="2504">
                <a:solidFill>
                  <a:schemeClr val="tx1">
                    <a:tint val="75000"/>
                  </a:schemeClr>
                </a:solidFill>
              </a:defRPr>
            </a:lvl7pPr>
            <a:lvl8pPr marL="5007119" indent="0">
              <a:buNone/>
              <a:defRPr sz="2504">
                <a:solidFill>
                  <a:schemeClr val="tx1">
                    <a:tint val="75000"/>
                  </a:schemeClr>
                </a:solidFill>
              </a:defRPr>
            </a:lvl8pPr>
            <a:lvl9pPr marL="5722421" indent="0">
              <a:buNone/>
              <a:defRPr sz="2504">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CF9EA85-4DB2-4015-82FB-ADE2A96CE1F6}"/>
              </a:ext>
            </a:extLst>
          </p:cNvPr>
          <p:cNvSpPr>
            <a:spLocks noGrp="1"/>
          </p:cNvSpPr>
          <p:nvPr>
            <p:ph type="dt" sz="half" idx="10"/>
          </p:nvPr>
        </p:nvSpPr>
        <p:spPr/>
        <p:txBody>
          <a:bodyPr/>
          <a:lstStyle/>
          <a:p>
            <a:fld id="{64200078-0E24-48A4-B6E3-4A6B3A2768FB}" type="datetimeFigureOut">
              <a:rPr lang="en-US" smtClean="0"/>
              <a:t>7/8/2020</a:t>
            </a:fld>
            <a:endParaRPr lang="en-US"/>
          </a:p>
        </p:txBody>
      </p:sp>
      <p:sp>
        <p:nvSpPr>
          <p:cNvPr id="5" name="Footer Placeholder 4">
            <a:extLst>
              <a:ext uri="{FF2B5EF4-FFF2-40B4-BE49-F238E27FC236}">
                <a16:creationId xmlns:a16="http://schemas.microsoft.com/office/drawing/2014/main" id="{616CCB0A-441C-44B8-AF6F-07DD2ACB83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DC7C86-50B0-454E-8246-F84812CAFBE1}"/>
              </a:ext>
            </a:extLst>
          </p:cNvPr>
          <p:cNvSpPr>
            <a:spLocks noGrp="1"/>
          </p:cNvSpPr>
          <p:nvPr>
            <p:ph type="sldNum" sz="quarter" idx="12"/>
          </p:nvPr>
        </p:nvSpPr>
        <p:spPr/>
        <p:txBody>
          <a:bodyPr/>
          <a:lstStyle/>
          <a:p>
            <a:fld id="{33BC4071-6967-440E-ABCB-F2F77C9CA794}" type="slidenum">
              <a:rPr lang="en-US" smtClean="0"/>
              <a:t>‹#›</a:t>
            </a:fld>
            <a:endParaRPr lang="en-US"/>
          </a:p>
        </p:txBody>
      </p:sp>
    </p:spTree>
    <p:extLst>
      <p:ext uri="{BB962C8B-B14F-4D97-AF65-F5344CB8AC3E}">
        <p14:creationId xmlns:p14="http://schemas.microsoft.com/office/powerpoint/2010/main" val="1676107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C4B3B-625D-40D2-8CC3-153EC9C956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79133C2-283F-4D41-A8CA-FD77346CB8FF}"/>
              </a:ext>
            </a:extLst>
          </p:cNvPr>
          <p:cNvSpPr>
            <a:spLocks noGrp="1"/>
          </p:cNvSpPr>
          <p:nvPr>
            <p:ph sz="half" idx="1"/>
          </p:nvPr>
        </p:nvSpPr>
        <p:spPr>
          <a:xfrm>
            <a:off x="502921" y="2434167"/>
            <a:ext cx="310896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CA5B45-CEDC-43A5-A571-E6828FE5ADEB}"/>
              </a:ext>
            </a:extLst>
          </p:cNvPr>
          <p:cNvSpPr>
            <a:spLocks noGrp="1"/>
          </p:cNvSpPr>
          <p:nvPr>
            <p:ph sz="half" idx="2"/>
          </p:nvPr>
        </p:nvSpPr>
        <p:spPr>
          <a:xfrm>
            <a:off x="3703321" y="2434167"/>
            <a:ext cx="310896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F92C021-FFF2-4C0A-A068-4B690D29F5EE}"/>
              </a:ext>
            </a:extLst>
          </p:cNvPr>
          <p:cNvSpPr>
            <a:spLocks noGrp="1"/>
          </p:cNvSpPr>
          <p:nvPr>
            <p:ph type="dt" sz="half" idx="10"/>
          </p:nvPr>
        </p:nvSpPr>
        <p:spPr/>
        <p:txBody>
          <a:bodyPr/>
          <a:lstStyle/>
          <a:p>
            <a:fld id="{64200078-0E24-48A4-B6E3-4A6B3A2768FB}" type="datetimeFigureOut">
              <a:rPr lang="en-US" smtClean="0"/>
              <a:t>7/8/2020</a:t>
            </a:fld>
            <a:endParaRPr lang="en-US"/>
          </a:p>
        </p:txBody>
      </p:sp>
      <p:sp>
        <p:nvSpPr>
          <p:cNvPr id="6" name="Footer Placeholder 5">
            <a:extLst>
              <a:ext uri="{FF2B5EF4-FFF2-40B4-BE49-F238E27FC236}">
                <a16:creationId xmlns:a16="http://schemas.microsoft.com/office/drawing/2014/main" id="{D3A824C1-5562-4D0F-96DD-2304E7A7F53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C453E3-874F-485A-86F3-6A72EC8CE14A}"/>
              </a:ext>
            </a:extLst>
          </p:cNvPr>
          <p:cNvSpPr>
            <a:spLocks noGrp="1"/>
          </p:cNvSpPr>
          <p:nvPr>
            <p:ph type="sldNum" sz="quarter" idx="12"/>
          </p:nvPr>
        </p:nvSpPr>
        <p:spPr/>
        <p:txBody>
          <a:bodyPr/>
          <a:lstStyle/>
          <a:p>
            <a:fld id="{33BC4071-6967-440E-ABCB-F2F77C9CA794}" type="slidenum">
              <a:rPr lang="en-US" smtClean="0"/>
              <a:t>‹#›</a:t>
            </a:fld>
            <a:endParaRPr lang="en-US"/>
          </a:p>
        </p:txBody>
      </p:sp>
    </p:spTree>
    <p:extLst>
      <p:ext uri="{BB962C8B-B14F-4D97-AF65-F5344CB8AC3E}">
        <p14:creationId xmlns:p14="http://schemas.microsoft.com/office/powerpoint/2010/main" val="3113389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0F6C7-CBEA-4A48-B3EC-E3C5D2E5927C}"/>
              </a:ext>
            </a:extLst>
          </p:cNvPr>
          <p:cNvSpPr>
            <a:spLocks noGrp="1"/>
          </p:cNvSpPr>
          <p:nvPr>
            <p:ph type="title"/>
          </p:nvPr>
        </p:nvSpPr>
        <p:spPr>
          <a:xfrm>
            <a:off x="503874" y="486834"/>
            <a:ext cx="6309360" cy="1767417"/>
          </a:xfrm>
        </p:spPr>
        <p:txBody>
          <a:bodyPr/>
          <a:lstStyle/>
          <a:p>
            <a:r>
              <a:rPr lang="en-US"/>
              <a:t>Click to edit Master title style</a:t>
            </a:r>
          </a:p>
        </p:txBody>
      </p:sp>
      <p:sp>
        <p:nvSpPr>
          <p:cNvPr id="3" name="Text Placeholder 2">
            <a:extLst>
              <a:ext uri="{FF2B5EF4-FFF2-40B4-BE49-F238E27FC236}">
                <a16:creationId xmlns:a16="http://schemas.microsoft.com/office/drawing/2014/main" id="{0886A83E-509A-4A2C-8C0F-36772EFE6358}"/>
              </a:ext>
            </a:extLst>
          </p:cNvPr>
          <p:cNvSpPr>
            <a:spLocks noGrp="1"/>
          </p:cNvSpPr>
          <p:nvPr>
            <p:ph type="body" idx="1"/>
          </p:nvPr>
        </p:nvSpPr>
        <p:spPr>
          <a:xfrm>
            <a:off x="503874" y="2241551"/>
            <a:ext cx="3094672" cy="1098549"/>
          </a:xfrm>
        </p:spPr>
        <p:txBody>
          <a:bodyPr anchor="b"/>
          <a:lstStyle>
            <a:lvl1pPr marL="0" indent="0">
              <a:buNone/>
              <a:defRPr sz="3755" b="1"/>
            </a:lvl1pPr>
            <a:lvl2pPr marL="715302" indent="0">
              <a:buNone/>
              <a:defRPr sz="3129" b="1"/>
            </a:lvl2pPr>
            <a:lvl3pPr marL="1430605" indent="0">
              <a:buNone/>
              <a:defRPr sz="2816" b="1"/>
            </a:lvl3pPr>
            <a:lvl4pPr marL="2145908" indent="0">
              <a:buNone/>
              <a:defRPr sz="2504" b="1"/>
            </a:lvl4pPr>
            <a:lvl5pPr marL="2861210" indent="0">
              <a:buNone/>
              <a:defRPr sz="2504" b="1"/>
            </a:lvl5pPr>
            <a:lvl6pPr marL="3576513" indent="0">
              <a:buNone/>
              <a:defRPr sz="2504" b="1"/>
            </a:lvl6pPr>
            <a:lvl7pPr marL="4291815" indent="0">
              <a:buNone/>
              <a:defRPr sz="2504" b="1"/>
            </a:lvl7pPr>
            <a:lvl8pPr marL="5007119" indent="0">
              <a:buNone/>
              <a:defRPr sz="2504" b="1"/>
            </a:lvl8pPr>
            <a:lvl9pPr marL="5722421" indent="0">
              <a:buNone/>
              <a:defRPr sz="2504" b="1"/>
            </a:lvl9pPr>
          </a:lstStyle>
          <a:p>
            <a:pPr lvl="0"/>
            <a:r>
              <a:rPr lang="en-US"/>
              <a:t>Edit Master text styles</a:t>
            </a:r>
          </a:p>
        </p:txBody>
      </p:sp>
      <p:sp>
        <p:nvSpPr>
          <p:cNvPr id="4" name="Content Placeholder 3">
            <a:extLst>
              <a:ext uri="{FF2B5EF4-FFF2-40B4-BE49-F238E27FC236}">
                <a16:creationId xmlns:a16="http://schemas.microsoft.com/office/drawing/2014/main" id="{1D702938-7CEC-45ED-9C1E-83BC52D57FEE}"/>
              </a:ext>
            </a:extLst>
          </p:cNvPr>
          <p:cNvSpPr>
            <a:spLocks noGrp="1"/>
          </p:cNvSpPr>
          <p:nvPr>
            <p:ph sz="half" idx="2"/>
          </p:nvPr>
        </p:nvSpPr>
        <p:spPr>
          <a:xfrm>
            <a:off x="503874" y="3340100"/>
            <a:ext cx="3094672"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471429-DA48-4988-BDA8-77420167430A}"/>
              </a:ext>
            </a:extLst>
          </p:cNvPr>
          <p:cNvSpPr>
            <a:spLocks noGrp="1"/>
          </p:cNvSpPr>
          <p:nvPr>
            <p:ph type="body" sz="quarter" idx="3"/>
          </p:nvPr>
        </p:nvSpPr>
        <p:spPr>
          <a:xfrm>
            <a:off x="3703321" y="2241551"/>
            <a:ext cx="3109913" cy="1098549"/>
          </a:xfrm>
        </p:spPr>
        <p:txBody>
          <a:bodyPr anchor="b"/>
          <a:lstStyle>
            <a:lvl1pPr marL="0" indent="0">
              <a:buNone/>
              <a:defRPr sz="3755" b="1"/>
            </a:lvl1pPr>
            <a:lvl2pPr marL="715302" indent="0">
              <a:buNone/>
              <a:defRPr sz="3129" b="1"/>
            </a:lvl2pPr>
            <a:lvl3pPr marL="1430605" indent="0">
              <a:buNone/>
              <a:defRPr sz="2816" b="1"/>
            </a:lvl3pPr>
            <a:lvl4pPr marL="2145908" indent="0">
              <a:buNone/>
              <a:defRPr sz="2504" b="1"/>
            </a:lvl4pPr>
            <a:lvl5pPr marL="2861210" indent="0">
              <a:buNone/>
              <a:defRPr sz="2504" b="1"/>
            </a:lvl5pPr>
            <a:lvl6pPr marL="3576513" indent="0">
              <a:buNone/>
              <a:defRPr sz="2504" b="1"/>
            </a:lvl6pPr>
            <a:lvl7pPr marL="4291815" indent="0">
              <a:buNone/>
              <a:defRPr sz="2504" b="1"/>
            </a:lvl7pPr>
            <a:lvl8pPr marL="5007119" indent="0">
              <a:buNone/>
              <a:defRPr sz="2504" b="1"/>
            </a:lvl8pPr>
            <a:lvl9pPr marL="5722421" indent="0">
              <a:buNone/>
              <a:defRPr sz="2504" b="1"/>
            </a:lvl9pPr>
          </a:lstStyle>
          <a:p>
            <a:pPr lvl="0"/>
            <a:r>
              <a:rPr lang="en-US"/>
              <a:t>Edit Master text styles</a:t>
            </a:r>
          </a:p>
        </p:txBody>
      </p:sp>
      <p:sp>
        <p:nvSpPr>
          <p:cNvPr id="6" name="Content Placeholder 5">
            <a:extLst>
              <a:ext uri="{FF2B5EF4-FFF2-40B4-BE49-F238E27FC236}">
                <a16:creationId xmlns:a16="http://schemas.microsoft.com/office/drawing/2014/main" id="{E8EF2576-69AC-4F56-AD73-43BD3A1A58B9}"/>
              </a:ext>
            </a:extLst>
          </p:cNvPr>
          <p:cNvSpPr>
            <a:spLocks noGrp="1"/>
          </p:cNvSpPr>
          <p:nvPr>
            <p:ph sz="quarter" idx="4"/>
          </p:nvPr>
        </p:nvSpPr>
        <p:spPr>
          <a:xfrm>
            <a:off x="3703321" y="3340100"/>
            <a:ext cx="310991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33F0C8E-C781-4E21-9B88-F394873B4073}"/>
              </a:ext>
            </a:extLst>
          </p:cNvPr>
          <p:cNvSpPr>
            <a:spLocks noGrp="1"/>
          </p:cNvSpPr>
          <p:nvPr>
            <p:ph type="dt" sz="half" idx="10"/>
          </p:nvPr>
        </p:nvSpPr>
        <p:spPr/>
        <p:txBody>
          <a:bodyPr/>
          <a:lstStyle/>
          <a:p>
            <a:fld id="{64200078-0E24-48A4-B6E3-4A6B3A2768FB}" type="datetimeFigureOut">
              <a:rPr lang="en-US" smtClean="0"/>
              <a:t>7/8/2020</a:t>
            </a:fld>
            <a:endParaRPr lang="en-US"/>
          </a:p>
        </p:txBody>
      </p:sp>
      <p:sp>
        <p:nvSpPr>
          <p:cNvPr id="8" name="Footer Placeholder 7">
            <a:extLst>
              <a:ext uri="{FF2B5EF4-FFF2-40B4-BE49-F238E27FC236}">
                <a16:creationId xmlns:a16="http://schemas.microsoft.com/office/drawing/2014/main" id="{5CF5D861-B987-45C5-A122-61C43815421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AC13BFA-33F6-49B1-A0D5-78D14C3FAFA2}"/>
              </a:ext>
            </a:extLst>
          </p:cNvPr>
          <p:cNvSpPr>
            <a:spLocks noGrp="1"/>
          </p:cNvSpPr>
          <p:nvPr>
            <p:ph type="sldNum" sz="quarter" idx="12"/>
          </p:nvPr>
        </p:nvSpPr>
        <p:spPr/>
        <p:txBody>
          <a:bodyPr/>
          <a:lstStyle/>
          <a:p>
            <a:fld id="{33BC4071-6967-440E-ABCB-F2F77C9CA794}" type="slidenum">
              <a:rPr lang="en-US" smtClean="0"/>
              <a:t>‹#›</a:t>
            </a:fld>
            <a:endParaRPr lang="en-US"/>
          </a:p>
        </p:txBody>
      </p:sp>
    </p:spTree>
    <p:extLst>
      <p:ext uri="{BB962C8B-B14F-4D97-AF65-F5344CB8AC3E}">
        <p14:creationId xmlns:p14="http://schemas.microsoft.com/office/powerpoint/2010/main" val="3330122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F410A-B50F-438D-BE28-A0175A1CD06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71D6F46-085B-4767-8209-64D0DB7421F3}"/>
              </a:ext>
            </a:extLst>
          </p:cNvPr>
          <p:cNvSpPr>
            <a:spLocks noGrp="1"/>
          </p:cNvSpPr>
          <p:nvPr>
            <p:ph type="dt" sz="half" idx="10"/>
          </p:nvPr>
        </p:nvSpPr>
        <p:spPr/>
        <p:txBody>
          <a:bodyPr/>
          <a:lstStyle/>
          <a:p>
            <a:fld id="{64200078-0E24-48A4-B6E3-4A6B3A2768FB}" type="datetimeFigureOut">
              <a:rPr lang="en-US" smtClean="0"/>
              <a:t>7/8/2020</a:t>
            </a:fld>
            <a:endParaRPr lang="en-US"/>
          </a:p>
        </p:txBody>
      </p:sp>
      <p:sp>
        <p:nvSpPr>
          <p:cNvPr id="4" name="Footer Placeholder 3">
            <a:extLst>
              <a:ext uri="{FF2B5EF4-FFF2-40B4-BE49-F238E27FC236}">
                <a16:creationId xmlns:a16="http://schemas.microsoft.com/office/drawing/2014/main" id="{1C804A03-C565-4232-B832-41A6C22B209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62F7D82-9CB0-48CE-888E-BD96C365A466}"/>
              </a:ext>
            </a:extLst>
          </p:cNvPr>
          <p:cNvSpPr>
            <a:spLocks noGrp="1"/>
          </p:cNvSpPr>
          <p:nvPr>
            <p:ph type="sldNum" sz="quarter" idx="12"/>
          </p:nvPr>
        </p:nvSpPr>
        <p:spPr/>
        <p:txBody>
          <a:bodyPr/>
          <a:lstStyle/>
          <a:p>
            <a:fld id="{33BC4071-6967-440E-ABCB-F2F77C9CA794}" type="slidenum">
              <a:rPr lang="en-US" smtClean="0"/>
              <a:t>‹#›</a:t>
            </a:fld>
            <a:endParaRPr lang="en-US"/>
          </a:p>
        </p:txBody>
      </p:sp>
    </p:spTree>
    <p:extLst>
      <p:ext uri="{BB962C8B-B14F-4D97-AF65-F5344CB8AC3E}">
        <p14:creationId xmlns:p14="http://schemas.microsoft.com/office/powerpoint/2010/main" val="865175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72D261-15F8-492F-9923-7EC122C94C97}"/>
              </a:ext>
            </a:extLst>
          </p:cNvPr>
          <p:cNvSpPr>
            <a:spLocks noGrp="1"/>
          </p:cNvSpPr>
          <p:nvPr>
            <p:ph type="dt" sz="half" idx="10"/>
          </p:nvPr>
        </p:nvSpPr>
        <p:spPr/>
        <p:txBody>
          <a:bodyPr/>
          <a:lstStyle/>
          <a:p>
            <a:fld id="{64200078-0E24-48A4-B6E3-4A6B3A2768FB}" type="datetimeFigureOut">
              <a:rPr lang="en-US" smtClean="0"/>
              <a:t>7/8/2020</a:t>
            </a:fld>
            <a:endParaRPr lang="en-US"/>
          </a:p>
        </p:txBody>
      </p:sp>
      <p:sp>
        <p:nvSpPr>
          <p:cNvPr id="3" name="Footer Placeholder 2">
            <a:extLst>
              <a:ext uri="{FF2B5EF4-FFF2-40B4-BE49-F238E27FC236}">
                <a16:creationId xmlns:a16="http://schemas.microsoft.com/office/drawing/2014/main" id="{1FE1D8B8-3D38-477E-B01B-B00890EA96B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202E3CE-D8DA-4EC3-ABA9-940435CC063A}"/>
              </a:ext>
            </a:extLst>
          </p:cNvPr>
          <p:cNvSpPr>
            <a:spLocks noGrp="1"/>
          </p:cNvSpPr>
          <p:nvPr>
            <p:ph type="sldNum" sz="quarter" idx="12"/>
          </p:nvPr>
        </p:nvSpPr>
        <p:spPr/>
        <p:txBody>
          <a:bodyPr/>
          <a:lstStyle/>
          <a:p>
            <a:fld id="{33BC4071-6967-440E-ABCB-F2F77C9CA794}" type="slidenum">
              <a:rPr lang="en-US" smtClean="0"/>
              <a:t>‹#›</a:t>
            </a:fld>
            <a:endParaRPr lang="en-US"/>
          </a:p>
        </p:txBody>
      </p:sp>
    </p:spTree>
    <p:extLst>
      <p:ext uri="{BB962C8B-B14F-4D97-AF65-F5344CB8AC3E}">
        <p14:creationId xmlns:p14="http://schemas.microsoft.com/office/powerpoint/2010/main" val="3499968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3860C-1ACB-4E6E-912E-C16CE00BFC95}"/>
              </a:ext>
            </a:extLst>
          </p:cNvPr>
          <p:cNvSpPr>
            <a:spLocks noGrp="1"/>
          </p:cNvSpPr>
          <p:nvPr>
            <p:ph type="title"/>
          </p:nvPr>
        </p:nvSpPr>
        <p:spPr>
          <a:xfrm>
            <a:off x="503874" y="609600"/>
            <a:ext cx="2359342" cy="2133600"/>
          </a:xfrm>
        </p:spPr>
        <p:txBody>
          <a:bodyPr anchor="b"/>
          <a:lstStyle>
            <a:lvl1pPr>
              <a:defRPr sz="5006"/>
            </a:lvl1pPr>
          </a:lstStyle>
          <a:p>
            <a:r>
              <a:rPr lang="en-US"/>
              <a:t>Click to edit Master title style</a:t>
            </a:r>
          </a:p>
        </p:txBody>
      </p:sp>
      <p:sp>
        <p:nvSpPr>
          <p:cNvPr id="3" name="Content Placeholder 2">
            <a:extLst>
              <a:ext uri="{FF2B5EF4-FFF2-40B4-BE49-F238E27FC236}">
                <a16:creationId xmlns:a16="http://schemas.microsoft.com/office/drawing/2014/main" id="{5DEE663C-F393-4A96-B08E-65043D568744}"/>
              </a:ext>
            </a:extLst>
          </p:cNvPr>
          <p:cNvSpPr>
            <a:spLocks noGrp="1"/>
          </p:cNvSpPr>
          <p:nvPr>
            <p:ph idx="1"/>
          </p:nvPr>
        </p:nvSpPr>
        <p:spPr>
          <a:xfrm>
            <a:off x="3109913" y="1316568"/>
            <a:ext cx="3703321" cy="6498166"/>
          </a:xfrm>
        </p:spPr>
        <p:txBody>
          <a:bodyPr/>
          <a:lstStyle>
            <a:lvl1pPr>
              <a:defRPr sz="5006"/>
            </a:lvl1pPr>
            <a:lvl2pPr>
              <a:defRPr sz="4381"/>
            </a:lvl2pPr>
            <a:lvl3pPr>
              <a:defRPr sz="3755"/>
            </a:lvl3pPr>
            <a:lvl4pPr>
              <a:defRPr sz="3129"/>
            </a:lvl4pPr>
            <a:lvl5pPr>
              <a:defRPr sz="3129"/>
            </a:lvl5pPr>
            <a:lvl6pPr>
              <a:defRPr sz="3129"/>
            </a:lvl6pPr>
            <a:lvl7pPr>
              <a:defRPr sz="3129"/>
            </a:lvl7pPr>
            <a:lvl8pPr>
              <a:defRPr sz="3129"/>
            </a:lvl8pPr>
            <a:lvl9pPr>
              <a:defRPr sz="312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B5FA45F-50A4-47D5-81DC-19E7BA7597B0}"/>
              </a:ext>
            </a:extLst>
          </p:cNvPr>
          <p:cNvSpPr>
            <a:spLocks noGrp="1"/>
          </p:cNvSpPr>
          <p:nvPr>
            <p:ph type="body" sz="half" idx="2"/>
          </p:nvPr>
        </p:nvSpPr>
        <p:spPr>
          <a:xfrm>
            <a:off x="503874" y="2743201"/>
            <a:ext cx="2359342" cy="5082117"/>
          </a:xfrm>
        </p:spPr>
        <p:txBody>
          <a:bodyPr/>
          <a:lstStyle>
            <a:lvl1pPr marL="0" indent="0">
              <a:buNone/>
              <a:defRPr sz="2504"/>
            </a:lvl1pPr>
            <a:lvl2pPr marL="715302" indent="0">
              <a:buNone/>
              <a:defRPr sz="2190"/>
            </a:lvl2pPr>
            <a:lvl3pPr marL="1430605" indent="0">
              <a:buNone/>
              <a:defRPr sz="1877"/>
            </a:lvl3pPr>
            <a:lvl4pPr marL="2145908" indent="0">
              <a:buNone/>
              <a:defRPr sz="1565"/>
            </a:lvl4pPr>
            <a:lvl5pPr marL="2861210" indent="0">
              <a:buNone/>
              <a:defRPr sz="1565"/>
            </a:lvl5pPr>
            <a:lvl6pPr marL="3576513" indent="0">
              <a:buNone/>
              <a:defRPr sz="1565"/>
            </a:lvl6pPr>
            <a:lvl7pPr marL="4291815" indent="0">
              <a:buNone/>
              <a:defRPr sz="1565"/>
            </a:lvl7pPr>
            <a:lvl8pPr marL="5007119" indent="0">
              <a:buNone/>
              <a:defRPr sz="1565"/>
            </a:lvl8pPr>
            <a:lvl9pPr marL="5722421" indent="0">
              <a:buNone/>
              <a:defRPr sz="1565"/>
            </a:lvl9pPr>
          </a:lstStyle>
          <a:p>
            <a:pPr lvl="0"/>
            <a:r>
              <a:rPr lang="en-US"/>
              <a:t>Edit Master text styles</a:t>
            </a:r>
          </a:p>
        </p:txBody>
      </p:sp>
      <p:sp>
        <p:nvSpPr>
          <p:cNvPr id="5" name="Date Placeholder 4">
            <a:extLst>
              <a:ext uri="{FF2B5EF4-FFF2-40B4-BE49-F238E27FC236}">
                <a16:creationId xmlns:a16="http://schemas.microsoft.com/office/drawing/2014/main" id="{088DAE36-17F8-4538-BC7D-1B82A2E6A12E}"/>
              </a:ext>
            </a:extLst>
          </p:cNvPr>
          <p:cNvSpPr>
            <a:spLocks noGrp="1"/>
          </p:cNvSpPr>
          <p:nvPr>
            <p:ph type="dt" sz="half" idx="10"/>
          </p:nvPr>
        </p:nvSpPr>
        <p:spPr/>
        <p:txBody>
          <a:bodyPr/>
          <a:lstStyle/>
          <a:p>
            <a:fld id="{64200078-0E24-48A4-B6E3-4A6B3A2768FB}" type="datetimeFigureOut">
              <a:rPr lang="en-US" smtClean="0"/>
              <a:t>7/8/2020</a:t>
            </a:fld>
            <a:endParaRPr lang="en-US"/>
          </a:p>
        </p:txBody>
      </p:sp>
      <p:sp>
        <p:nvSpPr>
          <p:cNvPr id="6" name="Footer Placeholder 5">
            <a:extLst>
              <a:ext uri="{FF2B5EF4-FFF2-40B4-BE49-F238E27FC236}">
                <a16:creationId xmlns:a16="http://schemas.microsoft.com/office/drawing/2014/main" id="{BB2EE049-332B-4E31-BA5B-707E9A4152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254077-DB74-4503-82AA-E39AEECE5C8D}"/>
              </a:ext>
            </a:extLst>
          </p:cNvPr>
          <p:cNvSpPr>
            <a:spLocks noGrp="1"/>
          </p:cNvSpPr>
          <p:nvPr>
            <p:ph type="sldNum" sz="quarter" idx="12"/>
          </p:nvPr>
        </p:nvSpPr>
        <p:spPr/>
        <p:txBody>
          <a:bodyPr/>
          <a:lstStyle/>
          <a:p>
            <a:fld id="{33BC4071-6967-440E-ABCB-F2F77C9CA794}" type="slidenum">
              <a:rPr lang="en-US" smtClean="0"/>
              <a:t>‹#›</a:t>
            </a:fld>
            <a:endParaRPr lang="en-US"/>
          </a:p>
        </p:txBody>
      </p:sp>
    </p:spTree>
    <p:extLst>
      <p:ext uri="{BB962C8B-B14F-4D97-AF65-F5344CB8AC3E}">
        <p14:creationId xmlns:p14="http://schemas.microsoft.com/office/powerpoint/2010/main" val="558866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427E7-C97D-4F4D-A470-412CB272C70C}"/>
              </a:ext>
            </a:extLst>
          </p:cNvPr>
          <p:cNvSpPr>
            <a:spLocks noGrp="1"/>
          </p:cNvSpPr>
          <p:nvPr>
            <p:ph type="title"/>
          </p:nvPr>
        </p:nvSpPr>
        <p:spPr>
          <a:xfrm>
            <a:off x="503874" y="609600"/>
            <a:ext cx="2359342" cy="2133600"/>
          </a:xfrm>
        </p:spPr>
        <p:txBody>
          <a:bodyPr anchor="b"/>
          <a:lstStyle>
            <a:lvl1pPr>
              <a:defRPr sz="5006"/>
            </a:lvl1pPr>
          </a:lstStyle>
          <a:p>
            <a:r>
              <a:rPr lang="en-US"/>
              <a:t>Click to edit Master title style</a:t>
            </a:r>
          </a:p>
        </p:txBody>
      </p:sp>
      <p:sp>
        <p:nvSpPr>
          <p:cNvPr id="3" name="Picture Placeholder 2">
            <a:extLst>
              <a:ext uri="{FF2B5EF4-FFF2-40B4-BE49-F238E27FC236}">
                <a16:creationId xmlns:a16="http://schemas.microsoft.com/office/drawing/2014/main" id="{4B16F7FD-7407-49FC-BF0B-92E7CD15000C}"/>
              </a:ext>
            </a:extLst>
          </p:cNvPr>
          <p:cNvSpPr>
            <a:spLocks noGrp="1"/>
          </p:cNvSpPr>
          <p:nvPr>
            <p:ph type="pic" idx="1"/>
          </p:nvPr>
        </p:nvSpPr>
        <p:spPr>
          <a:xfrm>
            <a:off x="3109913" y="1316568"/>
            <a:ext cx="3703321" cy="6498166"/>
          </a:xfrm>
        </p:spPr>
        <p:txBody>
          <a:bodyPr/>
          <a:lstStyle>
            <a:lvl1pPr marL="0" indent="0">
              <a:buNone/>
              <a:defRPr sz="5006"/>
            </a:lvl1pPr>
            <a:lvl2pPr marL="715302" indent="0">
              <a:buNone/>
              <a:defRPr sz="4381"/>
            </a:lvl2pPr>
            <a:lvl3pPr marL="1430605" indent="0">
              <a:buNone/>
              <a:defRPr sz="3755"/>
            </a:lvl3pPr>
            <a:lvl4pPr marL="2145908" indent="0">
              <a:buNone/>
              <a:defRPr sz="3129"/>
            </a:lvl4pPr>
            <a:lvl5pPr marL="2861210" indent="0">
              <a:buNone/>
              <a:defRPr sz="3129"/>
            </a:lvl5pPr>
            <a:lvl6pPr marL="3576513" indent="0">
              <a:buNone/>
              <a:defRPr sz="3129"/>
            </a:lvl6pPr>
            <a:lvl7pPr marL="4291815" indent="0">
              <a:buNone/>
              <a:defRPr sz="3129"/>
            </a:lvl7pPr>
            <a:lvl8pPr marL="5007119" indent="0">
              <a:buNone/>
              <a:defRPr sz="3129"/>
            </a:lvl8pPr>
            <a:lvl9pPr marL="5722421" indent="0">
              <a:buNone/>
              <a:defRPr sz="3129"/>
            </a:lvl9pPr>
          </a:lstStyle>
          <a:p>
            <a:endParaRPr lang="en-US"/>
          </a:p>
        </p:txBody>
      </p:sp>
      <p:sp>
        <p:nvSpPr>
          <p:cNvPr id="4" name="Text Placeholder 3">
            <a:extLst>
              <a:ext uri="{FF2B5EF4-FFF2-40B4-BE49-F238E27FC236}">
                <a16:creationId xmlns:a16="http://schemas.microsoft.com/office/drawing/2014/main" id="{C8E3B3FF-F07B-41F6-89D1-316D47EDF21F}"/>
              </a:ext>
            </a:extLst>
          </p:cNvPr>
          <p:cNvSpPr>
            <a:spLocks noGrp="1"/>
          </p:cNvSpPr>
          <p:nvPr>
            <p:ph type="body" sz="half" idx="2"/>
          </p:nvPr>
        </p:nvSpPr>
        <p:spPr>
          <a:xfrm>
            <a:off x="503874" y="2743201"/>
            <a:ext cx="2359342" cy="5082117"/>
          </a:xfrm>
        </p:spPr>
        <p:txBody>
          <a:bodyPr/>
          <a:lstStyle>
            <a:lvl1pPr marL="0" indent="0">
              <a:buNone/>
              <a:defRPr sz="2504"/>
            </a:lvl1pPr>
            <a:lvl2pPr marL="715302" indent="0">
              <a:buNone/>
              <a:defRPr sz="2190"/>
            </a:lvl2pPr>
            <a:lvl3pPr marL="1430605" indent="0">
              <a:buNone/>
              <a:defRPr sz="1877"/>
            </a:lvl3pPr>
            <a:lvl4pPr marL="2145908" indent="0">
              <a:buNone/>
              <a:defRPr sz="1565"/>
            </a:lvl4pPr>
            <a:lvl5pPr marL="2861210" indent="0">
              <a:buNone/>
              <a:defRPr sz="1565"/>
            </a:lvl5pPr>
            <a:lvl6pPr marL="3576513" indent="0">
              <a:buNone/>
              <a:defRPr sz="1565"/>
            </a:lvl6pPr>
            <a:lvl7pPr marL="4291815" indent="0">
              <a:buNone/>
              <a:defRPr sz="1565"/>
            </a:lvl7pPr>
            <a:lvl8pPr marL="5007119" indent="0">
              <a:buNone/>
              <a:defRPr sz="1565"/>
            </a:lvl8pPr>
            <a:lvl9pPr marL="5722421" indent="0">
              <a:buNone/>
              <a:defRPr sz="1565"/>
            </a:lvl9pPr>
          </a:lstStyle>
          <a:p>
            <a:pPr lvl="0"/>
            <a:r>
              <a:rPr lang="en-US"/>
              <a:t>Edit Master text styles</a:t>
            </a:r>
          </a:p>
        </p:txBody>
      </p:sp>
      <p:sp>
        <p:nvSpPr>
          <p:cNvPr id="5" name="Date Placeholder 4">
            <a:extLst>
              <a:ext uri="{FF2B5EF4-FFF2-40B4-BE49-F238E27FC236}">
                <a16:creationId xmlns:a16="http://schemas.microsoft.com/office/drawing/2014/main" id="{2B9F2EB7-3605-4EA8-842D-96BE00A92DEA}"/>
              </a:ext>
            </a:extLst>
          </p:cNvPr>
          <p:cNvSpPr>
            <a:spLocks noGrp="1"/>
          </p:cNvSpPr>
          <p:nvPr>
            <p:ph type="dt" sz="half" idx="10"/>
          </p:nvPr>
        </p:nvSpPr>
        <p:spPr/>
        <p:txBody>
          <a:bodyPr/>
          <a:lstStyle/>
          <a:p>
            <a:fld id="{64200078-0E24-48A4-B6E3-4A6B3A2768FB}" type="datetimeFigureOut">
              <a:rPr lang="en-US" smtClean="0"/>
              <a:t>7/8/2020</a:t>
            </a:fld>
            <a:endParaRPr lang="en-US"/>
          </a:p>
        </p:txBody>
      </p:sp>
      <p:sp>
        <p:nvSpPr>
          <p:cNvPr id="6" name="Footer Placeholder 5">
            <a:extLst>
              <a:ext uri="{FF2B5EF4-FFF2-40B4-BE49-F238E27FC236}">
                <a16:creationId xmlns:a16="http://schemas.microsoft.com/office/drawing/2014/main" id="{8C604908-2989-43A0-8AF6-CB754F701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F1AE96-9CA7-498E-A102-6BA51261A6E6}"/>
              </a:ext>
            </a:extLst>
          </p:cNvPr>
          <p:cNvSpPr>
            <a:spLocks noGrp="1"/>
          </p:cNvSpPr>
          <p:nvPr>
            <p:ph type="sldNum" sz="quarter" idx="12"/>
          </p:nvPr>
        </p:nvSpPr>
        <p:spPr/>
        <p:txBody>
          <a:bodyPr/>
          <a:lstStyle/>
          <a:p>
            <a:fld id="{33BC4071-6967-440E-ABCB-F2F77C9CA794}" type="slidenum">
              <a:rPr lang="en-US" smtClean="0"/>
              <a:t>‹#›</a:t>
            </a:fld>
            <a:endParaRPr lang="en-US"/>
          </a:p>
        </p:txBody>
      </p:sp>
    </p:spTree>
    <p:extLst>
      <p:ext uri="{BB962C8B-B14F-4D97-AF65-F5344CB8AC3E}">
        <p14:creationId xmlns:p14="http://schemas.microsoft.com/office/powerpoint/2010/main" val="38120934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709909-E155-4BC3-9717-837E11B787C3}"/>
              </a:ext>
            </a:extLst>
          </p:cNvPr>
          <p:cNvSpPr>
            <a:spLocks noGrp="1"/>
          </p:cNvSpPr>
          <p:nvPr>
            <p:ph type="title"/>
          </p:nvPr>
        </p:nvSpPr>
        <p:spPr>
          <a:xfrm>
            <a:off x="502921" y="486834"/>
            <a:ext cx="6309360" cy="176741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17B4F0C-4175-4DC2-846B-AD90782D5215}"/>
              </a:ext>
            </a:extLst>
          </p:cNvPr>
          <p:cNvSpPr>
            <a:spLocks noGrp="1"/>
          </p:cNvSpPr>
          <p:nvPr>
            <p:ph type="body" idx="1"/>
          </p:nvPr>
        </p:nvSpPr>
        <p:spPr>
          <a:xfrm>
            <a:off x="502921" y="2434167"/>
            <a:ext cx="6309360"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0BD582-5930-4423-BC06-70596A59A2AF}"/>
              </a:ext>
            </a:extLst>
          </p:cNvPr>
          <p:cNvSpPr>
            <a:spLocks noGrp="1"/>
          </p:cNvSpPr>
          <p:nvPr>
            <p:ph type="dt" sz="half" idx="2"/>
          </p:nvPr>
        </p:nvSpPr>
        <p:spPr>
          <a:xfrm>
            <a:off x="502921" y="8475134"/>
            <a:ext cx="1645920" cy="486834"/>
          </a:xfrm>
          <a:prstGeom prst="rect">
            <a:avLst/>
          </a:prstGeom>
        </p:spPr>
        <p:txBody>
          <a:bodyPr vert="horz" lIns="91440" tIns="45720" rIns="91440" bIns="45720" rtlCol="0" anchor="ctr"/>
          <a:lstStyle>
            <a:lvl1pPr algn="l">
              <a:defRPr sz="1877">
                <a:solidFill>
                  <a:schemeClr val="tx1">
                    <a:tint val="75000"/>
                  </a:schemeClr>
                </a:solidFill>
              </a:defRPr>
            </a:lvl1pPr>
          </a:lstStyle>
          <a:p>
            <a:fld id="{64200078-0E24-48A4-B6E3-4A6B3A2768FB}" type="datetimeFigureOut">
              <a:rPr lang="en-US" smtClean="0"/>
              <a:t>7/8/2020</a:t>
            </a:fld>
            <a:endParaRPr lang="en-US"/>
          </a:p>
        </p:txBody>
      </p:sp>
      <p:sp>
        <p:nvSpPr>
          <p:cNvPr id="5" name="Footer Placeholder 4">
            <a:extLst>
              <a:ext uri="{FF2B5EF4-FFF2-40B4-BE49-F238E27FC236}">
                <a16:creationId xmlns:a16="http://schemas.microsoft.com/office/drawing/2014/main" id="{F9AFE4D2-AE45-45BE-8857-6FDC19E0C635}"/>
              </a:ext>
            </a:extLst>
          </p:cNvPr>
          <p:cNvSpPr>
            <a:spLocks noGrp="1"/>
          </p:cNvSpPr>
          <p:nvPr>
            <p:ph type="ftr" sz="quarter" idx="3"/>
          </p:nvPr>
        </p:nvSpPr>
        <p:spPr>
          <a:xfrm>
            <a:off x="2423161" y="8475134"/>
            <a:ext cx="2468880" cy="486834"/>
          </a:xfrm>
          <a:prstGeom prst="rect">
            <a:avLst/>
          </a:prstGeom>
        </p:spPr>
        <p:txBody>
          <a:bodyPr vert="horz" lIns="91440" tIns="45720" rIns="91440" bIns="45720" rtlCol="0" anchor="ctr"/>
          <a:lstStyle>
            <a:lvl1pPr algn="ctr">
              <a:defRPr sz="1877">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2BA487-0E09-4051-8D5C-0A114F6919E4}"/>
              </a:ext>
            </a:extLst>
          </p:cNvPr>
          <p:cNvSpPr>
            <a:spLocks noGrp="1"/>
          </p:cNvSpPr>
          <p:nvPr>
            <p:ph type="sldNum" sz="quarter" idx="4"/>
          </p:nvPr>
        </p:nvSpPr>
        <p:spPr>
          <a:xfrm>
            <a:off x="5166361" y="8475134"/>
            <a:ext cx="1645920" cy="486834"/>
          </a:xfrm>
          <a:prstGeom prst="rect">
            <a:avLst/>
          </a:prstGeom>
        </p:spPr>
        <p:txBody>
          <a:bodyPr vert="horz" lIns="91440" tIns="45720" rIns="91440" bIns="45720" rtlCol="0" anchor="ctr"/>
          <a:lstStyle>
            <a:lvl1pPr algn="r">
              <a:defRPr sz="1877">
                <a:solidFill>
                  <a:schemeClr val="tx1">
                    <a:tint val="75000"/>
                  </a:schemeClr>
                </a:solidFill>
              </a:defRPr>
            </a:lvl1pPr>
          </a:lstStyle>
          <a:p>
            <a:fld id="{33BC4071-6967-440E-ABCB-F2F77C9CA794}" type="slidenum">
              <a:rPr lang="en-US" smtClean="0"/>
              <a:t>‹#›</a:t>
            </a:fld>
            <a:endParaRPr lang="en-US"/>
          </a:p>
        </p:txBody>
      </p:sp>
    </p:spTree>
    <p:extLst>
      <p:ext uri="{BB962C8B-B14F-4D97-AF65-F5344CB8AC3E}">
        <p14:creationId xmlns:p14="http://schemas.microsoft.com/office/powerpoint/2010/main" val="35121618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430605" rtl="0" eaLnBrk="1" latinLnBrk="0" hangingPunct="1">
        <a:lnSpc>
          <a:spcPct val="90000"/>
        </a:lnSpc>
        <a:spcBef>
          <a:spcPct val="0"/>
        </a:spcBef>
        <a:buNone/>
        <a:defRPr sz="6883" kern="1200">
          <a:solidFill>
            <a:schemeClr val="tx1"/>
          </a:solidFill>
          <a:latin typeface="+mj-lt"/>
          <a:ea typeface="+mj-ea"/>
          <a:cs typeface="+mj-cs"/>
        </a:defRPr>
      </a:lvl1pPr>
    </p:titleStyle>
    <p:bodyStyle>
      <a:lvl1pPr marL="357652" indent="-357652" algn="l" defTabSz="1430605" rtl="0" eaLnBrk="1" latinLnBrk="0" hangingPunct="1">
        <a:lnSpc>
          <a:spcPct val="90000"/>
        </a:lnSpc>
        <a:spcBef>
          <a:spcPts val="1565"/>
        </a:spcBef>
        <a:buFont typeface="Arial" panose="020B0604020202020204" pitchFamily="34" charset="0"/>
        <a:buChar char="•"/>
        <a:defRPr sz="4381" kern="1200">
          <a:solidFill>
            <a:schemeClr val="tx1"/>
          </a:solidFill>
          <a:latin typeface="+mn-lt"/>
          <a:ea typeface="+mn-ea"/>
          <a:cs typeface="+mn-cs"/>
        </a:defRPr>
      </a:lvl1pPr>
      <a:lvl2pPr marL="1072954" indent="-357652" algn="l" defTabSz="1430605" rtl="0" eaLnBrk="1" latinLnBrk="0" hangingPunct="1">
        <a:lnSpc>
          <a:spcPct val="90000"/>
        </a:lnSpc>
        <a:spcBef>
          <a:spcPts val="782"/>
        </a:spcBef>
        <a:buFont typeface="Arial" panose="020B0604020202020204" pitchFamily="34" charset="0"/>
        <a:buChar char="•"/>
        <a:defRPr sz="3755" kern="1200">
          <a:solidFill>
            <a:schemeClr val="tx1"/>
          </a:solidFill>
          <a:latin typeface="+mn-lt"/>
          <a:ea typeface="+mn-ea"/>
          <a:cs typeface="+mn-cs"/>
        </a:defRPr>
      </a:lvl2pPr>
      <a:lvl3pPr marL="1788256" indent="-357652" algn="l" defTabSz="1430605" rtl="0" eaLnBrk="1" latinLnBrk="0" hangingPunct="1">
        <a:lnSpc>
          <a:spcPct val="90000"/>
        </a:lnSpc>
        <a:spcBef>
          <a:spcPts val="782"/>
        </a:spcBef>
        <a:buFont typeface="Arial" panose="020B0604020202020204" pitchFamily="34" charset="0"/>
        <a:buChar char="•"/>
        <a:defRPr sz="3129" kern="1200">
          <a:solidFill>
            <a:schemeClr val="tx1"/>
          </a:solidFill>
          <a:latin typeface="+mn-lt"/>
          <a:ea typeface="+mn-ea"/>
          <a:cs typeface="+mn-cs"/>
        </a:defRPr>
      </a:lvl3pPr>
      <a:lvl4pPr marL="2503559" indent="-357652" algn="l" defTabSz="1430605" rtl="0" eaLnBrk="1" latinLnBrk="0" hangingPunct="1">
        <a:lnSpc>
          <a:spcPct val="90000"/>
        </a:lnSpc>
        <a:spcBef>
          <a:spcPts val="782"/>
        </a:spcBef>
        <a:buFont typeface="Arial" panose="020B0604020202020204" pitchFamily="34" charset="0"/>
        <a:buChar char="•"/>
        <a:defRPr sz="2816" kern="1200">
          <a:solidFill>
            <a:schemeClr val="tx1"/>
          </a:solidFill>
          <a:latin typeface="+mn-lt"/>
          <a:ea typeface="+mn-ea"/>
          <a:cs typeface="+mn-cs"/>
        </a:defRPr>
      </a:lvl4pPr>
      <a:lvl5pPr marL="3218862" indent="-357652" algn="l" defTabSz="1430605" rtl="0" eaLnBrk="1" latinLnBrk="0" hangingPunct="1">
        <a:lnSpc>
          <a:spcPct val="90000"/>
        </a:lnSpc>
        <a:spcBef>
          <a:spcPts val="782"/>
        </a:spcBef>
        <a:buFont typeface="Arial" panose="020B0604020202020204" pitchFamily="34" charset="0"/>
        <a:buChar char="•"/>
        <a:defRPr sz="2816" kern="1200">
          <a:solidFill>
            <a:schemeClr val="tx1"/>
          </a:solidFill>
          <a:latin typeface="+mn-lt"/>
          <a:ea typeface="+mn-ea"/>
          <a:cs typeface="+mn-cs"/>
        </a:defRPr>
      </a:lvl5pPr>
      <a:lvl6pPr marL="3934165" indent="-357652" algn="l" defTabSz="1430605" rtl="0" eaLnBrk="1" latinLnBrk="0" hangingPunct="1">
        <a:lnSpc>
          <a:spcPct val="90000"/>
        </a:lnSpc>
        <a:spcBef>
          <a:spcPts val="782"/>
        </a:spcBef>
        <a:buFont typeface="Arial" panose="020B0604020202020204" pitchFamily="34" charset="0"/>
        <a:buChar char="•"/>
        <a:defRPr sz="2816" kern="1200">
          <a:solidFill>
            <a:schemeClr val="tx1"/>
          </a:solidFill>
          <a:latin typeface="+mn-lt"/>
          <a:ea typeface="+mn-ea"/>
          <a:cs typeface="+mn-cs"/>
        </a:defRPr>
      </a:lvl6pPr>
      <a:lvl7pPr marL="4649467" indent="-357652" algn="l" defTabSz="1430605" rtl="0" eaLnBrk="1" latinLnBrk="0" hangingPunct="1">
        <a:lnSpc>
          <a:spcPct val="90000"/>
        </a:lnSpc>
        <a:spcBef>
          <a:spcPts val="782"/>
        </a:spcBef>
        <a:buFont typeface="Arial" panose="020B0604020202020204" pitchFamily="34" charset="0"/>
        <a:buChar char="•"/>
        <a:defRPr sz="2816" kern="1200">
          <a:solidFill>
            <a:schemeClr val="tx1"/>
          </a:solidFill>
          <a:latin typeface="+mn-lt"/>
          <a:ea typeface="+mn-ea"/>
          <a:cs typeface="+mn-cs"/>
        </a:defRPr>
      </a:lvl7pPr>
      <a:lvl8pPr marL="5364769" indent="-357652" algn="l" defTabSz="1430605" rtl="0" eaLnBrk="1" latinLnBrk="0" hangingPunct="1">
        <a:lnSpc>
          <a:spcPct val="90000"/>
        </a:lnSpc>
        <a:spcBef>
          <a:spcPts val="782"/>
        </a:spcBef>
        <a:buFont typeface="Arial" panose="020B0604020202020204" pitchFamily="34" charset="0"/>
        <a:buChar char="•"/>
        <a:defRPr sz="2816" kern="1200">
          <a:solidFill>
            <a:schemeClr val="tx1"/>
          </a:solidFill>
          <a:latin typeface="+mn-lt"/>
          <a:ea typeface="+mn-ea"/>
          <a:cs typeface="+mn-cs"/>
        </a:defRPr>
      </a:lvl8pPr>
      <a:lvl9pPr marL="6080073" indent="-357652" algn="l" defTabSz="1430605" rtl="0" eaLnBrk="1" latinLnBrk="0" hangingPunct="1">
        <a:lnSpc>
          <a:spcPct val="90000"/>
        </a:lnSpc>
        <a:spcBef>
          <a:spcPts val="782"/>
        </a:spcBef>
        <a:buFont typeface="Arial" panose="020B0604020202020204" pitchFamily="34" charset="0"/>
        <a:buChar char="•"/>
        <a:defRPr sz="2816" kern="1200">
          <a:solidFill>
            <a:schemeClr val="tx1"/>
          </a:solidFill>
          <a:latin typeface="+mn-lt"/>
          <a:ea typeface="+mn-ea"/>
          <a:cs typeface="+mn-cs"/>
        </a:defRPr>
      </a:lvl9pPr>
    </p:bodyStyle>
    <p:otherStyle>
      <a:defPPr>
        <a:defRPr lang="en-US"/>
      </a:defPPr>
      <a:lvl1pPr marL="0" algn="l" defTabSz="1430605" rtl="0" eaLnBrk="1" latinLnBrk="0" hangingPunct="1">
        <a:defRPr sz="2816" kern="1200">
          <a:solidFill>
            <a:schemeClr val="tx1"/>
          </a:solidFill>
          <a:latin typeface="+mn-lt"/>
          <a:ea typeface="+mn-ea"/>
          <a:cs typeface="+mn-cs"/>
        </a:defRPr>
      </a:lvl1pPr>
      <a:lvl2pPr marL="715302" algn="l" defTabSz="1430605" rtl="0" eaLnBrk="1" latinLnBrk="0" hangingPunct="1">
        <a:defRPr sz="2816" kern="1200">
          <a:solidFill>
            <a:schemeClr val="tx1"/>
          </a:solidFill>
          <a:latin typeface="+mn-lt"/>
          <a:ea typeface="+mn-ea"/>
          <a:cs typeface="+mn-cs"/>
        </a:defRPr>
      </a:lvl2pPr>
      <a:lvl3pPr marL="1430605" algn="l" defTabSz="1430605" rtl="0" eaLnBrk="1" latinLnBrk="0" hangingPunct="1">
        <a:defRPr sz="2816" kern="1200">
          <a:solidFill>
            <a:schemeClr val="tx1"/>
          </a:solidFill>
          <a:latin typeface="+mn-lt"/>
          <a:ea typeface="+mn-ea"/>
          <a:cs typeface="+mn-cs"/>
        </a:defRPr>
      </a:lvl3pPr>
      <a:lvl4pPr marL="2145908" algn="l" defTabSz="1430605" rtl="0" eaLnBrk="1" latinLnBrk="0" hangingPunct="1">
        <a:defRPr sz="2816" kern="1200">
          <a:solidFill>
            <a:schemeClr val="tx1"/>
          </a:solidFill>
          <a:latin typeface="+mn-lt"/>
          <a:ea typeface="+mn-ea"/>
          <a:cs typeface="+mn-cs"/>
        </a:defRPr>
      </a:lvl4pPr>
      <a:lvl5pPr marL="2861210" algn="l" defTabSz="1430605" rtl="0" eaLnBrk="1" latinLnBrk="0" hangingPunct="1">
        <a:defRPr sz="2816" kern="1200">
          <a:solidFill>
            <a:schemeClr val="tx1"/>
          </a:solidFill>
          <a:latin typeface="+mn-lt"/>
          <a:ea typeface="+mn-ea"/>
          <a:cs typeface="+mn-cs"/>
        </a:defRPr>
      </a:lvl5pPr>
      <a:lvl6pPr marL="3576513" algn="l" defTabSz="1430605" rtl="0" eaLnBrk="1" latinLnBrk="0" hangingPunct="1">
        <a:defRPr sz="2816" kern="1200">
          <a:solidFill>
            <a:schemeClr val="tx1"/>
          </a:solidFill>
          <a:latin typeface="+mn-lt"/>
          <a:ea typeface="+mn-ea"/>
          <a:cs typeface="+mn-cs"/>
        </a:defRPr>
      </a:lvl6pPr>
      <a:lvl7pPr marL="4291815" algn="l" defTabSz="1430605" rtl="0" eaLnBrk="1" latinLnBrk="0" hangingPunct="1">
        <a:defRPr sz="2816" kern="1200">
          <a:solidFill>
            <a:schemeClr val="tx1"/>
          </a:solidFill>
          <a:latin typeface="+mn-lt"/>
          <a:ea typeface="+mn-ea"/>
          <a:cs typeface="+mn-cs"/>
        </a:defRPr>
      </a:lvl7pPr>
      <a:lvl8pPr marL="5007119" algn="l" defTabSz="1430605" rtl="0" eaLnBrk="1" latinLnBrk="0" hangingPunct="1">
        <a:defRPr sz="2816" kern="1200">
          <a:solidFill>
            <a:schemeClr val="tx1"/>
          </a:solidFill>
          <a:latin typeface="+mn-lt"/>
          <a:ea typeface="+mn-ea"/>
          <a:cs typeface="+mn-cs"/>
        </a:defRPr>
      </a:lvl8pPr>
      <a:lvl9pPr marL="5722421" algn="l" defTabSz="1430605" rtl="0" eaLnBrk="1" latinLnBrk="0" hangingPunct="1">
        <a:defRPr sz="281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oleObject" Target="../embeddings/oleObject1.bin"/><Relationship Id="rId18" Type="http://schemas.openxmlformats.org/officeDocument/2006/relationships/image" Target="../media/image3.emf"/><Relationship Id="rId26" Type="http://schemas.openxmlformats.org/officeDocument/2006/relationships/image" Target="../media/image20.png"/><Relationship Id="rId3" Type="http://schemas.openxmlformats.org/officeDocument/2006/relationships/notesSlide" Target="../notesSlides/notesSlide1.xml"/><Relationship Id="rId21" Type="http://schemas.openxmlformats.org/officeDocument/2006/relationships/image" Target="../media/image17.png"/><Relationship Id="rId34" Type="http://schemas.openxmlformats.org/officeDocument/2006/relationships/image" Target="../media/image7.emf"/><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oleObject" Target="../embeddings/oleObject3.bin"/><Relationship Id="rId25" Type="http://schemas.openxmlformats.org/officeDocument/2006/relationships/image" Target="../media/image19.png"/><Relationship Id="rId33" Type="http://schemas.openxmlformats.org/officeDocument/2006/relationships/oleObject" Target="../embeddings/oleObject7.bin"/><Relationship Id="rId2" Type="http://schemas.openxmlformats.org/officeDocument/2006/relationships/slideLayout" Target="../slideLayouts/slideLayout2.xml"/><Relationship Id="rId16" Type="http://schemas.openxmlformats.org/officeDocument/2006/relationships/image" Target="../media/image2.emf"/><Relationship Id="rId20" Type="http://schemas.openxmlformats.org/officeDocument/2006/relationships/image" Target="../media/image4.wmf"/><Relationship Id="rId29" Type="http://schemas.openxmlformats.org/officeDocument/2006/relationships/image" Target="../media/image23.png"/><Relationship Id="rId1" Type="http://schemas.openxmlformats.org/officeDocument/2006/relationships/vmlDrawing" Target="../drawings/vmlDrawing1.vml"/><Relationship Id="rId6" Type="http://schemas.openxmlformats.org/officeDocument/2006/relationships/image" Target="../media/image10.png"/><Relationship Id="rId11" Type="http://schemas.openxmlformats.org/officeDocument/2006/relationships/image" Target="../media/image15.png"/><Relationship Id="rId24" Type="http://schemas.openxmlformats.org/officeDocument/2006/relationships/image" Target="../media/image5.emf"/><Relationship Id="rId32" Type="http://schemas.openxmlformats.org/officeDocument/2006/relationships/image" Target="../media/image6.emf"/><Relationship Id="rId5" Type="http://schemas.openxmlformats.org/officeDocument/2006/relationships/image" Target="../media/image9.png"/><Relationship Id="rId15" Type="http://schemas.openxmlformats.org/officeDocument/2006/relationships/oleObject" Target="../embeddings/oleObject2.bin"/><Relationship Id="rId23" Type="http://schemas.openxmlformats.org/officeDocument/2006/relationships/oleObject" Target="../embeddings/oleObject5.bin"/><Relationship Id="rId28" Type="http://schemas.openxmlformats.org/officeDocument/2006/relationships/image" Target="../media/image22.png"/><Relationship Id="rId10" Type="http://schemas.openxmlformats.org/officeDocument/2006/relationships/image" Target="../media/image14.png"/><Relationship Id="rId19" Type="http://schemas.openxmlformats.org/officeDocument/2006/relationships/oleObject" Target="../embeddings/oleObject4.bin"/><Relationship Id="rId31" Type="http://schemas.openxmlformats.org/officeDocument/2006/relationships/oleObject" Target="../embeddings/oleObject6.bin"/><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emf"/><Relationship Id="rId22" Type="http://schemas.openxmlformats.org/officeDocument/2006/relationships/image" Target="../media/image18.png"/><Relationship Id="rId27" Type="http://schemas.openxmlformats.org/officeDocument/2006/relationships/image" Target="../media/image21.png"/><Relationship Id="rId30" Type="http://schemas.openxmlformats.org/officeDocument/2006/relationships/image" Target="../media/image2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3" Type="http://schemas.openxmlformats.org/officeDocument/2006/relationships/image" Target="../media/image126.png"/><Relationship Id="rId18" Type="http://schemas.openxmlformats.org/officeDocument/2006/relationships/image" Target="../media/image131.png"/><Relationship Id="rId26" Type="http://schemas.openxmlformats.org/officeDocument/2006/relationships/image" Target="../media/image139.png"/><Relationship Id="rId39" Type="http://schemas.openxmlformats.org/officeDocument/2006/relationships/oleObject" Target="../embeddings/oleObject48.bin"/><Relationship Id="rId21" Type="http://schemas.openxmlformats.org/officeDocument/2006/relationships/image" Target="../media/image134.png"/><Relationship Id="rId34" Type="http://schemas.openxmlformats.org/officeDocument/2006/relationships/image" Target="../media/image147.png"/><Relationship Id="rId42" Type="http://schemas.openxmlformats.org/officeDocument/2006/relationships/image" Target="../media/image108.emf"/><Relationship Id="rId47" Type="http://schemas.openxmlformats.org/officeDocument/2006/relationships/image" Target="../media/image148.png"/><Relationship Id="rId50" Type="http://schemas.openxmlformats.org/officeDocument/2006/relationships/image" Target="../media/image151.png"/><Relationship Id="rId55" Type="http://schemas.openxmlformats.org/officeDocument/2006/relationships/image" Target="../media/image156.png"/><Relationship Id="rId63" Type="http://schemas.openxmlformats.org/officeDocument/2006/relationships/image" Target="../media/image164.png"/><Relationship Id="rId68" Type="http://schemas.openxmlformats.org/officeDocument/2006/relationships/image" Target="../media/image112.emf"/><Relationship Id="rId76" Type="http://schemas.openxmlformats.org/officeDocument/2006/relationships/image" Target="../media/image116.wmf"/><Relationship Id="rId7" Type="http://schemas.openxmlformats.org/officeDocument/2006/relationships/image" Target="../media/image120.png"/><Relationship Id="rId71" Type="http://schemas.openxmlformats.org/officeDocument/2006/relationships/oleObject" Target="../embeddings/oleObject55.bin"/><Relationship Id="rId2" Type="http://schemas.openxmlformats.org/officeDocument/2006/relationships/slideLayout" Target="../slideLayouts/slideLayout2.xml"/><Relationship Id="rId16" Type="http://schemas.openxmlformats.org/officeDocument/2006/relationships/image" Target="../media/image129.png"/><Relationship Id="rId29" Type="http://schemas.openxmlformats.org/officeDocument/2006/relationships/image" Target="../media/image142.png"/><Relationship Id="rId11" Type="http://schemas.openxmlformats.org/officeDocument/2006/relationships/image" Target="../media/image124.png"/><Relationship Id="rId24" Type="http://schemas.openxmlformats.org/officeDocument/2006/relationships/image" Target="../media/image137.png"/><Relationship Id="rId32" Type="http://schemas.openxmlformats.org/officeDocument/2006/relationships/image" Target="../media/image145.png"/><Relationship Id="rId37" Type="http://schemas.openxmlformats.org/officeDocument/2006/relationships/oleObject" Target="../embeddings/oleObject47.bin"/><Relationship Id="rId40" Type="http://schemas.openxmlformats.org/officeDocument/2006/relationships/image" Target="../media/image107.emf"/><Relationship Id="rId45" Type="http://schemas.openxmlformats.org/officeDocument/2006/relationships/oleObject" Target="../embeddings/oleObject51.bin"/><Relationship Id="rId53" Type="http://schemas.openxmlformats.org/officeDocument/2006/relationships/image" Target="../media/image154.png"/><Relationship Id="rId58" Type="http://schemas.openxmlformats.org/officeDocument/2006/relationships/image" Target="../media/image159.png"/><Relationship Id="rId66" Type="http://schemas.openxmlformats.org/officeDocument/2006/relationships/image" Target="../media/image111.emf"/><Relationship Id="rId74" Type="http://schemas.openxmlformats.org/officeDocument/2006/relationships/image" Target="../media/image115.emf"/><Relationship Id="rId5" Type="http://schemas.openxmlformats.org/officeDocument/2006/relationships/image" Target="../media/image118.png"/><Relationship Id="rId15" Type="http://schemas.openxmlformats.org/officeDocument/2006/relationships/image" Target="../media/image128.png"/><Relationship Id="rId23" Type="http://schemas.openxmlformats.org/officeDocument/2006/relationships/image" Target="../media/image136.png"/><Relationship Id="rId28" Type="http://schemas.openxmlformats.org/officeDocument/2006/relationships/image" Target="../media/image141.png"/><Relationship Id="rId36" Type="http://schemas.openxmlformats.org/officeDocument/2006/relationships/image" Target="../media/image105.emf"/><Relationship Id="rId49" Type="http://schemas.openxmlformats.org/officeDocument/2006/relationships/image" Target="../media/image150.png"/><Relationship Id="rId57" Type="http://schemas.openxmlformats.org/officeDocument/2006/relationships/image" Target="../media/image158.png"/><Relationship Id="rId61" Type="http://schemas.openxmlformats.org/officeDocument/2006/relationships/image" Target="../media/image162.png"/><Relationship Id="rId10" Type="http://schemas.openxmlformats.org/officeDocument/2006/relationships/image" Target="../media/image123.png"/><Relationship Id="rId19" Type="http://schemas.openxmlformats.org/officeDocument/2006/relationships/image" Target="../media/image132.png"/><Relationship Id="rId31" Type="http://schemas.openxmlformats.org/officeDocument/2006/relationships/image" Target="../media/image144.png"/><Relationship Id="rId44" Type="http://schemas.openxmlformats.org/officeDocument/2006/relationships/image" Target="../media/image109.emf"/><Relationship Id="rId52" Type="http://schemas.openxmlformats.org/officeDocument/2006/relationships/image" Target="../media/image153.png"/><Relationship Id="rId60" Type="http://schemas.openxmlformats.org/officeDocument/2006/relationships/image" Target="../media/image161.png"/><Relationship Id="rId65" Type="http://schemas.openxmlformats.org/officeDocument/2006/relationships/oleObject" Target="../embeddings/oleObject52.bin"/><Relationship Id="rId73" Type="http://schemas.openxmlformats.org/officeDocument/2006/relationships/oleObject" Target="../embeddings/oleObject56.bin"/><Relationship Id="rId4" Type="http://schemas.openxmlformats.org/officeDocument/2006/relationships/image" Target="../media/image117.png"/><Relationship Id="rId9" Type="http://schemas.openxmlformats.org/officeDocument/2006/relationships/image" Target="../media/image122.png"/><Relationship Id="rId14" Type="http://schemas.openxmlformats.org/officeDocument/2006/relationships/image" Target="../media/image127.png"/><Relationship Id="rId22" Type="http://schemas.openxmlformats.org/officeDocument/2006/relationships/image" Target="../media/image135.png"/><Relationship Id="rId27" Type="http://schemas.openxmlformats.org/officeDocument/2006/relationships/image" Target="../media/image140.png"/><Relationship Id="rId30" Type="http://schemas.openxmlformats.org/officeDocument/2006/relationships/image" Target="../media/image143.png"/><Relationship Id="rId35" Type="http://schemas.openxmlformats.org/officeDocument/2006/relationships/oleObject" Target="../embeddings/oleObject46.bin"/><Relationship Id="rId43" Type="http://schemas.openxmlformats.org/officeDocument/2006/relationships/oleObject" Target="../embeddings/oleObject50.bin"/><Relationship Id="rId48" Type="http://schemas.openxmlformats.org/officeDocument/2006/relationships/image" Target="../media/image149.png"/><Relationship Id="rId56" Type="http://schemas.openxmlformats.org/officeDocument/2006/relationships/image" Target="../media/image157.png"/><Relationship Id="rId64" Type="http://schemas.openxmlformats.org/officeDocument/2006/relationships/image" Target="../media/image165.png"/><Relationship Id="rId69" Type="http://schemas.openxmlformats.org/officeDocument/2006/relationships/oleObject" Target="../embeddings/oleObject54.bin"/><Relationship Id="rId8" Type="http://schemas.openxmlformats.org/officeDocument/2006/relationships/image" Target="../media/image121.png"/><Relationship Id="rId51" Type="http://schemas.openxmlformats.org/officeDocument/2006/relationships/image" Target="../media/image152.png"/><Relationship Id="rId72" Type="http://schemas.openxmlformats.org/officeDocument/2006/relationships/image" Target="../media/image114.emf"/><Relationship Id="rId3" Type="http://schemas.openxmlformats.org/officeDocument/2006/relationships/notesSlide" Target="../notesSlides/notesSlide6.xml"/><Relationship Id="rId12" Type="http://schemas.openxmlformats.org/officeDocument/2006/relationships/image" Target="../media/image125.png"/><Relationship Id="rId17" Type="http://schemas.openxmlformats.org/officeDocument/2006/relationships/image" Target="../media/image130.png"/><Relationship Id="rId25" Type="http://schemas.openxmlformats.org/officeDocument/2006/relationships/image" Target="../media/image138.png"/><Relationship Id="rId33" Type="http://schemas.openxmlformats.org/officeDocument/2006/relationships/image" Target="../media/image146.png"/><Relationship Id="rId38" Type="http://schemas.openxmlformats.org/officeDocument/2006/relationships/image" Target="../media/image106.emf"/><Relationship Id="rId46" Type="http://schemas.openxmlformats.org/officeDocument/2006/relationships/image" Target="../media/image110.emf"/><Relationship Id="rId59" Type="http://schemas.openxmlformats.org/officeDocument/2006/relationships/image" Target="../media/image160.png"/><Relationship Id="rId67" Type="http://schemas.openxmlformats.org/officeDocument/2006/relationships/oleObject" Target="../embeddings/oleObject53.bin"/><Relationship Id="rId20" Type="http://schemas.openxmlformats.org/officeDocument/2006/relationships/image" Target="../media/image133.png"/><Relationship Id="rId41" Type="http://schemas.openxmlformats.org/officeDocument/2006/relationships/oleObject" Target="../embeddings/oleObject49.bin"/><Relationship Id="rId54" Type="http://schemas.openxmlformats.org/officeDocument/2006/relationships/image" Target="../media/image155.png"/><Relationship Id="rId62" Type="http://schemas.openxmlformats.org/officeDocument/2006/relationships/image" Target="../media/image163.png"/><Relationship Id="rId70" Type="http://schemas.openxmlformats.org/officeDocument/2006/relationships/image" Target="../media/image113.wmf"/><Relationship Id="rId75" Type="http://schemas.openxmlformats.org/officeDocument/2006/relationships/oleObject" Target="../embeddings/oleObject57.bin"/><Relationship Id="rId1" Type="http://schemas.openxmlformats.org/officeDocument/2006/relationships/vmlDrawing" Target="../drawings/vmlDrawing6.vml"/><Relationship Id="rId6" Type="http://schemas.openxmlformats.org/officeDocument/2006/relationships/image" Target="../media/image1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67.emf"/><Relationship Id="rId5" Type="http://schemas.openxmlformats.org/officeDocument/2006/relationships/oleObject" Target="../embeddings/oleObject59.bin"/><Relationship Id="rId4" Type="http://schemas.openxmlformats.org/officeDocument/2006/relationships/image" Target="../media/image166.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3" Type="http://schemas.openxmlformats.org/officeDocument/2006/relationships/image" Target="../media/image49.png"/><Relationship Id="rId18" Type="http://schemas.openxmlformats.org/officeDocument/2006/relationships/oleObject" Target="../embeddings/oleObject10.bin"/><Relationship Id="rId26" Type="http://schemas.openxmlformats.org/officeDocument/2006/relationships/image" Target="../media/image50.png"/><Relationship Id="rId39" Type="http://schemas.openxmlformats.org/officeDocument/2006/relationships/image" Target="../media/image34.emf"/><Relationship Id="rId3" Type="http://schemas.openxmlformats.org/officeDocument/2006/relationships/notesSlide" Target="../notesSlides/notesSlide2.xml"/><Relationship Id="rId21" Type="http://schemas.openxmlformats.org/officeDocument/2006/relationships/image" Target="../media/image28.emf"/><Relationship Id="rId34" Type="http://schemas.openxmlformats.org/officeDocument/2006/relationships/oleObject" Target="../embeddings/oleObject15.bin"/><Relationship Id="rId42" Type="http://schemas.openxmlformats.org/officeDocument/2006/relationships/oleObject" Target="../embeddings/oleObject19.bin"/><Relationship Id="rId47" Type="http://schemas.openxmlformats.org/officeDocument/2006/relationships/image" Target="../media/image38.emf"/><Relationship Id="rId7" Type="http://schemas.openxmlformats.org/officeDocument/2006/relationships/image" Target="../media/image43.png"/><Relationship Id="rId12" Type="http://schemas.openxmlformats.org/officeDocument/2006/relationships/image" Target="../media/image48.png"/><Relationship Id="rId17" Type="http://schemas.openxmlformats.org/officeDocument/2006/relationships/image" Target="../media/image26.emf"/><Relationship Id="rId25" Type="http://schemas.openxmlformats.org/officeDocument/2006/relationships/image" Target="../media/image30.emf"/><Relationship Id="rId33" Type="http://schemas.openxmlformats.org/officeDocument/2006/relationships/image" Target="../media/image31.emf"/><Relationship Id="rId38" Type="http://schemas.openxmlformats.org/officeDocument/2006/relationships/oleObject" Target="../embeddings/oleObject17.bin"/><Relationship Id="rId46" Type="http://schemas.openxmlformats.org/officeDocument/2006/relationships/oleObject" Target="../embeddings/oleObject21.bin"/><Relationship Id="rId2" Type="http://schemas.openxmlformats.org/officeDocument/2006/relationships/slideLayout" Target="../slideLayouts/slideLayout2.xml"/><Relationship Id="rId16" Type="http://schemas.openxmlformats.org/officeDocument/2006/relationships/oleObject" Target="../embeddings/oleObject9.bin"/><Relationship Id="rId20" Type="http://schemas.openxmlformats.org/officeDocument/2006/relationships/oleObject" Target="../embeddings/oleObject11.bin"/><Relationship Id="rId29" Type="http://schemas.openxmlformats.org/officeDocument/2006/relationships/image" Target="../media/image53.png"/><Relationship Id="rId41" Type="http://schemas.openxmlformats.org/officeDocument/2006/relationships/image" Target="../media/image35.emf"/><Relationship Id="rId1" Type="http://schemas.openxmlformats.org/officeDocument/2006/relationships/vmlDrawing" Target="../drawings/vmlDrawing2.vml"/><Relationship Id="rId6" Type="http://schemas.openxmlformats.org/officeDocument/2006/relationships/image" Target="../media/image42.png"/><Relationship Id="rId11" Type="http://schemas.openxmlformats.org/officeDocument/2006/relationships/image" Target="../media/image47.png"/><Relationship Id="rId24" Type="http://schemas.openxmlformats.org/officeDocument/2006/relationships/oleObject" Target="../embeddings/oleObject13.bin"/><Relationship Id="rId32" Type="http://schemas.openxmlformats.org/officeDocument/2006/relationships/oleObject" Target="../embeddings/oleObject14.bin"/><Relationship Id="rId37" Type="http://schemas.openxmlformats.org/officeDocument/2006/relationships/image" Target="../media/image33.emf"/><Relationship Id="rId40" Type="http://schemas.openxmlformats.org/officeDocument/2006/relationships/oleObject" Target="../embeddings/oleObject18.bin"/><Relationship Id="rId45" Type="http://schemas.openxmlformats.org/officeDocument/2006/relationships/image" Target="../media/image37.emf"/><Relationship Id="rId5" Type="http://schemas.openxmlformats.org/officeDocument/2006/relationships/image" Target="../media/image41.png"/><Relationship Id="rId15" Type="http://schemas.openxmlformats.org/officeDocument/2006/relationships/image" Target="../media/image25.emf"/><Relationship Id="rId23" Type="http://schemas.openxmlformats.org/officeDocument/2006/relationships/image" Target="../media/image29.emf"/><Relationship Id="rId28" Type="http://schemas.openxmlformats.org/officeDocument/2006/relationships/image" Target="../media/image52.png"/><Relationship Id="rId36" Type="http://schemas.openxmlformats.org/officeDocument/2006/relationships/oleObject" Target="../embeddings/oleObject16.bin"/><Relationship Id="rId49" Type="http://schemas.openxmlformats.org/officeDocument/2006/relationships/image" Target="../media/image39.emf"/><Relationship Id="rId10" Type="http://schemas.openxmlformats.org/officeDocument/2006/relationships/image" Target="../media/image46.png"/><Relationship Id="rId19" Type="http://schemas.openxmlformats.org/officeDocument/2006/relationships/image" Target="../media/image27.emf"/><Relationship Id="rId31" Type="http://schemas.openxmlformats.org/officeDocument/2006/relationships/image" Target="../media/image55.png"/><Relationship Id="rId44" Type="http://schemas.openxmlformats.org/officeDocument/2006/relationships/oleObject" Target="../embeddings/oleObject20.bin"/><Relationship Id="rId4" Type="http://schemas.openxmlformats.org/officeDocument/2006/relationships/image" Target="../media/image40.png"/><Relationship Id="rId9" Type="http://schemas.openxmlformats.org/officeDocument/2006/relationships/image" Target="../media/image45.png"/><Relationship Id="rId14" Type="http://schemas.openxmlformats.org/officeDocument/2006/relationships/oleObject" Target="../embeddings/oleObject8.bin"/><Relationship Id="rId22" Type="http://schemas.openxmlformats.org/officeDocument/2006/relationships/oleObject" Target="../embeddings/oleObject12.bin"/><Relationship Id="rId27" Type="http://schemas.openxmlformats.org/officeDocument/2006/relationships/image" Target="../media/image51.png"/><Relationship Id="rId30" Type="http://schemas.openxmlformats.org/officeDocument/2006/relationships/image" Target="../media/image54.png"/><Relationship Id="rId35" Type="http://schemas.openxmlformats.org/officeDocument/2006/relationships/image" Target="../media/image32.emf"/><Relationship Id="rId43" Type="http://schemas.openxmlformats.org/officeDocument/2006/relationships/image" Target="../media/image36.emf"/><Relationship Id="rId48" Type="http://schemas.openxmlformats.org/officeDocument/2006/relationships/oleObject" Target="../embeddings/oleObject22.bin"/><Relationship Id="rId8" Type="http://schemas.openxmlformats.org/officeDocument/2006/relationships/image" Target="../media/image4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56.emf"/><Relationship Id="rId18" Type="http://schemas.openxmlformats.org/officeDocument/2006/relationships/image" Target="../media/image75.png"/><Relationship Id="rId26" Type="http://schemas.openxmlformats.org/officeDocument/2006/relationships/oleObject" Target="../embeddings/oleObject28.bin"/><Relationship Id="rId3" Type="http://schemas.openxmlformats.org/officeDocument/2006/relationships/notesSlide" Target="../notesSlides/notesSlide3.xml"/><Relationship Id="rId21" Type="http://schemas.openxmlformats.org/officeDocument/2006/relationships/image" Target="../media/image58.emf"/><Relationship Id="rId7" Type="http://schemas.openxmlformats.org/officeDocument/2006/relationships/image" Target="../media/image68.png"/><Relationship Id="rId12" Type="http://schemas.openxmlformats.org/officeDocument/2006/relationships/oleObject" Target="../embeddings/oleObject23.bin"/><Relationship Id="rId17" Type="http://schemas.openxmlformats.org/officeDocument/2006/relationships/image" Target="../media/image74.png"/><Relationship Id="rId25" Type="http://schemas.openxmlformats.org/officeDocument/2006/relationships/image" Target="../media/image60.emf"/><Relationship Id="rId33" Type="http://schemas.openxmlformats.org/officeDocument/2006/relationships/image" Target="../media/image64.emf"/><Relationship Id="rId2" Type="http://schemas.openxmlformats.org/officeDocument/2006/relationships/slideLayout" Target="../slideLayouts/slideLayout2.xml"/><Relationship Id="rId16" Type="http://schemas.openxmlformats.org/officeDocument/2006/relationships/image" Target="../media/image73.png"/><Relationship Id="rId20" Type="http://schemas.openxmlformats.org/officeDocument/2006/relationships/oleObject" Target="../embeddings/oleObject25.bin"/><Relationship Id="rId29" Type="http://schemas.openxmlformats.org/officeDocument/2006/relationships/image" Target="../media/image62.emf"/><Relationship Id="rId1" Type="http://schemas.openxmlformats.org/officeDocument/2006/relationships/vmlDrawing" Target="../drawings/vmlDrawing3.vml"/><Relationship Id="rId6" Type="http://schemas.openxmlformats.org/officeDocument/2006/relationships/image" Target="../media/image67.png"/><Relationship Id="rId11" Type="http://schemas.openxmlformats.org/officeDocument/2006/relationships/image" Target="../media/image72.png"/><Relationship Id="rId24" Type="http://schemas.openxmlformats.org/officeDocument/2006/relationships/oleObject" Target="../embeddings/oleObject27.bin"/><Relationship Id="rId32" Type="http://schemas.openxmlformats.org/officeDocument/2006/relationships/oleObject" Target="../embeddings/oleObject31.bin"/><Relationship Id="rId5" Type="http://schemas.openxmlformats.org/officeDocument/2006/relationships/image" Target="../media/image66.png"/><Relationship Id="rId15" Type="http://schemas.openxmlformats.org/officeDocument/2006/relationships/image" Target="../media/image57.emf"/><Relationship Id="rId23" Type="http://schemas.openxmlformats.org/officeDocument/2006/relationships/image" Target="../media/image59.emf"/><Relationship Id="rId28" Type="http://schemas.openxmlformats.org/officeDocument/2006/relationships/oleObject" Target="../embeddings/oleObject29.bin"/><Relationship Id="rId10" Type="http://schemas.openxmlformats.org/officeDocument/2006/relationships/image" Target="../media/image71.png"/><Relationship Id="rId19" Type="http://schemas.openxmlformats.org/officeDocument/2006/relationships/image" Target="../media/image76.png"/><Relationship Id="rId31" Type="http://schemas.openxmlformats.org/officeDocument/2006/relationships/image" Target="../media/image63.emf"/><Relationship Id="rId4" Type="http://schemas.openxmlformats.org/officeDocument/2006/relationships/image" Target="../media/image65.png"/><Relationship Id="rId9" Type="http://schemas.openxmlformats.org/officeDocument/2006/relationships/image" Target="../media/image70.png"/><Relationship Id="rId14" Type="http://schemas.openxmlformats.org/officeDocument/2006/relationships/oleObject" Target="../embeddings/oleObject24.bin"/><Relationship Id="rId22" Type="http://schemas.openxmlformats.org/officeDocument/2006/relationships/oleObject" Target="../embeddings/oleObject26.bin"/><Relationship Id="rId27" Type="http://schemas.openxmlformats.org/officeDocument/2006/relationships/image" Target="../media/image61.emf"/><Relationship Id="rId30" Type="http://schemas.openxmlformats.org/officeDocument/2006/relationships/oleObject" Target="../embeddings/oleObject30.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2.bin"/><Relationship Id="rId13" Type="http://schemas.openxmlformats.org/officeDocument/2006/relationships/image" Target="../media/image85.png"/><Relationship Id="rId18" Type="http://schemas.openxmlformats.org/officeDocument/2006/relationships/oleObject" Target="../embeddings/oleObject34.bin"/><Relationship Id="rId3" Type="http://schemas.openxmlformats.org/officeDocument/2006/relationships/notesSlide" Target="../notesSlides/notesSlide4.xml"/><Relationship Id="rId7" Type="http://schemas.openxmlformats.org/officeDocument/2006/relationships/image" Target="../media/image83.png"/><Relationship Id="rId12" Type="http://schemas.openxmlformats.org/officeDocument/2006/relationships/image" Target="../media/image84.png"/><Relationship Id="rId17" Type="http://schemas.openxmlformats.org/officeDocument/2006/relationships/image" Target="../media/image89.png"/><Relationship Id="rId2" Type="http://schemas.openxmlformats.org/officeDocument/2006/relationships/slideLayout" Target="../slideLayouts/slideLayout2.xml"/><Relationship Id="rId16" Type="http://schemas.openxmlformats.org/officeDocument/2006/relationships/image" Target="../media/image88.png"/><Relationship Id="rId1" Type="http://schemas.openxmlformats.org/officeDocument/2006/relationships/vmlDrawing" Target="../drawings/vmlDrawing4.vml"/><Relationship Id="rId6" Type="http://schemas.openxmlformats.org/officeDocument/2006/relationships/image" Target="../media/image82.png"/><Relationship Id="rId11" Type="http://schemas.openxmlformats.org/officeDocument/2006/relationships/image" Target="../media/image78.emf"/><Relationship Id="rId5" Type="http://schemas.openxmlformats.org/officeDocument/2006/relationships/image" Target="../media/image81.png"/><Relationship Id="rId15" Type="http://schemas.openxmlformats.org/officeDocument/2006/relationships/image" Target="../media/image87.png"/><Relationship Id="rId10" Type="http://schemas.openxmlformats.org/officeDocument/2006/relationships/oleObject" Target="../embeddings/oleObject33.bin"/><Relationship Id="rId19" Type="http://schemas.openxmlformats.org/officeDocument/2006/relationships/image" Target="../media/image79.emf"/><Relationship Id="rId4" Type="http://schemas.openxmlformats.org/officeDocument/2006/relationships/image" Target="../media/image80.png"/><Relationship Id="rId9" Type="http://schemas.openxmlformats.org/officeDocument/2006/relationships/image" Target="../media/image77.emf"/><Relationship Id="rId14" Type="http://schemas.openxmlformats.org/officeDocument/2006/relationships/image" Target="../media/image8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7.bin"/><Relationship Id="rId13" Type="http://schemas.openxmlformats.org/officeDocument/2006/relationships/image" Target="../media/image94.emf"/><Relationship Id="rId18" Type="http://schemas.openxmlformats.org/officeDocument/2006/relationships/oleObject" Target="../embeddings/oleObject42.bin"/><Relationship Id="rId26" Type="http://schemas.openxmlformats.org/officeDocument/2006/relationships/image" Target="../media/image103.png"/><Relationship Id="rId3" Type="http://schemas.openxmlformats.org/officeDocument/2006/relationships/notesSlide" Target="../notesSlides/notesSlide5.xml"/><Relationship Id="rId21" Type="http://schemas.openxmlformats.org/officeDocument/2006/relationships/image" Target="../media/image98.emf"/><Relationship Id="rId7" Type="http://schemas.openxmlformats.org/officeDocument/2006/relationships/image" Target="../media/image91.emf"/><Relationship Id="rId12" Type="http://schemas.openxmlformats.org/officeDocument/2006/relationships/oleObject" Target="../embeddings/oleObject39.bin"/><Relationship Id="rId17" Type="http://schemas.openxmlformats.org/officeDocument/2006/relationships/image" Target="../media/image96.emf"/><Relationship Id="rId25" Type="http://schemas.openxmlformats.org/officeDocument/2006/relationships/image" Target="../media/image102.png"/><Relationship Id="rId2" Type="http://schemas.openxmlformats.org/officeDocument/2006/relationships/slideLayout" Target="../slideLayouts/slideLayout2.xml"/><Relationship Id="rId16" Type="http://schemas.openxmlformats.org/officeDocument/2006/relationships/oleObject" Target="../embeddings/oleObject41.bin"/><Relationship Id="rId20" Type="http://schemas.openxmlformats.org/officeDocument/2006/relationships/oleObject" Target="../embeddings/oleObject43.bin"/><Relationship Id="rId29" Type="http://schemas.openxmlformats.org/officeDocument/2006/relationships/image" Target="../media/image100.emf"/><Relationship Id="rId1" Type="http://schemas.openxmlformats.org/officeDocument/2006/relationships/vmlDrawing" Target="../drawings/vmlDrawing5.vml"/><Relationship Id="rId6" Type="http://schemas.openxmlformats.org/officeDocument/2006/relationships/oleObject" Target="../embeddings/oleObject36.bin"/><Relationship Id="rId11" Type="http://schemas.openxmlformats.org/officeDocument/2006/relationships/image" Target="../media/image93.emf"/><Relationship Id="rId24" Type="http://schemas.openxmlformats.org/officeDocument/2006/relationships/image" Target="../media/image101.png"/><Relationship Id="rId5" Type="http://schemas.openxmlformats.org/officeDocument/2006/relationships/image" Target="../media/image90.emf"/><Relationship Id="rId15" Type="http://schemas.openxmlformats.org/officeDocument/2006/relationships/image" Target="../media/image95.emf"/><Relationship Id="rId23" Type="http://schemas.openxmlformats.org/officeDocument/2006/relationships/image" Target="../media/image99.emf"/><Relationship Id="rId28" Type="http://schemas.openxmlformats.org/officeDocument/2006/relationships/oleObject" Target="../embeddings/oleObject45.bin"/><Relationship Id="rId10" Type="http://schemas.openxmlformats.org/officeDocument/2006/relationships/oleObject" Target="../embeddings/oleObject38.bin"/><Relationship Id="rId19" Type="http://schemas.openxmlformats.org/officeDocument/2006/relationships/image" Target="../media/image97.emf"/><Relationship Id="rId4" Type="http://schemas.openxmlformats.org/officeDocument/2006/relationships/oleObject" Target="../embeddings/oleObject35.bin"/><Relationship Id="rId9" Type="http://schemas.openxmlformats.org/officeDocument/2006/relationships/image" Target="../media/image92.emf"/><Relationship Id="rId14" Type="http://schemas.openxmlformats.org/officeDocument/2006/relationships/oleObject" Target="../embeddings/oleObject40.bin"/><Relationship Id="rId22" Type="http://schemas.openxmlformats.org/officeDocument/2006/relationships/oleObject" Target="../embeddings/oleObject44.bin"/><Relationship Id="rId27" Type="http://schemas.openxmlformats.org/officeDocument/2006/relationships/image" Target="../media/image10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8815BD50-4D81-4ED0-95B9-47F3EC3C8C73}"/>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9512" t="-1" b="33684"/>
          <a:stretch/>
        </p:blipFill>
        <p:spPr bwMode="auto">
          <a:xfrm>
            <a:off x="384821" y="657714"/>
            <a:ext cx="620915" cy="647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a:extLst>
              <a:ext uri="{FF2B5EF4-FFF2-40B4-BE49-F238E27FC236}">
                <a16:creationId xmlns:a16="http://schemas.microsoft.com/office/drawing/2014/main" id="{059649CB-B240-4BAE-851E-1F869158CD00}"/>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8199" b="33683"/>
          <a:stretch/>
        </p:blipFill>
        <p:spPr bwMode="auto">
          <a:xfrm>
            <a:off x="1172879" y="657713"/>
            <a:ext cx="650338"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a:extLst>
              <a:ext uri="{FF2B5EF4-FFF2-40B4-BE49-F238E27FC236}">
                <a16:creationId xmlns:a16="http://schemas.microsoft.com/office/drawing/2014/main" id="{BE3D55E1-4E22-40AD-94E9-239B7979BB28}"/>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9451" b="33683"/>
          <a:stretch/>
        </p:blipFill>
        <p:spPr bwMode="auto">
          <a:xfrm>
            <a:off x="1927519" y="657026"/>
            <a:ext cx="621383"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a:extLst>
              <a:ext uri="{FF2B5EF4-FFF2-40B4-BE49-F238E27FC236}">
                <a16:creationId xmlns:a16="http://schemas.microsoft.com/office/drawing/2014/main" id="{8ECB7B8E-5196-4925-9091-DBFB966D961F}"/>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4911" b="34126"/>
          <a:stretch/>
        </p:blipFill>
        <p:spPr bwMode="auto">
          <a:xfrm>
            <a:off x="2653262" y="659531"/>
            <a:ext cx="716635" cy="645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5">
            <a:extLst>
              <a:ext uri="{FF2B5EF4-FFF2-40B4-BE49-F238E27FC236}">
                <a16:creationId xmlns:a16="http://schemas.microsoft.com/office/drawing/2014/main" id="{A64C1EDF-2803-4BBE-8372-4FEA91A962FF}"/>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7921" t="1" b="34125"/>
          <a:stretch/>
        </p:blipFill>
        <p:spPr bwMode="auto">
          <a:xfrm>
            <a:off x="3483504" y="659531"/>
            <a:ext cx="621385" cy="645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85">
            <a:extLst>
              <a:ext uri="{FF2B5EF4-FFF2-40B4-BE49-F238E27FC236}">
                <a16:creationId xmlns:a16="http://schemas.microsoft.com/office/drawing/2014/main" id="{FBAC1A04-63B3-4D80-9E05-52AF854A9AD7}"/>
              </a:ext>
            </a:extLst>
          </p:cNvPr>
          <p:cNvSpPr txBox="1">
            <a:spLocks noChangeArrowheads="1"/>
          </p:cNvSpPr>
          <p:nvPr/>
        </p:nvSpPr>
        <p:spPr bwMode="auto">
          <a:xfrm>
            <a:off x="3413477" y="1241076"/>
            <a:ext cx="52770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TCR</a:t>
            </a:r>
            <a:r>
              <a:rPr lang="el-GR" altLang="en-US" sz="1000" b="1" dirty="0">
                <a:latin typeface="Arial" panose="020B0604020202020204" pitchFamily="34" charset="0"/>
                <a:cs typeface="Arial" panose="020B0604020202020204" pitchFamily="34" charset="0"/>
              </a:rPr>
              <a:t>β</a:t>
            </a:r>
            <a:endParaRPr lang="en-US" altLang="en-US" sz="1000" b="1" dirty="0">
              <a:latin typeface="Arial" panose="020B0604020202020204" pitchFamily="34" charset="0"/>
              <a:cs typeface="Arial" panose="020B0604020202020204" pitchFamily="34" charset="0"/>
            </a:endParaRPr>
          </a:p>
        </p:txBody>
      </p:sp>
      <p:sp>
        <p:nvSpPr>
          <p:cNvPr id="12" name="TextBox 186">
            <a:extLst>
              <a:ext uri="{FF2B5EF4-FFF2-40B4-BE49-F238E27FC236}">
                <a16:creationId xmlns:a16="http://schemas.microsoft.com/office/drawing/2014/main" id="{22AC2D26-F665-4949-993A-76CD24839D5E}"/>
              </a:ext>
            </a:extLst>
          </p:cNvPr>
          <p:cNvSpPr txBox="1">
            <a:spLocks noChangeArrowheads="1"/>
          </p:cNvSpPr>
          <p:nvPr/>
        </p:nvSpPr>
        <p:spPr bwMode="auto">
          <a:xfrm rot="16200000">
            <a:off x="3144659" y="999786"/>
            <a:ext cx="5822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CD138</a:t>
            </a:r>
          </a:p>
        </p:txBody>
      </p:sp>
      <p:cxnSp>
        <p:nvCxnSpPr>
          <p:cNvPr id="13" name="Straight Arrow Connector 12">
            <a:extLst>
              <a:ext uri="{FF2B5EF4-FFF2-40B4-BE49-F238E27FC236}">
                <a16:creationId xmlns:a16="http://schemas.microsoft.com/office/drawing/2014/main" id="{A55C18B8-3DF6-4DA5-9CF4-9A59176FB817}"/>
              </a:ext>
            </a:extLst>
          </p:cNvPr>
          <p:cNvCxnSpPr>
            <a:cxnSpLocks/>
          </p:cNvCxnSpPr>
          <p:nvPr/>
        </p:nvCxnSpPr>
        <p:spPr>
          <a:xfrm>
            <a:off x="3882948" y="1365764"/>
            <a:ext cx="22194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DCF4E8D1-3580-44C0-B34D-83B5BB49F414}"/>
              </a:ext>
            </a:extLst>
          </p:cNvPr>
          <p:cNvCxnSpPr>
            <a:cxnSpLocks/>
          </p:cNvCxnSpPr>
          <p:nvPr/>
        </p:nvCxnSpPr>
        <p:spPr>
          <a:xfrm flipV="1">
            <a:off x="3444310" y="657026"/>
            <a:ext cx="0" cy="25732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85">
            <a:extLst>
              <a:ext uri="{FF2B5EF4-FFF2-40B4-BE49-F238E27FC236}">
                <a16:creationId xmlns:a16="http://schemas.microsoft.com/office/drawing/2014/main" id="{DEE43F81-C45B-49E6-9B1B-423834C0A8DC}"/>
              </a:ext>
            </a:extLst>
          </p:cNvPr>
          <p:cNvSpPr txBox="1">
            <a:spLocks noChangeArrowheads="1"/>
          </p:cNvSpPr>
          <p:nvPr/>
        </p:nvSpPr>
        <p:spPr bwMode="auto">
          <a:xfrm>
            <a:off x="2582733" y="1242653"/>
            <a:ext cx="52770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TCR</a:t>
            </a:r>
            <a:r>
              <a:rPr lang="el-GR" altLang="en-US" sz="1000" b="1" dirty="0">
                <a:latin typeface="Arial" panose="020B0604020202020204" pitchFamily="34" charset="0"/>
                <a:cs typeface="Arial" panose="020B0604020202020204" pitchFamily="34" charset="0"/>
              </a:rPr>
              <a:t>β</a:t>
            </a:r>
            <a:endParaRPr lang="en-US" altLang="en-US" sz="1000" b="1" dirty="0">
              <a:latin typeface="Arial" panose="020B0604020202020204" pitchFamily="34" charset="0"/>
              <a:cs typeface="Arial" panose="020B0604020202020204" pitchFamily="34" charset="0"/>
            </a:endParaRPr>
          </a:p>
        </p:txBody>
      </p:sp>
      <p:sp>
        <p:nvSpPr>
          <p:cNvPr id="17" name="TextBox 186">
            <a:extLst>
              <a:ext uri="{FF2B5EF4-FFF2-40B4-BE49-F238E27FC236}">
                <a16:creationId xmlns:a16="http://schemas.microsoft.com/office/drawing/2014/main" id="{0DD0472C-51B2-481B-946D-4084D8669132}"/>
              </a:ext>
            </a:extLst>
          </p:cNvPr>
          <p:cNvSpPr txBox="1">
            <a:spLocks noChangeArrowheads="1"/>
          </p:cNvSpPr>
          <p:nvPr/>
        </p:nvSpPr>
        <p:spPr bwMode="auto">
          <a:xfrm rot="16200000">
            <a:off x="2367507" y="1001363"/>
            <a:ext cx="51167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CD19</a:t>
            </a:r>
          </a:p>
        </p:txBody>
      </p:sp>
      <p:cxnSp>
        <p:nvCxnSpPr>
          <p:cNvPr id="18" name="Straight Arrow Connector 17">
            <a:extLst>
              <a:ext uri="{FF2B5EF4-FFF2-40B4-BE49-F238E27FC236}">
                <a16:creationId xmlns:a16="http://schemas.microsoft.com/office/drawing/2014/main" id="{890C90D2-1922-43C9-B8B0-11C0641A2451}"/>
              </a:ext>
            </a:extLst>
          </p:cNvPr>
          <p:cNvCxnSpPr>
            <a:cxnSpLocks/>
          </p:cNvCxnSpPr>
          <p:nvPr/>
        </p:nvCxnSpPr>
        <p:spPr>
          <a:xfrm>
            <a:off x="3052204" y="1367341"/>
            <a:ext cx="22194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2A426E5-7D45-4B12-851F-F2855DA5AA8A}"/>
              </a:ext>
            </a:extLst>
          </p:cNvPr>
          <p:cNvCxnSpPr>
            <a:cxnSpLocks/>
          </p:cNvCxnSpPr>
          <p:nvPr/>
        </p:nvCxnSpPr>
        <p:spPr>
          <a:xfrm flipV="1">
            <a:off x="2623346" y="658603"/>
            <a:ext cx="0" cy="25732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85">
            <a:extLst>
              <a:ext uri="{FF2B5EF4-FFF2-40B4-BE49-F238E27FC236}">
                <a16:creationId xmlns:a16="http://schemas.microsoft.com/office/drawing/2014/main" id="{95CA1004-E732-4064-8001-228DEFBEBF34}"/>
              </a:ext>
            </a:extLst>
          </p:cNvPr>
          <p:cNvSpPr txBox="1">
            <a:spLocks noChangeArrowheads="1"/>
          </p:cNvSpPr>
          <p:nvPr/>
        </p:nvSpPr>
        <p:spPr bwMode="auto">
          <a:xfrm>
            <a:off x="1837892" y="1241076"/>
            <a:ext cx="57740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FSC-A</a:t>
            </a:r>
          </a:p>
        </p:txBody>
      </p:sp>
      <p:sp>
        <p:nvSpPr>
          <p:cNvPr id="21" name="TextBox 186">
            <a:extLst>
              <a:ext uri="{FF2B5EF4-FFF2-40B4-BE49-F238E27FC236}">
                <a16:creationId xmlns:a16="http://schemas.microsoft.com/office/drawing/2014/main" id="{5A6D9C17-41E4-4916-8E74-8D731633CD7F}"/>
              </a:ext>
            </a:extLst>
          </p:cNvPr>
          <p:cNvSpPr txBox="1">
            <a:spLocks noChangeArrowheads="1"/>
          </p:cNvSpPr>
          <p:nvPr/>
        </p:nvSpPr>
        <p:spPr bwMode="auto">
          <a:xfrm rot="16200000">
            <a:off x="1589804" y="999786"/>
            <a:ext cx="57740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FSC-H</a:t>
            </a:r>
          </a:p>
        </p:txBody>
      </p:sp>
      <p:cxnSp>
        <p:nvCxnSpPr>
          <p:cNvPr id="22" name="Straight Arrow Connector 21">
            <a:extLst>
              <a:ext uri="{FF2B5EF4-FFF2-40B4-BE49-F238E27FC236}">
                <a16:creationId xmlns:a16="http://schemas.microsoft.com/office/drawing/2014/main" id="{29630C22-D3F0-40CA-BD5C-84A0BC8057EC}"/>
              </a:ext>
            </a:extLst>
          </p:cNvPr>
          <p:cNvCxnSpPr>
            <a:cxnSpLocks/>
          </p:cNvCxnSpPr>
          <p:nvPr/>
        </p:nvCxnSpPr>
        <p:spPr>
          <a:xfrm>
            <a:off x="2333001" y="1365764"/>
            <a:ext cx="22194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1E8E4D7-F906-4F9C-A466-1151179D9FFF}"/>
              </a:ext>
            </a:extLst>
          </p:cNvPr>
          <p:cNvCxnSpPr>
            <a:cxnSpLocks/>
          </p:cNvCxnSpPr>
          <p:nvPr/>
        </p:nvCxnSpPr>
        <p:spPr>
          <a:xfrm flipV="1">
            <a:off x="1878908" y="666733"/>
            <a:ext cx="0" cy="25732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185">
            <a:extLst>
              <a:ext uri="{FF2B5EF4-FFF2-40B4-BE49-F238E27FC236}">
                <a16:creationId xmlns:a16="http://schemas.microsoft.com/office/drawing/2014/main" id="{BB965D8F-7E1D-41E6-96FF-ABA69984E6B2}"/>
              </a:ext>
            </a:extLst>
          </p:cNvPr>
          <p:cNvSpPr txBox="1">
            <a:spLocks noChangeArrowheads="1"/>
          </p:cNvSpPr>
          <p:nvPr/>
        </p:nvSpPr>
        <p:spPr bwMode="auto">
          <a:xfrm>
            <a:off x="1099830" y="1243476"/>
            <a:ext cx="49084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DAPI</a:t>
            </a:r>
          </a:p>
        </p:txBody>
      </p:sp>
      <p:sp>
        <p:nvSpPr>
          <p:cNvPr id="25" name="TextBox 186">
            <a:extLst>
              <a:ext uri="{FF2B5EF4-FFF2-40B4-BE49-F238E27FC236}">
                <a16:creationId xmlns:a16="http://schemas.microsoft.com/office/drawing/2014/main" id="{0AA86CE2-3791-47C7-8BC4-F3E86C3182EC}"/>
              </a:ext>
            </a:extLst>
          </p:cNvPr>
          <p:cNvSpPr txBox="1">
            <a:spLocks noChangeArrowheads="1"/>
          </p:cNvSpPr>
          <p:nvPr/>
        </p:nvSpPr>
        <p:spPr bwMode="auto">
          <a:xfrm rot="16200000">
            <a:off x="848536" y="1002186"/>
            <a:ext cx="58381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SSC-A</a:t>
            </a:r>
          </a:p>
        </p:txBody>
      </p:sp>
      <p:cxnSp>
        <p:nvCxnSpPr>
          <p:cNvPr id="26" name="Straight Arrow Connector 25">
            <a:extLst>
              <a:ext uri="{FF2B5EF4-FFF2-40B4-BE49-F238E27FC236}">
                <a16:creationId xmlns:a16="http://schemas.microsoft.com/office/drawing/2014/main" id="{C59137CF-FC22-40E5-8F6E-F247704608D1}"/>
              </a:ext>
            </a:extLst>
          </p:cNvPr>
          <p:cNvCxnSpPr>
            <a:cxnSpLocks/>
          </p:cNvCxnSpPr>
          <p:nvPr/>
        </p:nvCxnSpPr>
        <p:spPr>
          <a:xfrm>
            <a:off x="1553968" y="1368164"/>
            <a:ext cx="22194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6B7022C-9674-4AB1-A6F6-FE0E03097023}"/>
              </a:ext>
            </a:extLst>
          </p:cNvPr>
          <p:cNvCxnSpPr>
            <a:cxnSpLocks/>
          </p:cNvCxnSpPr>
          <p:nvPr/>
        </p:nvCxnSpPr>
        <p:spPr>
          <a:xfrm flipV="1">
            <a:off x="1140846" y="674023"/>
            <a:ext cx="0" cy="25732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185">
            <a:extLst>
              <a:ext uri="{FF2B5EF4-FFF2-40B4-BE49-F238E27FC236}">
                <a16:creationId xmlns:a16="http://schemas.microsoft.com/office/drawing/2014/main" id="{5146C1CF-FF3F-44AB-BF10-FE40DDBF3104}"/>
              </a:ext>
            </a:extLst>
          </p:cNvPr>
          <p:cNvSpPr txBox="1">
            <a:spLocks noChangeArrowheads="1"/>
          </p:cNvSpPr>
          <p:nvPr/>
        </p:nvSpPr>
        <p:spPr bwMode="auto">
          <a:xfrm>
            <a:off x="298346" y="1241877"/>
            <a:ext cx="57740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FSC-A</a:t>
            </a:r>
          </a:p>
        </p:txBody>
      </p:sp>
      <p:sp>
        <p:nvSpPr>
          <p:cNvPr id="29" name="TextBox 186">
            <a:extLst>
              <a:ext uri="{FF2B5EF4-FFF2-40B4-BE49-F238E27FC236}">
                <a16:creationId xmlns:a16="http://schemas.microsoft.com/office/drawing/2014/main" id="{D4EE4A8D-48FA-4AD8-811E-70892C605F8F}"/>
              </a:ext>
            </a:extLst>
          </p:cNvPr>
          <p:cNvSpPr txBox="1">
            <a:spLocks noChangeArrowheads="1"/>
          </p:cNvSpPr>
          <p:nvPr/>
        </p:nvSpPr>
        <p:spPr bwMode="auto">
          <a:xfrm rot="16200000">
            <a:off x="47052" y="1000587"/>
            <a:ext cx="58381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SSC-A</a:t>
            </a:r>
          </a:p>
        </p:txBody>
      </p:sp>
      <p:cxnSp>
        <p:nvCxnSpPr>
          <p:cNvPr id="30" name="Straight Arrow Connector 29">
            <a:extLst>
              <a:ext uri="{FF2B5EF4-FFF2-40B4-BE49-F238E27FC236}">
                <a16:creationId xmlns:a16="http://schemas.microsoft.com/office/drawing/2014/main" id="{984D6486-4561-45BE-96BA-D635BF99491B}"/>
              </a:ext>
            </a:extLst>
          </p:cNvPr>
          <p:cNvCxnSpPr>
            <a:cxnSpLocks/>
          </p:cNvCxnSpPr>
          <p:nvPr/>
        </p:nvCxnSpPr>
        <p:spPr>
          <a:xfrm>
            <a:off x="787377" y="1366565"/>
            <a:ext cx="22194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8D5B4963-BA04-4E7C-B83B-3A27C70CB9CA}"/>
              </a:ext>
            </a:extLst>
          </p:cNvPr>
          <p:cNvCxnSpPr>
            <a:cxnSpLocks/>
          </p:cNvCxnSpPr>
          <p:nvPr/>
        </p:nvCxnSpPr>
        <p:spPr>
          <a:xfrm flipV="1">
            <a:off x="339362" y="672424"/>
            <a:ext cx="0" cy="25732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188">
            <a:extLst>
              <a:ext uri="{FF2B5EF4-FFF2-40B4-BE49-F238E27FC236}">
                <a16:creationId xmlns:a16="http://schemas.microsoft.com/office/drawing/2014/main" id="{E0B44E97-F86C-4175-9793-B8F184E31057}"/>
              </a:ext>
            </a:extLst>
          </p:cNvPr>
          <p:cNvSpPr txBox="1">
            <a:spLocks noChangeArrowheads="1"/>
          </p:cNvSpPr>
          <p:nvPr/>
        </p:nvSpPr>
        <p:spPr bwMode="auto">
          <a:xfrm>
            <a:off x="206161" y="454797"/>
            <a:ext cx="100860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en-US" sz="1000" b="1" dirty="0">
                <a:latin typeface="Arial" panose="020B0604020202020204" pitchFamily="34" charset="0"/>
                <a:cs typeface="Arial" panose="020B0604020202020204" pitchFamily="34" charset="0"/>
              </a:rPr>
              <a:t>Lymphocytes</a:t>
            </a:r>
          </a:p>
        </p:txBody>
      </p:sp>
      <p:sp>
        <p:nvSpPr>
          <p:cNvPr id="33" name="TextBox 188">
            <a:extLst>
              <a:ext uri="{FF2B5EF4-FFF2-40B4-BE49-F238E27FC236}">
                <a16:creationId xmlns:a16="http://schemas.microsoft.com/office/drawing/2014/main" id="{93FFEB40-FB76-44F1-B1FC-0053E38E5BA2}"/>
              </a:ext>
            </a:extLst>
          </p:cNvPr>
          <p:cNvSpPr txBox="1">
            <a:spLocks noChangeArrowheads="1"/>
          </p:cNvSpPr>
          <p:nvPr/>
        </p:nvSpPr>
        <p:spPr bwMode="auto">
          <a:xfrm>
            <a:off x="1291826" y="454797"/>
            <a:ext cx="43954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en-US" sz="1000" b="1" dirty="0">
                <a:latin typeface="Arial" panose="020B0604020202020204" pitchFamily="34" charset="0"/>
                <a:cs typeface="Arial" panose="020B0604020202020204" pitchFamily="34" charset="0"/>
              </a:rPr>
              <a:t>Live</a:t>
            </a:r>
          </a:p>
        </p:txBody>
      </p:sp>
      <p:sp>
        <p:nvSpPr>
          <p:cNvPr id="34" name="TextBox 188">
            <a:extLst>
              <a:ext uri="{FF2B5EF4-FFF2-40B4-BE49-F238E27FC236}">
                <a16:creationId xmlns:a16="http://schemas.microsoft.com/office/drawing/2014/main" id="{78982D72-E7B9-4416-B2BC-DFA200E0CBE2}"/>
              </a:ext>
            </a:extLst>
          </p:cNvPr>
          <p:cNvSpPr txBox="1">
            <a:spLocks noChangeArrowheads="1"/>
          </p:cNvSpPr>
          <p:nvPr/>
        </p:nvSpPr>
        <p:spPr bwMode="auto">
          <a:xfrm>
            <a:off x="1923598" y="454797"/>
            <a:ext cx="6110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en-US" sz="1000" b="1" dirty="0">
                <a:latin typeface="Arial" panose="020B0604020202020204" pitchFamily="34" charset="0"/>
                <a:cs typeface="Arial" panose="020B0604020202020204" pitchFamily="34" charset="0"/>
              </a:rPr>
              <a:t>Singlet</a:t>
            </a:r>
          </a:p>
        </p:txBody>
      </p:sp>
      <p:sp>
        <p:nvSpPr>
          <p:cNvPr id="35" name="TextBox 188">
            <a:extLst>
              <a:ext uri="{FF2B5EF4-FFF2-40B4-BE49-F238E27FC236}">
                <a16:creationId xmlns:a16="http://schemas.microsoft.com/office/drawing/2014/main" id="{C194B800-7B55-4807-A7F4-639913A60F44}"/>
              </a:ext>
            </a:extLst>
          </p:cNvPr>
          <p:cNvSpPr txBox="1">
            <a:spLocks noChangeArrowheads="1"/>
          </p:cNvSpPr>
          <p:nvPr/>
        </p:nvSpPr>
        <p:spPr bwMode="auto">
          <a:xfrm>
            <a:off x="2441269" y="454797"/>
            <a:ext cx="97334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en-US" sz="1000" b="1" dirty="0">
                <a:latin typeface="Arial" panose="020B0604020202020204" pitchFamily="34" charset="0"/>
                <a:cs typeface="Arial" panose="020B0604020202020204" pitchFamily="34" charset="0"/>
              </a:rPr>
              <a:t>CD19-TCR</a:t>
            </a:r>
            <a:r>
              <a:rPr lang="el-GR" altLang="en-US" sz="1000" b="1" dirty="0">
                <a:latin typeface="Arial" panose="020B0604020202020204" pitchFamily="34" charset="0"/>
                <a:cs typeface="Arial" panose="020B0604020202020204" pitchFamily="34" charset="0"/>
              </a:rPr>
              <a:t>β</a:t>
            </a:r>
            <a:r>
              <a:rPr lang="en-US" altLang="en-US" sz="1000" b="1" dirty="0">
                <a:latin typeface="Arial" panose="020B0604020202020204" pitchFamily="34" charset="0"/>
                <a:cs typeface="Arial" panose="020B0604020202020204" pitchFamily="34" charset="0"/>
              </a:rPr>
              <a:t>+</a:t>
            </a:r>
          </a:p>
        </p:txBody>
      </p:sp>
      <p:sp>
        <p:nvSpPr>
          <p:cNvPr id="36" name="TextBox 188">
            <a:extLst>
              <a:ext uri="{FF2B5EF4-FFF2-40B4-BE49-F238E27FC236}">
                <a16:creationId xmlns:a16="http://schemas.microsoft.com/office/drawing/2014/main" id="{61FECCCD-967A-4178-BB0B-FDC77B501B6C}"/>
              </a:ext>
            </a:extLst>
          </p:cNvPr>
          <p:cNvSpPr txBox="1">
            <a:spLocks noChangeArrowheads="1"/>
          </p:cNvSpPr>
          <p:nvPr/>
        </p:nvSpPr>
        <p:spPr bwMode="auto">
          <a:xfrm>
            <a:off x="3294177" y="454797"/>
            <a:ext cx="107593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en-US" sz="1000" b="1" dirty="0">
                <a:latin typeface="Arial" panose="020B0604020202020204" pitchFamily="34" charset="0"/>
                <a:cs typeface="Arial" panose="020B0604020202020204" pitchFamily="34" charset="0"/>
              </a:rPr>
              <a:t>TCR</a:t>
            </a:r>
            <a:r>
              <a:rPr lang="el-GR" altLang="en-US" sz="1000" b="1" dirty="0">
                <a:latin typeface="Arial" panose="020B0604020202020204" pitchFamily="34" charset="0"/>
                <a:cs typeface="Arial" panose="020B0604020202020204" pitchFamily="34" charset="0"/>
              </a:rPr>
              <a:t>β</a:t>
            </a:r>
            <a:r>
              <a:rPr lang="en-US" altLang="en-US" sz="1000" b="1" dirty="0">
                <a:latin typeface="Arial" panose="020B0604020202020204" pitchFamily="34" charset="0"/>
                <a:cs typeface="Arial" panose="020B0604020202020204" pitchFamily="34" charset="0"/>
              </a:rPr>
              <a:t>+CD138+</a:t>
            </a:r>
          </a:p>
        </p:txBody>
      </p:sp>
      <p:cxnSp>
        <p:nvCxnSpPr>
          <p:cNvPr id="38" name="Straight Arrow Connector 37">
            <a:extLst>
              <a:ext uri="{FF2B5EF4-FFF2-40B4-BE49-F238E27FC236}">
                <a16:creationId xmlns:a16="http://schemas.microsoft.com/office/drawing/2014/main" id="{6A59B3EE-E844-456B-9721-33390A6681BD}"/>
              </a:ext>
            </a:extLst>
          </p:cNvPr>
          <p:cNvCxnSpPr/>
          <p:nvPr/>
        </p:nvCxnSpPr>
        <p:spPr>
          <a:xfrm>
            <a:off x="767817" y="1072497"/>
            <a:ext cx="332013"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387C4AB2-B824-48E2-A90D-DAF2141DADA0}"/>
              </a:ext>
            </a:extLst>
          </p:cNvPr>
          <p:cNvCxnSpPr/>
          <p:nvPr/>
        </p:nvCxnSpPr>
        <p:spPr>
          <a:xfrm>
            <a:off x="1511598" y="1072497"/>
            <a:ext cx="332013"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A00FCE27-E596-4EC7-9B02-E48357DA3F9B}"/>
              </a:ext>
            </a:extLst>
          </p:cNvPr>
          <p:cNvCxnSpPr/>
          <p:nvPr/>
        </p:nvCxnSpPr>
        <p:spPr>
          <a:xfrm>
            <a:off x="2385936" y="938730"/>
            <a:ext cx="2286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7D23ED5E-399B-442B-A12C-F28FF5686EAF}"/>
              </a:ext>
            </a:extLst>
          </p:cNvPr>
          <p:cNvCxnSpPr>
            <a:cxnSpLocks/>
          </p:cNvCxnSpPr>
          <p:nvPr/>
        </p:nvCxnSpPr>
        <p:spPr>
          <a:xfrm>
            <a:off x="3170668" y="1222983"/>
            <a:ext cx="221116"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7AFF60AE-1927-46DA-A5AC-D92BFFD33EDA}"/>
              </a:ext>
            </a:extLst>
          </p:cNvPr>
          <p:cNvSpPr txBox="1"/>
          <p:nvPr/>
        </p:nvSpPr>
        <p:spPr>
          <a:xfrm>
            <a:off x="-55980" y="-56036"/>
            <a:ext cx="2103461" cy="307777"/>
          </a:xfrm>
          <a:prstGeom prst="rect">
            <a:avLst/>
          </a:prstGeom>
          <a:noFill/>
        </p:spPr>
        <p:txBody>
          <a:bodyPr wrap="none" rtlCol="0">
            <a:spAutoFit/>
          </a:bodyPr>
          <a:lstStyle>
            <a:defPPr>
              <a:defRPr lang="en-US"/>
            </a:defPPr>
            <a:lvl1pPr>
              <a:defRPr b="1">
                <a:latin typeface="Arial" panose="020B0604020202020204" pitchFamily="34" charset="0"/>
                <a:cs typeface="Arial" panose="020B0604020202020204" pitchFamily="34" charset="0"/>
              </a:defRPr>
            </a:lvl1pPr>
          </a:lstStyle>
          <a:p>
            <a:r>
              <a:rPr lang="en-US" sz="1400" dirty="0"/>
              <a:t>Supplemental Figure 1</a:t>
            </a:r>
          </a:p>
        </p:txBody>
      </p:sp>
      <p:sp>
        <p:nvSpPr>
          <p:cNvPr id="45" name="TextBox 50">
            <a:extLst>
              <a:ext uri="{FF2B5EF4-FFF2-40B4-BE49-F238E27FC236}">
                <a16:creationId xmlns:a16="http://schemas.microsoft.com/office/drawing/2014/main" id="{FA0F8817-7602-4CD6-8212-A7B061D651B2}"/>
              </a:ext>
            </a:extLst>
          </p:cNvPr>
          <p:cNvSpPr txBox="1">
            <a:spLocks noChangeArrowheads="1"/>
          </p:cNvSpPr>
          <p:nvPr/>
        </p:nvSpPr>
        <p:spPr bwMode="auto">
          <a:xfrm>
            <a:off x="-3714" y="256533"/>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A.</a:t>
            </a:r>
          </a:p>
        </p:txBody>
      </p:sp>
      <p:pic>
        <p:nvPicPr>
          <p:cNvPr id="42" name="Picture 41">
            <a:extLst>
              <a:ext uri="{FF2B5EF4-FFF2-40B4-BE49-F238E27FC236}">
                <a16:creationId xmlns:a16="http://schemas.microsoft.com/office/drawing/2014/main" id="{45D6BA62-2691-4FE8-8FB8-CFF0AD82AC16}"/>
              </a:ext>
            </a:extLst>
          </p:cNvPr>
          <p:cNvPicPr>
            <a:picLocks noChangeAspect="1"/>
          </p:cNvPicPr>
          <p:nvPr/>
        </p:nvPicPr>
        <p:blipFill>
          <a:blip r:embed="rId9"/>
          <a:stretch>
            <a:fillRect/>
          </a:stretch>
        </p:blipFill>
        <p:spPr>
          <a:xfrm>
            <a:off x="814666" y="4501294"/>
            <a:ext cx="684929" cy="684929"/>
          </a:xfrm>
          <a:prstGeom prst="rect">
            <a:avLst/>
          </a:prstGeom>
        </p:spPr>
      </p:pic>
      <p:pic>
        <p:nvPicPr>
          <p:cNvPr id="43" name="Picture 42">
            <a:extLst>
              <a:ext uri="{FF2B5EF4-FFF2-40B4-BE49-F238E27FC236}">
                <a16:creationId xmlns:a16="http://schemas.microsoft.com/office/drawing/2014/main" id="{3644EE44-B1F8-41B3-B60E-F063B0D47461}"/>
              </a:ext>
            </a:extLst>
          </p:cNvPr>
          <p:cNvPicPr>
            <a:picLocks noChangeAspect="1"/>
          </p:cNvPicPr>
          <p:nvPr/>
        </p:nvPicPr>
        <p:blipFill>
          <a:blip r:embed="rId10"/>
          <a:stretch>
            <a:fillRect/>
          </a:stretch>
        </p:blipFill>
        <p:spPr>
          <a:xfrm>
            <a:off x="1467304" y="4502178"/>
            <a:ext cx="684929" cy="684929"/>
          </a:xfrm>
          <a:prstGeom prst="rect">
            <a:avLst/>
          </a:prstGeom>
        </p:spPr>
      </p:pic>
      <p:sp>
        <p:nvSpPr>
          <p:cNvPr id="48" name="TextBox 47">
            <a:extLst>
              <a:ext uri="{FF2B5EF4-FFF2-40B4-BE49-F238E27FC236}">
                <a16:creationId xmlns:a16="http://schemas.microsoft.com/office/drawing/2014/main" id="{716574F5-F383-4CA0-BEDC-50B9BD0AECA8}"/>
              </a:ext>
            </a:extLst>
          </p:cNvPr>
          <p:cNvSpPr txBox="1"/>
          <p:nvPr/>
        </p:nvSpPr>
        <p:spPr>
          <a:xfrm>
            <a:off x="1617712" y="4602410"/>
            <a:ext cx="431528"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5.40</a:t>
            </a:r>
          </a:p>
        </p:txBody>
      </p:sp>
      <p:sp>
        <p:nvSpPr>
          <p:cNvPr id="50" name="TextBox 49">
            <a:extLst>
              <a:ext uri="{FF2B5EF4-FFF2-40B4-BE49-F238E27FC236}">
                <a16:creationId xmlns:a16="http://schemas.microsoft.com/office/drawing/2014/main" id="{574E3AC2-2EF8-4FEE-A448-7308C93A1719}"/>
              </a:ext>
            </a:extLst>
          </p:cNvPr>
          <p:cNvSpPr txBox="1"/>
          <p:nvPr/>
        </p:nvSpPr>
        <p:spPr>
          <a:xfrm>
            <a:off x="200009" y="4712005"/>
            <a:ext cx="567784" cy="246221"/>
          </a:xfrm>
          <a:prstGeom prst="rect">
            <a:avLst/>
          </a:prstGeom>
          <a:noFill/>
        </p:spPr>
        <p:txBody>
          <a:bodyPr wrap="none" rtlCol="0">
            <a:spAutoFit/>
          </a:bodyPr>
          <a:lstStyle>
            <a:defPPr>
              <a:defRPr lang="en-US"/>
            </a:defPPr>
            <a:lvl1pPr>
              <a:defRPr sz="1000" b="1">
                <a:latin typeface="Arial" panose="020B0604020202020204" pitchFamily="34" charset="0"/>
              </a:defRPr>
            </a:lvl1pPr>
          </a:lstStyle>
          <a:p>
            <a:r>
              <a:rPr lang="en-US" dirty="0"/>
              <a:t>Balb/c</a:t>
            </a:r>
          </a:p>
        </p:txBody>
      </p:sp>
      <p:sp>
        <p:nvSpPr>
          <p:cNvPr id="52" name="TextBox 51">
            <a:extLst>
              <a:ext uri="{FF2B5EF4-FFF2-40B4-BE49-F238E27FC236}">
                <a16:creationId xmlns:a16="http://schemas.microsoft.com/office/drawing/2014/main" id="{8123ABBC-526C-4328-8280-EB4219CEE7CF}"/>
              </a:ext>
            </a:extLst>
          </p:cNvPr>
          <p:cNvSpPr txBox="1"/>
          <p:nvPr/>
        </p:nvSpPr>
        <p:spPr>
          <a:xfrm>
            <a:off x="969805" y="4620631"/>
            <a:ext cx="431528"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1.18</a:t>
            </a:r>
          </a:p>
        </p:txBody>
      </p:sp>
      <p:pic>
        <p:nvPicPr>
          <p:cNvPr id="53" name="Picture 52">
            <a:extLst>
              <a:ext uri="{FF2B5EF4-FFF2-40B4-BE49-F238E27FC236}">
                <a16:creationId xmlns:a16="http://schemas.microsoft.com/office/drawing/2014/main" id="{8715A9B4-1E0C-4134-A5FF-6DCE660610AF}"/>
              </a:ext>
            </a:extLst>
          </p:cNvPr>
          <p:cNvPicPr>
            <a:picLocks noChangeAspect="1"/>
          </p:cNvPicPr>
          <p:nvPr/>
        </p:nvPicPr>
        <p:blipFill>
          <a:blip r:embed="rId11"/>
          <a:stretch>
            <a:fillRect/>
          </a:stretch>
        </p:blipFill>
        <p:spPr>
          <a:xfrm>
            <a:off x="813945" y="3858982"/>
            <a:ext cx="684929" cy="684929"/>
          </a:xfrm>
          <a:prstGeom prst="rect">
            <a:avLst/>
          </a:prstGeom>
        </p:spPr>
      </p:pic>
      <p:pic>
        <p:nvPicPr>
          <p:cNvPr id="54" name="Picture 53">
            <a:extLst>
              <a:ext uri="{FF2B5EF4-FFF2-40B4-BE49-F238E27FC236}">
                <a16:creationId xmlns:a16="http://schemas.microsoft.com/office/drawing/2014/main" id="{C1F3CB84-B2D6-4D0E-A48F-93E3AB980E45}"/>
              </a:ext>
            </a:extLst>
          </p:cNvPr>
          <p:cNvPicPr>
            <a:picLocks noChangeAspect="1"/>
          </p:cNvPicPr>
          <p:nvPr/>
        </p:nvPicPr>
        <p:blipFill>
          <a:blip r:embed="rId12"/>
          <a:stretch>
            <a:fillRect/>
          </a:stretch>
        </p:blipFill>
        <p:spPr>
          <a:xfrm>
            <a:off x="1469228" y="3859930"/>
            <a:ext cx="684929" cy="684929"/>
          </a:xfrm>
          <a:prstGeom prst="rect">
            <a:avLst/>
          </a:prstGeom>
        </p:spPr>
      </p:pic>
      <p:sp>
        <p:nvSpPr>
          <p:cNvPr id="55" name="TextBox 54">
            <a:extLst>
              <a:ext uri="{FF2B5EF4-FFF2-40B4-BE49-F238E27FC236}">
                <a16:creationId xmlns:a16="http://schemas.microsoft.com/office/drawing/2014/main" id="{9DEFDDC0-B201-420C-9786-16DD799A44D2}"/>
              </a:ext>
            </a:extLst>
          </p:cNvPr>
          <p:cNvSpPr txBox="1"/>
          <p:nvPr/>
        </p:nvSpPr>
        <p:spPr>
          <a:xfrm>
            <a:off x="974621" y="3709003"/>
            <a:ext cx="447558" cy="246221"/>
          </a:xfrm>
          <a:prstGeom prst="rect">
            <a:avLst/>
          </a:prstGeom>
          <a:noFill/>
        </p:spPr>
        <p:txBody>
          <a:bodyPr wrap="none" rtlCol="0">
            <a:spAutoFit/>
          </a:bodyPr>
          <a:lstStyle/>
          <a:p>
            <a:r>
              <a:rPr lang="en-US" sz="1000" b="1" dirty="0">
                <a:latin typeface="Arial" panose="020B0604020202020204" pitchFamily="34" charset="0"/>
              </a:rPr>
              <a:t>PBS</a:t>
            </a:r>
          </a:p>
        </p:txBody>
      </p:sp>
      <p:sp>
        <p:nvSpPr>
          <p:cNvPr id="56" name="TextBox 55">
            <a:extLst>
              <a:ext uri="{FF2B5EF4-FFF2-40B4-BE49-F238E27FC236}">
                <a16:creationId xmlns:a16="http://schemas.microsoft.com/office/drawing/2014/main" id="{65C09A99-5AD5-4F73-9C04-58BDBD34DE30}"/>
              </a:ext>
            </a:extLst>
          </p:cNvPr>
          <p:cNvSpPr txBox="1"/>
          <p:nvPr/>
        </p:nvSpPr>
        <p:spPr>
          <a:xfrm>
            <a:off x="1608236" y="3955225"/>
            <a:ext cx="431528"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3.32</a:t>
            </a:r>
          </a:p>
        </p:txBody>
      </p:sp>
      <p:sp>
        <p:nvSpPr>
          <p:cNvPr id="58" name="TextBox 57">
            <a:extLst>
              <a:ext uri="{FF2B5EF4-FFF2-40B4-BE49-F238E27FC236}">
                <a16:creationId xmlns:a16="http://schemas.microsoft.com/office/drawing/2014/main" id="{D2E293AB-4275-4DD5-AE50-B2A72D7EA0A7}"/>
              </a:ext>
            </a:extLst>
          </p:cNvPr>
          <p:cNvSpPr txBox="1"/>
          <p:nvPr/>
        </p:nvSpPr>
        <p:spPr>
          <a:xfrm>
            <a:off x="1499678" y="3709003"/>
            <a:ext cx="688009" cy="246221"/>
          </a:xfrm>
          <a:prstGeom prst="rect">
            <a:avLst/>
          </a:prstGeom>
          <a:noFill/>
        </p:spPr>
        <p:txBody>
          <a:bodyPr wrap="none" rtlCol="0">
            <a:spAutoFit/>
          </a:bodyPr>
          <a:lstStyle/>
          <a:p>
            <a:r>
              <a:rPr lang="en-US" sz="1000" b="1" dirty="0">
                <a:latin typeface="Arial" panose="020B0604020202020204" pitchFamily="34" charset="0"/>
              </a:rPr>
              <a:t>Pristane</a:t>
            </a:r>
          </a:p>
        </p:txBody>
      </p:sp>
      <p:sp>
        <p:nvSpPr>
          <p:cNvPr id="59" name="TextBox 58">
            <a:extLst>
              <a:ext uri="{FF2B5EF4-FFF2-40B4-BE49-F238E27FC236}">
                <a16:creationId xmlns:a16="http://schemas.microsoft.com/office/drawing/2014/main" id="{160737E6-247B-432D-A97B-E398C10856D7}"/>
              </a:ext>
            </a:extLst>
          </p:cNvPr>
          <p:cNvSpPr txBox="1"/>
          <p:nvPr/>
        </p:nvSpPr>
        <p:spPr>
          <a:xfrm>
            <a:off x="999446" y="3955224"/>
            <a:ext cx="431528"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1.09</a:t>
            </a:r>
          </a:p>
        </p:txBody>
      </p:sp>
      <p:sp>
        <p:nvSpPr>
          <p:cNvPr id="60" name="TextBox 59">
            <a:extLst>
              <a:ext uri="{FF2B5EF4-FFF2-40B4-BE49-F238E27FC236}">
                <a16:creationId xmlns:a16="http://schemas.microsoft.com/office/drawing/2014/main" id="{2379678B-3A9A-46C1-94DA-633C72E0A043}"/>
              </a:ext>
            </a:extLst>
          </p:cNvPr>
          <p:cNvSpPr txBox="1"/>
          <p:nvPr/>
        </p:nvSpPr>
        <p:spPr>
          <a:xfrm>
            <a:off x="102651" y="4038236"/>
            <a:ext cx="696024" cy="246221"/>
          </a:xfrm>
          <a:prstGeom prst="rect">
            <a:avLst/>
          </a:prstGeom>
          <a:noFill/>
        </p:spPr>
        <p:txBody>
          <a:bodyPr wrap="none" rtlCol="0">
            <a:spAutoFit/>
          </a:bodyPr>
          <a:lstStyle>
            <a:defPPr>
              <a:defRPr lang="en-US"/>
            </a:defPPr>
            <a:lvl1pPr>
              <a:defRPr sz="1000" b="1">
                <a:latin typeface="Arial" panose="020B0604020202020204" pitchFamily="34" charset="0"/>
              </a:defRPr>
            </a:lvl1pPr>
          </a:lstStyle>
          <a:p>
            <a:r>
              <a:rPr lang="en-US" dirty="0"/>
              <a:t>C57BL/6</a:t>
            </a:r>
          </a:p>
        </p:txBody>
      </p:sp>
      <p:sp>
        <p:nvSpPr>
          <p:cNvPr id="61" name="TextBox 185">
            <a:extLst>
              <a:ext uri="{FF2B5EF4-FFF2-40B4-BE49-F238E27FC236}">
                <a16:creationId xmlns:a16="http://schemas.microsoft.com/office/drawing/2014/main" id="{FA27805E-D37E-48B7-9F3F-5E0821F13B1B}"/>
              </a:ext>
            </a:extLst>
          </p:cNvPr>
          <p:cNvSpPr txBox="1">
            <a:spLocks noChangeArrowheads="1"/>
          </p:cNvSpPr>
          <p:nvPr/>
        </p:nvSpPr>
        <p:spPr bwMode="auto">
          <a:xfrm>
            <a:off x="816715" y="5153940"/>
            <a:ext cx="52770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TCR</a:t>
            </a:r>
            <a:r>
              <a:rPr lang="el-GR" altLang="en-US" sz="1000" b="1" dirty="0">
                <a:latin typeface="Arial" panose="020B0604020202020204" pitchFamily="34" charset="0"/>
                <a:cs typeface="Arial" panose="020B0604020202020204" pitchFamily="34" charset="0"/>
              </a:rPr>
              <a:t>β</a:t>
            </a:r>
            <a:endParaRPr lang="en-US" altLang="en-US" sz="1000" b="1" dirty="0">
              <a:latin typeface="Arial" panose="020B0604020202020204" pitchFamily="34" charset="0"/>
              <a:cs typeface="Arial" panose="020B0604020202020204" pitchFamily="34" charset="0"/>
            </a:endParaRPr>
          </a:p>
        </p:txBody>
      </p:sp>
      <p:sp>
        <p:nvSpPr>
          <p:cNvPr id="62" name="TextBox 186">
            <a:extLst>
              <a:ext uri="{FF2B5EF4-FFF2-40B4-BE49-F238E27FC236}">
                <a16:creationId xmlns:a16="http://schemas.microsoft.com/office/drawing/2014/main" id="{79352916-AA47-4739-8C05-61947EE78764}"/>
              </a:ext>
            </a:extLst>
          </p:cNvPr>
          <p:cNvSpPr txBox="1">
            <a:spLocks noChangeArrowheads="1"/>
          </p:cNvSpPr>
          <p:nvPr/>
        </p:nvSpPr>
        <p:spPr bwMode="auto">
          <a:xfrm rot="16200000">
            <a:off x="500209" y="4902785"/>
            <a:ext cx="5822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CD138</a:t>
            </a:r>
          </a:p>
        </p:txBody>
      </p:sp>
      <p:cxnSp>
        <p:nvCxnSpPr>
          <p:cNvPr id="63" name="Straight Arrow Connector 62">
            <a:extLst>
              <a:ext uri="{FF2B5EF4-FFF2-40B4-BE49-F238E27FC236}">
                <a16:creationId xmlns:a16="http://schemas.microsoft.com/office/drawing/2014/main" id="{8ED74ADE-DBC6-4DE0-9D5B-99FDC676A855}"/>
              </a:ext>
            </a:extLst>
          </p:cNvPr>
          <p:cNvCxnSpPr>
            <a:cxnSpLocks/>
          </p:cNvCxnSpPr>
          <p:nvPr/>
        </p:nvCxnSpPr>
        <p:spPr>
          <a:xfrm>
            <a:off x="1335725" y="5288343"/>
            <a:ext cx="82296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56024626-9062-4080-AD48-FC5991721903}"/>
              </a:ext>
            </a:extLst>
          </p:cNvPr>
          <p:cNvCxnSpPr>
            <a:cxnSpLocks/>
          </p:cNvCxnSpPr>
          <p:nvPr/>
        </p:nvCxnSpPr>
        <p:spPr>
          <a:xfrm flipV="1">
            <a:off x="797240" y="3890707"/>
            <a:ext cx="0" cy="9144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9" name="Object 8">
            <a:extLst>
              <a:ext uri="{FF2B5EF4-FFF2-40B4-BE49-F238E27FC236}">
                <a16:creationId xmlns:a16="http://schemas.microsoft.com/office/drawing/2014/main" id="{D191DF1E-18D7-4B14-9DED-D5A30FB3C37B}"/>
              </a:ext>
            </a:extLst>
          </p:cNvPr>
          <p:cNvGraphicFramePr>
            <a:graphicFrameLocks noChangeAspect="1"/>
          </p:cNvGraphicFramePr>
          <p:nvPr>
            <p:extLst>
              <p:ext uri="{D42A27DB-BD31-4B8C-83A1-F6EECF244321}">
                <p14:modId xmlns:p14="http://schemas.microsoft.com/office/powerpoint/2010/main" val="2452770003"/>
              </p:ext>
            </p:extLst>
          </p:nvPr>
        </p:nvGraphicFramePr>
        <p:xfrm>
          <a:off x="2138363" y="1928813"/>
          <a:ext cx="2030412" cy="1646237"/>
        </p:xfrm>
        <a:graphic>
          <a:graphicData uri="http://schemas.openxmlformats.org/presentationml/2006/ole">
            <mc:AlternateContent xmlns:mc="http://schemas.openxmlformats.org/markup-compatibility/2006">
              <mc:Choice xmlns:v="urn:schemas-microsoft-com:vml" Requires="v">
                <p:oleObj spid="_x0000_s31456" name="Prism 8" r:id="rId13" imgW="3906032" imgH="3166834" progId="Prism8.Document">
                  <p:embed/>
                </p:oleObj>
              </mc:Choice>
              <mc:Fallback>
                <p:oleObj name="Prism 8" r:id="rId13" imgW="3906032" imgH="3166834" progId="Prism8.Document">
                  <p:embed/>
                  <p:pic>
                    <p:nvPicPr>
                      <p:cNvPr id="0" name=""/>
                      <p:cNvPicPr/>
                      <p:nvPr/>
                    </p:nvPicPr>
                    <p:blipFill>
                      <a:blip r:embed="rId14"/>
                      <a:stretch>
                        <a:fillRect/>
                      </a:stretch>
                    </p:blipFill>
                    <p:spPr>
                      <a:xfrm>
                        <a:off x="2138363" y="1928813"/>
                        <a:ext cx="2030412" cy="1646237"/>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FB94EBF0-8117-47FB-8A4F-C29CBE964AA5}"/>
              </a:ext>
            </a:extLst>
          </p:cNvPr>
          <p:cNvGraphicFramePr>
            <a:graphicFrameLocks noChangeAspect="1"/>
          </p:cNvGraphicFramePr>
          <p:nvPr>
            <p:extLst>
              <p:ext uri="{D42A27DB-BD31-4B8C-83A1-F6EECF244321}">
                <p14:modId xmlns:p14="http://schemas.microsoft.com/office/powerpoint/2010/main" val="91972979"/>
              </p:ext>
            </p:extLst>
          </p:nvPr>
        </p:nvGraphicFramePr>
        <p:xfrm>
          <a:off x="269875" y="1987550"/>
          <a:ext cx="1485900" cy="1539875"/>
        </p:xfrm>
        <a:graphic>
          <a:graphicData uri="http://schemas.openxmlformats.org/presentationml/2006/ole">
            <mc:AlternateContent xmlns:mc="http://schemas.openxmlformats.org/markup-compatibility/2006">
              <mc:Choice xmlns:v="urn:schemas-microsoft-com:vml" Requires="v">
                <p:oleObj spid="_x0000_s31457" name="Prism 8" r:id="rId15" imgW="3745772" imgH="2938137" progId="Prism8.Document">
                  <p:embed/>
                </p:oleObj>
              </mc:Choice>
              <mc:Fallback>
                <p:oleObj name="Prism 8" r:id="rId15" imgW="3745772" imgH="2938137" progId="Prism8.Document">
                  <p:embed/>
                  <p:pic>
                    <p:nvPicPr>
                      <p:cNvPr id="0" name=""/>
                      <p:cNvPicPr/>
                      <p:nvPr/>
                    </p:nvPicPr>
                    <p:blipFill>
                      <a:blip r:embed="rId16"/>
                      <a:stretch>
                        <a:fillRect/>
                      </a:stretch>
                    </p:blipFill>
                    <p:spPr>
                      <a:xfrm>
                        <a:off x="269875" y="1987550"/>
                        <a:ext cx="1485900" cy="1539875"/>
                      </a:xfrm>
                      <a:prstGeom prst="rect">
                        <a:avLst/>
                      </a:prstGeom>
                    </p:spPr>
                  </p:pic>
                </p:oleObj>
              </mc:Fallback>
            </mc:AlternateContent>
          </a:graphicData>
        </a:graphic>
      </p:graphicFrame>
      <p:sp>
        <p:nvSpPr>
          <p:cNvPr id="65" name="TextBox 50">
            <a:extLst>
              <a:ext uri="{FF2B5EF4-FFF2-40B4-BE49-F238E27FC236}">
                <a16:creationId xmlns:a16="http://schemas.microsoft.com/office/drawing/2014/main" id="{590D165B-6C93-4632-9E14-E9EECB0A85AF}"/>
              </a:ext>
            </a:extLst>
          </p:cNvPr>
          <p:cNvSpPr txBox="1">
            <a:spLocks noChangeArrowheads="1"/>
          </p:cNvSpPr>
          <p:nvPr/>
        </p:nvSpPr>
        <p:spPr bwMode="auto">
          <a:xfrm>
            <a:off x="4309576" y="203970"/>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B.</a:t>
            </a:r>
          </a:p>
        </p:txBody>
      </p:sp>
      <p:sp>
        <p:nvSpPr>
          <p:cNvPr id="66" name="TextBox 50">
            <a:extLst>
              <a:ext uri="{FF2B5EF4-FFF2-40B4-BE49-F238E27FC236}">
                <a16:creationId xmlns:a16="http://schemas.microsoft.com/office/drawing/2014/main" id="{55446786-A0B8-4BD2-BB30-F0EC127B5769}"/>
              </a:ext>
            </a:extLst>
          </p:cNvPr>
          <p:cNvSpPr txBox="1">
            <a:spLocks noChangeArrowheads="1"/>
          </p:cNvSpPr>
          <p:nvPr/>
        </p:nvSpPr>
        <p:spPr bwMode="auto">
          <a:xfrm>
            <a:off x="30732" y="1888163"/>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C.</a:t>
            </a:r>
          </a:p>
        </p:txBody>
      </p:sp>
      <p:sp>
        <p:nvSpPr>
          <p:cNvPr id="67" name="TextBox 50">
            <a:extLst>
              <a:ext uri="{FF2B5EF4-FFF2-40B4-BE49-F238E27FC236}">
                <a16:creationId xmlns:a16="http://schemas.microsoft.com/office/drawing/2014/main" id="{2C7F0FFA-7860-4916-834C-AD2FE46ABAB3}"/>
              </a:ext>
            </a:extLst>
          </p:cNvPr>
          <p:cNvSpPr txBox="1">
            <a:spLocks noChangeArrowheads="1"/>
          </p:cNvSpPr>
          <p:nvPr/>
        </p:nvSpPr>
        <p:spPr bwMode="auto">
          <a:xfrm>
            <a:off x="78059" y="3459576"/>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D.</a:t>
            </a:r>
          </a:p>
        </p:txBody>
      </p:sp>
      <p:graphicFrame>
        <p:nvGraphicFramePr>
          <p:cNvPr id="2" name="Object 1">
            <a:extLst>
              <a:ext uri="{FF2B5EF4-FFF2-40B4-BE49-F238E27FC236}">
                <a16:creationId xmlns:a16="http://schemas.microsoft.com/office/drawing/2014/main" id="{641C4C90-E9EE-4C7C-A9D2-EA9070DD7323}"/>
              </a:ext>
            </a:extLst>
          </p:cNvPr>
          <p:cNvGraphicFramePr>
            <a:graphicFrameLocks noChangeAspect="1"/>
          </p:cNvGraphicFramePr>
          <p:nvPr>
            <p:extLst>
              <p:ext uri="{D42A27DB-BD31-4B8C-83A1-F6EECF244321}">
                <p14:modId xmlns:p14="http://schemas.microsoft.com/office/powerpoint/2010/main" val="1304731264"/>
              </p:ext>
            </p:extLst>
          </p:nvPr>
        </p:nvGraphicFramePr>
        <p:xfrm>
          <a:off x="4551062" y="361447"/>
          <a:ext cx="1212361" cy="1803715"/>
        </p:xfrm>
        <a:graphic>
          <a:graphicData uri="http://schemas.openxmlformats.org/presentationml/2006/ole">
            <mc:AlternateContent xmlns:mc="http://schemas.openxmlformats.org/markup-compatibility/2006">
              <mc:Choice xmlns:v="urn:schemas-microsoft-com:vml" Requires="v">
                <p:oleObj spid="_x0000_s31458" name="Prism 8" r:id="rId17" imgW="2578212" imgH="3834560" progId="Prism8.Document">
                  <p:embed/>
                </p:oleObj>
              </mc:Choice>
              <mc:Fallback>
                <p:oleObj name="Prism 8" r:id="rId17" imgW="2578212" imgH="3834560" progId="Prism8.Document">
                  <p:embed/>
                  <p:pic>
                    <p:nvPicPr>
                      <p:cNvPr id="0" name=""/>
                      <p:cNvPicPr/>
                      <p:nvPr/>
                    </p:nvPicPr>
                    <p:blipFill>
                      <a:blip r:embed="rId18"/>
                      <a:stretch>
                        <a:fillRect/>
                      </a:stretch>
                    </p:blipFill>
                    <p:spPr>
                      <a:xfrm>
                        <a:off x="4551062" y="361447"/>
                        <a:ext cx="1212361" cy="1803715"/>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F3A2B509-2A22-4BE3-9696-09A66B2C660B}"/>
              </a:ext>
            </a:extLst>
          </p:cNvPr>
          <p:cNvGraphicFramePr>
            <a:graphicFrameLocks noChangeAspect="1"/>
          </p:cNvGraphicFramePr>
          <p:nvPr>
            <p:extLst>
              <p:ext uri="{D42A27DB-BD31-4B8C-83A1-F6EECF244321}">
                <p14:modId xmlns:p14="http://schemas.microsoft.com/office/powerpoint/2010/main" val="706682009"/>
              </p:ext>
            </p:extLst>
          </p:nvPr>
        </p:nvGraphicFramePr>
        <p:xfrm>
          <a:off x="4168775" y="3986213"/>
          <a:ext cx="1962150" cy="1449387"/>
        </p:xfrm>
        <a:graphic>
          <a:graphicData uri="http://schemas.openxmlformats.org/presentationml/2006/ole">
            <mc:AlternateContent xmlns:mc="http://schemas.openxmlformats.org/markup-compatibility/2006">
              <mc:Choice xmlns:v="urn:schemas-microsoft-com:vml" Requires="v">
                <p:oleObj spid="_x0000_s31459" name="Prism 8" r:id="rId19" imgW="4009320" imgH="2961000" progId="Prism8.Document">
                  <p:embed/>
                </p:oleObj>
              </mc:Choice>
              <mc:Fallback>
                <p:oleObj name="Prism 8" r:id="rId19" imgW="4009320" imgH="2961000" progId="Prism8.Document">
                  <p:embed/>
                  <p:pic>
                    <p:nvPicPr>
                      <p:cNvPr id="0" name=""/>
                      <p:cNvPicPr/>
                      <p:nvPr/>
                    </p:nvPicPr>
                    <p:blipFill>
                      <a:blip r:embed="rId20"/>
                      <a:stretch>
                        <a:fillRect/>
                      </a:stretch>
                    </p:blipFill>
                    <p:spPr>
                      <a:xfrm>
                        <a:off x="4168775" y="3986213"/>
                        <a:ext cx="1962150" cy="1449387"/>
                      </a:xfrm>
                      <a:prstGeom prst="rect">
                        <a:avLst/>
                      </a:prstGeom>
                    </p:spPr>
                  </p:pic>
                </p:oleObj>
              </mc:Fallback>
            </mc:AlternateContent>
          </a:graphicData>
        </a:graphic>
      </p:graphicFrame>
      <p:pic>
        <p:nvPicPr>
          <p:cNvPr id="10" name="Picture 9">
            <a:extLst>
              <a:ext uri="{FF2B5EF4-FFF2-40B4-BE49-F238E27FC236}">
                <a16:creationId xmlns:a16="http://schemas.microsoft.com/office/drawing/2014/main" id="{5EADF8D0-DC63-47E8-8323-90A198E576B2}"/>
              </a:ext>
            </a:extLst>
          </p:cNvPr>
          <p:cNvPicPr>
            <a:picLocks noChangeAspect="1"/>
          </p:cNvPicPr>
          <p:nvPr/>
        </p:nvPicPr>
        <p:blipFill>
          <a:blip r:embed="rId21"/>
          <a:stretch>
            <a:fillRect/>
          </a:stretch>
        </p:blipFill>
        <p:spPr>
          <a:xfrm>
            <a:off x="878699" y="7661569"/>
            <a:ext cx="654479" cy="654479"/>
          </a:xfrm>
          <a:prstGeom prst="rect">
            <a:avLst/>
          </a:prstGeom>
        </p:spPr>
      </p:pic>
      <p:pic>
        <p:nvPicPr>
          <p:cNvPr id="37" name="Picture 36">
            <a:extLst>
              <a:ext uri="{FF2B5EF4-FFF2-40B4-BE49-F238E27FC236}">
                <a16:creationId xmlns:a16="http://schemas.microsoft.com/office/drawing/2014/main" id="{FED1A91D-EC51-4105-B150-07750414A6B7}"/>
              </a:ext>
            </a:extLst>
          </p:cNvPr>
          <p:cNvPicPr>
            <a:picLocks noChangeAspect="1"/>
          </p:cNvPicPr>
          <p:nvPr/>
        </p:nvPicPr>
        <p:blipFill>
          <a:blip r:embed="rId22"/>
          <a:stretch>
            <a:fillRect/>
          </a:stretch>
        </p:blipFill>
        <p:spPr>
          <a:xfrm>
            <a:off x="1522154" y="7659940"/>
            <a:ext cx="654479" cy="654479"/>
          </a:xfrm>
          <a:prstGeom prst="rect">
            <a:avLst/>
          </a:prstGeom>
        </p:spPr>
      </p:pic>
      <p:sp>
        <p:nvSpPr>
          <p:cNvPr id="68" name="TextBox 67">
            <a:extLst>
              <a:ext uri="{FF2B5EF4-FFF2-40B4-BE49-F238E27FC236}">
                <a16:creationId xmlns:a16="http://schemas.microsoft.com/office/drawing/2014/main" id="{8A11A559-3DB8-4F33-BC6E-97BB7EAAACC2}"/>
              </a:ext>
            </a:extLst>
          </p:cNvPr>
          <p:cNvSpPr txBox="1"/>
          <p:nvPr/>
        </p:nvSpPr>
        <p:spPr>
          <a:xfrm>
            <a:off x="216532" y="7166825"/>
            <a:ext cx="639919" cy="400110"/>
          </a:xfrm>
          <a:prstGeom prst="rect">
            <a:avLst/>
          </a:prstGeom>
          <a:noFill/>
        </p:spPr>
        <p:txBody>
          <a:bodyPr wrap="none" rtlCol="0">
            <a:spAutoFit/>
          </a:bodyPr>
          <a:lstStyle>
            <a:defPPr>
              <a:defRPr lang="en-US"/>
            </a:defPPr>
            <a:lvl1pPr>
              <a:defRPr sz="1000" b="1">
                <a:latin typeface="Arial" panose="020B0604020202020204" pitchFamily="34" charset="0"/>
              </a:defRPr>
            </a:lvl1pPr>
          </a:lstStyle>
          <a:p>
            <a:pPr algn="ctr"/>
            <a:r>
              <a:rPr lang="en-US" dirty="0"/>
              <a:t>Lymph </a:t>
            </a:r>
          </a:p>
          <a:p>
            <a:pPr algn="ctr"/>
            <a:r>
              <a:rPr lang="en-US" dirty="0"/>
              <a:t>node</a:t>
            </a:r>
          </a:p>
        </p:txBody>
      </p:sp>
      <p:sp>
        <p:nvSpPr>
          <p:cNvPr id="69" name="TextBox 68">
            <a:extLst>
              <a:ext uri="{FF2B5EF4-FFF2-40B4-BE49-F238E27FC236}">
                <a16:creationId xmlns:a16="http://schemas.microsoft.com/office/drawing/2014/main" id="{AD38A2B4-BF7B-4BCA-AB36-5E606BC1C6E4}"/>
              </a:ext>
            </a:extLst>
          </p:cNvPr>
          <p:cNvSpPr txBox="1"/>
          <p:nvPr/>
        </p:nvSpPr>
        <p:spPr>
          <a:xfrm>
            <a:off x="198899" y="5935049"/>
            <a:ext cx="675185" cy="246221"/>
          </a:xfrm>
          <a:prstGeom prst="rect">
            <a:avLst/>
          </a:prstGeom>
          <a:noFill/>
        </p:spPr>
        <p:txBody>
          <a:bodyPr wrap="none" rtlCol="0">
            <a:spAutoFit/>
          </a:bodyPr>
          <a:lstStyle>
            <a:defPPr>
              <a:defRPr lang="en-US"/>
            </a:defPPr>
            <a:lvl1pPr>
              <a:defRPr sz="1000" b="1">
                <a:latin typeface="Arial" panose="020B0604020202020204" pitchFamily="34" charset="0"/>
              </a:defRPr>
            </a:lvl1pPr>
          </a:lstStyle>
          <a:p>
            <a:r>
              <a:rPr lang="en-US" dirty="0"/>
              <a:t>Thymus</a:t>
            </a:r>
          </a:p>
        </p:txBody>
      </p:sp>
      <p:sp>
        <p:nvSpPr>
          <p:cNvPr id="70" name="TextBox 69">
            <a:extLst>
              <a:ext uri="{FF2B5EF4-FFF2-40B4-BE49-F238E27FC236}">
                <a16:creationId xmlns:a16="http://schemas.microsoft.com/office/drawing/2014/main" id="{42124CD3-490A-4029-AD0C-AA841B79E1E3}"/>
              </a:ext>
            </a:extLst>
          </p:cNvPr>
          <p:cNvSpPr txBox="1"/>
          <p:nvPr/>
        </p:nvSpPr>
        <p:spPr>
          <a:xfrm>
            <a:off x="979400" y="5583864"/>
            <a:ext cx="447558" cy="246221"/>
          </a:xfrm>
          <a:prstGeom prst="rect">
            <a:avLst/>
          </a:prstGeom>
          <a:noFill/>
        </p:spPr>
        <p:txBody>
          <a:bodyPr wrap="none" rtlCol="0">
            <a:spAutoFit/>
          </a:bodyPr>
          <a:lstStyle/>
          <a:p>
            <a:r>
              <a:rPr lang="en-US" sz="1000" b="1" dirty="0">
                <a:latin typeface="Arial" panose="020B0604020202020204" pitchFamily="34" charset="0"/>
              </a:rPr>
              <a:t>PBS</a:t>
            </a:r>
          </a:p>
        </p:txBody>
      </p:sp>
      <p:sp>
        <p:nvSpPr>
          <p:cNvPr id="71" name="TextBox 70">
            <a:extLst>
              <a:ext uri="{FF2B5EF4-FFF2-40B4-BE49-F238E27FC236}">
                <a16:creationId xmlns:a16="http://schemas.microsoft.com/office/drawing/2014/main" id="{F5972E01-8FFB-4B9C-AD4C-22E88FD0357B}"/>
              </a:ext>
            </a:extLst>
          </p:cNvPr>
          <p:cNvSpPr txBox="1"/>
          <p:nvPr/>
        </p:nvSpPr>
        <p:spPr>
          <a:xfrm>
            <a:off x="1575717" y="5583864"/>
            <a:ext cx="688009" cy="246221"/>
          </a:xfrm>
          <a:prstGeom prst="rect">
            <a:avLst/>
          </a:prstGeom>
          <a:noFill/>
        </p:spPr>
        <p:txBody>
          <a:bodyPr wrap="none" rtlCol="0">
            <a:spAutoFit/>
          </a:bodyPr>
          <a:lstStyle/>
          <a:p>
            <a:r>
              <a:rPr lang="en-US" sz="1000" b="1" dirty="0">
                <a:latin typeface="Arial" panose="020B0604020202020204" pitchFamily="34" charset="0"/>
              </a:rPr>
              <a:t>Pristane</a:t>
            </a:r>
          </a:p>
        </p:txBody>
      </p:sp>
      <p:graphicFrame>
        <p:nvGraphicFramePr>
          <p:cNvPr id="72" name="Object 71">
            <a:extLst>
              <a:ext uri="{FF2B5EF4-FFF2-40B4-BE49-F238E27FC236}">
                <a16:creationId xmlns:a16="http://schemas.microsoft.com/office/drawing/2014/main" id="{5CD455DD-C3C1-4E64-A9E8-F803A9A57D39}"/>
              </a:ext>
            </a:extLst>
          </p:cNvPr>
          <p:cNvGraphicFramePr>
            <a:graphicFrameLocks noChangeAspect="1"/>
          </p:cNvGraphicFramePr>
          <p:nvPr>
            <p:extLst>
              <p:ext uri="{D42A27DB-BD31-4B8C-83A1-F6EECF244321}">
                <p14:modId xmlns:p14="http://schemas.microsoft.com/office/powerpoint/2010/main" val="105472384"/>
              </p:ext>
            </p:extLst>
          </p:nvPr>
        </p:nvGraphicFramePr>
        <p:xfrm>
          <a:off x="2335213" y="3932238"/>
          <a:ext cx="1868487" cy="1517650"/>
        </p:xfrm>
        <a:graphic>
          <a:graphicData uri="http://schemas.openxmlformats.org/presentationml/2006/ole">
            <mc:AlternateContent xmlns:mc="http://schemas.openxmlformats.org/markup-compatibility/2006">
              <mc:Choice xmlns:v="urn:schemas-microsoft-com:vml" Requires="v">
                <p:oleObj spid="_x0000_s31460" name="Prism 8" r:id="rId23" imgW="3809876" imgH="3093363" progId="Prism8.Document">
                  <p:embed/>
                </p:oleObj>
              </mc:Choice>
              <mc:Fallback>
                <p:oleObj name="Prism 8" r:id="rId23" imgW="3809876" imgH="3093363" progId="Prism8.Document">
                  <p:embed/>
                  <p:pic>
                    <p:nvPicPr>
                      <p:cNvPr id="0" name=""/>
                      <p:cNvPicPr/>
                      <p:nvPr/>
                    </p:nvPicPr>
                    <p:blipFill>
                      <a:blip r:embed="rId24"/>
                      <a:stretch>
                        <a:fillRect/>
                      </a:stretch>
                    </p:blipFill>
                    <p:spPr>
                      <a:xfrm>
                        <a:off x="2335213" y="3932238"/>
                        <a:ext cx="1868487" cy="1517650"/>
                      </a:xfrm>
                      <a:prstGeom prst="rect">
                        <a:avLst/>
                      </a:prstGeom>
                    </p:spPr>
                  </p:pic>
                </p:oleObj>
              </mc:Fallback>
            </mc:AlternateContent>
          </a:graphicData>
        </a:graphic>
      </p:graphicFrame>
      <p:sp>
        <p:nvSpPr>
          <p:cNvPr id="80" name="TextBox 79">
            <a:extLst>
              <a:ext uri="{FF2B5EF4-FFF2-40B4-BE49-F238E27FC236}">
                <a16:creationId xmlns:a16="http://schemas.microsoft.com/office/drawing/2014/main" id="{822235E0-554C-4FB7-84ED-97AF511C29EC}"/>
              </a:ext>
            </a:extLst>
          </p:cNvPr>
          <p:cNvSpPr txBox="1"/>
          <p:nvPr/>
        </p:nvSpPr>
        <p:spPr>
          <a:xfrm>
            <a:off x="259706" y="7911903"/>
            <a:ext cx="548548" cy="246221"/>
          </a:xfrm>
          <a:prstGeom prst="rect">
            <a:avLst/>
          </a:prstGeom>
          <a:noFill/>
        </p:spPr>
        <p:txBody>
          <a:bodyPr wrap="none" rtlCol="0">
            <a:spAutoFit/>
          </a:bodyPr>
          <a:lstStyle>
            <a:defPPr>
              <a:defRPr lang="en-US"/>
            </a:defPPr>
            <a:lvl1pPr>
              <a:defRPr sz="1000" b="1">
                <a:latin typeface="Arial" panose="020B0604020202020204" pitchFamily="34" charset="0"/>
              </a:defRPr>
            </a:lvl1pPr>
          </a:lstStyle>
          <a:p>
            <a:r>
              <a:rPr lang="en-US" dirty="0"/>
              <a:t>Blood</a:t>
            </a:r>
          </a:p>
        </p:txBody>
      </p:sp>
      <p:sp>
        <p:nvSpPr>
          <p:cNvPr id="81" name="TextBox 80">
            <a:extLst>
              <a:ext uri="{FF2B5EF4-FFF2-40B4-BE49-F238E27FC236}">
                <a16:creationId xmlns:a16="http://schemas.microsoft.com/office/drawing/2014/main" id="{30645013-B167-4B7C-8959-D5C04CD69489}"/>
              </a:ext>
            </a:extLst>
          </p:cNvPr>
          <p:cNvSpPr txBox="1"/>
          <p:nvPr/>
        </p:nvSpPr>
        <p:spPr>
          <a:xfrm>
            <a:off x="242180" y="6618579"/>
            <a:ext cx="603050" cy="246221"/>
          </a:xfrm>
          <a:prstGeom prst="rect">
            <a:avLst/>
          </a:prstGeom>
          <a:noFill/>
        </p:spPr>
        <p:txBody>
          <a:bodyPr wrap="none" rtlCol="0">
            <a:spAutoFit/>
          </a:bodyPr>
          <a:lstStyle>
            <a:defPPr>
              <a:defRPr lang="en-US"/>
            </a:defPPr>
            <a:lvl1pPr>
              <a:defRPr sz="1000" b="1">
                <a:latin typeface="Arial" panose="020B0604020202020204" pitchFamily="34" charset="0"/>
              </a:defRPr>
            </a:lvl1pPr>
          </a:lstStyle>
          <a:p>
            <a:r>
              <a:rPr lang="en-US" dirty="0"/>
              <a:t>Spleen</a:t>
            </a:r>
          </a:p>
        </p:txBody>
      </p:sp>
      <p:pic>
        <p:nvPicPr>
          <p:cNvPr id="82" name="Picture 81">
            <a:extLst>
              <a:ext uri="{FF2B5EF4-FFF2-40B4-BE49-F238E27FC236}">
                <a16:creationId xmlns:a16="http://schemas.microsoft.com/office/drawing/2014/main" id="{74D5D9F0-3138-43DA-9DAC-4947F57CB805}"/>
              </a:ext>
            </a:extLst>
          </p:cNvPr>
          <p:cNvPicPr>
            <a:picLocks noChangeAspect="1"/>
          </p:cNvPicPr>
          <p:nvPr/>
        </p:nvPicPr>
        <p:blipFill>
          <a:blip r:embed="rId25"/>
          <a:stretch>
            <a:fillRect/>
          </a:stretch>
        </p:blipFill>
        <p:spPr>
          <a:xfrm>
            <a:off x="1519252" y="6418572"/>
            <a:ext cx="653619" cy="653619"/>
          </a:xfrm>
          <a:prstGeom prst="rect">
            <a:avLst/>
          </a:prstGeom>
        </p:spPr>
      </p:pic>
      <p:pic>
        <p:nvPicPr>
          <p:cNvPr id="83" name="Picture 82">
            <a:extLst>
              <a:ext uri="{FF2B5EF4-FFF2-40B4-BE49-F238E27FC236}">
                <a16:creationId xmlns:a16="http://schemas.microsoft.com/office/drawing/2014/main" id="{3BB43E5E-6CFA-4EE1-8F5F-E97534DB95D5}"/>
              </a:ext>
            </a:extLst>
          </p:cNvPr>
          <p:cNvPicPr>
            <a:picLocks noChangeAspect="1"/>
          </p:cNvPicPr>
          <p:nvPr/>
        </p:nvPicPr>
        <p:blipFill>
          <a:blip r:embed="rId26"/>
          <a:stretch>
            <a:fillRect/>
          </a:stretch>
        </p:blipFill>
        <p:spPr>
          <a:xfrm>
            <a:off x="892810" y="6407406"/>
            <a:ext cx="650647" cy="650647"/>
          </a:xfrm>
          <a:prstGeom prst="rect">
            <a:avLst/>
          </a:prstGeom>
        </p:spPr>
      </p:pic>
      <p:pic>
        <p:nvPicPr>
          <p:cNvPr id="84" name="Picture 83">
            <a:extLst>
              <a:ext uri="{FF2B5EF4-FFF2-40B4-BE49-F238E27FC236}">
                <a16:creationId xmlns:a16="http://schemas.microsoft.com/office/drawing/2014/main" id="{0903E641-7942-4069-BAE3-CEFADD398EDB}"/>
              </a:ext>
            </a:extLst>
          </p:cNvPr>
          <p:cNvPicPr>
            <a:picLocks noChangeAspect="1"/>
          </p:cNvPicPr>
          <p:nvPr/>
        </p:nvPicPr>
        <p:blipFill>
          <a:blip r:embed="rId27"/>
          <a:stretch>
            <a:fillRect/>
          </a:stretch>
        </p:blipFill>
        <p:spPr>
          <a:xfrm>
            <a:off x="1518041" y="7036344"/>
            <a:ext cx="653619" cy="653619"/>
          </a:xfrm>
          <a:prstGeom prst="rect">
            <a:avLst/>
          </a:prstGeom>
        </p:spPr>
      </p:pic>
      <p:pic>
        <p:nvPicPr>
          <p:cNvPr id="85" name="Picture 84">
            <a:extLst>
              <a:ext uri="{FF2B5EF4-FFF2-40B4-BE49-F238E27FC236}">
                <a16:creationId xmlns:a16="http://schemas.microsoft.com/office/drawing/2014/main" id="{8495721C-2CA5-4F86-9AF9-39B3D42389B5}"/>
              </a:ext>
            </a:extLst>
          </p:cNvPr>
          <p:cNvPicPr>
            <a:picLocks noChangeAspect="1"/>
          </p:cNvPicPr>
          <p:nvPr/>
        </p:nvPicPr>
        <p:blipFill>
          <a:blip r:embed="rId28"/>
          <a:stretch>
            <a:fillRect/>
          </a:stretch>
        </p:blipFill>
        <p:spPr>
          <a:xfrm>
            <a:off x="883188" y="7029480"/>
            <a:ext cx="653619" cy="653619"/>
          </a:xfrm>
          <a:prstGeom prst="rect">
            <a:avLst/>
          </a:prstGeom>
        </p:spPr>
      </p:pic>
      <p:sp>
        <p:nvSpPr>
          <p:cNvPr id="86" name="TextBox 185">
            <a:extLst>
              <a:ext uri="{FF2B5EF4-FFF2-40B4-BE49-F238E27FC236}">
                <a16:creationId xmlns:a16="http://schemas.microsoft.com/office/drawing/2014/main" id="{B9DE2683-05B0-4CEB-B38E-08EBB97D1047}"/>
              </a:ext>
            </a:extLst>
          </p:cNvPr>
          <p:cNvSpPr txBox="1">
            <a:spLocks noChangeArrowheads="1"/>
          </p:cNvSpPr>
          <p:nvPr/>
        </p:nvSpPr>
        <p:spPr bwMode="auto">
          <a:xfrm>
            <a:off x="839709" y="8273522"/>
            <a:ext cx="52770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TCR</a:t>
            </a:r>
            <a:r>
              <a:rPr lang="el-GR" altLang="en-US" sz="1000" b="1" dirty="0">
                <a:latin typeface="Arial" panose="020B0604020202020204" pitchFamily="34" charset="0"/>
                <a:cs typeface="Arial" panose="020B0604020202020204" pitchFamily="34" charset="0"/>
              </a:rPr>
              <a:t>β</a:t>
            </a:r>
            <a:endParaRPr lang="en-US" altLang="en-US" sz="1000" b="1" dirty="0">
              <a:latin typeface="Arial" panose="020B0604020202020204" pitchFamily="34" charset="0"/>
              <a:cs typeface="Arial" panose="020B0604020202020204" pitchFamily="34" charset="0"/>
            </a:endParaRPr>
          </a:p>
        </p:txBody>
      </p:sp>
      <p:sp>
        <p:nvSpPr>
          <p:cNvPr id="87" name="TextBox 186">
            <a:extLst>
              <a:ext uri="{FF2B5EF4-FFF2-40B4-BE49-F238E27FC236}">
                <a16:creationId xmlns:a16="http://schemas.microsoft.com/office/drawing/2014/main" id="{6C233D24-97B3-43CE-A580-C9E8E1C3E466}"/>
              </a:ext>
            </a:extLst>
          </p:cNvPr>
          <p:cNvSpPr txBox="1">
            <a:spLocks noChangeArrowheads="1"/>
          </p:cNvSpPr>
          <p:nvPr/>
        </p:nvSpPr>
        <p:spPr bwMode="auto">
          <a:xfrm rot="16200000">
            <a:off x="548603" y="8009667"/>
            <a:ext cx="5822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CD138</a:t>
            </a:r>
          </a:p>
        </p:txBody>
      </p:sp>
      <p:cxnSp>
        <p:nvCxnSpPr>
          <p:cNvPr id="88" name="Straight Arrow Connector 87">
            <a:extLst>
              <a:ext uri="{FF2B5EF4-FFF2-40B4-BE49-F238E27FC236}">
                <a16:creationId xmlns:a16="http://schemas.microsoft.com/office/drawing/2014/main" id="{BE1C69C2-2E0D-4067-890C-C89CECB6894D}"/>
              </a:ext>
            </a:extLst>
          </p:cNvPr>
          <p:cNvCxnSpPr>
            <a:cxnSpLocks/>
          </p:cNvCxnSpPr>
          <p:nvPr/>
        </p:nvCxnSpPr>
        <p:spPr>
          <a:xfrm>
            <a:off x="1358719" y="8407925"/>
            <a:ext cx="811745"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0F3977A3-D869-451A-B1F3-56CF6286C89F}"/>
              </a:ext>
            </a:extLst>
          </p:cNvPr>
          <p:cNvCxnSpPr>
            <a:cxnSpLocks/>
          </p:cNvCxnSpPr>
          <p:nvPr/>
        </p:nvCxnSpPr>
        <p:spPr>
          <a:xfrm flipV="1">
            <a:off x="845634" y="5772692"/>
            <a:ext cx="0" cy="211375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1" name="TextBox 50">
            <a:extLst>
              <a:ext uri="{FF2B5EF4-FFF2-40B4-BE49-F238E27FC236}">
                <a16:creationId xmlns:a16="http://schemas.microsoft.com/office/drawing/2014/main" id="{F446FC79-65F6-4022-9543-8B3EEDDEA458}"/>
              </a:ext>
            </a:extLst>
          </p:cNvPr>
          <p:cNvSpPr txBox="1">
            <a:spLocks noChangeArrowheads="1"/>
          </p:cNvSpPr>
          <p:nvPr/>
        </p:nvSpPr>
        <p:spPr bwMode="auto">
          <a:xfrm>
            <a:off x="46267" y="5373497"/>
            <a:ext cx="3305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E.</a:t>
            </a:r>
          </a:p>
        </p:txBody>
      </p:sp>
      <p:pic>
        <p:nvPicPr>
          <p:cNvPr id="92" name="Picture 91">
            <a:extLst>
              <a:ext uri="{FF2B5EF4-FFF2-40B4-BE49-F238E27FC236}">
                <a16:creationId xmlns:a16="http://schemas.microsoft.com/office/drawing/2014/main" id="{119BE992-7C89-4697-BA0B-725A0A91213B}"/>
              </a:ext>
            </a:extLst>
          </p:cNvPr>
          <p:cNvPicPr>
            <a:picLocks noChangeAspect="1"/>
          </p:cNvPicPr>
          <p:nvPr/>
        </p:nvPicPr>
        <p:blipFill>
          <a:blip r:embed="rId29"/>
          <a:stretch>
            <a:fillRect/>
          </a:stretch>
        </p:blipFill>
        <p:spPr>
          <a:xfrm>
            <a:off x="892810" y="5782569"/>
            <a:ext cx="650646" cy="650646"/>
          </a:xfrm>
          <a:prstGeom prst="rect">
            <a:avLst/>
          </a:prstGeom>
        </p:spPr>
      </p:pic>
      <p:pic>
        <p:nvPicPr>
          <p:cNvPr id="93" name="Picture 92">
            <a:extLst>
              <a:ext uri="{FF2B5EF4-FFF2-40B4-BE49-F238E27FC236}">
                <a16:creationId xmlns:a16="http://schemas.microsoft.com/office/drawing/2014/main" id="{9F1FF67F-BB87-484F-A89F-157B74F5B017}"/>
              </a:ext>
            </a:extLst>
          </p:cNvPr>
          <p:cNvPicPr>
            <a:picLocks noChangeAspect="1"/>
          </p:cNvPicPr>
          <p:nvPr/>
        </p:nvPicPr>
        <p:blipFill>
          <a:blip r:embed="rId30"/>
          <a:stretch>
            <a:fillRect/>
          </a:stretch>
        </p:blipFill>
        <p:spPr>
          <a:xfrm>
            <a:off x="1524744" y="5784057"/>
            <a:ext cx="650646" cy="650646"/>
          </a:xfrm>
          <a:prstGeom prst="rect">
            <a:avLst/>
          </a:prstGeom>
        </p:spPr>
      </p:pic>
      <p:graphicFrame>
        <p:nvGraphicFramePr>
          <p:cNvPr id="94" name="Object 93">
            <a:extLst>
              <a:ext uri="{FF2B5EF4-FFF2-40B4-BE49-F238E27FC236}">
                <a16:creationId xmlns:a16="http://schemas.microsoft.com/office/drawing/2014/main" id="{9290939F-EE9A-4391-888F-5CAEAC1F8C06}"/>
              </a:ext>
            </a:extLst>
          </p:cNvPr>
          <p:cNvGraphicFramePr>
            <a:graphicFrameLocks noChangeAspect="1"/>
          </p:cNvGraphicFramePr>
          <p:nvPr>
            <p:extLst>
              <p:ext uri="{D42A27DB-BD31-4B8C-83A1-F6EECF244321}">
                <p14:modId xmlns:p14="http://schemas.microsoft.com/office/powerpoint/2010/main" val="3008116418"/>
              </p:ext>
            </p:extLst>
          </p:nvPr>
        </p:nvGraphicFramePr>
        <p:xfrm>
          <a:off x="2263775" y="6569075"/>
          <a:ext cx="2455863" cy="1935163"/>
        </p:xfrm>
        <a:graphic>
          <a:graphicData uri="http://schemas.openxmlformats.org/presentationml/2006/ole">
            <mc:AlternateContent xmlns:mc="http://schemas.openxmlformats.org/markup-compatibility/2006">
              <mc:Choice xmlns:v="urn:schemas-microsoft-com:vml" Requires="v">
                <p:oleObj spid="_x0000_s31461" name="Prism 8" r:id="rId31" imgW="4669880" imgH="3677533" progId="Prism8.Document">
                  <p:embed/>
                </p:oleObj>
              </mc:Choice>
              <mc:Fallback>
                <p:oleObj name="Prism 8" r:id="rId31" imgW="4669880" imgH="3677533" progId="Prism8.Document">
                  <p:embed/>
                  <p:pic>
                    <p:nvPicPr>
                      <p:cNvPr id="0" name=""/>
                      <p:cNvPicPr/>
                      <p:nvPr/>
                    </p:nvPicPr>
                    <p:blipFill>
                      <a:blip r:embed="rId32"/>
                      <a:stretch>
                        <a:fillRect/>
                      </a:stretch>
                    </p:blipFill>
                    <p:spPr>
                      <a:xfrm>
                        <a:off x="2263775" y="6569075"/>
                        <a:ext cx="2455863" cy="1935163"/>
                      </a:xfrm>
                      <a:prstGeom prst="rect">
                        <a:avLst/>
                      </a:prstGeom>
                    </p:spPr>
                  </p:pic>
                </p:oleObj>
              </mc:Fallback>
            </mc:AlternateContent>
          </a:graphicData>
        </a:graphic>
      </p:graphicFrame>
      <p:graphicFrame>
        <p:nvGraphicFramePr>
          <p:cNvPr id="95" name="Object 94">
            <a:extLst>
              <a:ext uri="{FF2B5EF4-FFF2-40B4-BE49-F238E27FC236}">
                <a16:creationId xmlns:a16="http://schemas.microsoft.com/office/drawing/2014/main" id="{91619233-E1FA-4DBD-95B2-9B64B7D1D95A}"/>
              </a:ext>
            </a:extLst>
          </p:cNvPr>
          <p:cNvGraphicFramePr>
            <a:graphicFrameLocks noChangeAspect="1"/>
          </p:cNvGraphicFramePr>
          <p:nvPr>
            <p:extLst>
              <p:ext uri="{D42A27DB-BD31-4B8C-83A1-F6EECF244321}">
                <p14:modId xmlns:p14="http://schemas.microsoft.com/office/powerpoint/2010/main" val="1865642679"/>
              </p:ext>
            </p:extLst>
          </p:nvPr>
        </p:nvGraphicFramePr>
        <p:xfrm>
          <a:off x="4691063" y="6604000"/>
          <a:ext cx="2543175" cy="1935163"/>
        </p:xfrm>
        <a:graphic>
          <a:graphicData uri="http://schemas.openxmlformats.org/presentationml/2006/ole">
            <mc:AlternateContent xmlns:mc="http://schemas.openxmlformats.org/markup-compatibility/2006">
              <mc:Choice xmlns:v="urn:schemas-microsoft-com:vml" Requires="v">
                <p:oleObj spid="_x0000_s31462" name="Prism 8" r:id="rId33" imgW="4834462" imgH="3677533" progId="Prism8.Document">
                  <p:embed/>
                </p:oleObj>
              </mc:Choice>
              <mc:Fallback>
                <p:oleObj name="Prism 8" r:id="rId33" imgW="4834462" imgH="3677533" progId="Prism8.Document">
                  <p:embed/>
                  <p:pic>
                    <p:nvPicPr>
                      <p:cNvPr id="0" name=""/>
                      <p:cNvPicPr/>
                      <p:nvPr/>
                    </p:nvPicPr>
                    <p:blipFill>
                      <a:blip r:embed="rId34"/>
                      <a:stretch>
                        <a:fillRect/>
                      </a:stretch>
                    </p:blipFill>
                    <p:spPr>
                      <a:xfrm>
                        <a:off x="4691063" y="6604000"/>
                        <a:ext cx="2543175" cy="1935163"/>
                      </a:xfrm>
                      <a:prstGeom prst="rect">
                        <a:avLst/>
                      </a:prstGeom>
                    </p:spPr>
                  </p:pic>
                </p:oleObj>
              </mc:Fallback>
            </mc:AlternateContent>
          </a:graphicData>
        </a:graphic>
      </p:graphicFrame>
    </p:spTree>
    <p:extLst>
      <p:ext uri="{BB962C8B-B14F-4D97-AF65-F5344CB8AC3E}">
        <p14:creationId xmlns:p14="http://schemas.microsoft.com/office/powerpoint/2010/main" val="2828918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62F7DAB-2A7C-49BB-9E3B-93BE0543EFC8}"/>
              </a:ext>
            </a:extLst>
          </p:cNvPr>
          <p:cNvSpPr/>
          <p:nvPr/>
        </p:nvSpPr>
        <p:spPr>
          <a:xfrm>
            <a:off x="304800" y="177732"/>
            <a:ext cx="6705600" cy="7355924"/>
          </a:xfrm>
          <a:prstGeom prst="rect">
            <a:avLst/>
          </a:prstGeom>
        </p:spPr>
        <p:txBody>
          <a:bodyPr wrap="square">
            <a:spAutoFit/>
          </a:bodyPr>
          <a:lstStyle/>
          <a:p>
            <a:pPr algn="just">
              <a:lnSpc>
                <a:spcPct val="200000"/>
              </a:lnSpc>
            </a:pPr>
            <a:r>
              <a:rPr lang="en-US" sz="1400" b="1" dirty="0">
                <a:latin typeface="Times New Roman" panose="02020603050405020304" pitchFamily="18" charset="0"/>
                <a:ea typeface="DengXian" panose="02010600030101010101" pitchFamily="2" charset="-122"/>
                <a:cs typeface="Times New Roman" panose="02020603050405020304" pitchFamily="18" charset="0"/>
              </a:rPr>
              <a:t>Supplemental Figure 5. TCRβ+CD138+ cells promote auto-antibody production in B-cell co-culture system when autoantigens are present. (A and B)</a:t>
            </a:r>
            <a:r>
              <a:rPr lang="en-US" sz="1400" dirty="0">
                <a:latin typeface="Times New Roman" panose="02020603050405020304" pitchFamily="18" charset="0"/>
                <a:ea typeface="DengXian" panose="02010600030101010101" pitchFamily="2" charset="-122"/>
                <a:cs typeface="Times New Roman" panose="02020603050405020304" pitchFamily="18" charset="0"/>
              </a:rPr>
              <a:t> Sorted splenic TCRβ+CD138+ and TCRβ+CD138- cells from 12 weeks old MRL/Lpr mice were co-cultured with B cells from the same mice in the presence of DNA </a:t>
            </a:r>
            <a:r>
              <a:rPr lang="en-US" sz="1400" b="1" dirty="0">
                <a:latin typeface="Times New Roman" panose="02020603050405020304" pitchFamily="18" charset="0"/>
                <a:ea typeface="DengXian" panose="02010600030101010101" pitchFamily="2" charset="-122"/>
                <a:cs typeface="Times New Roman" panose="02020603050405020304" pitchFamily="18" charset="0"/>
              </a:rPr>
              <a:t>(A)</a:t>
            </a:r>
            <a:r>
              <a:rPr lang="en-US" sz="1400" dirty="0">
                <a:latin typeface="Times New Roman" panose="02020603050405020304" pitchFamily="18" charset="0"/>
                <a:ea typeface="DengXian" panose="02010600030101010101" pitchFamily="2" charset="-122"/>
                <a:cs typeface="Times New Roman" panose="02020603050405020304" pitchFamily="18" charset="0"/>
              </a:rPr>
              <a:t> or SM </a:t>
            </a:r>
            <a:r>
              <a:rPr lang="en-US" sz="1400" b="1" dirty="0">
                <a:latin typeface="Times New Roman" panose="02020603050405020304" pitchFamily="18" charset="0"/>
                <a:ea typeface="DengXian" panose="02010600030101010101" pitchFamily="2" charset="-122"/>
                <a:cs typeface="Times New Roman" panose="02020603050405020304" pitchFamily="18" charset="0"/>
              </a:rPr>
              <a:t>(C)</a:t>
            </a:r>
            <a:r>
              <a:rPr lang="en-US" sz="1400" dirty="0">
                <a:latin typeface="Times New Roman" panose="02020603050405020304" pitchFamily="18" charset="0"/>
                <a:ea typeface="DengXian" panose="02010600030101010101" pitchFamily="2" charset="-122"/>
                <a:cs typeface="Times New Roman" panose="02020603050405020304" pitchFamily="18" charset="0"/>
              </a:rPr>
              <a:t> for 5 days. </a:t>
            </a:r>
            <a:r>
              <a:rPr lang="en-US" sz="1400" b="1" dirty="0">
                <a:latin typeface="Times New Roman" panose="02020603050405020304" pitchFamily="18" charset="0"/>
                <a:ea typeface="DengXian" panose="02010600030101010101" pitchFamily="2" charset="-122"/>
                <a:cs typeface="Times New Roman" panose="02020603050405020304" pitchFamily="18" charset="0"/>
              </a:rPr>
              <a:t>(A)</a:t>
            </a:r>
            <a:r>
              <a:rPr lang="en-US" sz="1400" dirty="0">
                <a:latin typeface="Times New Roman" panose="02020603050405020304" pitchFamily="18" charset="0"/>
                <a:ea typeface="DengXian" panose="02010600030101010101" pitchFamily="2" charset="-122"/>
                <a:cs typeface="Times New Roman" panose="02020603050405020304" pitchFamily="18" charset="0"/>
              </a:rPr>
              <a:t> The IgM and IgG concentrations in the culture media were measured by ELISA. Mean ± SD of 6 mice from three experiments are plotted. </a:t>
            </a:r>
            <a:r>
              <a:rPr lang="en-US" sz="1400" b="1" dirty="0">
                <a:latin typeface="Times New Roman" panose="02020603050405020304" pitchFamily="18" charset="0"/>
                <a:ea typeface="DengXian" panose="02010600030101010101" pitchFamily="2" charset="-122"/>
                <a:cs typeface="Times New Roman" panose="02020603050405020304" pitchFamily="18" charset="0"/>
              </a:rPr>
              <a:t>(B)</a:t>
            </a:r>
            <a:r>
              <a:rPr lang="en-US" sz="1400" dirty="0">
                <a:latin typeface="Times New Roman" panose="02020603050405020304" pitchFamily="18" charset="0"/>
                <a:ea typeface="DengXian" panose="02010600030101010101" pitchFamily="2" charset="-122"/>
                <a:cs typeface="Times New Roman" panose="02020603050405020304" pitchFamily="18" charset="0"/>
              </a:rPr>
              <a:t>. TCR</a:t>
            </a:r>
            <a:r>
              <a:rPr lang="el-GR" sz="1400" dirty="0">
                <a:latin typeface="Times New Roman" panose="02020603050405020304" pitchFamily="18" charset="0"/>
                <a:ea typeface="DengXian" panose="02010600030101010101" pitchFamily="2" charset="-122"/>
                <a:cs typeface="Times New Roman" panose="02020603050405020304" pitchFamily="18" charset="0"/>
              </a:rPr>
              <a:t>β</a:t>
            </a:r>
            <a:r>
              <a:rPr lang="en-US" sz="1400" dirty="0">
                <a:latin typeface="Times New Roman" panose="02020603050405020304" pitchFamily="18" charset="0"/>
                <a:ea typeface="DengXian" panose="02010600030101010101" pitchFamily="2" charset="-122"/>
                <a:cs typeface="Times New Roman" panose="02020603050405020304" pitchFamily="18" charset="0"/>
              </a:rPr>
              <a:t>+CD138+ cells exhibit similar CXCR5 expression after coculturing with B cell in presence of autoantigen DNA.  The expression of CXCR5 and PD1 on TCR</a:t>
            </a:r>
            <a:r>
              <a:rPr lang="el-GR" sz="1400" dirty="0">
                <a:latin typeface="Times New Roman" panose="02020603050405020304" pitchFamily="18" charset="0"/>
                <a:ea typeface="DengXian" panose="02010600030101010101" pitchFamily="2" charset="-122"/>
                <a:cs typeface="Times New Roman" panose="02020603050405020304" pitchFamily="18" charset="0"/>
              </a:rPr>
              <a:t>β</a:t>
            </a:r>
            <a:r>
              <a:rPr lang="en-US" sz="1400" dirty="0">
                <a:latin typeface="Times New Roman" panose="02020603050405020304" pitchFamily="18" charset="0"/>
                <a:ea typeface="DengXian" panose="02010600030101010101" pitchFamily="2" charset="-122"/>
                <a:cs typeface="Times New Roman" panose="02020603050405020304" pitchFamily="18" charset="0"/>
              </a:rPr>
              <a:t>+CD138+ and TCR</a:t>
            </a:r>
            <a:r>
              <a:rPr lang="el-GR" sz="1400" dirty="0">
                <a:latin typeface="Times New Roman" panose="02020603050405020304" pitchFamily="18" charset="0"/>
                <a:ea typeface="DengXian" panose="02010600030101010101" pitchFamily="2" charset="-122"/>
                <a:cs typeface="Times New Roman" panose="02020603050405020304" pitchFamily="18" charset="0"/>
              </a:rPr>
              <a:t>β</a:t>
            </a:r>
            <a:r>
              <a:rPr lang="en-US" sz="1400" dirty="0">
                <a:latin typeface="Times New Roman" panose="02020603050405020304" pitchFamily="18" charset="0"/>
                <a:ea typeface="DengXian" panose="02010600030101010101" pitchFamily="2" charset="-122"/>
                <a:cs typeface="Times New Roman" panose="02020603050405020304" pitchFamily="18" charset="0"/>
              </a:rPr>
              <a:t>+CD138- cells were measured after cocultured B in presence of autoantigen DNA, CXCR5 positive PD1 high (Tfh) cells percentage were quantified. </a:t>
            </a:r>
            <a:r>
              <a:rPr lang="en-US" sz="1400" b="1" dirty="0">
                <a:latin typeface="Times New Roman" panose="02020603050405020304" pitchFamily="18" charset="0"/>
                <a:ea typeface="DengXian" panose="02010600030101010101" pitchFamily="2" charset="-122"/>
                <a:cs typeface="Times New Roman" panose="02020603050405020304" pitchFamily="18" charset="0"/>
              </a:rPr>
              <a:t>(C)</a:t>
            </a:r>
            <a:r>
              <a:rPr lang="en-US" sz="1400" b="1" i="1" dirty="0">
                <a:latin typeface="Times New Roman" panose="02020603050405020304" pitchFamily="18" charset="0"/>
                <a:ea typeface="DengXian" panose="02010600030101010101" pitchFamily="2" charset="-122"/>
                <a:cs typeface="Times New Roman" panose="02020603050405020304" pitchFamily="18" charset="0"/>
              </a:rPr>
              <a:t> </a:t>
            </a:r>
            <a:r>
              <a:rPr lang="en-US" sz="1400" dirty="0">
                <a:latin typeface="Times New Roman" panose="02020603050405020304" pitchFamily="18" charset="0"/>
                <a:ea typeface="DengXian" panose="02010600030101010101" pitchFamily="2" charset="-122"/>
                <a:cs typeface="Times New Roman" panose="02020603050405020304" pitchFamily="18" charset="0"/>
              </a:rPr>
              <a:t>Culture supernatant total and SM specific IgM and IgG antibodies were measured by ELISA. Mean ± SD of 9 mice from three experiments are plotted. </a:t>
            </a:r>
            <a:r>
              <a:rPr lang="en-US" sz="1400" b="1" dirty="0">
                <a:latin typeface="Times New Roman" panose="02020603050405020304" pitchFamily="18" charset="0"/>
                <a:ea typeface="DengXian" panose="02010600030101010101" pitchFamily="2" charset="-122"/>
                <a:cs typeface="Times New Roman" panose="02020603050405020304" pitchFamily="18" charset="0"/>
              </a:rPr>
              <a:t>(D)</a:t>
            </a:r>
            <a:r>
              <a:rPr lang="en-US" sz="1400" dirty="0">
                <a:latin typeface="Times New Roman" panose="02020603050405020304" pitchFamily="18" charset="0"/>
                <a:ea typeface="DengXian" panose="02010600030101010101" pitchFamily="2" charset="-122"/>
                <a:cs typeface="Times New Roman" panose="02020603050405020304" pitchFamily="18" charset="0"/>
              </a:rPr>
              <a:t> Sorted splenic TCRβ+CD138+ and TCRβ+CD138- cells from 12 weeks old MRL/Lpr mice were co-cultured with B cells from the same mice in the presence of DNA and blocking antibodies against CD4. After 5 days, culture supernatant total and dsDNA specific IgM and IgG antibodies were measured by ELISA. Mean ± SD of 6 mice from three experiments are plotted. Two tailed Mann-Whitney rank sum test was used to calculate statistical significance.</a:t>
            </a:r>
            <a:endParaRPr lang="en-US" sz="1400" dirty="0">
              <a:latin typeface="Calibri" panose="020F0502020204030204" pitchFamily="34" charset="0"/>
              <a:ea typeface="DengXia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98545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Picture 12">
            <a:extLst>
              <a:ext uri="{FF2B5EF4-FFF2-40B4-BE49-F238E27FC236}">
                <a16:creationId xmlns:a16="http://schemas.microsoft.com/office/drawing/2014/main" id="{055AABCD-7CC4-4508-94E0-3FDD04F1A6F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8323" y="2002743"/>
            <a:ext cx="750025" cy="75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a:extLst>
              <a:ext uri="{FF2B5EF4-FFF2-40B4-BE49-F238E27FC236}">
                <a16:creationId xmlns:a16="http://schemas.microsoft.com/office/drawing/2014/main" id="{BA2D1580-15D1-412E-98B9-663ADC0CAE96}"/>
              </a:ext>
            </a:extLst>
          </p:cNvPr>
          <p:cNvSpPr txBox="1"/>
          <p:nvPr/>
        </p:nvSpPr>
        <p:spPr>
          <a:xfrm>
            <a:off x="-55980" y="-56036"/>
            <a:ext cx="2153154" cy="307777"/>
          </a:xfrm>
          <a:prstGeom prst="rect">
            <a:avLst/>
          </a:prstGeom>
          <a:noFill/>
        </p:spPr>
        <p:txBody>
          <a:bodyPr wrap="none" rtlCol="0">
            <a:spAutoFit/>
          </a:bodyPr>
          <a:lstStyle>
            <a:defPPr>
              <a:defRPr lang="en-US"/>
            </a:defPPr>
            <a:lvl1pPr>
              <a:defRPr b="1">
                <a:latin typeface="Arial" panose="020B0604020202020204" pitchFamily="34" charset="0"/>
                <a:cs typeface="Arial" panose="020B0604020202020204" pitchFamily="34" charset="0"/>
              </a:defRPr>
            </a:lvl1pPr>
          </a:lstStyle>
          <a:p>
            <a:r>
              <a:rPr lang="en-US" sz="1400" dirty="0"/>
              <a:t>Supplemental Figure 6</a:t>
            </a:r>
          </a:p>
        </p:txBody>
      </p:sp>
      <p:pic>
        <p:nvPicPr>
          <p:cNvPr id="7" name="Picture 2">
            <a:extLst>
              <a:ext uri="{FF2B5EF4-FFF2-40B4-BE49-F238E27FC236}">
                <a16:creationId xmlns:a16="http://schemas.microsoft.com/office/drawing/2014/main" id="{529C430E-CFC6-4737-AACD-14E41CFC886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3419" y="909170"/>
            <a:ext cx="687762" cy="68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a:extLst>
              <a:ext uri="{FF2B5EF4-FFF2-40B4-BE49-F238E27FC236}">
                <a16:creationId xmlns:a16="http://schemas.microsoft.com/office/drawing/2014/main" id="{64167A4C-50E6-4C28-90D4-48CD051A703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29822" y="909170"/>
            <a:ext cx="687762" cy="68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a:extLst>
              <a:ext uri="{FF2B5EF4-FFF2-40B4-BE49-F238E27FC236}">
                <a16:creationId xmlns:a16="http://schemas.microsoft.com/office/drawing/2014/main" id="{ED752AB0-6D9D-45DE-BE6A-9FA7A201EDED}"/>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10525" y="916772"/>
            <a:ext cx="687762" cy="68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a:extLst>
              <a:ext uri="{FF2B5EF4-FFF2-40B4-BE49-F238E27FC236}">
                <a16:creationId xmlns:a16="http://schemas.microsoft.com/office/drawing/2014/main" id="{BB678D23-8267-4107-98A5-6173EF03E46A}"/>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58005" y="909170"/>
            <a:ext cx="687762" cy="68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6">
            <a:extLst>
              <a:ext uri="{FF2B5EF4-FFF2-40B4-BE49-F238E27FC236}">
                <a16:creationId xmlns:a16="http://schemas.microsoft.com/office/drawing/2014/main" id="{B42527D6-9265-4882-862D-FC2035F2FA3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183535" y="916772"/>
            <a:ext cx="687762" cy="68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7">
            <a:extLst>
              <a:ext uri="{FF2B5EF4-FFF2-40B4-BE49-F238E27FC236}">
                <a16:creationId xmlns:a16="http://schemas.microsoft.com/office/drawing/2014/main" id="{FAA7928E-3D21-46D1-B698-59110685A63C}"/>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160471" y="664764"/>
            <a:ext cx="725781" cy="725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8">
            <a:extLst>
              <a:ext uri="{FF2B5EF4-FFF2-40B4-BE49-F238E27FC236}">
                <a16:creationId xmlns:a16="http://schemas.microsoft.com/office/drawing/2014/main" id="{07E53B31-1EF3-4485-B464-A90CD3F15728}"/>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864787" y="622490"/>
            <a:ext cx="731520" cy="731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9">
            <a:extLst>
              <a:ext uri="{FF2B5EF4-FFF2-40B4-BE49-F238E27FC236}">
                <a16:creationId xmlns:a16="http://schemas.microsoft.com/office/drawing/2014/main" id="{D9555A5F-FFD4-4E95-9367-F788CADC3113}"/>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160739" y="627538"/>
            <a:ext cx="731520" cy="731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11">
            <a:extLst>
              <a:ext uri="{FF2B5EF4-FFF2-40B4-BE49-F238E27FC236}">
                <a16:creationId xmlns:a16="http://schemas.microsoft.com/office/drawing/2014/main" id="{4C0E63ED-D4B0-4106-918F-747C79EDDF6E}"/>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857025" y="1995267"/>
            <a:ext cx="731520" cy="731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4">
            <a:extLst>
              <a:ext uri="{FF2B5EF4-FFF2-40B4-BE49-F238E27FC236}">
                <a16:creationId xmlns:a16="http://schemas.microsoft.com/office/drawing/2014/main" id="{8C4311F0-4974-4189-AF1F-BC150DFC0E4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138750" y="1390545"/>
            <a:ext cx="760321" cy="760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0" name="Straight Arrow Connector 19">
            <a:extLst>
              <a:ext uri="{FF2B5EF4-FFF2-40B4-BE49-F238E27FC236}">
                <a16:creationId xmlns:a16="http://schemas.microsoft.com/office/drawing/2014/main" id="{190F7AEE-914F-4EE4-ABE7-D37AB0EE0308}"/>
              </a:ext>
            </a:extLst>
          </p:cNvPr>
          <p:cNvCxnSpPr>
            <a:cxnSpLocks/>
          </p:cNvCxnSpPr>
          <p:nvPr/>
        </p:nvCxnSpPr>
        <p:spPr>
          <a:xfrm flipV="1">
            <a:off x="272483" y="972766"/>
            <a:ext cx="0" cy="248826"/>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A5B6B39-DA0C-4E0A-85A3-36FDB6C987D7}"/>
              </a:ext>
            </a:extLst>
          </p:cNvPr>
          <p:cNvCxnSpPr>
            <a:cxnSpLocks/>
          </p:cNvCxnSpPr>
          <p:nvPr/>
        </p:nvCxnSpPr>
        <p:spPr>
          <a:xfrm flipV="1">
            <a:off x="693193" y="1687034"/>
            <a:ext cx="274320" cy="1"/>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9E5A05CC-F942-4D32-A57D-5BE5AE2B1D18}"/>
              </a:ext>
            </a:extLst>
          </p:cNvPr>
          <p:cNvSpPr txBox="1"/>
          <p:nvPr/>
        </p:nvSpPr>
        <p:spPr>
          <a:xfrm rot="16200000">
            <a:off x="-1168" y="1285414"/>
            <a:ext cx="540533"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SSCA</a:t>
            </a:r>
          </a:p>
        </p:txBody>
      </p:sp>
      <p:sp>
        <p:nvSpPr>
          <p:cNvPr id="23" name="TextBox 22">
            <a:extLst>
              <a:ext uri="{FF2B5EF4-FFF2-40B4-BE49-F238E27FC236}">
                <a16:creationId xmlns:a16="http://schemas.microsoft.com/office/drawing/2014/main" id="{3D7A463C-6026-40CB-9D26-0BFDAF4DE807}"/>
              </a:ext>
            </a:extLst>
          </p:cNvPr>
          <p:cNvSpPr txBox="1"/>
          <p:nvPr/>
        </p:nvSpPr>
        <p:spPr>
          <a:xfrm>
            <a:off x="248807" y="1555681"/>
            <a:ext cx="534121"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FSCA</a:t>
            </a:r>
          </a:p>
        </p:txBody>
      </p:sp>
      <p:cxnSp>
        <p:nvCxnSpPr>
          <p:cNvPr id="24" name="Straight Arrow Connector 23">
            <a:extLst>
              <a:ext uri="{FF2B5EF4-FFF2-40B4-BE49-F238E27FC236}">
                <a16:creationId xmlns:a16="http://schemas.microsoft.com/office/drawing/2014/main" id="{B63781B4-3CF0-4805-A680-C0518B2ACA58}"/>
              </a:ext>
            </a:extLst>
          </p:cNvPr>
          <p:cNvCxnSpPr>
            <a:cxnSpLocks/>
          </p:cNvCxnSpPr>
          <p:nvPr/>
        </p:nvCxnSpPr>
        <p:spPr>
          <a:xfrm flipV="1">
            <a:off x="1016134" y="948854"/>
            <a:ext cx="0" cy="211375"/>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4BF8326C-41B6-419D-B442-4B6F5FA7D984}"/>
              </a:ext>
            </a:extLst>
          </p:cNvPr>
          <p:cNvCxnSpPr>
            <a:cxnSpLocks/>
          </p:cNvCxnSpPr>
          <p:nvPr/>
        </p:nvCxnSpPr>
        <p:spPr>
          <a:xfrm>
            <a:off x="1566278" y="1678791"/>
            <a:ext cx="144709" cy="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0552C9D5-5574-4CD3-903A-8D644F0CE080}"/>
              </a:ext>
            </a:extLst>
          </p:cNvPr>
          <p:cNvSpPr txBox="1"/>
          <p:nvPr/>
        </p:nvSpPr>
        <p:spPr>
          <a:xfrm rot="16200000">
            <a:off x="745867" y="1275303"/>
            <a:ext cx="540533"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SSCA</a:t>
            </a:r>
          </a:p>
        </p:txBody>
      </p:sp>
      <p:sp>
        <p:nvSpPr>
          <p:cNvPr id="27" name="TextBox 26">
            <a:extLst>
              <a:ext uri="{FF2B5EF4-FFF2-40B4-BE49-F238E27FC236}">
                <a16:creationId xmlns:a16="http://schemas.microsoft.com/office/drawing/2014/main" id="{1A8F5466-1936-4050-99A0-4DA3D01D447B}"/>
              </a:ext>
            </a:extLst>
          </p:cNvPr>
          <p:cNvSpPr txBox="1"/>
          <p:nvPr/>
        </p:nvSpPr>
        <p:spPr>
          <a:xfrm>
            <a:off x="982823" y="1545570"/>
            <a:ext cx="668773"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IR-Dead</a:t>
            </a:r>
          </a:p>
        </p:txBody>
      </p:sp>
      <p:sp>
        <p:nvSpPr>
          <p:cNvPr id="30" name="TextBox 29">
            <a:extLst>
              <a:ext uri="{FF2B5EF4-FFF2-40B4-BE49-F238E27FC236}">
                <a16:creationId xmlns:a16="http://schemas.microsoft.com/office/drawing/2014/main" id="{92EF3656-9758-4B9C-BD18-5A09FE6DE40B}"/>
              </a:ext>
            </a:extLst>
          </p:cNvPr>
          <p:cNvSpPr txBox="1"/>
          <p:nvPr/>
        </p:nvSpPr>
        <p:spPr>
          <a:xfrm>
            <a:off x="1712986" y="1528312"/>
            <a:ext cx="57740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FSC-A</a:t>
            </a:r>
          </a:p>
        </p:txBody>
      </p:sp>
      <p:sp>
        <p:nvSpPr>
          <p:cNvPr id="33" name="TextBox 32">
            <a:extLst>
              <a:ext uri="{FF2B5EF4-FFF2-40B4-BE49-F238E27FC236}">
                <a16:creationId xmlns:a16="http://schemas.microsoft.com/office/drawing/2014/main" id="{C7A28DAC-3F8D-40F3-BE6E-AB245925A2C2}"/>
              </a:ext>
            </a:extLst>
          </p:cNvPr>
          <p:cNvSpPr txBox="1"/>
          <p:nvPr/>
        </p:nvSpPr>
        <p:spPr>
          <a:xfrm rot="16200000">
            <a:off x="2217154" y="1276968"/>
            <a:ext cx="511679"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CD19</a:t>
            </a:r>
          </a:p>
        </p:txBody>
      </p:sp>
      <p:sp>
        <p:nvSpPr>
          <p:cNvPr id="34" name="TextBox 33">
            <a:extLst>
              <a:ext uri="{FF2B5EF4-FFF2-40B4-BE49-F238E27FC236}">
                <a16:creationId xmlns:a16="http://schemas.microsoft.com/office/drawing/2014/main" id="{7D9599E0-99A7-4AE5-9A78-D0C170D1D900}"/>
              </a:ext>
            </a:extLst>
          </p:cNvPr>
          <p:cNvSpPr txBox="1"/>
          <p:nvPr/>
        </p:nvSpPr>
        <p:spPr>
          <a:xfrm>
            <a:off x="2411374" y="1539267"/>
            <a:ext cx="527709"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TCR</a:t>
            </a:r>
            <a:r>
              <a:rPr lang="el-GR" sz="1000" b="1" dirty="0">
                <a:latin typeface="Arial" panose="020B0604020202020204" pitchFamily="34" charset="0"/>
                <a:cs typeface="Arial" panose="020B0604020202020204" pitchFamily="34" charset="0"/>
              </a:rPr>
              <a:t>β</a:t>
            </a:r>
            <a:endParaRPr lang="en-US" sz="1000" b="1" dirty="0">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19CEDF15-B95A-4F18-B426-C0C94D1C2BA2}"/>
              </a:ext>
            </a:extLst>
          </p:cNvPr>
          <p:cNvSpPr txBox="1"/>
          <p:nvPr/>
        </p:nvSpPr>
        <p:spPr>
          <a:xfrm rot="16200000">
            <a:off x="2910675" y="1275303"/>
            <a:ext cx="582211"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CD138</a:t>
            </a:r>
          </a:p>
        </p:txBody>
      </p:sp>
      <p:sp>
        <p:nvSpPr>
          <p:cNvPr id="38" name="TextBox 37">
            <a:extLst>
              <a:ext uri="{FF2B5EF4-FFF2-40B4-BE49-F238E27FC236}">
                <a16:creationId xmlns:a16="http://schemas.microsoft.com/office/drawing/2014/main" id="{D892E09E-DC38-4AEA-BC55-FECCE40EC061}"/>
              </a:ext>
            </a:extLst>
          </p:cNvPr>
          <p:cNvSpPr txBox="1"/>
          <p:nvPr/>
        </p:nvSpPr>
        <p:spPr>
          <a:xfrm>
            <a:off x="3160806" y="1539267"/>
            <a:ext cx="527709"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TCR</a:t>
            </a:r>
            <a:r>
              <a:rPr lang="el-GR" sz="1000" b="1" dirty="0">
                <a:latin typeface="Arial" panose="020B0604020202020204" pitchFamily="34" charset="0"/>
                <a:cs typeface="Arial" panose="020B0604020202020204" pitchFamily="34" charset="0"/>
              </a:rPr>
              <a:t>β</a:t>
            </a:r>
            <a:endParaRPr lang="en-US" sz="1000" b="1" dirty="0">
              <a:latin typeface="Arial" panose="020B0604020202020204" pitchFamily="34" charset="0"/>
              <a:cs typeface="Arial" panose="020B0604020202020204" pitchFamily="34" charset="0"/>
            </a:endParaRPr>
          </a:p>
        </p:txBody>
      </p:sp>
      <p:sp>
        <p:nvSpPr>
          <p:cNvPr id="41" name="TextBox 40">
            <a:extLst>
              <a:ext uri="{FF2B5EF4-FFF2-40B4-BE49-F238E27FC236}">
                <a16:creationId xmlns:a16="http://schemas.microsoft.com/office/drawing/2014/main" id="{9534E970-0FC3-4CBA-AD44-91F641D088DC}"/>
              </a:ext>
            </a:extLst>
          </p:cNvPr>
          <p:cNvSpPr txBox="1"/>
          <p:nvPr/>
        </p:nvSpPr>
        <p:spPr>
          <a:xfrm>
            <a:off x="4175845" y="2096254"/>
            <a:ext cx="441146"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CD4</a:t>
            </a:r>
          </a:p>
        </p:txBody>
      </p:sp>
      <p:sp>
        <p:nvSpPr>
          <p:cNvPr id="42" name="TextBox 41">
            <a:extLst>
              <a:ext uri="{FF2B5EF4-FFF2-40B4-BE49-F238E27FC236}">
                <a16:creationId xmlns:a16="http://schemas.microsoft.com/office/drawing/2014/main" id="{2FFECB8D-0345-465D-857C-C9C8B56A944E}"/>
              </a:ext>
            </a:extLst>
          </p:cNvPr>
          <p:cNvSpPr txBox="1"/>
          <p:nvPr/>
        </p:nvSpPr>
        <p:spPr>
          <a:xfrm rot="16200000">
            <a:off x="3908304" y="1848696"/>
            <a:ext cx="441146"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CD8</a:t>
            </a:r>
          </a:p>
        </p:txBody>
      </p:sp>
      <p:sp>
        <p:nvSpPr>
          <p:cNvPr id="49" name="TextBox 48">
            <a:extLst>
              <a:ext uri="{FF2B5EF4-FFF2-40B4-BE49-F238E27FC236}">
                <a16:creationId xmlns:a16="http://schemas.microsoft.com/office/drawing/2014/main" id="{E04DB0BF-25DD-48E0-A163-CBA228812682}"/>
              </a:ext>
            </a:extLst>
          </p:cNvPr>
          <p:cNvSpPr txBox="1"/>
          <p:nvPr/>
        </p:nvSpPr>
        <p:spPr>
          <a:xfrm>
            <a:off x="5100195" y="2708557"/>
            <a:ext cx="511679"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CD44</a:t>
            </a:r>
          </a:p>
        </p:txBody>
      </p:sp>
      <p:sp>
        <p:nvSpPr>
          <p:cNvPr id="50" name="TextBox 49">
            <a:extLst>
              <a:ext uri="{FF2B5EF4-FFF2-40B4-BE49-F238E27FC236}">
                <a16:creationId xmlns:a16="http://schemas.microsoft.com/office/drawing/2014/main" id="{E940F0AE-1522-486B-933F-07D55D568E9C}"/>
              </a:ext>
            </a:extLst>
          </p:cNvPr>
          <p:cNvSpPr txBox="1"/>
          <p:nvPr/>
        </p:nvSpPr>
        <p:spPr>
          <a:xfrm rot="16200000">
            <a:off x="4829418" y="2519159"/>
            <a:ext cx="590226"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CD62L</a:t>
            </a:r>
          </a:p>
        </p:txBody>
      </p:sp>
      <p:cxnSp>
        <p:nvCxnSpPr>
          <p:cNvPr id="51" name="Straight Arrow Connector 50">
            <a:extLst>
              <a:ext uri="{FF2B5EF4-FFF2-40B4-BE49-F238E27FC236}">
                <a16:creationId xmlns:a16="http://schemas.microsoft.com/office/drawing/2014/main" id="{2511D585-D19D-434E-9037-1EF2C393C57E}"/>
              </a:ext>
            </a:extLst>
          </p:cNvPr>
          <p:cNvCxnSpPr>
            <a:cxnSpLocks/>
          </p:cNvCxnSpPr>
          <p:nvPr/>
        </p:nvCxnSpPr>
        <p:spPr>
          <a:xfrm>
            <a:off x="635138" y="1202054"/>
            <a:ext cx="338479" cy="1"/>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7252FBD9-EF40-4037-BC4D-EE3FF6514DD8}"/>
              </a:ext>
            </a:extLst>
          </p:cNvPr>
          <p:cNvCxnSpPr>
            <a:cxnSpLocks/>
          </p:cNvCxnSpPr>
          <p:nvPr/>
        </p:nvCxnSpPr>
        <p:spPr>
          <a:xfrm>
            <a:off x="1477444" y="1260653"/>
            <a:ext cx="296976" cy="0"/>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AF78E019-1DA8-4465-9248-1F17C4275FD4}"/>
              </a:ext>
            </a:extLst>
          </p:cNvPr>
          <p:cNvCxnSpPr/>
          <p:nvPr/>
        </p:nvCxnSpPr>
        <p:spPr>
          <a:xfrm>
            <a:off x="2200086" y="1179762"/>
            <a:ext cx="338479" cy="1"/>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B4F8C24D-2F21-43D7-BB7A-4832998C10E5}"/>
              </a:ext>
            </a:extLst>
          </p:cNvPr>
          <p:cNvCxnSpPr/>
          <p:nvPr/>
        </p:nvCxnSpPr>
        <p:spPr>
          <a:xfrm>
            <a:off x="3008401" y="1384527"/>
            <a:ext cx="263453" cy="1"/>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4BD8247A-0A68-4742-8FE0-98B33F03BD18}"/>
              </a:ext>
            </a:extLst>
          </p:cNvPr>
          <p:cNvCxnSpPr>
            <a:cxnSpLocks/>
          </p:cNvCxnSpPr>
          <p:nvPr/>
        </p:nvCxnSpPr>
        <p:spPr>
          <a:xfrm flipV="1">
            <a:off x="4865863" y="1252830"/>
            <a:ext cx="1220253" cy="2328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10349B85-4C44-4B4A-B3F9-DBDFC2D4F57C}"/>
              </a:ext>
            </a:extLst>
          </p:cNvPr>
          <p:cNvCxnSpPr>
            <a:cxnSpLocks/>
            <a:endCxn id="14" idx="1"/>
          </p:cNvCxnSpPr>
          <p:nvPr/>
        </p:nvCxnSpPr>
        <p:spPr>
          <a:xfrm flipV="1">
            <a:off x="4593367" y="993298"/>
            <a:ext cx="567372" cy="99104"/>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7A81FE6E-0D2D-43DF-B67B-44202E54CFBC}"/>
              </a:ext>
            </a:extLst>
          </p:cNvPr>
          <p:cNvCxnSpPr>
            <a:cxnSpLocks/>
          </p:cNvCxnSpPr>
          <p:nvPr/>
        </p:nvCxnSpPr>
        <p:spPr>
          <a:xfrm>
            <a:off x="4876412" y="1987077"/>
            <a:ext cx="1208512" cy="390678"/>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384EA7E3-F926-4108-9629-868AB2FBD7E9}"/>
              </a:ext>
            </a:extLst>
          </p:cNvPr>
          <p:cNvSpPr txBox="1"/>
          <p:nvPr/>
        </p:nvSpPr>
        <p:spPr>
          <a:xfrm rot="16200000">
            <a:off x="1463998" y="1227197"/>
            <a:ext cx="57740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FSC-H</a:t>
            </a:r>
          </a:p>
        </p:txBody>
      </p:sp>
      <p:cxnSp>
        <p:nvCxnSpPr>
          <p:cNvPr id="80" name="Straight Arrow Connector 79">
            <a:extLst>
              <a:ext uri="{FF2B5EF4-FFF2-40B4-BE49-F238E27FC236}">
                <a16:creationId xmlns:a16="http://schemas.microsoft.com/office/drawing/2014/main" id="{BB3CA2BF-CF09-44D7-A436-6ED0F3E10940}"/>
              </a:ext>
            </a:extLst>
          </p:cNvPr>
          <p:cNvCxnSpPr>
            <a:cxnSpLocks/>
          </p:cNvCxnSpPr>
          <p:nvPr/>
        </p:nvCxnSpPr>
        <p:spPr>
          <a:xfrm flipV="1">
            <a:off x="2195231" y="1656643"/>
            <a:ext cx="228600" cy="1"/>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33981BEA-BC20-45FD-9C87-6F395A2D825C}"/>
              </a:ext>
            </a:extLst>
          </p:cNvPr>
          <p:cNvCxnSpPr>
            <a:cxnSpLocks/>
          </p:cNvCxnSpPr>
          <p:nvPr/>
        </p:nvCxnSpPr>
        <p:spPr>
          <a:xfrm flipV="1">
            <a:off x="1739643" y="948854"/>
            <a:ext cx="0" cy="21190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057EFC79-126D-455F-92AE-0C8646928266}"/>
              </a:ext>
            </a:extLst>
          </p:cNvPr>
          <p:cNvCxnSpPr>
            <a:cxnSpLocks/>
          </p:cNvCxnSpPr>
          <p:nvPr/>
        </p:nvCxnSpPr>
        <p:spPr>
          <a:xfrm flipV="1">
            <a:off x="2472948" y="972766"/>
            <a:ext cx="0" cy="21190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C896AF1D-068E-4EBD-8E20-7ACEFECE4B11}"/>
              </a:ext>
            </a:extLst>
          </p:cNvPr>
          <p:cNvCxnSpPr>
            <a:cxnSpLocks/>
          </p:cNvCxnSpPr>
          <p:nvPr/>
        </p:nvCxnSpPr>
        <p:spPr>
          <a:xfrm flipV="1">
            <a:off x="2873876" y="1660803"/>
            <a:ext cx="274320" cy="1"/>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DEEAA3D9-6473-440D-AA0D-2F28F7A40656}"/>
              </a:ext>
            </a:extLst>
          </p:cNvPr>
          <p:cNvCxnSpPr>
            <a:cxnSpLocks/>
          </p:cNvCxnSpPr>
          <p:nvPr/>
        </p:nvCxnSpPr>
        <p:spPr>
          <a:xfrm flipV="1">
            <a:off x="3197774" y="967862"/>
            <a:ext cx="0" cy="21190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55727441-E884-480B-B209-BC3A7CDB09C7}"/>
              </a:ext>
            </a:extLst>
          </p:cNvPr>
          <p:cNvCxnSpPr>
            <a:cxnSpLocks/>
          </p:cNvCxnSpPr>
          <p:nvPr/>
        </p:nvCxnSpPr>
        <p:spPr>
          <a:xfrm flipV="1">
            <a:off x="3622702" y="1655917"/>
            <a:ext cx="228600" cy="1"/>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EA67D423-9215-46BA-981E-ADA10D620344}"/>
              </a:ext>
            </a:extLst>
          </p:cNvPr>
          <p:cNvCxnSpPr>
            <a:cxnSpLocks/>
          </p:cNvCxnSpPr>
          <p:nvPr/>
        </p:nvCxnSpPr>
        <p:spPr>
          <a:xfrm flipV="1">
            <a:off x="4591591" y="2219364"/>
            <a:ext cx="259421" cy="1"/>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0DC4C57E-5B0F-4DC5-A665-7074CC215ACF}"/>
              </a:ext>
            </a:extLst>
          </p:cNvPr>
          <p:cNvCxnSpPr>
            <a:cxnSpLocks/>
          </p:cNvCxnSpPr>
          <p:nvPr/>
        </p:nvCxnSpPr>
        <p:spPr>
          <a:xfrm flipH="1" flipV="1">
            <a:off x="4127674" y="725600"/>
            <a:ext cx="287" cy="1065319"/>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0E57A868-47D1-41F4-82FE-9F1EA3DB2369}"/>
              </a:ext>
            </a:extLst>
          </p:cNvPr>
          <p:cNvCxnSpPr>
            <a:cxnSpLocks/>
          </p:cNvCxnSpPr>
          <p:nvPr/>
        </p:nvCxnSpPr>
        <p:spPr>
          <a:xfrm flipV="1">
            <a:off x="5560842" y="2829478"/>
            <a:ext cx="1022765" cy="1"/>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D2FF7996-CB70-4C23-BCC8-21CAF26B8437}"/>
              </a:ext>
            </a:extLst>
          </p:cNvPr>
          <p:cNvCxnSpPr>
            <a:cxnSpLocks/>
          </p:cNvCxnSpPr>
          <p:nvPr/>
        </p:nvCxnSpPr>
        <p:spPr>
          <a:xfrm flipV="1">
            <a:off x="5116745" y="239865"/>
            <a:ext cx="3888" cy="2155876"/>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7" name="TextBox 116">
            <a:extLst>
              <a:ext uri="{FF2B5EF4-FFF2-40B4-BE49-F238E27FC236}">
                <a16:creationId xmlns:a16="http://schemas.microsoft.com/office/drawing/2014/main" id="{D153C34A-C1AB-4175-9414-904547775903}"/>
              </a:ext>
            </a:extLst>
          </p:cNvPr>
          <p:cNvSpPr txBox="1"/>
          <p:nvPr/>
        </p:nvSpPr>
        <p:spPr>
          <a:xfrm>
            <a:off x="145988" y="536895"/>
            <a:ext cx="338554"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A.</a:t>
            </a:r>
          </a:p>
        </p:txBody>
      </p:sp>
      <p:sp>
        <p:nvSpPr>
          <p:cNvPr id="121" name="TextBox 120">
            <a:extLst>
              <a:ext uri="{FF2B5EF4-FFF2-40B4-BE49-F238E27FC236}">
                <a16:creationId xmlns:a16="http://schemas.microsoft.com/office/drawing/2014/main" id="{A360E4B4-7316-4743-9216-A923B2902925}"/>
              </a:ext>
            </a:extLst>
          </p:cNvPr>
          <p:cNvSpPr txBox="1"/>
          <p:nvPr/>
        </p:nvSpPr>
        <p:spPr>
          <a:xfrm>
            <a:off x="111517" y="3358962"/>
            <a:ext cx="338554"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B.</a:t>
            </a:r>
          </a:p>
        </p:txBody>
      </p:sp>
      <p:pic>
        <p:nvPicPr>
          <p:cNvPr id="57" name="Picture 10">
            <a:extLst>
              <a:ext uri="{FF2B5EF4-FFF2-40B4-BE49-F238E27FC236}">
                <a16:creationId xmlns:a16="http://schemas.microsoft.com/office/drawing/2014/main" id="{0DCA918B-9607-4D04-86E7-565AC2BD0E44}"/>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144616" y="-40084"/>
            <a:ext cx="703542" cy="703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 name="Picture 13">
            <a:extLst>
              <a:ext uri="{FF2B5EF4-FFF2-40B4-BE49-F238E27FC236}">
                <a16:creationId xmlns:a16="http://schemas.microsoft.com/office/drawing/2014/main" id="{04F49632-E744-41FF-86C0-02DB82FCE205}"/>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158913" y="1331080"/>
            <a:ext cx="703542" cy="703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4" name="Straight Arrow Connector 63">
            <a:extLst>
              <a:ext uri="{FF2B5EF4-FFF2-40B4-BE49-F238E27FC236}">
                <a16:creationId xmlns:a16="http://schemas.microsoft.com/office/drawing/2014/main" id="{F41777D7-32B7-4CBB-97F4-F5FC20036375}"/>
              </a:ext>
            </a:extLst>
          </p:cNvPr>
          <p:cNvCxnSpPr>
            <a:cxnSpLocks/>
          </p:cNvCxnSpPr>
          <p:nvPr/>
        </p:nvCxnSpPr>
        <p:spPr>
          <a:xfrm flipV="1">
            <a:off x="3802432" y="1232260"/>
            <a:ext cx="410783" cy="325"/>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0BDF562C-CB3E-4B9F-A487-319389C1C80F}"/>
              </a:ext>
            </a:extLst>
          </p:cNvPr>
          <p:cNvCxnSpPr>
            <a:cxnSpLocks/>
          </p:cNvCxnSpPr>
          <p:nvPr/>
        </p:nvCxnSpPr>
        <p:spPr>
          <a:xfrm>
            <a:off x="3751494" y="1505822"/>
            <a:ext cx="481262" cy="49824"/>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2933E163-4620-43CC-A45F-394F416CE9C5}"/>
              </a:ext>
            </a:extLst>
          </p:cNvPr>
          <p:cNvCxnSpPr>
            <a:cxnSpLocks/>
            <a:endCxn id="57" idx="1"/>
          </p:cNvCxnSpPr>
          <p:nvPr/>
        </p:nvCxnSpPr>
        <p:spPr>
          <a:xfrm flipV="1">
            <a:off x="4515961" y="311687"/>
            <a:ext cx="628655" cy="476124"/>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930172E7-563D-44AD-AE40-0E61D1F493BB}"/>
              </a:ext>
            </a:extLst>
          </p:cNvPr>
          <p:cNvCxnSpPr>
            <a:cxnSpLocks/>
          </p:cNvCxnSpPr>
          <p:nvPr/>
        </p:nvCxnSpPr>
        <p:spPr>
          <a:xfrm flipV="1">
            <a:off x="4512590" y="1567528"/>
            <a:ext cx="682104" cy="68769"/>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6E3CE581-6206-4944-9000-66248C6D69E2}"/>
              </a:ext>
            </a:extLst>
          </p:cNvPr>
          <p:cNvCxnSpPr>
            <a:cxnSpLocks/>
          </p:cNvCxnSpPr>
          <p:nvPr/>
        </p:nvCxnSpPr>
        <p:spPr>
          <a:xfrm>
            <a:off x="4535360" y="2016405"/>
            <a:ext cx="724418" cy="439786"/>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82" name="Picture 2">
            <a:extLst>
              <a:ext uri="{FF2B5EF4-FFF2-40B4-BE49-F238E27FC236}">
                <a16:creationId xmlns:a16="http://schemas.microsoft.com/office/drawing/2014/main" id="{DE842A34-68DC-499D-91CF-7149F6D73466}"/>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292524" y="3713547"/>
            <a:ext cx="548535" cy="54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3" name="Picture 3">
            <a:extLst>
              <a:ext uri="{FF2B5EF4-FFF2-40B4-BE49-F238E27FC236}">
                <a16:creationId xmlns:a16="http://schemas.microsoft.com/office/drawing/2014/main" id="{2B3EF163-F4B4-40A6-9A1C-E5F079BD07B5}"/>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2796950" y="3712116"/>
            <a:ext cx="548535" cy="54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0" name="Picture 4">
            <a:extLst>
              <a:ext uri="{FF2B5EF4-FFF2-40B4-BE49-F238E27FC236}">
                <a16:creationId xmlns:a16="http://schemas.microsoft.com/office/drawing/2014/main" id="{BE90D20A-9BEA-4510-A339-9EEEAC98351F}"/>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3293253" y="3717162"/>
            <a:ext cx="548535" cy="54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1" name="Picture 5">
            <a:extLst>
              <a:ext uri="{FF2B5EF4-FFF2-40B4-BE49-F238E27FC236}">
                <a16:creationId xmlns:a16="http://schemas.microsoft.com/office/drawing/2014/main" id="{DDC73710-C7EC-40D8-A3F9-6D54C9D379FB}"/>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2796950" y="4712485"/>
            <a:ext cx="548535" cy="54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 name="Picture 6">
            <a:extLst>
              <a:ext uri="{FF2B5EF4-FFF2-40B4-BE49-F238E27FC236}">
                <a16:creationId xmlns:a16="http://schemas.microsoft.com/office/drawing/2014/main" id="{5DE831A4-6D23-4525-A8D3-DA51DF78A0EA}"/>
              </a:ext>
            </a:extLst>
          </p:cNvPr>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3293253" y="4712350"/>
            <a:ext cx="548535" cy="54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3" name="Picture 7">
            <a:extLst>
              <a:ext uri="{FF2B5EF4-FFF2-40B4-BE49-F238E27FC236}">
                <a16:creationId xmlns:a16="http://schemas.microsoft.com/office/drawing/2014/main" id="{2E027D62-17C0-478D-9EED-FD194876C817}"/>
              </a:ext>
            </a:extLst>
          </p:cNvPr>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2292524" y="4713914"/>
            <a:ext cx="548535" cy="54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4" name="Picture 8">
            <a:extLst>
              <a:ext uri="{FF2B5EF4-FFF2-40B4-BE49-F238E27FC236}">
                <a16:creationId xmlns:a16="http://schemas.microsoft.com/office/drawing/2014/main" id="{085CE85F-C957-4B59-A61F-FC5A0E519F7A}"/>
              </a:ext>
            </a:extLst>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2292524" y="4217545"/>
            <a:ext cx="540906" cy="540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5" name="Picture 9">
            <a:extLst>
              <a:ext uri="{FF2B5EF4-FFF2-40B4-BE49-F238E27FC236}">
                <a16:creationId xmlns:a16="http://schemas.microsoft.com/office/drawing/2014/main" id="{98991E84-2B0B-43C1-940A-DC2336E92D42}"/>
              </a:ext>
            </a:extLst>
          </p:cNvPr>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2796950" y="4207924"/>
            <a:ext cx="549098" cy="549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6" name="Picture 10">
            <a:extLst>
              <a:ext uri="{FF2B5EF4-FFF2-40B4-BE49-F238E27FC236}">
                <a16:creationId xmlns:a16="http://schemas.microsoft.com/office/drawing/2014/main" id="{64D81DCD-FEDD-40C1-8A04-2E84DA712DA2}"/>
              </a:ext>
            </a:extLst>
          </p:cNvPr>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3293253" y="4207789"/>
            <a:ext cx="549098" cy="549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7" name="TextBox 96">
            <a:extLst>
              <a:ext uri="{FF2B5EF4-FFF2-40B4-BE49-F238E27FC236}">
                <a16:creationId xmlns:a16="http://schemas.microsoft.com/office/drawing/2014/main" id="{0FA15482-7D22-4385-A1C5-846966CFC760}"/>
              </a:ext>
            </a:extLst>
          </p:cNvPr>
          <p:cNvSpPr txBox="1"/>
          <p:nvPr/>
        </p:nvSpPr>
        <p:spPr>
          <a:xfrm>
            <a:off x="2315285" y="3585885"/>
            <a:ext cx="502061" cy="240066"/>
          </a:xfrm>
          <a:prstGeom prst="rect">
            <a:avLst/>
          </a:prstGeom>
          <a:noFill/>
        </p:spPr>
        <p:txBody>
          <a:bodyPr wrap="none" rtlCol="0">
            <a:spAutoFit/>
          </a:bodyPr>
          <a:lstStyle/>
          <a:p>
            <a:r>
              <a:rPr lang="en-US" sz="960" b="1" dirty="0">
                <a:latin typeface="Arial" panose="020B0604020202020204" pitchFamily="34" charset="0"/>
                <a:cs typeface="Arial" panose="020B0604020202020204" pitchFamily="34" charset="0"/>
              </a:rPr>
              <a:t>CD4+</a:t>
            </a:r>
          </a:p>
        </p:txBody>
      </p:sp>
      <p:sp>
        <p:nvSpPr>
          <p:cNvPr id="98" name="TextBox 97">
            <a:extLst>
              <a:ext uri="{FF2B5EF4-FFF2-40B4-BE49-F238E27FC236}">
                <a16:creationId xmlns:a16="http://schemas.microsoft.com/office/drawing/2014/main" id="{4C789361-C258-4627-B1E7-30B1675C2654}"/>
              </a:ext>
            </a:extLst>
          </p:cNvPr>
          <p:cNvSpPr txBox="1"/>
          <p:nvPr/>
        </p:nvSpPr>
        <p:spPr>
          <a:xfrm>
            <a:off x="2709723" y="3585885"/>
            <a:ext cx="758541" cy="240066"/>
          </a:xfrm>
          <a:prstGeom prst="rect">
            <a:avLst/>
          </a:prstGeom>
          <a:noFill/>
        </p:spPr>
        <p:txBody>
          <a:bodyPr wrap="none" rtlCol="0">
            <a:spAutoFit/>
          </a:bodyPr>
          <a:lstStyle/>
          <a:p>
            <a:r>
              <a:rPr lang="en-US" sz="960" b="1" dirty="0">
                <a:latin typeface="Arial" panose="020B0604020202020204" pitchFamily="34" charset="0"/>
                <a:cs typeface="Arial" panose="020B0604020202020204" pitchFamily="34" charset="0"/>
              </a:rPr>
              <a:t>CD4-CD8-</a:t>
            </a:r>
          </a:p>
        </p:txBody>
      </p:sp>
      <p:sp>
        <p:nvSpPr>
          <p:cNvPr id="99" name="TextBox 98">
            <a:extLst>
              <a:ext uri="{FF2B5EF4-FFF2-40B4-BE49-F238E27FC236}">
                <a16:creationId xmlns:a16="http://schemas.microsoft.com/office/drawing/2014/main" id="{EE95F04D-ECFF-465E-BA27-0E5025E1833D}"/>
              </a:ext>
            </a:extLst>
          </p:cNvPr>
          <p:cNvSpPr txBox="1"/>
          <p:nvPr/>
        </p:nvSpPr>
        <p:spPr>
          <a:xfrm>
            <a:off x="3358157" y="3585885"/>
            <a:ext cx="502061" cy="240066"/>
          </a:xfrm>
          <a:prstGeom prst="rect">
            <a:avLst/>
          </a:prstGeom>
          <a:noFill/>
        </p:spPr>
        <p:txBody>
          <a:bodyPr wrap="none" rtlCol="0">
            <a:spAutoFit/>
          </a:bodyPr>
          <a:lstStyle/>
          <a:p>
            <a:r>
              <a:rPr lang="en-US" sz="960" b="1" dirty="0">
                <a:latin typeface="Arial" panose="020B0604020202020204" pitchFamily="34" charset="0"/>
                <a:cs typeface="Arial" panose="020B0604020202020204" pitchFamily="34" charset="0"/>
              </a:rPr>
              <a:t>CD8+</a:t>
            </a:r>
          </a:p>
        </p:txBody>
      </p:sp>
      <p:sp>
        <p:nvSpPr>
          <p:cNvPr id="107" name="TextBox 106">
            <a:extLst>
              <a:ext uri="{FF2B5EF4-FFF2-40B4-BE49-F238E27FC236}">
                <a16:creationId xmlns:a16="http://schemas.microsoft.com/office/drawing/2014/main" id="{4B025A64-B121-41A7-913F-7C7944750B4C}"/>
              </a:ext>
            </a:extLst>
          </p:cNvPr>
          <p:cNvSpPr txBox="1"/>
          <p:nvPr/>
        </p:nvSpPr>
        <p:spPr>
          <a:xfrm>
            <a:off x="2634808" y="3416052"/>
            <a:ext cx="1039067" cy="240066"/>
          </a:xfrm>
          <a:prstGeom prst="rect">
            <a:avLst/>
          </a:prstGeom>
          <a:noFill/>
        </p:spPr>
        <p:txBody>
          <a:bodyPr wrap="none" rtlCol="0">
            <a:spAutoFit/>
          </a:bodyPr>
          <a:lstStyle/>
          <a:p>
            <a:r>
              <a:rPr lang="en-US" sz="960" b="1" dirty="0">
                <a:latin typeface="Arial" panose="020B0604020202020204" pitchFamily="34" charset="0"/>
                <a:cs typeface="Arial" panose="020B0604020202020204" pitchFamily="34" charset="0"/>
              </a:rPr>
              <a:t>TCR</a:t>
            </a:r>
            <a:r>
              <a:rPr lang="el-GR" sz="960" b="1" dirty="0">
                <a:latin typeface="Arial" panose="020B0604020202020204" pitchFamily="34" charset="0"/>
                <a:cs typeface="Arial" panose="020B0604020202020204" pitchFamily="34" charset="0"/>
              </a:rPr>
              <a:t>β</a:t>
            </a:r>
            <a:r>
              <a:rPr lang="en-US" sz="960" b="1" dirty="0">
                <a:latin typeface="Arial" panose="020B0604020202020204" pitchFamily="34" charset="0"/>
                <a:cs typeface="Arial" panose="020B0604020202020204" pitchFamily="34" charset="0"/>
              </a:rPr>
              <a:t>+CD138+</a:t>
            </a:r>
          </a:p>
        </p:txBody>
      </p:sp>
      <p:pic>
        <p:nvPicPr>
          <p:cNvPr id="113" name="Picture 8">
            <a:extLst>
              <a:ext uri="{FF2B5EF4-FFF2-40B4-BE49-F238E27FC236}">
                <a16:creationId xmlns:a16="http://schemas.microsoft.com/office/drawing/2014/main" id="{64F4E450-00ED-4802-8584-C6E93C8D4D46}"/>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685109" y="4734365"/>
            <a:ext cx="548535" cy="54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9" name="Picture 9">
            <a:extLst>
              <a:ext uri="{FF2B5EF4-FFF2-40B4-BE49-F238E27FC236}">
                <a16:creationId xmlns:a16="http://schemas.microsoft.com/office/drawing/2014/main" id="{FC88641E-CD56-4E27-8084-C49D26B3A6E3}"/>
              </a:ext>
            </a:extLst>
          </p:cNvPr>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1208616" y="4734365"/>
            <a:ext cx="548535" cy="54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0" name="Picture 10">
            <a:extLst>
              <a:ext uri="{FF2B5EF4-FFF2-40B4-BE49-F238E27FC236}">
                <a16:creationId xmlns:a16="http://schemas.microsoft.com/office/drawing/2014/main" id="{2C36FB76-5C40-4C47-9F2F-23C5C4539AD8}"/>
              </a:ext>
            </a:extLst>
          </p:cNvPr>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1735176" y="4731044"/>
            <a:ext cx="548535" cy="54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 name="Picture 11">
            <a:extLst>
              <a:ext uri="{FF2B5EF4-FFF2-40B4-BE49-F238E27FC236}">
                <a16:creationId xmlns:a16="http://schemas.microsoft.com/office/drawing/2014/main" id="{DE87A5EA-ED56-4313-9690-3AEF996DB429}"/>
              </a:ext>
            </a:extLst>
          </p:cNvPr>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677802" y="3716953"/>
            <a:ext cx="548535" cy="54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 name="Picture 12">
            <a:extLst>
              <a:ext uri="{FF2B5EF4-FFF2-40B4-BE49-F238E27FC236}">
                <a16:creationId xmlns:a16="http://schemas.microsoft.com/office/drawing/2014/main" id="{95C65C72-0552-4FDE-82F1-E0F7CA320340}"/>
              </a:ext>
            </a:extLst>
          </p:cNvPr>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1202300" y="3716953"/>
            <a:ext cx="548535" cy="54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4" name="Picture 13">
            <a:extLst>
              <a:ext uri="{FF2B5EF4-FFF2-40B4-BE49-F238E27FC236}">
                <a16:creationId xmlns:a16="http://schemas.microsoft.com/office/drawing/2014/main" id="{B4989F77-647E-408C-8263-65B956798F6D}"/>
              </a:ext>
            </a:extLst>
          </p:cNvPr>
          <p:cNvPicPr>
            <a:picLocks noChangeAspect="1" noChangeArrowheads="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1722802" y="3713632"/>
            <a:ext cx="548535" cy="54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5" name="Picture 11">
            <a:extLst>
              <a:ext uri="{FF2B5EF4-FFF2-40B4-BE49-F238E27FC236}">
                <a16:creationId xmlns:a16="http://schemas.microsoft.com/office/drawing/2014/main" id="{7C38C038-4D19-4C03-8F0F-D45AA4A88297}"/>
              </a:ext>
            </a:extLst>
          </p:cNvPr>
          <p:cNvPicPr>
            <a:picLocks noChangeAspect="1" noChangeArrowheads="1"/>
          </p:cNvPicPr>
          <p:nvPr/>
        </p:nvPicPr>
        <p:blipFill>
          <a:blip r:embed="rId32" cstate="print">
            <a:extLst>
              <a:ext uri="{28A0092B-C50C-407E-A947-70E740481C1C}">
                <a14:useLocalDpi xmlns:a14="http://schemas.microsoft.com/office/drawing/2010/main" val="0"/>
              </a:ext>
            </a:extLst>
          </a:blip>
          <a:srcRect/>
          <a:stretch>
            <a:fillRect/>
          </a:stretch>
        </p:blipFill>
        <p:spPr bwMode="auto">
          <a:xfrm>
            <a:off x="690918" y="4232768"/>
            <a:ext cx="548535" cy="54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6" name="Picture 12">
            <a:extLst>
              <a:ext uri="{FF2B5EF4-FFF2-40B4-BE49-F238E27FC236}">
                <a16:creationId xmlns:a16="http://schemas.microsoft.com/office/drawing/2014/main" id="{8A63A6D8-3D53-4F86-8E30-DB4D848060F8}"/>
              </a:ext>
            </a:extLst>
          </p:cNvPr>
          <p:cNvPicPr>
            <a:picLocks noChangeAspect="1" noChangeArrowheads="1"/>
          </p:cNvPicPr>
          <p:nvPr/>
        </p:nvPicPr>
        <p:blipFill>
          <a:blip r:embed="rId33" cstate="print">
            <a:extLst>
              <a:ext uri="{28A0092B-C50C-407E-A947-70E740481C1C}">
                <a14:useLocalDpi xmlns:a14="http://schemas.microsoft.com/office/drawing/2010/main" val="0"/>
              </a:ext>
            </a:extLst>
          </a:blip>
          <a:srcRect/>
          <a:stretch>
            <a:fillRect/>
          </a:stretch>
        </p:blipFill>
        <p:spPr bwMode="auto">
          <a:xfrm>
            <a:off x="1209843" y="4232768"/>
            <a:ext cx="548535" cy="54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7" name="Picture 13">
            <a:extLst>
              <a:ext uri="{FF2B5EF4-FFF2-40B4-BE49-F238E27FC236}">
                <a16:creationId xmlns:a16="http://schemas.microsoft.com/office/drawing/2014/main" id="{A8BA7AD9-D0ED-4CD8-8483-E9C3C2A83D12}"/>
              </a:ext>
            </a:extLst>
          </p:cNvPr>
          <p:cNvPicPr>
            <a:picLocks noChangeAspect="1" noChangeArrowheads="1"/>
          </p:cNvPicPr>
          <p:nvPr/>
        </p:nvPicPr>
        <p:blipFill>
          <a:blip r:embed="rId34" cstate="print">
            <a:extLst>
              <a:ext uri="{28A0092B-C50C-407E-A947-70E740481C1C}">
                <a14:useLocalDpi xmlns:a14="http://schemas.microsoft.com/office/drawing/2010/main" val="0"/>
              </a:ext>
            </a:extLst>
          </a:blip>
          <a:srcRect/>
          <a:stretch>
            <a:fillRect/>
          </a:stretch>
        </p:blipFill>
        <p:spPr bwMode="auto">
          <a:xfrm>
            <a:off x="1736403" y="4217415"/>
            <a:ext cx="548535" cy="54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8" name="TextBox 127">
            <a:extLst>
              <a:ext uri="{FF2B5EF4-FFF2-40B4-BE49-F238E27FC236}">
                <a16:creationId xmlns:a16="http://schemas.microsoft.com/office/drawing/2014/main" id="{848D7096-A202-47DF-A115-48EBDAE73802}"/>
              </a:ext>
            </a:extLst>
          </p:cNvPr>
          <p:cNvSpPr txBox="1"/>
          <p:nvPr/>
        </p:nvSpPr>
        <p:spPr>
          <a:xfrm>
            <a:off x="760343" y="3585885"/>
            <a:ext cx="502061" cy="240066"/>
          </a:xfrm>
          <a:prstGeom prst="rect">
            <a:avLst/>
          </a:prstGeom>
          <a:noFill/>
        </p:spPr>
        <p:txBody>
          <a:bodyPr wrap="none" rtlCol="0">
            <a:spAutoFit/>
          </a:bodyPr>
          <a:lstStyle/>
          <a:p>
            <a:r>
              <a:rPr lang="en-US" sz="960" b="1" dirty="0">
                <a:latin typeface="Arial" panose="020B0604020202020204" pitchFamily="34" charset="0"/>
                <a:cs typeface="Arial" panose="020B0604020202020204" pitchFamily="34" charset="0"/>
              </a:rPr>
              <a:t>CD4+</a:t>
            </a:r>
          </a:p>
        </p:txBody>
      </p:sp>
      <p:sp>
        <p:nvSpPr>
          <p:cNvPr id="129" name="TextBox 128">
            <a:extLst>
              <a:ext uri="{FF2B5EF4-FFF2-40B4-BE49-F238E27FC236}">
                <a16:creationId xmlns:a16="http://schemas.microsoft.com/office/drawing/2014/main" id="{279CBD1C-B2EE-4E7D-BDA6-42FDC078BF4B}"/>
              </a:ext>
            </a:extLst>
          </p:cNvPr>
          <p:cNvSpPr txBox="1"/>
          <p:nvPr/>
        </p:nvSpPr>
        <p:spPr>
          <a:xfrm>
            <a:off x="1131047" y="3585885"/>
            <a:ext cx="758541" cy="240066"/>
          </a:xfrm>
          <a:prstGeom prst="rect">
            <a:avLst/>
          </a:prstGeom>
          <a:noFill/>
        </p:spPr>
        <p:txBody>
          <a:bodyPr wrap="none" rtlCol="0">
            <a:spAutoFit/>
          </a:bodyPr>
          <a:lstStyle/>
          <a:p>
            <a:r>
              <a:rPr lang="en-US" sz="960" b="1" dirty="0">
                <a:latin typeface="Arial" panose="020B0604020202020204" pitchFamily="34" charset="0"/>
                <a:cs typeface="Arial" panose="020B0604020202020204" pitchFamily="34" charset="0"/>
              </a:rPr>
              <a:t>CD4-CD8-</a:t>
            </a:r>
          </a:p>
        </p:txBody>
      </p:sp>
      <p:sp>
        <p:nvSpPr>
          <p:cNvPr id="130" name="TextBox 129">
            <a:extLst>
              <a:ext uri="{FF2B5EF4-FFF2-40B4-BE49-F238E27FC236}">
                <a16:creationId xmlns:a16="http://schemas.microsoft.com/office/drawing/2014/main" id="{B12C86B9-47F0-4568-906E-01B71A4C51E5}"/>
              </a:ext>
            </a:extLst>
          </p:cNvPr>
          <p:cNvSpPr txBox="1"/>
          <p:nvPr/>
        </p:nvSpPr>
        <p:spPr>
          <a:xfrm>
            <a:off x="1746678" y="3585885"/>
            <a:ext cx="502061" cy="240066"/>
          </a:xfrm>
          <a:prstGeom prst="rect">
            <a:avLst/>
          </a:prstGeom>
          <a:noFill/>
        </p:spPr>
        <p:txBody>
          <a:bodyPr wrap="none" rtlCol="0">
            <a:spAutoFit/>
          </a:bodyPr>
          <a:lstStyle/>
          <a:p>
            <a:r>
              <a:rPr lang="en-US" sz="960" b="1" dirty="0">
                <a:latin typeface="Arial" panose="020B0604020202020204" pitchFamily="34" charset="0"/>
                <a:cs typeface="Arial" panose="020B0604020202020204" pitchFamily="34" charset="0"/>
              </a:rPr>
              <a:t>CD8+</a:t>
            </a:r>
          </a:p>
        </p:txBody>
      </p:sp>
      <p:cxnSp>
        <p:nvCxnSpPr>
          <p:cNvPr id="131" name="Straight Connector 130">
            <a:extLst>
              <a:ext uri="{FF2B5EF4-FFF2-40B4-BE49-F238E27FC236}">
                <a16:creationId xmlns:a16="http://schemas.microsoft.com/office/drawing/2014/main" id="{550B1525-1F52-4F4B-B751-429C04B6552E}"/>
              </a:ext>
            </a:extLst>
          </p:cNvPr>
          <p:cNvCxnSpPr>
            <a:cxnSpLocks/>
          </p:cNvCxnSpPr>
          <p:nvPr/>
        </p:nvCxnSpPr>
        <p:spPr>
          <a:xfrm flipV="1">
            <a:off x="790400" y="3621504"/>
            <a:ext cx="1419916" cy="97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2" name="TextBox 131">
            <a:extLst>
              <a:ext uri="{FF2B5EF4-FFF2-40B4-BE49-F238E27FC236}">
                <a16:creationId xmlns:a16="http://schemas.microsoft.com/office/drawing/2014/main" id="{ABCEA869-99FD-4168-851F-F3B64891E6E9}"/>
              </a:ext>
            </a:extLst>
          </p:cNvPr>
          <p:cNvSpPr txBox="1"/>
          <p:nvPr/>
        </p:nvSpPr>
        <p:spPr>
          <a:xfrm>
            <a:off x="963213" y="3419731"/>
            <a:ext cx="1008609" cy="240066"/>
          </a:xfrm>
          <a:prstGeom prst="rect">
            <a:avLst/>
          </a:prstGeom>
          <a:noFill/>
        </p:spPr>
        <p:txBody>
          <a:bodyPr wrap="none" rtlCol="0">
            <a:spAutoFit/>
          </a:bodyPr>
          <a:lstStyle/>
          <a:p>
            <a:r>
              <a:rPr lang="en-US" sz="960" b="1" dirty="0">
                <a:latin typeface="Arial" panose="020B0604020202020204" pitchFamily="34" charset="0"/>
                <a:cs typeface="Arial" panose="020B0604020202020204" pitchFamily="34" charset="0"/>
              </a:rPr>
              <a:t>TCR</a:t>
            </a:r>
            <a:r>
              <a:rPr lang="el-GR" sz="960" b="1" dirty="0">
                <a:latin typeface="Arial" panose="020B0604020202020204" pitchFamily="34" charset="0"/>
                <a:cs typeface="Arial" panose="020B0604020202020204" pitchFamily="34" charset="0"/>
              </a:rPr>
              <a:t>β</a:t>
            </a:r>
            <a:r>
              <a:rPr lang="en-US" sz="960" b="1" dirty="0">
                <a:latin typeface="Arial" panose="020B0604020202020204" pitchFamily="34" charset="0"/>
                <a:cs typeface="Arial" panose="020B0604020202020204" pitchFamily="34" charset="0"/>
              </a:rPr>
              <a:t>+CD138-</a:t>
            </a:r>
          </a:p>
        </p:txBody>
      </p:sp>
      <p:cxnSp>
        <p:nvCxnSpPr>
          <p:cNvPr id="133" name="Straight Arrow Connector 132">
            <a:extLst>
              <a:ext uri="{FF2B5EF4-FFF2-40B4-BE49-F238E27FC236}">
                <a16:creationId xmlns:a16="http://schemas.microsoft.com/office/drawing/2014/main" id="{CC376D1B-91D2-4D9B-B6FA-D60D32D029DC}"/>
              </a:ext>
            </a:extLst>
          </p:cNvPr>
          <p:cNvCxnSpPr>
            <a:cxnSpLocks/>
          </p:cNvCxnSpPr>
          <p:nvPr/>
        </p:nvCxnSpPr>
        <p:spPr>
          <a:xfrm flipH="1" flipV="1">
            <a:off x="677802" y="3830187"/>
            <a:ext cx="3318" cy="1056194"/>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E083FC52-EB3B-43D5-8503-2820C334C742}"/>
              </a:ext>
            </a:extLst>
          </p:cNvPr>
          <p:cNvCxnSpPr>
            <a:cxnSpLocks/>
          </p:cNvCxnSpPr>
          <p:nvPr/>
        </p:nvCxnSpPr>
        <p:spPr>
          <a:xfrm flipV="1">
            <a:off x="1067287" y="5347835"/>
            <a:ext cx="2679079" cy="16405"/>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TextBox 134">
            <a:extLst>
              <a:ext uri="{FF2B5EF4-FFF2-40B4-BE49-F238E27FC236}">
                <a16:creationId xmlns:a16="http://schemas.microsoft.com/office/drawing/2014/main" id="{350E5C02-D8C5-4785-8290-436B37257D31}"/>
              </a:ext>
            </a:extLst>
          </p:cNvPr>
          <p:cNvSpPr txBox="1"/>
          <p:nvPr/>
        </p:nvSpPr>
        <p:spPr>
          <a:xfrm>
            <a:off x="659196" y="5247933"/>
            <a:ext cx="447558"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CD44</a:t>
            </a:r>
          </a:p>
        </p:txBody>
      </p:sp>
      <p:sp>
        <p:nvSpPr>
          <p:cNvPr id="136" name="TextBox 135">
            <a:extLst>
              <a:ext uri="{FF2B5EF4-FFF2-40B4-BE49-F238E27FC236}">
                <a16:creationId xmlns:a16="http://schemas.microsoft.com/office/drawing/2014/main" id="{4E28EB86-D6AE-44CA-8352-DDCC0C874F25}"/>
              </a:ext>
            </a:extLst>
          </p:cNvPr>
          <p:cNvSpPr txBox="1"/>
          <p:nvPr/>
        </p:nvSpPr>
        <p:spPr>
          <a:xfrm rot="16200000">
            <a:off x="424972" y="4989486"/>
            <a:ext cx="510076"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CD62L</a:t>
            </a:r>
          </a:p>
        </p:txBody>
      </p:sp>
      <p:sp>
        <p:nvSpPr>
          <p:cNvPr id="137" name="TextBox 136">
            <a:extLst>
              <a:ext uri="{FF2B5EF4-FFF2-40B4-BE49-F238E27FC236}">
                <a16:creationId xmlns:a16="http://schemas.microsoft.com/office/drawing/2014/main" id="{3B9D0500-AFE8-48F3-A63E-53BC408C6E65}"/>
              </a:ext>
            </a:extLst>
          </p:cNvPr>
          <p:cNvSpPr txBox="1"/>
          <p:nvPr/>
        </p:nvSpPr>
        <p:spPr>
          <a:xfrm>
            <a:off x="152614" y="3830187"/>
            <a:ext cx="46679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3 </a:t>
            </a:r>
            <a:r>
              <a:rPr lang="en-US" sz="800" b="1" dirty="0" err="1">
                <a:latin typeface="Arial" panose="020B0604020202020204" pitchFamily="34" charset="0"/>
                <a:cs typeface="Arial" panose="020B0604020202020204" pitchFamily="34" charset="0"/>
              </a:rPr>
              <a:t>wks</a:t>
            </a:r>
            <a:endParaRPr lang="en-US" sz="800" b="1" dirty="0">
              <a:latin typeface="Arial" panose="020B0604020202020204" pitchFamily="34" charset="0"/>
              <a:cs typeface="Arial" panose="020B0604020202020204" pitchFamily="34" charset="0"/>
            </a:endParaRPr>
          </a:p>
        </p:txBody>
      </p:sp>
      <p:sp>
        <p:nvSpPr>
          <p:cNvPr id="138" name="TextBox 137">
            <a:extLst>
              <a:ext uri="{FF2B5EF4-FFF2-40B4-BE49-F238E27FC236}">
                <a16:creationId xmlns:a16="http://schemas.microsoft.com/office/drawing/2014/main" id="{36C18F26-B80B-4749-8094-2AA06EEFFA41}"/>
              </a:ext>
            </a:extLst>
          </p:cNvPr>
          <p:cNvSpPr txBox="1"/>
          <p:nvPr/>
        </p:nvSpPr>
        <p:spPr>
          <a:xfrm>
            <a:off x="107765" y="4369362"/>
            <a:ext cx="524503"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12 </a:t>
            </a:r>
            <a:r>
              <a:rPr lang="en-US" sz="800" b="1" dirty="0" err="1">
                <a:latin typeface="Arial" panose="020B0604020202020204" pitchFamily="34" charset="0"/>
                <a:cs typeface="Arial" panose="020B0604020202020204" pitchFamily="34" charset="0"/>
              </a:rPr>
              <a:t>wks</a:t>
            </a:r>
            <a:endParaRPr lang="en-US" sz="800" b="1" dirty="0">
              <a:latin typeface="Arial" panose="020B0604020202020204" pitchFamily="34" charset="0"/>
              <a:cs typeface="Arial" panose="020B0604020202020204" pitchFamily="34" charset="0"/>
            </a:endParaRPr>
          </a:p>
        </p:txBody>
      </p:sp>
      <p:sp>
        <p:nvSpPr>
          <p:cNvPr id="139" name="TextBox 138">
            <a:extLst>
              <a:ext uri="{FF2B5EF4-FFF2-40B4-BE49-F238E27FC236}">
                <a16:creationId xmlns:a16="http://schemas.microsoft.com/office/drawing/2014/main" id="{BDB1FDA5-B4EE-47C6-B51C-D0A52C4ACBBD}"/>
              </a:ext>
            </a:extLst>
          </p:cNvPr>
          <p:cNvSpPr txBox="1"/>
          <p:nvPr/>
        </p:nvSpPr>
        <p:spPr>
          <a:xfrm>
            <a:off x="96331" y="4917897"/>
            <a:ext cx="524503"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30 </a:t>
            </a:r>
            <a:r>
              <a:rPr lang="en-US" sz="800" b="1" dirty="0" err="1">
                <a:latin typeface="Arial" panose="020B0604020202020204" pitchFamily="34" charset="0"/>
                <a:cs typeface="Arial" panose="020B0604020202020204" pitchFamily="34" charset="0"/>
              </a:rPr>
              <a:t>wks</a:t>
            </a:r>
            <a:endParaRPr lang="en-US" sz="800" b="1" dirty="0">
              <a:latin typeface="Arial" panose="020B0604020202020204" pitchFamily="34" charset="0"/>
              <a:cs typeface="Arial" panose="020B0604020202020204" pitchFamily="34" charset="0"/>
            </a:endParaRPr>
          </a:p>
        </p:txBody>
      </p:sp>
      <p:cxnSp>
        <p:nvCxnSpPr>
          <p:cNvPr id="140" name="Straight Connector 139">
            <a:extLst>
              <a:ext uri="{FF2B5EF4-FFF2-40B4-BE49-F238E27FC236}">
                <a16:creationId xmlns:a16="http://schemas.microsoft.com/office/drawing/2014/main" id="{C1AE19B5-EFAD-41BE-A673-75E412857787}"/>
              </a:ext>
            </a:extLst>
          </p:cNvPr>
          <p:cNvCxnSpPr>
            <a:cxnSpLocks/>
          </p:cNvCxnSpPr>
          <p:nvPr/>
        </p:nvCxnSpPr>
        <p:spPr>
          <a:xfrm flipV="1">
            <a:off x="2376036" y="3626367"/>
            <a:ext cx="1410301"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41" name="Object 140">
            <a:extLst>
              <a:ext uri="{FF2B5EF4-FFF2-40B4-BE49-F238E27FC236}">
                <a16:creationId xmlns:a16="http://schemas.microsoft.com/office/drawing/2014/main" id="{97C1B12C-37E8-4B78-8D59-F86CCE4F66DF}"/>
              </a:ext>
            </a:extLst>
          </p:cNvPr>
          <p:cNvGraphicFramePr>
            <a:graphicFrameLocks noChangeAspect="1"/>
          </p:cNvGraphicFramePr>
          <p:nvPr>
            <p:extLst>
              <p:ext uri="{D42A27DB-BD31-4B8C-83A1-F6EECF244321}">
                <p14:modId xmlns:p14="http://schemas.microsoft.com/office/powerpoint/2010/main" val="3075949244"/>
              </p:ext>
            </p:extLst>
          </p:nvPr>
        </p:nvGraphicFramePr>
        <p:xfrm>
          <a:off x="3954463" y="3330575"/>
          <a:ext cx="977900" cy="1320800"/>
        </p:xfrm>
        <a:graphic>
          <a:graphicData uri="http://schemas.openxmlformats.org/presentationml/2006/ole">
            <mc:AlternateContent xmlns:mc="http://schemas.openxmlformats.org/markup-compatibility/2006">
              <mc:Choice xmlns:v="urn:schemas-microsoft-com:vml" Requires="v">
                <p:oleObj spid="_x0000_s33251" name="Prism 8" r:id="rId35" imgW="2533915" imgH="3430467" progId="Prism8.Document">
                  <p:embed/>
                </p:oleObj>
              </mc:Choice>
              <mc:Fallback>
                <p:oleObj name="Prism 8" r:id="rId35" imgW="2533915" imgH="3430467" progId="Prism8.Document">
                  <p:embed/>
                  <p:pic>
                    <p:nvPicPr>
                      <p:cNvPr id="2" name="Object 1">
                        <a:extLst>
                          <a:ext uri="{FF2B5EF4-FFF2-40B4-BE49-F238E27FC236}">
                            <a16:creationId xmlns:a16="http://schemas.microsoft.com/office/drawing/2014/main" id="{D9CC7723-E1B1-4C16-9131-6102E4FF55A2}"/>
                          </a:ext>
                        </a:extLst>
                      </p:cNvPr>
                      <p:cNvPicPr/>
                      <p:nvPr/>
                    </p:nvPicPr>
                    <p:blipFill>
                      <a:blip r:embed="rId36"/>
                      <a:stretch>
                        <a:fillRect/>
                      </a:stretch>
                    </p:blipFill>
                    <p:spPr>
                      <a:xfrm>
                        <a:off x="3954463" y="3330575"/>
                        <a:ext cx="977900" cy="1320800"/>
                      </a:xfrm>
                      <a:prstGeom prst="rect">
                        <a:avLst/>
                      </a:prstGeom>
                    </p:spPr>
                  </p:pic>
                </p:oleObj>
              </mc:Fallback>
            </mc:AlternateContent>
          </a:graphicData>
        </a:graphic>
      </p:graphicFrame>
      <p:graphicFrame>
        <p:nvGraphicFramePr>
          <p:cNvPr id="142" name="Object 141">
            <a:extLst>
              <a:ext uri="{FF2B5EF4-FFF2-40B4-BE49-F238E27FC236}">
                <a16:creationId xmlns:a16="http://schemas.microsoft.com/office/drawing/2014/main" id="{7AD25145-3832-4469-9A79-54BB09C155D6}"/>
              </a:ext>
            </a:extLst>
          </p:cNvPr>
          <p:cNvGraphicFramePr>
            <a:graphicFrameLocks noChangeAspect="1"/>
          </p:cNvGraphicFramePr>
          <p:nvPr>
            <p:extLst>
              <p:ext uri="{D42A27DB-BD31-4B8C-83A1-F6EECF244321}">
                <p14:modId xmlns:p14="http://schemas.microsoft.com/office/powerpoint/2010/main" val="2580629039"/>
              </p:ext>
            </p:extLst>
          </p:nvPr>
        </p:nvGraphicFramePr>
        <p:xfrm>
          <a:off x="4979988" y="3290888"/>
          <a:ext cx="984250" cy="1349375"/>
        </p:xfrm>
        <a:graphic>
          <a:graphicData uri="http://schemas.openxmlformats.org/presentationml/2006/ole">
            <mc:AlternateContent xmlns:mc="http://schemas.openxmlformats.org/markup-compatibility/2006">
              <mc:Choice xmlns:v="urn:schemas-microsoft-com:vml" Requires="v">
                <p:oleObj spid="_x0000_s33252" name="Prism 8" r:id="rId37" imgW="2527793" imgH="3476207" progId="Prism8.Document">
                  <p:embed/>
                </p:oleObj>
              </mc:Choice>
              <mc:Fallback>
                <p:oleObj name="Prism 8" r:id="rId37" imgW="2527793" imgH="3476207" progId="Prism8.Document">
                  <p:embed/>
                  <p:pic>
                    <p:nvPicPr>
                      <p:cNvPr id="5" name="Object 4">
                        <a:extLst>
                          <a:ext uri="{FF2B5EF4-FFF2-40B4-BE49-F238E27FC236}">
                            <a16:creationId xmlns:a16="http://schemas.microsoft.com/office/drawing/2014/main" id="{E7100B69-C20F-439D-A9EF-FCAFB0BB2B42}"/>
                          </a:ext>
                        </a:extLst>
                      </p:cNvPr>
                      <p:cNvPicPr/>
                      <p:nvPr/>
                    </p:nvPicPr>
                    <p:blipFill>
                      <a:blip r:embed="rId38"/>
                      <a:stretch>
                        <a:fillRect/>
                      </a:stretch>
                    </p:blipFill>
                    <p:spPr>
                      <a:xfrm>
                        <a:off x="4979988" y="3290888"/>
                        <a:ext cx="984250" cy="1349375"/>
                      </a:xfrm>
                      <a:prstGeom prst="rect">
                        <a:avLst/>
                      </a:prstGeom>
                    </p:spPr>
                  </p:pic>
                </p:oleObj>
              </mc:Fallback>
            </mc:AlternateContent>
          </a:graphicData>
        </a:graphic>
      </p:graphicFrame>
      <p:graphicFrame>
        <p:nvGraphicFramePr>
          <p:cNvPr id="143" name="Object 142">
            <a:extLst>
              <a:ext uri="{FF2B5EF4-FFF2-40B4-BE49-F238E27FC236}">
                <a16:creationId xmlns:a16="http://schemas.microsoft.com/office/drawing/2014/main" id="{E5480C0B-027D-446A-8980-80C9564C2AF6}"/>
              </a:ext>
            </a:extLst>
          </p:cNvPr>
          <p:cNvGraphicFramePr>
            <a:graphicFrameLocks noChangeAspect="1"/>
          </p:cNvGraphicFramePr>
          <p:nvPr>
            <p:extLst>
              <p:ext uri="{D42A27DB-BD31-4B8C-83A1-F6EECF244321}">
                <p14:modId xmlns:p14="http://schemas.microsoft.com/office/powerpoint/2010/main" val="578894077"/>
              </p:ext>
            </p:extLst>
          </p:nvPr>
        </p:nvGraphicFramePr>
        <p:xfrm>
          <a:off x="5951021" y="3277370"/>
          <a:ext cx="1004888" cy="1350962"/>
        </p:xfrm>
        <a:graphic>
          <a:graphicData uri="http://schemas.openxmlformats.org/presentationml/2006/ole">
            <mc:AlternateContent xmlns:mc="http://schemas.openxmlformats.org/markup-compatibility/2006">
              <mc:Choice xmlns:v="urn:schemas-microsoft-com:vml" Requires="v">
                <p:oleObj spid="_x0000_s33253" name="Prism 8" r:id="rId39" imgW="2584334" imgH="3485211" progId="Prism8.Document">
                  <p:embed/>
                </p:oleObj>
              </mc:Choice>
              <mc:Fallback>
                <p:oleObj name="Prism 8" r:id="rId39" imgW="2584334" imgH="3485211" progId="Prism8.Document">
                  <p:embed/>
                  <p:pic>
                    <p:nvPicPr>
                      <p:cNvPr id="6" name="Object 5">
                        <a:extLst>
                          <a:ext uri="{FF2B5EF4-FFF2-40B4-BE49-F238E27FC236}">
                            <a16:creationId xmlns:a16="http://schemas.microsoft.com/office/drawing/2014/main" id="{91449F6F-4B0D-432F-99FD-4187ACBEC45C}"/>
                          </a:ext>
                        </a:extLst>
                      </p:cNvPr>
                      <p:cNvPicPr/>
                      <p:nvPr/>
                    </p:nvPicPr>
                    <p:blipFill>
                      <a:blip r:embed="rId40"/>
                      <a:stretch>
                        <a:fillRect/>
                      </a:stretch>
                    </p:blipFill>
                    <p:spPr>
                      <a:xfrm>
                        <a:off x="5951021" y="3277370"/>
                        <a:ext cx="1004888" cy="1350962"/>
                      </a:xfrm>
                      <a:prstGeom prst="rect">
                        <a:avLst/>
                      </a:prstGeom>
                    </p:spPr>
                  </p:pic>
                </p:oleObj>
              </mc:Fallback>
            </mc:AlternateContent>
          </a:graphicData>
        </a:graphic>
      </p:graphicFrame>
      <p:graphicFrame>
        <p:nvGraphicFramePr>
          <p:cNvPr id="144" name="Object 143">
            <a:extLst>
              <a:ext uri="{FF2B5EF4-FFF2-40B4-BE49-F238E27FC236}">
                <a16:creationId xmlns:a16="http://schemas.microsoft.com/office/drawing/2014/main" id="{F990D2C3-DE07-4243-B94D-F085B66627D4}"/>
              </a:ext>
            </a:extLst>
          </p:cNvPr>
          <p:cNvGraphicFramePr>
            <a:graphicFrameLocks noChangeAspect="1"/>
          </p:cNvGraphicFramePr>
          <p:nvPr>
            <p:extLst>
              <p:ext uri="{D42A27DB-BD31-4B8C-83A1-F6EECF244321}">
                <p14:modId xmlns:p14="http://schemas.microsoft.com/office/powerpoint/2010/main" val="2462660491"/>
              </p:ext>
            </p:extLst>
          </p:nvPr>
        </p:nvGraphicFramePr>
        <p:xfrm>
          <a:off x="3936343" y="4533214"/>
          <a:ext cx="1023937" cy="1255162"/>
        </p:xfrm>
        <a:graphic>
          <a:graphicData uri="http://schemas.openxmlformats.org/presentationml/2006/ole">
            <mc:AlternateContent xmlns:mc="http://schemas.openxmlformats.org/markup-compatibility/2006">
              <mc:Choice xmlns:v="urn:schemas-microsoft-com:vml" Requires="v">
                <p:oleObj spid="_x0000_s33254" name="Prism 8" r:id="rId41" imgW="2516989" imgH="3421463" progId="Prism8.Document">
                  <p:embed/>
                </p:oleObj>
              </mc:Choice>
              <mc:Fallback>
                <p:oleObj name="Prism 8" r:id="rId41" imgW="2516989" imgH="3421463" progId="Prism8.Document">
                  <p:embed/>
                  <p:pic>
                    <p:nvPicPr>
                      <p:cNvPr id="7" name="Object 6">
                        <a:extLst>
                          <a:ext uri="{FF2B5EF4-FFF2-40B4-BE49-F238E27FC236}">
                            <a16:creationId xmlns:a16="http://schemas.microsoft.com/office/drawing/2014/main" id="{A39BEC48-F3CA-41F3-BCF7-ADF7F03AFB0A}"/>
                          </a:ext>
                        </a:extLst>
                      </p:cNvPr>
                      <p:cNvPicPr/>
                      <p:nvPr/>
                    </p:nvPicPr>
                    <p:blipFill>
                      <a:blip r:embed="rId42"/>
                      <a:stretch>
                        <a:fillRect/>
                      </a:stretch>
                    </p:blipFill>
                    <p:spPr>
                      <a:xfrm>
                        <a:off x="3936343" y="4533214"/>
                        <a:ext cx="1023937" cy="1255162"/>
                      </a:xfrm>
                      <a:prstGeom prst="rect">
                        <a:avLst/>
                      </a:prstGeom>
                    </p:spPr>
                  </p:pic>
                </p:oleObj>
              </mc:Fallback>
            </mc:AlternateContent>
          </a:graphicData>
        </a:graphic>
      </p:graphicFrame>
      <p:graphicFrame>
        <p:nvGraphicFramePr>
          <p:cNvPr id="145" name="Object 144">
            <a:extLst>
              <a:ext uri="{FF2B5EF4-FFF2-40B4-BE49-F238E27FC236}">
                <a16:creationId xmlns:a16="http://schemas.microsoft.com/office/drawing/2014/main" id="{FB25F451-E859-4AC5-96A5-C0BAE5BAC9E9}"/>
              </a:ext>
            </a:extLst>
          </p:cNvPr>
          <p:cNvGraphicFramePr>
            <a:graphicFrameLocks noChangeAspect="1"/>
          </p:cNvGraphicFramePr>
          <p:nvPr>
            <p:extLst>
              <p:ext uri="{D42A27DB-BD31-4B8C-83A1-F6EECF244321}">
                <p14:modId xmlns:p14="http://schemas.microsoft.com/office/powerpoint/2010/main" val="1332917949"/>
              </p:ext>
            </p:extLst>
          </p:nvPr>
        </p:nvGraphicFramePr>
        <p:xfrm>
          <a:off x="5972140" y="4533214"/>
          <a:ext cx="1161711" cy="1272728"/>
        </p:xfrm>
        <a:graphic>
          <a:graphicData uri="http://schemas.openxmlformats.org/presentationml/2006/ole">
            <mc:AlternateContent xmlns:mc="http://schemas.openxmlformats.org/markup-compatibility/2006">
              <mc:Choice xmlns:v="urn:schemas-microsoft-com:vml" Requires="v">
                <p:oleObj spid="_x0000_s33255" name="Prism 8" r:id="rId43" imgW="3050710" imgH="3338988" progId="Prism8.Document">
                  <p:embed/>
                </p:oleObj>
              </mc:Choice>
              <mc:Fallback>
                <p:oleObj name="Prism 8" r:id="rId43" imgW="3050710" imgH="3338988" progId="Prism8.Document">
                  <p:embed/>
                  <p:pic>
                    <p:nvPicPr>
                      <p:cNvPr id="10" name="Object 9">
                        <a:extLst>
                          <a:ext uri="{FF2B5EF4-FFF2-40B4-BE49-F238E27FC236}">
                            <a16:creationId xmlns:a16="http://schemas.microsoft.com/office/drawing/2014/main" id="{C62FDA92-2B14-4106-9474-4D00D0BDAFDD}"/>
                          </a:ext>
                        </a:extLst>
                      </p:cNvPr>
                      <p:cNvPicPr/>
                      <p:nvPr/>
                    </p:nvPicPr>
                    <p:blipFill>
                      <a:blip r:embed="rId44"/>
                      <a:stretch>
                        <a:fillRect/>
                      </a:stretch>
                    </p:blipFill>
                    <p:spPr>
                      <a:xfrm>
                        <a:off x="5972140" y="4533214"/>
                        <a:ext cx="1161711" cy="1272728"/>
                      </a:xfrm>
                      <a:prstGeom prst="rect">
                        <a:avLst/>
                      </a:prstGeom>
                    </p:spPr>
                  </p:pic>
                </p:oleObj>
              </mc:Fallback>
            </mc:AlternateContent>
          </a:graphicData>
        </a:graphic>
      </p:graphicFrame>
      <p:graphicFrame>
        <p:nvGraphicFramePr>
          <p:cNvPr id="146" name="Object 145">
            <a:extLst>
              <a:ext uri="{FF2B5EF4-FFF2-40B4-BE49-F238E27FC236}">
                <a16:creationId xmlns:a16="http://schemas.microsoft.com/office/drawing/2014/main" id="{2563D012-0AC7-4CB5-8F38-1E83397A1E18}"/>
              </a:ext>
            </a:extLst>
          </p:cNvPr>
          <p:cNvGraphicFramePr>
            <a:graphicFrameLocks noChangeAspect="1"/>
          </p:cNvGraphicFramePr>
          <p:nvPr>
            <p:extLst>
              <p:ext uri="{D42A27DB-BD31-4B8C-83A1-F6EECF244321}">
                <p14:modId xmlns:p14="http://schemas.microsoft.com/office/powerpoint/2010/main" val="2592573906"/>
              </p:ext>
            </p:extLst>
          </p:nvPr>
        </p:nvGraphicFramePr>
        <p:xfrm>
          <a:off x="4916488" y="4503738"/>
          <a:ext cx="950912" cy="1258887"/>
        </p:xfrm>
        <a:graphic>
          <a:graphicData uri="http://schemas.openxmlformats.org/presentationml/2006/ole">
            <mc:AlternateContent xmlns:mc="http://schemas.openxmlformats.org/markup-compatibility/2006">
              <mc:Choice xmlns:v="urn:schemas-microsoft-com:vml" Requires="v">
                <p:oleObj spid="_x0000_s33256" name="Prism 8" r:id="rId45" imgW="2471251" imgH="3549318" progId="Prism8.Document">
                  <p:embed/>
                </p:oleObj>
              </mc:Choice>
              <mc:Fallback>
                <p:oleObj name="Prism 8" r:id="rId45" imgW="2471251" imgH="3549318" progId="Prism8.Document">
                  <p:embed/>
                  <p:pic>
                    <p:nvPicPr>
                      <p:cNvPr id="11" name="Object 10">
                        <a:extLst>
                          <a:ext uri="{FF2B5EF4-FFF2-40B4-BE49-F238E27FC236}">
                            <a16:creationId xmlns:a16="http://schemas.microsoft.com/office/drawing/2014/main" id="{49310CA3-DB29-4889-B7FE-318C57108D4E}"/>
                          </a:ext>
                        </a:extLst>
                      </p:cNvPr>
                      <p:cNvPicPr/>
                      <p:nvPr/>
                    </p:nvPicPr>
                    <p:blipFill>
                      <a:blip r:embed="rId46"/>
                      <a:stretch>
                        <a:fillRect/>
                      </a:stretch>
                    </p:blipFill>
                    <p:spPr>
                      <a:xfrm>
                        <a:off x="4916488" y="4503738"/>
                        <a:ext cx="950912" cy="1258887"/>
                      </a:xfrm>
                      <a:prstGeom prst="rect">
                        <a:avLst/>
                      </a:prstGeom>
                    </p:spPr>
                  </p:pic>
                </p:oleObj>
              </mc:Fallback>
            </mc:AlternateContent>
          </a:graphicData>
        </a:graphic>
      </p:graphicFrame>
      <p:pic>
        <p:nvPicPr>
          <p:cNvPr id="147" name="Picture 2">
            <a:extLst>
              <a:ext uri="{FF2B5EF4-FFF2-40B4-BE49-F238E27FC236}">
                <a16:creationId xmlns:a16="http://schemas.microsoft.com/office/drawing/2014/main" id="{0808DB9C-ED0E-4F6F-BD67-32401622399D}"/>
              </a:ext>
            </a:extLst>
          </p:cNvPr>
          <p:cNvPicPr>
            <a:picLocks noChangeAspect="1" noChangeArrowheads="1"/>
          </p:cNvPicPr>
          <p:nvPr/>
        </p:nvPicPr>
        <p:blipFill>
          <a:blip r:embed="rId47" cstate="print">
            <a:extLst>
              <a:ext uri="{28A0092B-C50C-407E-A947-70E740481C1C}">
                <a14:useLocalDpi xmlns:a14="http://schemas.microsoft.com/office/drawing/2010/main" val="0"/>
              </a:ext>
            </a:extLst>
          </a:blip>
          <a:srcRect/>
          <a:stretch>
            <a:fillRect/>
          </a:stretch>
        </p:blipFill>
        <p:spPr bwMode="auto">
          <a:xfrm>
            <a:off x="800062" y="7218888"/>
            <a:ext cx="539310" cy="53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8" name="Picture 3">
            <a:extLst>
              <a:ext uri="{FF2B5EF4-FFF2-40B4-BE49-F238E27FC236}">
                <a16:creationId xmlns:a16="http://schemas.microsoft.com/office/drawing/2014/main" id="{EAE11E1A-3CE8-4612-8219-35DE3BC6E3C8}"/>
              </a:ext>
            </a:extLst>
          </p:cNvPr>
          <p:cNvPicPr>
            <a:picLocks noChangeAspect="1" noChangeArrowheads="1"/>
          </p:cNvPicPr>
          <p:nvPr/>
        </p:nvPicPr>
        <p:blipFill>
          <a:blip r:embed="rId48" cstate="print">
            <a:extLst>
              <a:ext uri="{28A0092B-C50C-407E-A947-70E740481C1C}">
                <a14:useLocalDpi xmlns:a14="http://schemas.microsoft.com/office/drawing/2010/main" val="0"/>
              </a:ext>
            </a:extLst>
          </a:blip>
          <a:srcRect/>
          <a:stretch>
            <a:fillRect/>
          </a:stretch>
        </p:blipFill>
        <p:spPr bwMode="auto">
          <a:xfrm>
            <a:off x="1303217" y="7241918"/>
            <a:ext cx="539310" cy="53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9" name="Picture 4">
            <a:extLst>
              <a:ext uri="{FF2B5EF4-FFF2-40B4-BE49-F238E27FC236}">
                <a16:creationId xmlns:a16="http://schemas.microsoft.com/office/drawing/2014/main" id="{F940AAB5-A0A7-47BD-8371-5776D61C56F8}"/>
              </a:ext>
            </a:extLst>
          </p:cNvPr>
          <p:cNvPicPr>
            <a:picLocks noChangeAspect="1" noChangeArrowheads="1"/>
          </p:cNvPicPr>
          <p:nvPr/>
        </p:nvPicPr>
        <p:blipFill>
          <a:blip r:embed="rId49" cstate="print">
            <a:extLst>
              <a:ext uri="{28A0092B-C50C-407E-A947-70E740481C1C}">
                <a14:useLocalDpi xmlns:a14="http://schemas.microsoft.com/office/drawing/2010/main" val="0"/>
              </a:ext>
            </a:extLst>
          </a:blip>
          <a:srcRect/>
          <a:stretch>
            <a:fillRect/>
          </a:stretch>
        </p:blipFill>
        <p:spPr bwMode="auto">
          <a:xfrm>
            <a:off x="1820219" y="7243378"/>
            <a:ext cx="539310" cy="53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0" name="Picture 5">
            <a:extLst>
              <a:ext uri="{FF2B5EF4-FFF2-40B4-BE49-F238E27FC236}">
                <a16:creationId xmlns:a16="http://schemas.microsoft.com/office/drawing/2014/main" id="{FE3F953B-BB42-4BDC-B6A0-8F13B011D227}"/>
              </a:ext>
            </a:extLst>
          </p:cNvPr>
          <p:cNvPicPr>
            <a:picLocks noChangeAspect="1" noChangeArrowheads="1"/>
          </p:cNvPicPr>
          <p:nvPr/>
        </p:nvPicPr>
        <p:blipFill>
          <a:blip r:embed="rId50" cstate="print">
            <a:extLst>
              <a:ext uri="{28A0092B-C50C-407E-A947-70E740481C1C}">
                <a14:useLocalDpi xmlns:a14="http://schemas.microsoft.com/office/drawing/2010/main" val="0"/>
              </a:ext>
            </a:extLst>
          </a:blip>
          <a:srcRect/>
          <a:stretch>
            <a:fillRect/>
          </a:stretch>
        </p:blipFill>
        <p:spPr bwMode="auto">
          <a:xfrm>
            <a:off x="800062" y="6748011"/>
            <a:ext cx="539310" cy="53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1" name="Picture 6">
            <a:extLst>
              <a:ext uri="{FF2B5EF4-FFF2-40B4-BE49-F238E27FC236}">
                <a16:creationId xmlns:a16="http://schemas.microsoft.com/office/drawing/2014/main" id="{2BD93CD7-2263-4FD2-9092-A2818CF3FD02}"/>
              </a:ext>
            </a:extLst>
          </p:cNvPr>
          <p:cNvPicPr>
            <a:picLocks noChangeAspect="1" noChangeArrowheads="1"/>
          </p:cNvPicPr>
          <p:nvPr/>
        </p:nvPicPr>
        <p:blipFill>
          <a:blip r:embed="rId51" cstate="print">
            <a:extLst>
              <a:ext uri="{28A0092B-C50C-407E-A947-70E740481C1C}">
                <a14:useLocalDpi xmlns:a14="http://schemas.microsoft.com/office/drawing/2010/main" val="0"/>
              </a:ext>
            </a:extLst>
          </a:blip>
          <a:srcRect/>
          <a:stretch>
            <a:fillRect/>
          </a:stretch>
        </p:blipFill>
        <p:spPr bwMode="auto">
          <a:xfrm>
            <a:off x="1303217" y="6748426"/>
            <a:ext cx="539310" cy="53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2" name="Picture 7">
            <a:extLst>
              <a:ext uri="{FF2B5EF4-FFF2-40B4-BE49-F238E27FC236}">
                <a16:creationId xmlns:a16="http://schemas.microsoft.com/office/drawing/2014/main" id="{424F61FF-91BF-4EB1-ABCD-ECF0111A9B02}"/>
              </a:ext>
            </a:extLst>
          </p:cNvPr>
          <p:cNvPicPr>
            <a:picLocks noChangeAspect="1" noChangeArrowheads="1"/>
          </p:cNvPicPr>
          <p:nvPr/>
        </p:nvPicPr>
        <p:blipFill>
          <a:blip r:embed="rId52" cstate="print">
            <a:extLst>
              <a:ext uri="{28A0092B-C50C-407E-A947-70E740481C1C}">
                <a14:useLocalDpi xmlns:a14="http://schemas.microsoft.com/office/drawing/2010/main" val="0"/>
              </a:ext>
            </a:extLst>
          </a:blip>
          <a:srcRect/>
          <a:stretch>
            <a:fillRect/>
          </a:stretch>
        </p:blipFill>
        <p:spPr bwMode="auto">
          <a:xfrm>
            <a:off x="1820953" y="6753863"/>
            <a:ext cx="534289" cy="534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5" name="TextBox 164">
            <a:extLst>
              <a:ext uri="{FF2B5EF4-FFF2-40B4-BE49-F238E27FC236}">
                <a16:creationId xmlns:a16="http://schemas.microsoft.com/office/drawing/2014/main" id="{4072550C-DEBA-428A-B306-D2567CD70BC6}"/>
              </a:ext>
            </a:extLst>
          </p:cNvPr>
          <p:cNvSpPr txBox="1"/>
          <p:nvPr/>
        </p:nvSpPr>
        <p:spPr>
          <a:xfrm>
            <a:off x="152225" y="6430056"/>
            <a:ext cx="522900"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Spleen</a:t>
            </a:r>
          </a:p>
        </p:txBody>
      </p:sp>
      <p:sp>
        <p:nvSpPr>
          <p:cNvPr id="166" name="TextBox 165">
            <a:extLst>
              <a:ext uri="{FF2B5EF4-FFF2-40B4-BE49-F238E27FC236}">
                <a16:creationId xmlns:a16="http://schemas.microsoft.com/office/drawing/2014/main" id="{AF97A9B7-C8E6-4C31-9C63-DA27CDFAD624}"/>
              </a:ext>
            </a:extLst>
          </p:cNvPr>
          <p:cNvSpPr txBox="1"/>
          <p:nvPr/>
        </p:nvSpPr>
        <p:spPr>
          <a:xfrm>
            <a:off x="32918" y="6931844"/>
            <a:ext cx="795411"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Lymph node</a:t>
            </a:r>
          </a:p>
        </p:txBody>
      </p:sp>
      <p:sp>
        <p:nvSpPr>
          <p:cNvPr id="167" name="TextBox 166">
            <a:extLst>
              <a:ext uri="{FF2B5EF4-FFF2-40B4-BE49-F238E27FC236}">
                <a16:creationId xmlns:a16="http://schemas.microsoft.com/office/drawing/2014/main" id="{169E48A7-ABA5-4E6A-9100-E82E1A2DFFFE}"/>
              </a:ext>
            </a:extLst>
          </p:cNvPr>
          <p:cNvSpPr txBox="1"/>
          <p:nvPr/>
        </p:nvSpPr>
        <p:spPr>
          <a:xfrm>
            <a:off x="-14197" y="7420224"/>
            <a:ext cx="841897"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Bone marrow</a:t>
            </a:r>
          </a:p>
        </p:txBody>
      </p:sp>
      <p:pic>
        <p:nvPicPr>
          <p:cNvPr id="168" name="Picture 2">
            <a:extLst>
              <a:ext uri="{FF2B5EF4-FFF2-40B4-BE49-F238E27FC236}">
                <a16:creationId xmlns:a16="http://schemas.microsoft.com/office/drawing/2014/main" id="{E6EEF5F3-7257-4F27-8DF1-B16B2093131E}"/>
              </a:ext>
            </a:extLst>
          </p:cNvPr>
          <p:cNvPicPr>
            <a:picLocks noChangeAspect="1" noChangeArrowheads="1"/>
          </p:cNvPicPr>
          <p:nvPr/>
        </p:nvPicPr>
        <p:blipFill>
          <a:blip r:embed="rId53" cstate="print">
            <a:extLst>
              <a:ext uri="{28A0092B-C50C-407E-A947-70E740481C1C}">
                <a14:useLocalDpi xmlns:a14="http://schemas.microsoft.com/office/drawing/2010/main" val="0"/>
              </a:ext>
            </a:extLst>
          </a:blip>
          <a:srcRect/>
          <a:stretch>
            <a:fillRect/>
          </a:stretch>
        </p:blipFill>
        <p:spPr bwMode="auto">
          <a:xfrm>
            <a:off x="2361598" y="6735318"/>
            <a:ext cx="539310" cy="53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9" name="Picture 3">
            <a:extLst>
              <a:ext uri="{FF2B5EF4-FFF2-40B4-BE49-F238E27FC236}">
                <a16:creationId xmlns:a16="http://schemas.microsoft.com/office/drawing/2014/main" id="{E9FCF8A4-5C6F-4D83-9143-23F39F45EA20}"/>
              </a:ext>
            </a:extLst>
          </p:cNvPr>
          <p:cNvPicPr>
            <a:picLocks noChangeAspect="1" noChangeArrowheads="1"/>
          </p:cNvPicPr>
          <p:nvPr/>
        </p:nvPicPr>
        <p:blipFill>
          <a:blip r:embed="rId54" cstate="print">
            <a:extLst>
              <a:ext uri="{28A0092B-C50C-407E-A947-70E740481C1C}">
                <a14:useLocalDpi xmlns:a14="http://schemas.microsoft.com/office/drawing/2010/main" val="0"/>
              </a:ext>
            </a:extLst>
          </a:blip>
          <a:srcRect/>
          <a:stretch>
            <a:fillRect/>
          </a:stretch>
        </p:blipFill>
        <p:spPr bwMode="auto">
          <a:xfrm>
            <a:off x="2867191" y="6737301"/>
            <a:ext cx="539310" cy="53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0" name="Picture 4">
            <a:extLst>
              <a:ext uri="{FF2B5EF4-FFF2-40B4-BE49-F238E27FC236}">
                <a16:creationId xmlns:a16="http://schemas.microsoft.com/office/drawing/2014/main" id="{2827F563-9225-4D7C-80D5-4769D5E766F3}"/>
              </a:ext>
            </a:extLst>
          </p:cNvPr>
          <p:cNvPicPr>
            <a:picLocks noChangeAspect="1" noChangeArrowheads="1"/>
          </p:cNvPicPr>
          <p:nvPr/>
        </p:nvPicPr>
        <p:blipFill>
          <a:blip r:embed="rId55" cstate="print">
            <a:extLst>
              <a:ext uri="{28A0092B-C50C-407E-A947-70E740481C1C}">
                <a14:useLocalDpi xmlns:a14="http://schemas.microsoft.com/office/drawing/2010/main" val="0"/>
              </a:ext>
            </a:extLst>
          </a:blip>
          <a:srcRect/>
          <a:stretch>
            <a:fillRect/>
          </a:stretch>
        </p:blipFill>
        <p:spPr bwMode="auto">
          <a:xfrm>
            <a:off x="3353448" y="6734051"/>
            <a:ext cx="539310" cy="53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1" name="Picture 5">
            <a:extLst>
              <a:ext uri="{FF2B5EF4-FFF2-40B4-BE49-F238E27FC236}">
                <a16:creationId xmlns:a16="http://schemas.microsoft.com/office/drawing/2014/main" id="{F2CECDC3-67B5-49E3-8C6A-86384112E3E4}"/>
              </a:ext>
            </a:extLst>
          </p:cNvPr>
          <p:cNvPicPr>
            <a:picLocks noChangeAspect="1" noChangeArrowheads="1"/>
          </p:cNvPicPr>
          <p:nvPr/>
        </p:nvPicPr>
        <p:blipFill>
          <a:blip r:embed="rId56" cstate="print">
            <a:extLst>
              <a:ext uri="{28A0092B-C50C-407E-A947-70E740481C1C}">
                <a14:useLocalDpi xmlns:a14="http://schemas.microsoft.com/office/drawing/2010/main" val="0"/>
              </a:ext>
            </a:extLst>
          </a:blip>
          <a:srcRect/>
          <a:stretch>
            <a:fillRect/>
          </a:stretch>
        </p:blipFill>
        <p:spPr bwMode="auto">
          <a:xfrm>
            <a:off x="2367538" y="7231771"/>
            <a:ext cx="539310" cy="53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2" name="Picture 6">
            <a:extLst>
              <a:ext uri="{FF2B5EF4-FFF2-40B4-BE49-F238E27FC236}">
                <a16:creationId xmlns:a16="http://schemas.microsoft.com/office/drawing/2014/main" id="{2C68E7D2-849E-4F34-9610-9C3595F89C47}"/>
              </a:ext>
            </a:extLst>
          </p:cNvPr>
          <p:cNvPicPr>
            <a:picLocks noChangeAspect="1" noChangeArrowheads="1"/>
          </p:cNvPicPr>
          <p:nvPr/>
        </p:nvPicPr>
        <p:blipFill>
          <a:blip r:embed="rId57" cstate="print">
            <a:extLst>
              <a:ext uri="{28A0092B-C50C-407E-A947-70E740481C1C}">
                <a14:useLocalDpi xmlns:a14="http://schemas.microsoft.com/office/drawing/2010/main" val="0"/>
              </a:ext>
            </a:extLst>
          </a:blip>
          <a:srcRect/>
          <a:stretch>
            <a:fillRect/>
          </a:stretch>
        </p:blipFill>
        <p:spPr bwMode="auto">
          <a:xfrm>
            <a:off x="2868533" y="7233110"/>
            <a:ext cx="539310" cy="53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3" name="Picture 7">
            <a:extLst>
              <a:ext uri="{FF2B5EF4-FFF2-40B4-BE49-F238E27FC236}">
                <a16:creationId xmlns:a16="http://schemas.microsoft.com/office/drawing/2014/main" id="{A31E79EC-7C15-4E21-8F5D-F81205E17654}"/>
              </a:ext>
            </a:extLst>
          </p:cNvPr>
          <p:cNvPicPr>
            <a:picLocks noChangeAspect="1" noChangeArrowheads="1"/>
          </p:cNvPicPr>
          <p:nvPr/>
        </p:nvPicPr>
        <p:blipFill>
          <a:blip r:embed="rId58" cstate="print">
            <a:extLst>
              <a:ext uri="{28A0092B-C50C-407E-A947-70E740481C1C}">
                <a14:useLocalDpi xmlns:a14="http://schemas.microsoft.com/office/drawing/2010/main" val="0"/>
              </a:ext>
            </a:extLst>
          </a:blip>
          <a:srcRect/>
          <a:stretch>
            <a:fillRect/>
          </a:stretch>
        </p:blipFill>
        <p:spPr bwMode="auto">
          <a:xfrm>
            <a:off x="3355479" y="7232405"/>
            <a:ext cx="539310" cy="53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8" name="Picture 67">
            <a:extLst>
              <a:ext uri="{FF2B5EF4-FFF2-40B4-BE49-F238E27FC236}">
                <a16:creationId xmlns:a16="http://schemas.microsoft.com/office/drawing/2014/main" id="{54531841-EDAE-41EC-9070-9FB29AF1AB33}"/>
              </a:ext>
            </a:extLst>
          </p:cNvPr>
          <p:cNvPicPr>
            <a:picLocks noChangeAspect="1"/>
          </p:cNvPicPr>
          <p:nvPr/>
        </p:nvPicPr>
        <p:blipFill>
          <a:blip r:embed="rId59"/>
          <a:stretch>
            <a:fillRect/>
          </a:stretch>
        </p:blipFill>
        <p:spPr>
          <a:xfrm>
            <a:off x="2366906" y="6242914"/>
            <a:ext cx="528256" cy="528256"/>
          </a:xfrm>
          <a:prstGeom prst="rect">
            <a:avLst/>
          </a:prstGeom>
        </p:spPr>
      </p:pic>
      <p:pic>
        <p:nvPicPr>
          <p:cNvPr id="77" name="Picture 76">
            <a:extLst>
              <a:ext uri="{FF2B5EF4-FFF2-40B4-BE49-F238E27FC236}">
                <a16:creationId xmlns:a16="http://schemas.microsoft.com/office/drawing/2014/main" id="{E91557F1-0B19-4EDA-BDF2-B598606641EB}"/>
              </a:ext>
            </a:extLst>
          </p:cNvPr>
          <p:cNvPicPr>
            <a:picLocks noChangeAspect="1"/>
          </p:cNvPicPr>
          <p:nvPr/>
        </p:nvPicPr>
        <p:blipFill>
          <a:blip r:embed="rId60"/>
          <a:stretch>
            <a:fillRect/>
          </a:stretch>
        </p:blipFill>
        <p:spPr>
          <a:xfrm>
            <a:off x="2865848" y="6236477"/>
            <a:ext cx="528256" cy="528256"/>
          </a:xfrm>
          <a:prstGeom prst="rect">
            <a:avLst/>
          </a:prstGeom>
        </p:spPr>
      </p:pic>
      <p:pic>
        <p:nvPicPr>
          <p:cNvPr id="78" name="Picture 77">
            <a:extLst>
              <a:ext uri="{FF2B5EF4-FFF2-40B4-BE49-F238E27FC236}">
                <a16:creationId xmlns:a16="http://schemas.microsoft.com/office/drawing/2014/main" id="{7A24B534-33C0-4AE1-AF7F-095E2481CC08}"/>
              </a:ext>
            </a:extLst>
          </p:cNvPr>
          <p:cNvPicPr>
            <a:picLocks noChangeAspect="1"/>
          </p:cNvPicPr>
          <p:nvPr/>
        </p:nvPicPr>
        <p:blipFill>
          <a:blip r:embed="rId61"/>
          <a:stretch>
            <a:fillRect/>
          </a:stretch>
        </p:blipFill>
        <p:spPr>
          <a:xfrm>
            <a:off x="3355673" y="6236931"/>
            <a:ext cx="540682" cy="540682"/>
          </a:xfrm>
          <a:prstGeom prst="rect">
            <a:avLst/>
          </a:prstGeom>
        </p:spPr>
      </p:pic>
      <p:pic>
        <p:nvPicPr>
          <p:cNvPr id="189" name="Picture 188">
            <a:extLst>
              <a:ext uri="{FF2B5EF4-FFF2-40B4-BE49-F238E27FC236}">
                <a16:creationId xmlns:a16="http://schemas.microsoft.com/office/drawing/2014/main" id="{3E41983F-0DAA-4C83-A356-2DB4687EDF7A}"/>
              </a:ext>
            </a:extLst>
          </p:cNvPr>
          <p:cNvPicPr>
            <a:picLocks noChangeAspect="1"/>
          </p:cNvPicPr>
          <p:nvPr/>
        </p:nvPicPr>
        <p:blipFill>
          <a:blip r:embed="rId62"/>
          <a:stretch>
            <a:fillRect/>
          </a:stretch>
        </p:blipFill>
        <p:spPr>
          <a:xfrm>
            <a:off x="805885" y="6239791"/>
            <a:ext cx="528256" cy="528256"/>
          </a:xfrm>
          <a:prstGeom prst="rect">
            <a:avLst/>
          </a:prstGeom>
        </p:spPr>
      </p:pic>
      <p:pic>
        <p:nvPicPr>
          <p:cNvPr id="190" name="Picture 189">
            <a:extLst>
              <a:ext uri="{FF2B5EF4-FFF2-40B4-BE49-F238E27FC236}">
                <a16:creationId xmlns:a16="http://schemas.microsoft.com/office/drawing/2014/main" id="{F2555C20-03F2-4F54-B5D8-103E04095F35}"/>
              </a:ext>
            </a:extLst>
          </p:cNvPr>
          <p:cNvPicPr>
            <a:picLocks noChangeAspect="1"/>
          </p:cNvPicPr>
          <p:nvPr/>
        </p:nvPicPr>
        <p:blipFill>
          <a:blip r:embed="rId63"/>
          <a:stretch>
            <a:fillRect/>
          </a:stretch>
        </p:blipFill>
        <p:spPr>
          <a:xfrm>
            <a:off x="1303216" y="6238631"/>
            <a:ext cx="528256" cy="528256"/>
          </a:xfrm>
          <a:prstGeom prst="rect">
            <a:avLst/>
          </a:prstGeom>
        </p:spPr>
      </p:pic>
      <p:pic>
        <p:nvPicPr>
          <p:cNvPr id="191" name="Picture 190">
            <a:extLst>
              <a:ext uri="{FF2B5EF4-FFF2-40B4-BE49-F238E27FC236}">
                <a16:creationId xmlns:a16="http://schemas.microsoft.com/office/drawing/2014/main" id="{403CE036-6BC8-4D34-91CF-FA4A125E9A01}"/>
              </a:ext>
            </a:extLst>
          </p:cNvPr>
          <p:cNvPicPr>
            <a:picLocks noChangeAspect="1"/>
          </p:cNvPicPr>
          <p:nvPr/>
        </p:nvPicPr>
        <p:blipFill>
          <a:blip r:embed="rId64"/>
          <a:stretch>
            <a:fillRect/>
          </a:stretch>
        </p:blipFill>
        <p:spPr>
          <a:xfrm>
            <a:off x="1820218" y="6238294"/>
            <a:ext cx="528256" cy="528256"/>
          </a:xfrm>
          <a:prstGeom prst="rect">
            <a:avLst/>
          </a:prstGeom>
        </p:spPr>
      </p:pic>
      <p:sp>
        <p:nvSpPr>
          <p:cNvPr id="192" name="TextBox 191">
            <a:extLst>
              <a:ext uri="{FF2B5EF4-FFF2-40B4-BE49-F238E27FC236}">
                <a16:creationId xmlns:a16="http://schemas.microsoft.com/office/drawing/2014/main" id="{67B176BA-5689-4B48-BF44-C591961389EC}"/>
              </a:ext>
            </a:extLst>
          </p:cNvPr>
          <p:cNvSpPr txBox="1"/>
          <p:nvPr/>
        </p:nvSpPr>
        <p:spPr>
          <a:xfrm>
            <a:off x="2380459" y="6103239"/>
            <a:ext cx="502061" cy="240066"/>
          </a:xfrm>
          <a:prstGeom prst="rect">
            <a:avLst/>
          </a:prstGeom>
          <a:noFill/>
        </p:spPr>
        <p:txBody>
          <a:bodyPr wrap="none" rtlCol="0">
            <a:spAutoFit/>
          </a:bodyPr>
          <a:lstStyle/>
          <a:p>
            <a:r>
              <a:rPr lang="en-US" sz="960" b="1" dirty="0">
                <a:latin typeface="Arial" panose="020B0604020202020204" pitchFamily="34" charset="0"/>
                <a:cs typeface="Arial" panose="020B0604020202020204" pitchFamily="34" charset="0"/>
              </a:rPr>
              <a:t>CD4+</a:t>
            </a:r>
          </a:p>
        </p:txBody>
      </p:sp>
      <p:sp>
        <p:nvSpPr>
          <p:cNvPr id="193" name="TextBox 192">
            <a:extLst>
              <a:ext uri="{FF2B5EF4-FFF2-40B4-BE49-F238E27FC236}">
                <a16:creationId xmlns:a16="http://schemas.microsoft.com/office/drawing/2014/main" id="{5332DF61-13FD-4666-9C9E-B6846AEB66B4}"/>
              </a:ext>
            </a:extLst>
          </p:cNvPr>
          <p:cNvSpPr txBox="1"/>
          <p:nvPr/>
        </p:nvSpPr>
        <p:spPr>
          <a:xfrm>
            <a:off x="2774897" y="6103239"/>
            <a:ext cx="758541" cy="240066"/>
          </a:xfrm>
          <a:prstGeom prst="rect">
            <a:avLst/>
          </a:prstGeom>
          <a:noFill/>
        </p:spPr>
        <p:txBody>
          <a:bodyPr wrap="none" rtlCol="0">
            <a:spAutoFit/>
          </a:bodyPr>
          <a:lstStyle/>
          <a:p>
            <a:r>
              <a:rPr lang="en-US" sz="960" b="1" dirty="0">
                <a:latin typeface="Arial" panose="020B0604020202020204" pitchFamily="34" charset="0"/>
                <a:cs typeface="Arial" panose="020B0604020202020204" pitchFamily="34" charset="0"/>
              </a:rPr>
              <a:t>CD4-CD8-</a:t>
            </a:r>
          </a:p>
        </p:txBody>
      </p:sp>
      <p:sp>
        <p:nvSpPr>
          <p:cNvPr id="194" name="TextBox 193">
            <a:extLst>
              <a:ext uri="{FF2B5EF4-FFF2-40B4-BE49-F238E27FC236}">
                <a16:creationId xmlns:a16="http://schemas.microsoft.com/office/drawing/2014/main" id="{025BE857-E772-43CA-98B0-43C5C38476EE}"/>
              </a:ext>
            </a:extLst>
          </p:cNvPr>
          <p:cNvSpPr txBox="1"/>
          <p:nvPr/>
        </p:nvSpPr>
        <p:spPr>
          <a:xfrm>
            <a:off x="3423331" y="6103239"/>
            <a:ext cx="502061" cy="240066"/>
          </a:xfrm>
          <a:prstGeom prst="rect">
            <a:avLst/>
          </a:prstGeom>
          <a:noFill/>
        </p:spPr>
        <p:txBody>
          <a:bodyPr wrap="none" rtlCol="0">
            <a:spAutoFit/>
          </a:bodyPr>
          <a:lstStyle/>
          <a:p>
            <a:r>
              <a:rPr lang="en-US" sz="960" b="1" dirty="0">
                <a:latin typeface="Arial" panose="020B0604020202020204" pitchFamily="34" charset="0"/>
                <a:cs typeface="Arial" panose="020B0604020202020204" pitchFamily="34" charset="0"/>
              </a:rPr>
              <a:t>CD8+</a:t>
            </a:r>
          </a:p>
        </p:txBody>
      </p:sp>
      <p:sp>
        <p:nvSpPr>
          <p:cNvPr id="195" name="TextBox 194">
            <a:extLst>
              <a:ext uri="{FF2B5EF4-FFF2-40B4-BE49-F238E27FC236}">
                <a16:creationId xmlns:a16="http://schemas.microsoft.com/office/drawing/2014/main" id="{BABD00B0-A8E7-4914-9AFA-39D612072CC3}"/>
              </a:ext>
            </a:extLst>
          </p:cNvPr>
          <p:cNvSpPr txBox="1"/>
          <p:nvPr/>
        </p:nvSpPr>
        <p:spPr>
          <a:xfrm>
            <a:off x="2688926" y="5938967"/>
            <a:ext cx="1039067" cy="240066"/>
          </a:xfrm>
          <a:prstGeom prst="rect">
            <a:avLst/>
          </a:prstGeom>
          <a:noFill/>
        </p:spPr>
        <p:txBody>
          <a:bodyPr wrap="none" rtlCol="0">
            <a:spAutoFit/>
          </a:bodyPr>
          <a:lstStyle/>
          <a:p>
            <a:r>
              <a:rPr lang="en-US" sz="960" b="1" dirty="0">
                <a:latin typeface="Arial" panose="020B0604020202020204" pitchFamily="34" charset="0"/>
                <a:cs typeface="Arial" panose="020B0604020202020204" pitchFamily="34" charset="0"/>
              </a:rPr>
              <a:t>TCR</a:t>
            </a:r>
            <a:r>
              <a:rPr lang="el-GR" sz="960" b="1" dirty="0">
                <a:latin typeface="Arial" panose="020B0604020202020204" pitchFamily="34" charset="0"/>
                <a:cs typeface="Arial" panose="020B0604020202020204" pitchFamily="34" charset="0"/>
              </a:rPr>
              <a:t>β</a:t>
            </a:r>
            <a:r>
              <a:rPr lang="en-US" sz="960" b="1" dirty="0">
                <a:latin typeface="Arial" panose="020B0604020202020204" pitchFamily="34" charset="0"/>
                <a:cs typeface="Arial" panose="020B0604020202020204" pitchFamily="34" charset="0"/>
              </a:rPr>
              <a:t>+CD138+</a:t>
            </a:r>
          </a:p>
        </p:txBody>
      </p:sp>
      <p:sp>
        <p:nvSpPr>
          <p:cNvPr id="196" name="TextBox 195">
            <a:extLst>
              <a:ext uri="{FF2B5EF4-FFF2-40B4-BE49-F238E27FC236}">
                <a16:creationId xmlns:a16="http://schemas.microsoft.com/office/drawing/2014/main" id="{F78B4897-B66B-400F-A0FF-2E1071E1A6ED}"/>
              </a:ext>
            </a:extLst>
          </p:cNvPr>
          <p:cNvSpPr txBox="1"/>
          <p:nvPr/>
        </p:nvSpPr>
        <p:spPr>
          <a:xfrm>
            <a:off x="887313" y="6103239"/>
            <a:ext cx="502061" cy="240066"/>
          </a:xfrm>
          <a:prstGeom prst="rect">
            <a:avLst/>
          </a:prstGeom>
          <a:noFill/>
        </p:spPr>
        <p:txBody>
          <a:bodyPr wrap="none" rtlCol="0">
            <a:spAutoFit/>
          </a:bodyPr>
          <a:lstStyle/>
          <a:p>
            <a:r>
              <a:rPr lang="en-US" sz="960" b="1" dirty="0">
                <a:latin typeface="Arial" panose="020B0604020202020204" pitchFamily="34" charset="0"/>
                <a:cs typeface="Arial" panose="020B0604020202020204" pitchFamily="34" charset="0"/>
              </a:rPr>
              <a:t>CD4+</a:t>
            </a:r>
          </a:p>
        </p:txBody>
      </p:sp>
      <p:sp>
        <p:nvSpPr>
          <p:cNvPr id="197" name="TextBox 196">
            <a:extLst>
              <a:ext uri="{FF2B5EF4-FFF2-40B4-BE49-F238E27FC236}">
                <a16:creationId xmlns:a16="http://schemas.microsoft.com/office/drawing/2014/main" id="{66244C17-C166-45D5-85D6-7CA41A79367E}"/>
              </a:ext>
            </a:extLst>
          </p:cNvPr>
          <p:cNvSpPr txBox="1"/>
          <p:nvPr/>
        </p:nvSpPr>
        <p:spPr>
          <a:xfrm>
            <a:off x="1258017" y="6103239"/>
            <a:ext cx="758541" cy="240066"/>
          </a:xfrm>
          <a:prstGeom prst="rect">
            <a:avLst/>
          </a:prstGeom>
          <a:noFill/>
        </p:spPr>
        <p:txBody>
          <a:bodyPr wrap="none" rtlCol="0">
            <a:spAutoFit/>
          </a:bodyPr>
          <a:lstStyle/>
          <a:p>
            <a:r>
              <a:rPr lang="en-US" sz="960" b="1" dirty="0">
                <a:latin typeface="Arial" panose="020B0604020202020204" pitchFamily="34" charset="0"/>
                <a:cs typeface="Arial" panose="020B0604020202020204" pitchFamily="34" charset="0"/>
              </a:rPr>
              <a:t>CD4-CD8-</a:t>
            </a:r>
          </a:p>
        </p:txBody>
      </p:sp>
      <p:sp>
        <p:nvSpPr>
          <p:cNvPr id="198" name="TextBox 197">
            <a:extLst>
              <a:ext uri="{FF2B5EF4-FFF2-40B4-BE49-F238E27FC236}">
                <a16:creationId xmlns:a16="http://schemas.microsoft.com/office/drawing/2014/main" id="{6AB35A2C-5073-462D-B208-6F4BB40AA29A}"/>
              </a:ext>
            </a:extLst>
          </p:cNvPr>
          <p:cNvSpPr txBox="1"/>
          <p:nvPr/>
        </p:nvSpPr>
        <p:spPr>
          <a:xfrm>
            <a:off x="1873648" y="6103239"/>
            <a:ext cx="502061" cy="240066"/>
          </a:xfrm>
          <a:prstGeom prst="rect">
            <a:avLst/>
          </a:prstGeom>
          <a:noFill/>
        </p:spPr>
        <p:txBody>
          <a:bodyPr wrap="none" rtlCol="0">
            <a:spAutoFit/>
          </a:bodyPr>
          <a:lstStyle/>
          <a:p>
            <a:r>
              <a:rPr lang="en-US" sz="960" b="1" dirty="0">
                <a:latin typeface="Arial" panose="020B0604020202020204" pitchFamily="34" charset="0"/>
                <a:cs typeface="Arial" panose="020B0604020202020204" pitchFamily="34" charset="0"/>
              </a:rPr>
              <a:t>CD8+</a:t>
            </a:r>
          </a:p>
        </p:txBody>
      </p:sp>
      <p:cxnSp>
        <p:nvCxnSpPr>
          <p:cNvPr id="200" name="Straight Arrow Connector 199">
            <a:extLst>
              <a:ext uri="{FF2B5EF4-FFF2-40B4-BE49-F238E27FC236}">
                <a16:creationId xmlns:a16="http://schemas.microsoft.com/office/drawing/2014/main" id="{952EB498-1D2A-4D99-9249-D4C93653CD05}"/>
              </a:ext>
            </a:extLst>
          </p:cNvPr>
          <p:cNvCxnSpPr>
            <a:cxnSpLocks/>
          </p:cNvCxnSpPr>
          <p:nvPr/>
        </p:nvCxnSpPr>
        <p:spPr>
          <a:xfrm flipV="1">
            <a:off x="794264" y="6362081"/>
            <a:ext cx="10282" cy="1056127"/>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1" name="Straight Arrow Connector 200">
            <a:extLst>
              <a:ext uri="{FF2B5EF4-FFF2-40B4-BE49-F238E27FC236}">
                <a16:creationId xmlns:a16="http://schemas.microsoft.com/office/drawing/2014/main" id="{DEE2B280-F23A-40FF-A3B1-DA6019ACCDB5}"/>
              </a:ext>
            </a:extLst>
          </p:cNvPr>
          <p:cNvCxnSpPr>
            <a:cxnSpLocks/>
          </p:cNvCxnSpPr>
          <p:nvPr/>
        </p:nvCxnSpPr>
        <p:spPr>
          <a:xfrm>
            <a:off x="1172066" y="7836875"/>
            <a:ext cx="2743200" cy="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2" name="TextBox 201">
            <a:extLst>
              <a:ext uri="{FF2B5EF4-FFF2-40B4-BE49-F238E27FC236}">
                <a16:creationId xmlns:a16="http://schemas.microsoft.com/office/drawing/2014/main" id="{51AB8C6E-DA73-4CB9-9AB9-311A12B7CB83}"/>
              </a:ext>
            </a:extLst>
          </p:cNvPr>
          <p:cNvSpPr txBox="1"/>
          <p:nvPr/>
        </p:nvSpPr>
        <p:spPr>
          <a:xfrm>
            <a:off x="774716" y="7719408"/>
            <a:ext cx="447558"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CD44</a:t>
            </a:r>
          </a:p>
        </p:txBody>
      </p:sp>
      <p:sp>
        <p:nvSpPr>
          <p:cNvPr id="203" name="TextBox 202">
            <a:extLst>
              <a:ext uri="{FF2B5EF4-FFF2-40B4-BE49-F238E27FC236}">
                <a16:creationId xmlns:a16="http://schemas.microsoft.com/office/drawing/2014/main" id="{114925F6-6FFC-4BEC-A484-2CA68F2F4FF2}"/>
              </a:ext>
            </a:extLst>
          </p:cNvPr>
          <p:cNvSpPr txBox="1"/>
          <p:nvPr/>
        </p:nvSpPr>
        <p:spPr>
          <a:xfrm rot="16200000">
            <a:off x="536865" y="7479566"/>
            <a:ext cx="510076"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CD62L</a:t>
            </a:r>
          </a:p>
        </p:txBody>
      </p:sp>
      <p:sp>
        <p:nvSpPr>
          <p:cNvPr id="207" name="TextBox 206">
            <a:extLst>
              <a:ext uri="{FF2B5EF4-FFF2-40B4-BE49-F238E27FC236}">
                <a16:creationId xmlns:a16="http://schemas.microsoft.com/office/drawing/2014/main" id="{7A5C40D9-EAF1-4DA5-A490-2892A1C4607A}"/>
              </a:ext>
            </a:extLst>
          </p:cNvPr>
          <p:cNvSpPr txBox="1"/>
          <p:nvPr/>
        </p:nvSpPr>
        <p:spPr>
          <a:xfrm>
            <a:off x="1156134" y="5938967"/>
            <a:ext cx="1008609" cy="240066"/>
          </a:xfrm>
          <a:prstGeom prst="rect">
            <a:avLst/>
          </a:prstGeom>
          <a:noFill/>
        </p:spPr>
        <p:txBody>
          <a:bodyPr wrap="none" rtlCol="0">
            <a:spAutoFit/>
          </a:bodyPr>
          <a:lstStyle/>
          <a:p>
            <a:r>
              <a:rPr lang="en-US" sz="960" b="1" dirty="0">
                <a:latin typeface="Arial" panose="020B0604020202020204" pitchFamily="34" charset="0"/>
                <a:cs typeface="Arial" panose="020B0604020202020204" pitchFamily="34" charset="0"/>
              </a:rPr>
              <a:t>TCR</a:t>
            </a:r>
            <a:r>
              <a:rPr lang="el-GR" sz="960" b="1" dirty="0">
                <a:latin typeface="Arial" panose="020B0604020202020204" pitchFamily="34" charset="0"/>
                <a:cs typeface="Arial" panose="020B0604020202020204" pitchFamily="34" charset="0"/>
              </a:rPr>
              <a:t>β</a:t>
            </a:r>
            <a:r>
              <a:rPr lang="en-US" sz="960" b="1" dirty="0">
                <a:latin typeface="Arial" panose="020B0604020202020204" pitchFamily="34" charset="0"/>
                <a:cs typeface="Arial" panose="020B0604020202020204" pitchFamily="34" charset="0"/>
              </a:rPr>
              <a:t>+CD138-</a:t>
            </a:r>
          </a:p>
        </p:txBody>
      </p:sp>
      <p:cxnSp>
        <p:nvCxnSpPr>
          <p:cNvPr id="212" name="Straight Connector 211">
            <a:extLst>
              <a:ext uri="{FF2B5EF4-FFF2-40B4-BE49-F238E27FC236}">
                <a16:creationId xmlns:a16="http://schemas.microsoft.com/office/drawing/2014/main" id="{027B4038-34F6-427A-843E-2474C07A301B}"/>
              </a:ext>
            </a:extLst>
          </p:cNvPr>
          <p:cNvCxnSpPr>
            <a:cxnSpLocks/>
          </p:cNvCxnSpPr>
          <p:nvPr/>
        </p:nvCxnSpPr>
        <p:spPr>
          <a:xfrm flipV="1">
            <a:off x="863717" y="6150215"/>
            <a:ext cx="1410301"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CEC6371D-E689-447D-AC15-97F657F0D07A}"/>
              </a:ext>
            </a:extLst>
          </p:cNvPr>
          <p:cNvCxnSpPr>
            <a:cxnSpLocks/>
          </p:cNvCxnSpPr>
          <p:nvPr/>
        </p:nvCxnSpPr>
        <p:spPr>
          <a:xfrm flipV="1">
            <a:off x="2433569" y="6150215"/>
            <a:ext cx="1410301"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15" name="Object 214">
            <a:extLst>
              <a:ext uri="{FF2B5EF4-FFF2-40B4-BE49-F238E27FC236}">
                <a16:creationId xmlns:a16="http://schemas.microsoft.com/office/drawing/2014/main" id="{BE46D1CC-5B2B-4F02-B288-EB1B83006DEF}"/>
              </a:ext>
            </a:extLst>
          </p:cNvPr>
          <p:cNvGraphicFramePr>
            <a:graphicFrameLocks noChangeAspect="1"/>
          </p:cNvGraphicFramePr>
          <p:nvPr>
            <p:extLst>
              <p:ext uri="{D42A27DB-BD31-4B8C-83A1-F6EECF244321}">
                <p14:modId xmlns:p14="http://schemas.microsoft.com/office/powerpoint/2010/main" val="2458661238"/>
              </p:ext>
            </p:extLst>
          </p:nvPr>
        </p:nvGraphicFramePr>
        <p:xfrm>
          <a:off x="6132513" y="7253288"/>
          <a:ext cx="1017587" cy="1270000"/>
        </p:xfrm>
        <a:graphic>
          <a:graphicData uri="http://schemas.openxmlformats.org/presentationml/2006/ole">
            <mc:AlternateContent xmlns:mc="http://schemas.openxmlformats.org/markup-compatibility/2006">
              <mc:Choice xmlns:v="urn:schemas-microsoft-com:vml" Requires="v">
                <p:oleObj spid="_x0000_s33257" name="Prism 8" r:id="rId65" imgW="2725934" imgH="3963537" progId="Prism8.Document">
                  <p:embed/>
                </p:oleObj>
              </mc:Choice>
              <mc:Fallback>
                <p:oleObj name="Prism 8" r:id="rId65" imgW="2725934" imgH="3963537" progId="Prism8.Document">
                  <p:embed/>
                  <p:pic>
                    <p:nvPicPr>
                      <p:cNvPr id="12" name="Object 11">
                        <a:extLst>
                          <a:ext uri="{FF2B5EF4-FFF2-40B4-BE49-F238E27FC236}">
                            <a16:creationId xmlns:a16="http://schemas.microsoft.com/office/drawing/2014/main" id="{36C837FB-C8E3-4FFC-9D7B-CB523D243C9B}"/>
                          </a:ext>
                        </a:extLst>
                      </p:cNvPr>
                      <p:cNvPicPr/>
                      <p:nvPr/>
                    </p:nvPicPr>
                    <p:blipFill>
                      <a:blip r:embed="rId66"/>
                      <a:stretch>
                        <a:fillRect/>
                      </a:stretch>
                    </p:blipFill>
                    <p:spPr>
                      <a:xfrm>
                        <a:off x="6132513" y="7253288"/>
                        <a:ext cx="1017587" cy="1270000"/>
                      </a:xfrm>
                      <a:prstGeom prst="rect">
                        <a:avLst/>
                      </a:prstGeom>
                    </p:spPr>
                  </p:pic>
                </p:oleObj>
              </mc:Fallback>
            </mc:AlternateContent>
          </a:graphicData>
        </a:graphic>
      </p:graphicFrame>
      <p:graphicFrame>
        <p:nvGraphicFramePr>
          <p:cNvPr id="216" name="Object 215">
            <a:extLst>
              <a:ext uri="{FF2B5EF4-FFF2-40B4-BE49-F238E27FC236}">
                <a16:creationId xmlns:a16="http://schemas.microsoft.com/office/drawing/2014/main" id="{A904A7C4-B6B8-47BF-A488-1EB474E478FE}"/>
              </a:ext>
            </a:extLst>
          </p:cNvPr>
          <p:cNvGraphicFramePr>
            <a:graphicFrameLocks noChangeAspect="1"/>
          </p:cNvGraphicFramePr>
          <p:nvPr>
            <p:extLst>
              <p:ext uri="{D42A27DB-BD31-4B8C-83A1-F6EECF244321}">
                <p14:modId xmlns:p14="http://schemas.microsoft.com/office/powerpoint/2010/main" val="3080963084"/>
              </p:ext>
            </p:extLst>
          </p:nvPr>
        </p:nvGraphicFramePr>
        <p:xfrm>
          <a:off x="6122988" y="5886450"/>
          <a:ext cx="982662" cy="1401763"/>
        </p:xfrm>
        <a:graphic>
          <a:graphicData uri="http://schemas.openxmlformats.org/presentationml/2006/ole">
            <mc:AlternateContent xmlns:mc="http://schemas.openxmlformats.org/markup-compatibility/2006">
              <mc:Choice xmlns:v="urn:schemas-microsoft-com:vml" Requires="v">
                <p:oleObj spid="_x0000_s33258" name="Prism 8" r:id="rId67" imgW="2718304" imgH="3892545" progId="Prism8.Document">
                  <p:embed/>
                </p:oleObj>
              </mc:Choice>
              <mc:Fallback>
                <p:oleObj name="Prism 8" r:id="rId67" imgW="2718304" imgH="3892545" progId="Prism8.Document">
                  <p:embed/>
                  <p:pic>
                    <p:nvPicPr>
                      <p:cNvPr id="13" name="Object 12">
                        <a:extLst>
                          <a:ext uri="{FF2B5EF4-FFF2-40B4-BE49-F238E27FC236}">
                            <a16:creationId xmlns:a16="http://schemas.microsoft.com/office/drawing/2014/main" id="{96E6FB46-3DA1-4052-9C34-72E2E703E391}"/>
                          </a:ext>
                        </a:extLst>
                      </p:cNvPr>
                      <p:cNvPicPr/>
                      <p:nvPr/>
                    </p:nvPicPr>
                    <p:blipFill>
                      <a:blip r:embed="rId68"/>
                      <a:stretch>
                        <a:fillRect/>
                      </a:stretch>
                    </p:blipFill>
                    <p:spPr>
                      <a:xfrm>
                        <a:off x="6122988" y="5886450"/>
                        <a:ext cx="982662" cy="1401763"/>
                      </a:xfrm>
                      <a:prstGeom prst="rect">
                        <a:avLst/>
                      </a:prstGeom>
                    </p:spPr>
                  </p:pic>
                </p:oleObj>
              </mc:Fallback>
            </mc:AlternateContent>
          </a:graphicData>
        </a:graphic>
      </p:graphicFrame>
      <p:graphicFrame>
        <p:nvGraphicFramePr>
          <p:cNvPr id="217" name="Object 216">
            <a:extLst>
              <a:ext uri="{FF2B5EF4-FFF2-40B4-BE49-F238E27FC236}">
                <a16:creationId xmlns:a16="http://schemas.microsoft.com/office/drawing/2014/main" id="{61150228-66A9-4309-8BAF-24F3C05E527A}"/>
              </a:ext>
            </a:extLst>
          </p:cNvPr>
          <p:cNvGraphicFramePr>
            <a:graphicFrameLocks noChangeAspect="1"/>
          </p:cNvGraphicFramePr>
          <p:nvPr>
            <p:extLst>
              <p:ext uri="{D42A27DB-BD31-4B8C-83A1-F6EECF244321}">
                <p14:modId xmlns:p14="http://schemas.microsoft.com/office/powerpoint/2010/main" val="978439710"/>
              </p:ext>
            </p:extLst>
          </p:nvPr>
        </p:nvGraphicFramePr>
        <p:xfrm>
          <a:off x="5070475" y="5891213"/>
          <a:ext cx="962025" cy="1423987"/>
        </p:xfrm>
        <a:graphic>
          <a:graphicData uri="http://schemas.openxmlformats.org/presentationml/2006/ole">
            <mc:AlternateContent xmlns:mc="http://schemas.openxmlformats.org/markup-compatibility/2006">
              <mc:Choice xmlns:v="urn:schemas-microsoft-com:vml" Requires="v">
                <p:oleObj spid="_x0000_s33259" name="Prism 8" r:id="rId69" imgW="2666880" imgH="3949920" progId="Prism8.Document">
                  <p:embed/>
                </p:oleObj>
              </mc:Choice>
              <mc:Fallback>
                <p:oleObj name="Prism 8" r:id="rId69" imgW="2666880" imgH="3949920" progId="Prism8.Document">
                  <p:embed/>
                  <p:pic>
                    <p:nvPicPr>
                      <p:cNvPr id="15" name="Object 14">
                        <a:extLst>
                          <a:ext uri="{FF2B5EF4-FFF2-40B4-BE49-F238E27FC236}">
                            <a16:creationId xmlns:a16="http://schemas.microsoft.com/office/drawing/2014/main" id="{B1416430-C10C-4949-A220-32A1EF903848}"/>
                          </a:ext>
                        </a:extLst>
                      </p:cNvPr>
                      <p:cNvPicPr/>
                      <p:nvPr/>
                    </p:nvPicPr>
                    <p:blipFill>
                      <a:blip r:embed="rId70"/>
                      <a:stretch>
                        <a:fillRect/>
                      </a:stretch>
                    </p:blipFill>
                    <p:spPr>
                      <a:xfrm>
                        <a:off x="5070475" y="5891213"/>
                        <a:ext cx="962025" cy="1423987"/>
                      </a:xfrm>
                      <a:prstGeom prst="rect">
                        <a:avLst/>
                      </a:prstGeom>
                    </p:spPr>
                  </p:pic>
                </p:oleObj>
              </mc:Fallback>
            </mc:AlternateContent>
          </a:graphicData>
        </a:graphic>
      </p:graphicFrame>
      <p:graphicFrame>
        <p:nvGraphicFramePr>
          <p:cNvPr id="218" name="Object 217">
            <a:extLst>
              <a:ext uri="{FF2B5EF4-FFF2-40B4-BE49-F238E27FC236}">
                <a16:creationId xmlns:a16="http://schemas.microsoft.com/office/drawing/2014/main" id="{131CC67F-2A35-48C7-A9A3-7F8EFAC21DCC}"/>
              </a:ext>
            </a:extLst>
          </p:cNvPr>
          <p:cNvGraphicFramePr>
            <a:graphicFrameLocks noChangeAspect="1"/>
          </p:cNvGraphicFramePr>
          <p:nvPr>
            <p:extLst>
              <p:ext uri="{D42A27DB-BD31-4B8C-83A1-F6EECF244321}">
                <p14:modId xmlns:p14="http://schemas.microsoft.com/office/powerpoint/2010/main" val="1084865404"/>
              </p:ext>
            </p:extLst>
          </p:nvPr>
        </p:nvGraphicFramePr>
        <p:xfrm>
          <a:off x="5053660" y="7258274"/>
          <a:ext cx="956975" cy="1314571"/>
        </p:xfrm>
        <a:graphic>
          <a:graphicData uri="http://schemas.openxmlformats.org/presentationml/2006/ole">
            <mc:AlternateContent xmlns:mc="http://schemas.openxmlformats.org/markup-compatibility/2006">
              <mc:Choice xmlns:v="urn:schemas-microsoft-com:vml" Requires="v">
                <p:oleObj spid="_x0000_s33260" name="Prism 8" r:id="rId71" imgW="2573530" imgH="3960974" progId="Prism8.Document">
                  <p:embed/>
                </p:oleObj>
              </mc:Choice>
              <mc:Fallback>
                <p:oleObj name="Prism 8" r:id="rId71" imgW="2573530" imgH="3960974" progId="Prism8.Document">
                  <p:embed/>
                  <p:pic>
                    <p:nvPicPr>
                      <p:cNvPr id="17" name="Object 16">
                        <a:extLst>
                          <a:ext uri="{FF2B5EF4-FFF2-40B4-BE49-F238E27FC236}">
                            <a16:creationId xmlns:a16="http://schemas.microsoft.com/office/drawing/2014/main" id="{72515F4A-21F9-424D-ABFB-145FEC1E543B}"/>
                          </a:ext>
                        </a:extLst>
                      </p:cNvPr>
                      <p:cNvPicPr/>
                      <p:nvPr/>
                    </p:nvPicPr>
                    <p:blipFill>
                      <a:blip r:embed="rId72"/>
                      <a:stretch>
                        <a:fillRect/>
                      </a:stretch>
                    </p:blipFill>
                    <p:spPr>
                      <a:xfrm>
                        <a:off x="5053660" y="7258274"/>
                        <a:ext cx="956975" cy="1314571"/>
                      </a:xfrm>
                      <a:prstGeom prst="rect">
                        <a:avLst/>
                      </a:prstGeom>
                    </p:spPr>
                  </p:pic>
                </p:oleObj>
              </mc:Fallback>
            </mc:AlternateContent>
          </a:graphicData>
        </a:graphic>
      </p:graphicFrame>
      <p:graphicFrame>
        <p:nvGraphicFramePr>
          <p:cNvPr id="219" name="Object 218">
            <a:extLst>
              <a:ext uri="{FF2B5EF4-FFF2-40B4-BE49-F238E27FC236}">
                <a16:creationId xmlns:a16="http://schemas.microsoft.com/office/drawing/2014/main" id="{5F3539F8-A6E8-40CF-B671-5C30CD751B1A}"/>
              </a:ext>
            </a:extLst>
          </p:cNvPr>
          <p:cNvGraphicFramePr>
            <a:graphicFrameLocks noChangeAspect="1"/>
          </p:cNvGraphicFramePr>
          <p:nvPr>
            <p:extLst>
              <p:ext uri="{D42A27DB-BD31-4B8C-83A1-F6EECF244321}">
                <p14:modId xmlns:p14="http://schemas.microsoft.com/office/powerpoint/2010/main" val="4233746885"/>
              </p:ext>
            </p:extLst>
          </p:nvPr>
        </p:nvGraphicFramePr>
        <p:xfrm>
          <a:off x="3975100" y="7242363"/>
          <a:ext cx="1018902" cy="1342614"/>
        </p:xfrm>
        <a:graphic>
          <a:graphicData uri="http://schemas.openxmlformats.org/presentationml/2006/ole">
            <mc:AlternateContent xmlns:mc="http://schemas.openxmlformats.org/markup-compatibility/2006">
              <mc:Choice xmlns:v="urn:schemas-microsoft-com:vml" Requires="v">
                <p:oleObj spid="_x0000_s33261" name="Prism 8" r:id="rId73" imgW="2687693" imgH="4169863" progId="Prism8.Document">
                  <p:embed/>
                </p:oleObj>
              </mc:Choice>
              <mc:Fallback>
                <p:oleObj name="Prism 8" r:id="rId73" imgW="2687693" imgH="4169863" progId="Prism8.Document">
                  <p:embed/>
                  <p:pic>
                    <p:nvPicPr>
                      <p:cNvPr id="18" name="Object 17">
                        <a:extLst>
                          <a:ext uri="{FF2B5EF4-FFF2-40B4-BE49-F238E27FC236}">
                            <a16:creationId xmlns:a16="http://schemas.microsoft.com/office/drawing/2014/main" id="{67D290DC-DD1D-4A3B-B011-A848D78853FA}"/>
                          </a:ext>
                        </a:extLst>
                      </p:cNvPr>
                      <p:cNvPicPr/>
                      <p:nvPr/>
                    </p:nvPicPr>
                    <p:blipFill>
                      <a:blip r:embed="rId74"/>
                      <a:stretch>
                        <a:fillRect/>
                      </a:stretch>
                    </p:blipFill>
                    <p:spPr>
                      <a:xfrm>
                        <a:off x="3975100" y="7242363"/>
                        <a:ext cx="1018902" cy="1342614"/>
                      </a:xfrm>
                      <a:prstGeom prst="rect">
                        <a:avLst/>
                      </a:prstGeom>
                    </p:spPr>
                  </p:pic>
                </p:oleObj>
              </mc:Fallback>
            </mc:AlternateContent>
          </a:graphicData>
        </a:graphic>
      </p:graphicFrame>
      <p:graphicFrame>
        <p:nvGraphicFramePr>
          <p:cNvPr id="220" name="Object 219">
            <a:extLst>
              <a:ext uri="{FF2B5EF4-FFF2-40B4-BE49-F238E27FC236}">
                <a16:creationId xmlns:a16="http://schemas.microsoft.com/office/drawing/2014/main" id="{0B560B57-8C02-4D25-9606-C15B360C13EA}"/>
              </a:ext>
            </a:extLst>
          </p:cNvPr>
          <p:cNvGraphicFramePr>
            <a:graphicFrameLocks noChangeAspect="1"/>
          </p:cNvGraphicFramePr>
          <p:nvPr>
            <p:extLst>
              <p:ext uri="{D42A27DB-BD31-4B8C-83A1-F6EECF244321}">
                <p14:modId xmlns:p14="http://schemas.microsoft.com/office/powerpoint/2010/main" val="1166345963"/>
              </p:ext>
            </p:extLst>
          </p:nvPr>
        </p:nvGraphicFramePr>
        <p:xfrm>
          <a:off x="3975100" y="5894388"/>
          <a:ext cx="1011238" cy="1423987"/>
        </p:xfrm>
        <a:graphic>
          <a:graphicData uri="http://schemas.openxmlformats.org/presentationml/2006/ole">
            <mc:AlternateContent xmlns:mc="http://schemas.openxmlformats.org/markup-compatibility/2006">
              <mc:Choice xmlns:v="urn:schemas-microsoft-com:vml" Requires="v">
                <p:oleObj spid="_x0000_s33262" name="Prism 8" r:id="rId75" imgW="2705040" imgH="3983400" progId="Prism8.Document">
                  <p:embed/>
                </p:oleObj>
              </mc:Choice>
              <mc:Fallback>
                <p:oleObj name="Prism 8" r:id="rId75" imgW="2705040" imgH="3983400" progId="Prism8.Document">
                  <p:embed/>
                  <p:pic>
                    <p:nvPicPr>
                      <p:cNvPr id="19" name="Object 18">
                        <a:extLst>
                          <a:ext uri="{FF2B5EF4-FFF2-40B4-BE49-F238E27FC236}">
                            <a16:creationId xmlns:a16="http://schemas.microsoft.com/office/drawing/2014/main" id="{3B51DE47-6967-40A2-847B-D21630FB64EA}"/>
                          </a:ext>
                        </a:extLst>
                      </p:cNvPr>
                      <p:cNvPicPr/>
                      <p:nvPr/>
                    </p:nvPicPr>
                    <p:blipFill>
                      <a:blip r:embed="rId76"/>
                      <a:stretch>
                        <a:fillRect/>
                      </a:stretch>
                    </p:blipFill>
                    <p:spPr>
                      <a:xfrm>
                        <a:off x="3975100" y="5894388"/>
                        <a:ext cx="1011238" cy="1423987"/>
                      </a:xfrm>
                      <a:prstGeom prst="rect">
                        <a:avLst/>
                      </a:prstGeom>
                    </p:spPr>
                  </p:pic>
                </p:oleObj>
              </mc:Fallback>
            </mc:AlternateContent>
          </a:graphicData>
        </a:graphic>
      </p:graphicFrame>
      <p:sp>
        <p:nvSpPr>
          <p:cNvPr id="221" name="TextBox 220">
            <a:extLst>
              <a:ext uri="{FF2B5EF4-FFF2-40B4-BE49-F238E27FC236}">
                <a16:creationId xmlns:a16="http://schemas.microsoft.com/office/drawing/2014/main" id="{B241B159-6B5D-483E-9A3C-792AC5B31131}"/>
              </a:ext>
            </a:extLst>
          </p:cNvPr>
          <p:cNvSpPr txBox="1"/>
          <p:nvPr/>
        </p:nvSpPr>
        <p:spPr>
          <a:xfrm>
            <a:off x="106441" y="5643199"/>
            <a:ext cx="338554"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C.</a:t>
            </a:r>
          </a:p>
        </p:txBody>
      </p:sp>
    </p:spTree>
    <p:extLst>
      <p:ext uri="{BB962C8B-B14F-4D97-AF65-F5344CB8AC3E}">
        <p14:creationId xmlns:p14="http://schemas.microsoft.com/office/powerpoint/2010/main" val="7069669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AEAD8BE-2F96-4B43-8014-15C2D12E2B12}"/>
              </a:ext>
            </a:extLst>
          </p:cNvPr>
          <p:cNvSpPr/>
          <p:nvPr/>
        </p:nvSpPr>
        <p:spPr>
          <a:xfrm>
            <a:off x="304800" y="241300"/>
            <a:ext cx="6705600" cy="4770601"/>
          </a:xfrm>
          <a:prstGeom prst="rect">
            <a:avLst/>
          </a:prstGeom>
        </p:spPr>
        <p:txBody>
          <a:bodyPr wrap="square">
            <a:spAutoFit/>
          </a:bodyPr>
          <a:lstStyle/>
          <a:p>
            <a:pPr algn="just">
              <a:lnSpc>
                <a:spcPct val="200000"/>
              </a:lnSpc>
            </a:pPr>
            <a:r>
              <a:rPr lang="en-US" sz="1400" b="1" dirty="0">
                <a:latin typeface="Times New Roman" panose="02020603050405020304" pitchFamily="18" charset="0"/>
                <a:ea typeface="DengXian" panose="02010600030101010101" pitchFamily="2" charset="-122"/>
                <a:cs typeface="Times New Roman" panose="02020603050405020304" pitchFamily="18" charset="0"/>
              </a:rPr>
              <a:t>Supplemental Figure 6. TCRβ+CD138+ cells exhibit central memory T cell-phenotype. (A)</a:t>
            </a:r>
            <a:r>
              <a:rPr lang="en-US" sz="1400" dirty="0">
                <a:latin typeface="Times New Roman" panose="02020603050405020304" pitchFamily="18" charset="0"/>
                <a:ea typeface="DengXian" panose="02010600030101010101" pitchFamily="2" charset="-122"/>
                <a:cs typeface="Times New Roman" panose="02020603050405020304" pitchFamily="18" charset="0"/>
              </a:rPr>
              <a:t> Gating strategy for the analysis splenic Tcm and Tem cells. </a:t>
            </a:r>
            <a:r>
              <a:rPr lang="en-US" sz="1400" b="1" dirty="0">
                <a:latin typeface="Times New Roman" panose="02020603050405020304" pitchFamily="18" charset="0"/>
                <a:ea typeface="DengXian" panose="02010600030101010101" pitchFamily="2" charset="-122"/>
                <a:cs typeface="Times New Roman" panose="02020603050405020304" pitchFamily="18" charset="0"/>
              </a:rPr>
              <a:t>(B)</a:t>
            </a:r>
            <a:r>
              <a:rPr lang="en-US" sz="1400" dirty="0">
                <a:latin typeface="Times New Roman" panose="02020603050405020304" pitchFamily="18" charset="0"/>
                <a:ea typeface="DengXian" panose="02010600030101010101" pitchFamily="2" charset="-122"/>
                <a:cs typeface="Times New Roman" panose="02020603050405020304" pitchFamily="18" charset="0"/>
              </a:rPr>
              <a:t> Splenocytes were collected from 3, 12 and 30 weeks old MRL/Lpr mice. The expression of CD44 and CD62L on CD4, and CD8 single positive or double negative cells were measured by flow cytometry. Representative pseudocolor plots are shown. Mean percentages ± SD for 5 mice from two experiments are plotted. </a:t>
            </a:r>
            <a:r>
              <a:rPr lang="en-US" sz="1400" b="1" dirty="0">
                <a:latin typeface="Times New Roman" panose="02020603050405020304" pitchFamily="18" charset="0"/>
                <a:ea typeface="DengXian" panose="02010600030101010101" pitchFamily="2" charset="-122"/>
                <a:cs typeface="Times New Roman" panose="02020603050405020304" pitchFamily="18" charset="0"/>
              </a:rPr>
              <a:t>(C)</a:t>
            </a:r>
            <a:r>
              <a:rPr lang="en-US" sz="1400" dirty="0">
                <a:latin typeface="Times New Roman" panose="02020603050405020304" pitchFamily="18" charset="0"/>
                <a:ea typeface="DengXian" panose="02010600030101010101" pitchFamily="2" charset="-122"/>
                <a:cs typeface="Times New Roman" panose="02020603050405020304" pitchFamily="18" charset="0"/>
              </a:rPr>
              <a:t> Splenocytes, lymph nodes, and bone marrow were collected from 30 weeks old MRL/Lpr mice. The expression of CD44 and CD62L on CD4+, dnT, and CD8+ subsets of TCRβ+CD138- and TCRβ+CD138+ cells were measured by flow cytometry. Representative pseudocolor plots are shown. Mean percentages ± SD for 5 mice from two experiments are plotted. Two tailed Mann-Whitney rank sum test was used to calculate statistical significance. </a:t>
            </a:r>
            <a:endParaRPr lang="en-US" sz="1400" dirty="0">
              <a:latin typeface="Calibri" panose="020F0502020204030204" pitchFamily="34" charset="0"/>
              <a:ea typeface="DengXia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22405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DB2209C5-8ADC-4F95-BB62-258EE1649092}"/>
              </a:ext>
            </a:extLst>
          </p:cNvPr>
          <p:cNvGraphicFramePr>
            <a:graphicFrameLocks noChangeAspect="1"/>
          </p:cNvGraphicFramePr>
          <p:nvPr>
            <p:extLst>
              <p:ext uri="{D42A27DB-BD31-4B8C-83A1-F6EECF244321}">
                <p14:modId xmlns:p14="http://schemas.microsoft.com/office/powerpoint/2010/main" val="2649663642"/>
              </p:ext>
            </p:extLst>
          </p:nvPr>
        </p:nvGraphicFramePr>
        <p:xfrm>
          <a:off x="446088" y="917575"/>
          <a:ext cx="2146300" cy="1993900"/>
        </p:xfrm>
        <a:graphic>
          <a:graphicData uri="http://schemas.openxmlformats.org/presentationml/2006/ole">
            <mc:AlternateContent xmlns:mc="http://schemas.openxmlformats.org/markup-compatibility/2006">
              <mc:Choice xmlns:v="urn:schemas-microsoft-com:vml" Requires="v">
                <p:oleObj spid="_x0000_s23222" name="Prism 8" r:id="rId3" imgW="4116351" imgH="3823755" progId="Prism8.Document">
                  <p:embed/>
                </p:oleObj>
              </mc:Choice>
              <mc:Fallback>
                <p:oleObj name="Prism 8" r:id="rId3" imgW="4116351" imgH="3823755" progId="Prism8.Document">
                  <p:embed/>
                  <p:pic>
                    <p:nvPicPr>
                      <p:cNvPr id="5" name="Object 4">
                        <a:extLst>
                          <a:ext uri="{FF2B5EF4-FFF2-40B4-BE49-F238E27FC236}">
                            <a16:creationId xmlns:a16="http://schemas.microsoft.com/office/drawing/2014/main" id="{07C2226D-DE5A-4D7E-91B4-698440E88673}"/>
                          </a:ext>
                        </a:extLst>
                      </p:cNvPr>
                      <p:cNvPicPr/>
                      <p:nvPr/>
                    </p:nvPicPr>
                    <p:blipFill>
                      <a:blip r:embed="rId4"/>
                      <a:stretch>
                        <a:fillRect/>
                      </a:stretch>
                    </p:blipFill>
                    <p:spPr>
                      <a:xfrm>
                        <a:off x="446088" y="917575"/>
                        <a:ext cx="2146300" cy="1993900"/>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44F9D3EC-8C53-461B-8117-AADD35C1D1A6}"/>
              </a:ext>
            </a:extLst>
          </p:cNvPr>
          <p:cNvGraphicFramePr>
            <a:graphicFrameLocks noChangeAspect="1"/>
          </p:cNvGraphicFramePr>
          <p:nvPr>
            <p:extLst>
              <p:ext uri="{D42A27DB-BD31-4B8C-83A1-F6EECF244321}">
                <p14:modId xmlns:p14="http://schemas.microsoft.com/office/powerpoint/2010/main" val="2147651511"/>
              </p:ext>
            </p:extLst>
          </p:nvPr>
        </p:nvGraphicFramePr>
        <p:xfrm>
          <a:off x="2630488" y="962025"/>
          <a:ext cx="1962150" cy="1993900"/>
        </p:xfrm>
        <a:graphic>
          <a:graphicData uri="http://schemas.openxmlformats.org/presentationml/2006/ole">
            <mc:AlternateContent xmlns:mc="http://schemas.openxmlformats.org/markup-compatibility/2006">
              <mc:Choice xmlns:v="urn:schemas-microsoft-com:vml" Requires="v">
                <p:oleObj spid="_x0000_s23223" name="Prism 8" r:id="rId5" imgW="3768820" imgH="3823755" progId="Prism8.Document">
                  <p:embed/>
                </p:oleObj>
              </mc:Choice>
              <mc:Fallback>
                <p:oleObj name="Prism 8" r:id="rId5" imgW="3768820" imgH="3823755" progId="Prism8.Document">
                  <p:embed/>
                  <p:pic>
                    <p:nvPicPr>
                      <p:cNvPr id="6" name="Object 5">
                        <a:extLst>
                          <a:ext uri="{FF2B5EF4-FFF2-40B4-BE49-F238E27FC236}">
                            <a16:creationId xmlns:a16="http://schemas.microsoft.com/office/drawing/2014/main" id="{78FEC3D8-830F-463C-AF14-9D600DFEF702}"/>
                          </a:ext>
                        </a:extLst>
                      </p:cNvPr>
                      <p:cNvPicPr/>
                      <p:nvPr/>
                    </p:nvPicPr>
                    <p:blipFill>
                      <a:blip r:embed="rId6"/>
                      <a:stretch>
                        <a:fillRect/>
                      </a:stretch>
                    </p:blipFill>
                    <p:spPr>
                      <a:xfrm>
                        <a:off x="2630488" y="962025"/>
                        <a:ext cx="1962150" cy="1993900"/>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F902442C-E3C5-4832-BD1E-0BEC806B6430}"/>
              </a:ext>
            </a:extLst>
          </p:cNvPr>
          <p:cNvSpPr txBox="1"/>
          <p:nvPr/>
        </p:nvSpPr>
        <p:spPr>
          <a:xfrm>
            <a:off x="0" y="0"/>
            <a:ext cx="2153154" cy="307777"/>
          </a:xfrm>
          <a:prstGeom prst="rect">
            <a:avLst/>
          </a:prstGeom>
          <a:noFill/>
        </p:spPr>
        <p:txBody>
          <a:bodyPr wrap="none" rtlCol="0">
            <a:spAutoFit/>
          </a:bodyPr>
          <a:lstStyle>
            <a:defPPr>
              <a:defRPr lang="en-US"/>
            </a:defPPr>
            <a:lvl1pPr>
              <a:defRPr b="1">
                <a:latin typeface="Arial" panose="020B0604020202020204" pitchFamily="34" charset="0"/>
                <a:cs typeface="Arial" panose="020B0604020202020204" pitchFamily="34" charset="0"/>
              </a:defRPr>
            </a:lvl1pPr>
          </a:lstStyle>
          <a:p>
            <a:r>
              <a:rPr lang="en-US" sz="1400" dirty="0"/>
              <a:t>Supplemental Figure 7</a:t>
            </a:r>
          </a:p>
        </p:txBody>
      </p:sp>
    </p:spTree>
    <p:extLst>
      <p:ext uri="{BB962C8B-B14F-4D97-AF65-F5344CB8AC3E}">
        <p14:creationId xmlns:p14="http://schemas.microsoft.com/office/powerpoint/2010/main" val="26116228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B668F70-6CA2-478A-A884-E1508963EE11}"/>
              </a:ext>
            </a:extLst>
          </p:cNvPr>
          <p:cNvSpPr/>
          <p:nvPr/>
        </p:nvSpPr>
        <p:spPr>
          <a:xfrm>
            <a:off x="311150" y="469900"/>
            <a:ext cx="6692900" cy="2616165"/>
          </a:xfrm>
          <a:prstGeom prst="rect">
            <a:avLst/>
          </a:prstGeom>
        </p:spPr>
        <p:txBody>
          <a:bodyPr wrap="square">
            <a:spAutoFit/>
          </a:bodyPr>
          <a:lstStyle/>
          <a:p>
            <a:pPr algn="just">
              <a:lnSpc>
                <a:spcPct val="200000"/>
              </a:lnSpc>
            </a:pPr>
            <a:r>
              <a:rPr lang="en-US" sz="1400" b="1" dirty="0">
                <a:latin typeface="Times New Roman" panose="02020603050405020304" pitchFamily="18" charset="0"/>
                <a:ea typeface="DengXian" panose="02010600030101010101" pitchFamily="2" charset="-122"/>
                <a:cs typeface="Times New Roman" panose="02020603050405020304" pitchFamily="18" charset="0"/>
              </a:rPr>
              <a:t>Supplemental Figure 7. Activated TCRβ+CD138+ cells express comparable levels of perforin and Granzyme B. </a:t>
            </a:r>
            <a:r>
              <a:rPr lang="en-US" sz="1400" dirty="0">
                <a:latin typeface="Times New Roman" panose="02020603050405020304" pitchFamily="18" charset="0"/>
                <a:ea typeface="DengXian" panose="02010600030101010101" pitchFamily="2" charset="-122"/>
                <a:cs typeface="Times New Roman" panose="02020603050405020304" pitchFamily="18" charset="0"/>
              </a:rPr>
              <a:t>Sorted</a:t>
            </a:r>
            <a:r>
              <a:rPr lang="en-US" sz="1400" b="1" dirty="0">
                <a:latin typeface="Times New Roman" panose="02020603050405020304" pitchFamily="18" charset="0"/>
                <a:ea typeface="DengXian" panose="02010600030101010101" pitchFamily="2" charset="-122"/>
                <a:cs typeface="Times New Roman" panose="02020603050405020304" pitchFamily="18" charset="0"/>
              </a:rPr>
              <a:t> </a:t>
            </a:r>
            <a:r>
              <a:rPr lang="en-US" sz="1400" dirty="0">
                <a:latin typeface="Times New Roman" panose="02020603050405020304" pitchFamily="18" charset="0"/>
                <a:ea typeface="DengXian" panose="02010600030101010101" pitchFamily="2" charset="-122"/>
                <a:cs typeface="Times New Roman" panose="02020603050405020304" pitchFamily="18" charset="0"/>
              </a:rPr>
              <a:t>TCRβ+CD138- and TCRβ+CD138+ cells from spleens of 10 to 12 weeks old MRL/Lpr mice were cultured with anti-CD3/CD28 antibodies overnight. The expression of perforin and granzyme B were quantified by Q-PCR. Mean ± SD of 5 mice from two experiments are plotted. Two tailed Mann-Whitney rank sum test was used to calculate statistical significance.</a:t>
            </a:r>
            <a:endParaRPr lang="en-US" sz="1400" dirty="0">
              <a:latin typeface="Calibri" panose="020F0502020204030204" pitchFamily="34" charset="0"/>
              <a:ea typeface="DengXia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18391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B81FD28-A3AC-4471-9429-6B2314429294}"/>
              </a:ext>
            </a:extLst>
          </p:cNvPr>
          <p:cNvSpPr/>
          <p:nvPr/>
        </p:nvSpPr>
        <p:spPr>
          <a:xfrm>
            <a:off x="377604" y="228600"/>
            <a:ext cx="6559992" cy="6925037"/>
          </a:xfrm>
          <a:prstGeom prst="rect">
            <a:avLst/>
          </a:prstGeom>
        </p:spPr>
        <p:txBody>
          <a:bodyPr wrap="square">
            <a:spAutoFit/>
          </a:bodyPr>
          <a:lstStyle/>
          <a:p>
            <a:pPr algn="just">
              <a:lnSpc>
                <a:spcPct val="200000"/>
              </a:lnSpc>
            </a:pPr>
            <a:r>
              <a:rPr lang="en-US" sz="1400" b="1" dirty="0">
                <a:latin typeface="Times New Roman" panose="02020603050405020304" pitchFamily="18" charset="0"/>
                <a:ea typeface="DengXian" panose="02010600030101010101" pitchFamily="2" charset="-122"/>
                <a:cs typeface="Times New Roman" panose="02020603050405020304" pitchFamily="18" charset="0"/>
              </a:rPr>
              <a:t>Supplemental Figure 1. MRL/Lpr mice splenocytes contain a population of TCR</a:t>
            </a:r>
            <a:r>
              <a:rPr lang="en-US" sz="1400" dirty="0">
                <a:latin typeface="Times New Roman" panose="02020603050405020304" pitchFamily="18" charset="0"/>
                <a:ea typeface="DengXian" panose="02010600030101010101" pitchFamily="2" charset="-122"/>
                <a:cs typeface="Times New Roman" panose="02020603050405020304" pitchFamily="18" charset="0"/>
              </a:rPr>
              <a:t>β</a:t>
            </a:r>
            <a:r>
              <a:rPr lang="en-US" sz="1400" b="1" dirty="0">
                <a:latin typeface="Times New Roman" panose="02020603050405020304" pitchFamily="18" charset="0"/>
                <a:ea typeface="DengXian" panose="02010600030101010101" pitchFamily="2" charset="-122"/>
                <a:cs typeface="Times New Roman" panose="02020603050405020304" pitchFamily="18" charset="0"/>
              </a:rPr>
              <a:t> and CD138 double positive cells.  (A)</a:t>
            </a:r>
            <a:r>
              <a:rPr lang="en-US" sz="1400" dirty="0">
                <a:latin typeface="Times New Roman" panose="02020603050405020304" pitchFamily="18" charset="0"/>
                <a:ea typeface="DengXian" panose="02010600030101010101" pitchFamily="2" charset="-122"/>
                <a:cs typeface="Times New Roman" panose="02020603050405020304" pitchFamily="18" charset="0"/>
              </a:rPr>
              <a:t> Gating strategy for TCRβ+CD138+ cells is shown.</a:t>
            </a:r>
            <a:r>
              <a:rPr lang="en-US" sz="1400" b="1" dirty="0">
                <a:latin typeface="Times New Roman" panose="02020603050405020304" pitchFamily="18" charset="0"/>
                <a:ea typeface="DengXian" panose="02010600030101010101" pitchFamily="2" charset="-122"/>
                <a:cs typeface="Times New Roman" panose="02020603050405020304" pitchFamily="18" charset="0"/>
              </a:rPr>
              <a:t> </a:t>
            </a:r>
            <a:r>
              <a:rPr lang="en-US" sz="1400" dirty="0">
                <a:latin typeface="Times New Roman" panose="02020603050405020304" pitchFamily="18" charset="0"/>
                <a:ea typeface="DengXian" panose="02010600030101010101" pitchFamily="2" charset="-122"/>
                <a:cs typeface="Times New Roman" panose="02020603050405020304" pitchFamily="18" charset="0"/>
              </a:rPr>
              <a:t>MRL/Lpr mice splenocytes were stained with CD19, TCRβ and CD138 antibodies. After gating on live and single cells, CD138 expressing T cells (CD19-TCR</a:t>
            </a:r>
            <a:r>
              <a:rPr lang="el-GR" sz="1400" dirty="0">
                <a:latin typeface="Times New Roman" panose="02020603050405020304" pitchFamily="18" charset="0"/>
                <a:ea typeface="DengXian" panose="02010600030101010101" pitchFamily="2" charset="-122"/>
                <a:cs typeface="Times New Roman" panose="02020603050405020304" pitchFamily="18" charset="0"/>
              </a:rPr>
              <a:t>β</a:t>
            </a:r>
            <a:r>
              <a:rPr lang="en-US" sz="1400" dirty="0">
                <a:latin typeface="Times New Roman" panose="02020603050405020304" pitchFamily="18" charset="0"/>
                <a:ea typeface="DengXian" panose="02010600030101010101" pitchFamily="2" charset="-122"/>
                <a:cs typeface="Times New Roman" panose="02020603050405020304" pitchFamily="18" charset="0"/>
              </a:rPr>
              <a:t>+) were analyzed in flow cytometry. </a:t>
            </a:r>
            <a:r>
              <a:rPr lang="en-US" sz="1400" b="1" dirty="0">
                <a:latin typeface="Times New Roman" panose="02020603050405020304" pitchFamily="18" charset="0"/>
                <a:ea typeface="DengXian" panose="02010600030101010101" pitchFamily="2" charset="-122"/>
                <a:cs typeface="Times New Roman" panose="02020603050405020304" pitchFamily="18" charset="0"/>
              </a:rPr>
              <a:t>(B)</a:t>
            </a:r>
            <a:r>
              <a:rPr lang="en-US" sz="1400" dirty="0">
                <a:latin typeface="Times New Roman" panose="02020603050405020304" pitchFamily="18" charset="0"/>
                <a:ea typeface="DengXian" panose="02010600030101010101" pitchFamily="2" charset="-122"/>
                <a:cs typeface="Times New Roman" panose="02020603050405020304" pitchFamily="18" charset="0"/>
              </a:rPr>
              <a:t> Q-PCR analysis of CD138 mRNA expression from flow cytometry sorted TCRβ+CD138+ and TCRβ+CD138- cells. Mean ± SD of 5 mice from three experiments are plotted. </a:t>
            </a:r>
            <a:r>
              <a:rPr lang="en-US" sz="1400" b="1" dirty="0">
                <a:latin typeface="Times New Roman" panose="02020603050405020304" pitchFamily="18" charset="0"/>
                <a:ea typeface="DengXian" panose="02010600030101010101" pitchFamily="2" charset="-122"/>
                <a:cs typeface="Times New Roman" panose="02020603050405020304" pitchFamily="18" charset="0"/>
              </a:rPr>
              <a:t>(C)</a:t>
            </a:r>
            <a:r>
              <a:rPr lang="en-US" sz="1400" dirty="0">
                <a:latin typeface="Times New Roman" panose="02020603050405020304" pitchFamily="18" charset="0"/>
                <a:ea typeface="DengXian" panose="02010600030101010101" pitchFamily="2" charset="-122"/>
                <a:cs typeface="Times New Roman" panose="02020603050405020304" pitchFamily="18" charset="0"/>
              </a:rPr>
              <a:t> Average spleen weight and serum anti-SM IgG titers of PBS and pristane treated Balb/c and C57BL/6 mice are plotted. </a:t>
            </a:r>
            <a:r>
              <a:rPr lang="en-US" sz="1400" b="1" dirty="0">
                <a:latin typeface="Times New Roman" panose="02020603050405020304" pitchFamily="18" charset="0"/>
                <a:ea typeface="DengXian" panose="02010600030101010101" pitchFamily="2" charset="-122"/>
                <a:cs typeface="Times New Roman" panose="02020603050405020304" pitchFamily="18" charset="0"/>
              </a:rPr>
              <a:t>(D)</a:t>
            </a:r>
            <a:r>
              <a:rPr lang="en-US" sz="1400" dirty="0">
                <a:latin typeface="Times New Roman" panose="02020603050405020304" pitchFamily="18" charset="0"/>
                <a:ea typeface="DengXian" panose="02010600030101010101" pitchFamily="2" charset="-122"/>
                <a:cs typeface="Times New Roman" panose="02020603050405020304" pitchFamily="18" charset="0"/>
              </a:rPr>
              <a:t> Increased TCRβ+CD138+ cells in pristane-induced lupus disease in Balb/c and C57BL/6 mice.</a:t>
            </a:r>
            <a:r>
              <a:rPr lang="en-US" sz="1400" b="1" dirty="0">
                <a:latin typeface="Times New Roman" panose="02020603050405020304" pitchFamily="18" charset="0"/>
                <a:ea typeface="DengXian" panose="02010600030101010101" pitchFamily="2" charset="-122"/>
                <a:cs typeface="Times New Roman" panose="02020603050405020304" pitchFamily="18" charset="0"/>
              </a:rPr>
              <a:t> </a:t>
            </a:r>
            <a:r>
              <a:rPr lang="en-US" sz="1400" dirty="0">
                <a:latin typeface="Times New Roman" panose="02020603050405020304" pitchFamily="18" charset="0"/>
                <a:ea typeface="DengXian" panose="02010600030101010101" pitchFamily="2" charset="-122"/>
                <a:cs typeface="Times New Roman" panose="02020603050405020304" pitchFamily="18" charset="0"/>
              </a:rPr>
              <a:t>The frequencies of TCRβ+CD138+ cells in pristane-treated Balb/c and C57BL/6 mice were determined in flow cytometry. Representative pseudocolor plots are shown. In experiments C and D, mean ± SD of 5 mice are shown. </a:t>
            </a:r>
            <a:r>
              <a:rPr lang="en-US" sz="1400" b="1" dirty="0">
                <a:latin typeface="Times New Roman" panose="02020603050405020304" pitchFamily="18" charset="0"/>
                <a:ea typeface="DengXian" panose="02010600030101010101" pitchFamily="2" charset="-122"/>
                <a:cs typeface="Times New Roman" panose="02020603050405020304" pitchFamily="18" charset="0"/>
              </a:rPr>
              <a:t>(E)</a:t>
            </a:r>
            <a:r>
              <a:rPr lang="en-US" sz="1400" dirty="0">
                <a:latin typeface="Times New Roman" panose="02020603050405020304" pitchFamily="18" charset="0"/>
                <a:ea typeface="DengXian" panose="02010600030101010101" pitchFamily="2" charset="-122"/>
                <a:cs typeface="Times New Roman" panose="02020603050405020304" pitchFamily="18" charset="0"/>
              </a:rPr>
              <a:t> Thymus, spleen, lymph node and blood were collected from pristane-treated Balb/c mice and the frequencies of TCRβ+CD138+ cells in these tissues were determined in flow cytometry. Representative pseudocolor plots are shown. Mean ± SD from 5 mice are plotted. Two tailed Mann-Whitney rank sum test was used to calculate statistical significance.</a:t>
            </a:r>
            <a:endParaRPr lang="en-US" sz="1400" dirty="0">
              <a:latin typeface="Calibri" panose="020F0502020204030204" pitchFamily="34" charset="0"/>
              <a:ea typeface="DengXia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5305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50">
            <a:extLst>
              <a:ext uri="{FF2B5EF4-FFF2-40B4-BE49-F238E27FC236}">
                <a16:creationId xmlns:a16="http://schemas.microsoft.com/office/drawing/2014/main" id="{14BE22BF-5D70-41BC-B3A0-1D1FD2110200}"/>
              </a:ext>
            </a:extLst>
          </p:cNvPr>
          <p:cNvSpPr txBox="1">
            <a:spLocks noChangeArrowheads="1"/>
          </p:cNvSpPr>
          <p:nvPr/>
        </p:nvSpPr>
        <p:spPr bwMode="auto">
          <a:xfrm>
            <a:off x="-52952" y="246911"/>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A.</a:t>
            </a:r>
          </a:p>
        </p:txBody>
      </p:sp>
      <p:sp>
        <p:nvSpPr>
          <p:cNvPr id="93" name="TextBox 92">
            <a:extLst>
              <a:ext uri="{FF2B5EF4-FFF2-40B4-BE49-F238E27FC236}">
                <a16:creationId xmlns:a16="http://schemas.microsoft.com/office/drawing/2014/main" id="{50FE6217-A573-4DA3-A9F5-BD7F2BC92C18}"/>
              </a:ext>
            </a:extLst>
          </p:cNvPr>
          <p:cNvSpPr txBox="1"/>
          <p:nvPr/>
        </p:nvSpPr>
        <p:spPr>
          <a:xfrm>
            <a:off x="-55980" y="-56036"/>
            <a:ext cx="2153154" cy="307777"/>
          </a:xfrm>
          <a:prstGeom prst="rect">
            <a:avLst/>
          </a:prstGeom>
          <a:noFill/>
        </p:spPr>
        <p:txBody>
          <a:bodyPr wrap="none" rtlCol="0">
            <a:spAutoFit/>
          </a:bodyPr>
          <a:lstStyle>
            <a:defPPr>
              <a:defRPr lang="en-US"/>
            </a:defPPr>
            <a:lvl1pPr>
              <a:defRPr b="1">
                <a:latin typeface="Arial" panose="020B0604020202020204" pitchFamily="34" charset="0"/>
                <a:cs typeface="Arial" panose="020B0604020202020204" pitchFamily="34" charset="0"/>
              </a:defRPr>
            </a:lvl1pPr>
          </a:lstStyle>
          <a:p>
            <a:r>
              <a:rPr lang="en-US" sz="1400" dirty="0"/>
              <a:t>Supplemental Figure 2</a:t>
            </a:r>
          </a:p>
        </p:txBody>
      </p:sp>
      <p:sp>
        <p:nvSpPr>
          <p:cNvPr id="138" name="TextBox 50">
            <a:extLst>
              <a:ext uri="{FF2B5EF4-FFF2-40B4-BE49-F238E27FC236}">
                <a16:creationId xmlns:a16="http://schemas.microsoft.com/office/drawing/2014/main" id="{DBE10DD8-5BF4-4E36-80E0-DE5B71924918}"/>
              </a:ext>
            </a:extLst>
          </p:cNvPr>
          <p:cNvSpPr txBox="1">
            <a:spLocks noChangeArrowheads="1"/>
          </p:cNvSpPr>
          <p:nvPr/>
        </p:nvSpPr>
        <p:spPr bwMode="auto">
          <a:xfrm>
            <a:off x="-52952" y="2777660"/>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D.</a:t>
            </a:r>
          </a:p>
        </p:txBody>
      </p:sp>
      <p:grpSp>
        <p:nvGrpSpPr>
          <p:cNvPr id="2" name="Group 1">
            <a:extLst>
              <a:ext uri="{FF2B5EF4-FFF2-40B4-BE49-F238E27FC236}">
                <a16:creationId xmlns:a16="http://schemas.microsoft.com/office/drawing/2014/main" id="{8078043A-727A-4CD2-8DEC-A0E98E1090E3}"/>
              </a:ext>
            </a:extLst>
          </p:cNvPr>
          <p:cNvGrpSpPr/>
          <p:nvPr/>
        </p:nvGrpSpPr>
        <p:grpSpPr>
          <a:xfrm>
            <a:off x="240299" y="1664270"/>
            <a:ext cx="5909338" cy="1145497"/>
            <a:chOff x="279363" y="3464337"/>
            <a:chExt cx="5909338" cy="1145497"/>
          </a:xfrm>
        </p:grpSpPr>
        <p:pic>
          <p:nvPicPr>
            <p:cNvPr id="102" name="Picture 101">
              <a:extLst>
                <a:ext uri="{FF2B5EF4-FFF2-40B4-BE49-F238E27FC236}">
                  <a16:creationId xmlns:a16="http://schemas.microsoft.com/office/drawing/2014/main" id="{456293C0-DB4D-4D01-A935-286D6F9B3831}"/>
                </a:ext>
              </a:extLst>
            </p:cNvPr>
            <p:cNvPicPr>
              <a:picLocks noChangeAspect="1"/>
            </p:cNvPicPr>
            <p:nvPr/>
          </p:nvPicPr>
          <p:blipFill rotWithShape="1">
            <a:blip r:embed="rId4"/>
            <a:srcRect l="22539" b="17606"/>
            <a:stretch/>
          </p:blipFill>
          <p:spPr>
            <a:xfrm>
              <a:off x="470009" y="3469880"/>
              <a:ext cx="832112" cy="920321"/>
            </a:xfrm>
            <a:prstGeom prst="rect">
              <a:avLst/>
            </a:prstGeom>
          </p:spPr>
        </p:pic>
        <p:pic>
          <p:nvPicPr>
            <p:cNvPr id="103" name="Picture 102">
              <a:extLst>
                <a:ext uri="{FF2B5EF4-FFF2-40B4-BE49-F238E27FC236}">
                  <a16:creationId xmlns:a16="http://schemas.microsoft.com/office/drawing/2014/main" id="{A394C044-562F-4AA9-863B-3436B819CDE7}"/>
                </a:ext>
              </a:extLst>
            </p:cNvPr>
            <p:cNvPicPr>
              <a:picLocks noChangeAspect="1"/>
            </p:cNvPicPr>
            <p:nvPr/>
          </p:nvPicPr>
          <p:blipFill rotWithShape="1">
            <a:blip r:embed="rId5"/>
            <a:srcRect l="22245" b="33855"/>
            <a:stretch/>
          </p:blipFill>
          <p:spPr>
            <a:xfrm>
              <a:off x="2410977" y="3472952"/>
              <a:ext cx="847672" cy="927712"/>
            </a:xfrm>
            <a:prstGeom prst="rect">
              <a:avLst/>
            </a:prstGeom>
          </p:spPr>
        </p:pic>
        <p:pic>
          <p:nvPicPr>
            <p:cNvPr id="104" name="Picture 103">
              <a:extLst>
                <a:ext uri="{FF2B5EF4-FFF2-40B4-BE49-F238E27FC236}">
                  <a16:creationId xmlns:a16="http://schemas.microsoft.com/office/drawing/2014/main" id="{C28A98A2-543F-4610-A86E-89FDE0D913B8}"/>
                </a:ext>
              </a:extLst>
            </p:cNvPr>
            <p:cNvPicPr>
              <a:picLocks noChangeAspect="1"/>
            </p:cNvPicPr>
            <p:nvPr/>
          </p:nvPicPr>
          <p:blipFill rotWithShape="1">
            <a:blip r:embed="rId6"/>
            <a:srcRect l="21736" b="17764"/>
            <a:stretch/>
          </p:blipFill>
          <p:spPr>
            <a:xfrm>
              <a:off x="1429478" y="3464337"/>
              <a:ext cx="852581" cy="931479"/>
            </a:xfrm>
            <a:prstGeom prst="rect">
              <a:avLst/>
            </a:prstGeom>
          </p:spPr>
        </p:pic>
        <p:pic>
          <p:nvPicPr>
            <p:cNvPr id="105" name="Picture 104">
              <a:extLst>
                <a:ext uri="{FF2B5EF4-FFF2-40B4-BE49-F238E27FC236}">
                  <a16:creationId xmlns:a16="http://schemas.microsoft.com/office/drawing/2014/main" id="{77AC9776-25B1-40E6-B6D2-FFB66491B26D}"/>
                </a:ext>
              </a:extLst>
            </p:cNvPr>
            <p:cNvPicPr>
              <a:picLocks noChangeAspect="1"/>
            </p:cNvPicPr>
            <p:nvPr/>
          </p:nvPicPr>
          <p:blipFill rotWithShape="1">
            <a:blip r:embed="rId7"/>
            <a:srcRect l="16792" r="25671" b="34726"/>
            <a:stretch/>
          </p:blipFill>
          <p:spPr>
            <a:xfrm>
              <a:off x="3408632" y="3466421"/>
              <a:ext cx="832113" cy="935966"/>
            </a:xfrm>
            <a:prstGeom prst="rect">
              <a:avLst/>
            </a:prstGeom>
          </p:spPr>
        </p:pic>
        <p:pic>
          <p:nvPicPr>
            <p:cNvPr id="106" name="Picture 105">
              <a:extLst>
                <a:ext uri="{FF2B5EF4-FFF2-40B4-BE49-F238E27FC236}">
                  <a16:creationId xmlns:a16="http://schemas.microsoft.com/office/drawing/2014/main" id="{7C9C82DA-01A2-4A05-B7E8-C53FFFCF7BE1}"/>
                </a:ext>
              </a:extLst>
            </p:cNvPr>
            <p:cNvPicPr>
              <a:picLocks noChangeAspect="1"/>
            </p:cNvPicPr>
            <p:nvPr/>
          </p:nvPicPr>
          <p:blipFill rotWithShape="1">
            <a:blip r:embed="rId8"/>
            <a:srcRect l="21814" b="34937"/>
            <a:stretch/>
          </p:blipFill>
          <p:spPr>
            <a:xfrm>
              <a:off x="4338687" y="3469430"/>
              <a:ext cx="832113" cy="912784"/>
            </a:xfrm>
            <a:prstGeom prst="rect">
              <a:avLst/>
            </a:prstGeom>
          </p:spPr>
        </p:pic>
        <p:cxnSp>
          <p:nvCxnSpPr>
            <p:cNvPr id="109" name="Straight Arrow Connector 108">
              <a:extLst>
                <a:ext uri="{FF2B5EF4-FFF2-40B4-BE49-F238E27FC236}">
                  <a16:creationId xmlns:a16="http://schemas.microsoft.com/office/drawing/2014/main" id="{1CF0D785-04D4-491D-8C87-D693578AAB26}"/>
                </a:ext>
              </a:extLst>
            </p:cNvPr>
            <p:cNvCxnSpPr>
              <a:cxnSpLocks/>
            </p:cNvCxnSpPr>
            <p:nvPr/>
          </p:nvCxnSpPr>
          <p:spPr>
            <a:xfrm flipV="1">
              <a:off x="3370710" y="3580491"/>
              <a:ext cx="0" cy="4619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0" name="Straight Arrow Connector 109">
              <a:extLst>
                <a:ext uri="{FF2B5EF4-FFF2-40B4-BE49-F238E27FC236}">
                  <a16:creationId xmlns:a16="http://schemas.microsoft.com/office/drawing/2014/main" id="{CBF3AFA0-DAAA-499D-98AA-DD78C262BEB7}"/>
                </a:ext>
              </a:extLst>
            </p:cNvPr>
            <p:cNvCxnSpPr>
              <a:cxnSpLocks/>
            </p:cNvCxnSpPr>
            <p:nvPr/>
          </p:nvCxnSpPr>
          <p:spPr>
            <a:xfrm>
              <a:off x="3766341" y="4483421"/>
              <a:ext cx="474404"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1" name="TextBox 541">
              <a:extLst>
                <a:ext uri="{FF2B5EF4-FFF2-40B4-BE49-F238E27FC236}">
                  <a16:creationId xmlns:a16="http://schemas.microsoft.com/office/drawing/2014/main" id="{5122AE5D-CE7B-4C88-9134-EB73BBB87C94}"/>
                </a:ext>
              </a:extLst>
            </p:cNvPr>
            <p:cNvSpPr txBox="1">
              <a:spLocks noChangeArrowheads="1"/>
            </p:cNvSpPr>
            <p:nvPr/>
          </p:nvSpPr>
          <p:spPr bwMode="auto">
            <a:xfrm>
              <a:off x="3333838" y="4363613"/>
              <a:ext cx="51167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rPr>
                <a:t>CD80</a:t>
              </a:r>
            </a:p>
          </p:txBody>
        </p:sp>
        <p:sp>
          <p:nvSpPr>
            <p:cNvPr id="112" name="TextBox 553">
              <a:extLst>
                <a:ext uri="{FF2B5EF4-FFF2-40B4-BE49-F238E27FC236}">
                  <a16:creationId xmlns:a16="http://schemas.microsoft.com/office/drawing/2014/main" id="{80C19CF0-DA6E-4AD1-824C-F50FA9ADB824}"/>
                </a:ext>
              </a:extLst>
            </p:cNvPr>
            <p:cNvSpPr txBox="1">
              <a:spLocks noChangeArrowheads="1"/>
            </p:cNvSpPr>
            <p:nvPr/>
          </p:nvSpPr>
          <p:spPr bwMode="auto">
            <a:xfrm rot="16200000">
              <a:off x="3080770" y="4123798"/>
              <a:ext cx="5565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1200" b="1">
                  <a:latin typeface="Arial" panose="020B0604020202020204" pitchFamily="34" charset="0"/>
                </a:defRPr>
              </a:lvl1pPr>
            </a:lstStyle>
            <a:p>
              <a:r>
                <a:rPr lang="en-US" altLang="en-US" sz="1000" dirty="0"/>
                <a:t>Count</a:t>
              </a:r>
            </a:p>
          </p:txBody>
        </p:sp>
        <p:cxnSp>
          <p:nvCxnSpPr>
            <p:cNvPr id="117" name="Straight Arrow Connector 116">
              <a:extLst>
                <a:ext uri="{FF2B5EF4-FFF2-40B4-BE49-F238E27FC236}">
                  <a16:creationId xmlns:a16="http://schemas.microsoft.com/office/drawing/2014/main" id="{B2CFF995-812D-4A81-A92A-81F835020708}"/>
                </a:ext>
              </a:extLst>
            </p:cNvPr>
            <p:cNvCxnSpPr>
              <a:cxnSpLocks/>
            </p:cNvCxnSpPr>
            <p:nvPr/>
          </p:nvCxnSpPr>
          <p:spPr>
            <a:xfrm>
              <a:off x="2788346" y="4475264"/>
              <a:ext cx="474404"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8" name="TextBox 541">
              <a:extLst>
                <a:ext uri="{FF2B5EF4-FFF2-40B4-BE49-F238E27FC236}">
                  <a16:creationId xmlns:a16="http://schemas.microsoft.com/office/drawing/2014/main" id="{94091019-A27D-408F-B4B9-9C916ECEC7F0}"/>
                </a:ext>
              </a:extLst>
            </p:cNvPr>
            <p:cNvSpPr txBox="1">
              <a:spLocks noChangeArrowheads="1"/>
            </p:cNvSpPr>
            <p:nvPr/>
          </p:nvSpPr>
          <p:spPr bwMode="auto">
            <a:xfrm>
              <a:off x="2338482" y="4363613"/>
              <a:ext cx="51167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rPr>
                <a:t>CD40</a:t>
              </a:r>
            </a:p>
          </p:txBody>
        </p:sp>
        <p:cxnSp>
          <p:nvCxnSpPr>
            <p:cNvPr id="119" name="Straight Arrow Connector 118">
              <a:extLst>
                <a:ext uri="{FF2B5EF4-FFF2-40B4-BE49-F238E27FC236}">
                  <a16:creationId xmlns:a16="http://schemas.microsoft.com/office/drawing/2014/main" id="{53474CDF-99DA-4F3C-866B-D23460D7C08B}"/>
                </a:ext>
              </a:extLst>
            </p:cNvPr>
            <p:cNvCxnSpPr>
              <a:cxnSpLocks/>
            </p:cNvCxnSpPr>
            <p:nvPr/>
          </p:nvCxnSpPr>
          <p:spPr>
            <a:xfrm>
              <a:off x="4713644" y="4477920"/>
              <a:ext cx="457156"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0" name="TextBox 541">
              <a:extLst>
                <a:ext uri="{FF2B5EF4-FFF2-40B4-BE49-F238E27FC236}">
                  <a16:creationId xmlns:a16="http://schemas.microsoft.com/office/drawing/2014/main" id="{6DA50D75-CE69-4AD4-9708-D6F2380D7A31}"/>
                </a:ext>
              </a:extLst>
            </p:cNvPr>
            <p:cNvSpPr txBox="1">
              <a:spLocks noChangeArrowheads="1"/>
            </p:cNvSpPr>
            <p:nvPr/>
          </p:nvSpPr>
          <p:spPr bwMode="auto">
            <a:xfrm>
              <a:off x="4284117" y="4363613"/>
              <a:ext cx="51167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rPr>
                <a:t>CD86</a:t>
              </a:r>
            </a:p>
          </p:txBody>
        </p:sp>
        <p:cxnSp>
          <p:nvCxnSpPr>
            <p:cNvPr id="121" name="Straight Arrow Connector 120">
              <a:extLst>
                <a:ext uri="{FF2B5EF4-FFF2-40B4-BE49-F238E27FC236}">
                  <a16:creationId xmlns:a16="http://schemas.microsoft.com/office/drawing/2014/main" id="{DA2200BB-4A2D-44B4-ABE1-7835723AF85E}"/>
                </a:ext>
              </a:extLst>
            </p:cNvPr>
            <p:cNvCxnSpPr>
              <a:cxnSpLocks/>
            </p:cNvCxnSpPr>
            <p:nvPr/>
          </p:nvCxnSpPr>
          <p:spPr>
            <a:xfrm>
              <a:off x="1795299" y="4465353"/>
              <a:ext cx="474404"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2" name="TextBox 541">
              <a:extLst>
                <a:ext uri="{FF2B5EF4-FFF2-40B4-BE49-F238E27FC236}">
                  <a16:creationId xmlns:a16="http://schemas.microsoft.com/office/drawing/2014/main" id="{E571069E-A3BB-4236-A786-EA09FE256F32}"/>
                </a:ext>
              </a:extLst>
            </p:cNvPr>
            <p:cNvSpPr txBox="1">
              <a:spLocks noChangeArrowheads="1"/>
            </p:cNvSpPr>
            <p:nvPr/>
          </p:nvSpPr>
          <p:spPr bwMode="auto">
            <a:xfrm>
              <a:off x="1352710" y="4363613"/>
              <a:ext cx="51167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rPr>
                <a:t>CD23</a:t>
              </a:r>
            </a:p>
          </p:txBody>
        </p:sp>
        <p:cxnSp>
          <p:nvCxnSpPr>
            <p:cNvPr id="123" name="Straight Arrow Connector 122">
              <a:extLst>
                <a:ext uri="{FF2B5EF4-FFF2-40B4-BE49-F238E27FC236}">
                  <a16:creationId xmlns:a16="http://schemas.microsoft.com/office/drawing/2014/main" id="{4913FE28-39A3-461C-9FEC-07AA0C0229E0}"/>
                </a:ext>
              </a:extLst>
            </p:cNvPr>
            <p:cNvCxnSpPr>
              <a:cxnSpLocks/>
            </p:cNvCxnSpPr>
            <p:nvPr/>
          </p:nvCxnSpPr>
          <p:spPr>
            <a:xfrm>
              <a:off x="823242" y="4473135"/>
              <a:ext cx="474404"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4" name="TextBox 541">
              <a:extLst>
                <a:ext uri="{FF2B5EF4-FFF2-40B4-BE49-F238E27FC236}">
                  <a16:creationId xmlns:a16="http://schemas.microsoft.com/office/drawing/2014/main" id="{D84C7479-8C72-49F7-8301-E11DC843DF60}"/>
                </a:ext>
              </a:extLst>
            </p:cNvPr>
            <p:cNvSpPr txBox="1">
              <a:spLocks noChangeArrowheads="1"/>
            </p:cNvSpPr>
            <p:nvPr/>
          </p:nvSpPr>
          <p:spPr bwMode="auto">
            <a:xfrm>
              <a:off x="373378" y="4363613"/>
              <a:ext cx="51167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rPr>
                <a:t>CD21</a:t>
              </a:r>
            </a:p>
          </p:txBody>
        </p:sp>
        <p:cxnSp>
          <p:nvCxnSpPr>
            <p:cNvPr id="129" name="Straight Arrow Connector 128">
              <a:extLst>
                <a:ext uri="{FF2B5EF4-FFF2-40B4-BE49-F238E27FC236}">
                  <a16:creationId xmlns:a16="http://schemas.microsoft.com/office/drawing/2014/main" id="{89B89341-C256-4FC7-BB38-5EF3AA237A0C}"/>
                </a:ext>
              </a:extLst>
            </p:cNvPr>
            <p:cNvCxnSpPr>
              <a:cxnSpLocks/>
            </p:cNvCxnSpPr>
            <p:nvPr/>
          </p:nvCxnSpPr>
          <p:spPr>
            <a:xfrm flipV="1">
              <a:off x="2353927" y="3596495"/>
              <a:ext cx="0" cy="4619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0" name="TextBox 553">
              <a:extLst>
                <a:ext uri="{FF2B5EF4-FFF2-40B4-BE49-F238E27FC236}">
                  <a16:creationId xmlns:a16="http://schemas.microsoft.com/office/drawing/2014/main" id="{C8B7D1C9-708D-446E-9BFF-04979D5C8BCB}"/>
                </a:ext>
              </a:extLst>
            </p:cNvPr>
            <p:cNvSpPr txBox="1">
              <a:spLocks noChangeArrowheads="1"/>
            </p:cNvSpPr>
            <p:nvPr/>
          </p:nvSpPr>
          <p:spPr bwMode="auto">
            <a:xfrm rot="16200000">
              <a:off x="2063987" y="4139802"/>
              <a:ext cx="5565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1200" b="1">
                  <a:latin typeface="Arial" panose="020B0604020202020204" pitchFamily="34" charset="0"/>
                </a:defRPr>
              </a:lvl1pPr>
            </a:lstStyle>
            <a:p>
              <a:r>
                <a:rPr lang="en-US" altLang="en-US" sz="1000" dirty="0"/>
                <a:t>Count</a:t>
              </a:r>
            </a:p>
          </p:txBody>
        </p:sp>
        <p:cxnSp>
          <p:nvCxnSpPr>
            <p:cNvPr id="131" name="Straight Arrow Connector 130">
              <a:extLst>
                <a:ext uri="{FF2B5EF4-FFF2-40B4-BE49-F238E27FC236}">
                  <a16:creationId xmlns:a16="http://schemas.microsoft.com/office/drawing/2014/main" id="{882E8A7C-01A9-4DC4-B759-66407587DF36}"/>
                </a:ext>
              </a:extLst>
            </p:cNvPr>
            <p:cNvCxnSpPr>
              <a:cxnSpLocks/>
            </p:cNvCxnSpPr>
            <p:nvPr/>
          </p:nvCxnSpPr>
          <p:spPr>
            <a:xfrm flipV="1">
              <a:off x="4315183" y="3586491"/>
              <a:ext cx="0" cy="4619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2" name="TextBox 553">
              <a:extLst>
                <a:ext uri="{FF2B5EF4-FFF2-40B4-BE49-F238E27FC236}">
                  <a16:creationId xmlns:a16="http://schemas.microsoft.com/office/drawing/2014/main" id="{5913FD26-4611-49F0-9723-BDBAE2D1DD64}"/>
                </a:ext>
              </a:extLst>
            </p:cNvPr>
            <p:cNvSpPr txBox="1">
              <a:spLocks noChangeArrowheads="1"/>
            </p:cNvSpPr>
            <p:nvPr/>
          </p:nvSpPr>
          <p:spPr bwMode="auto">
            <a:xfrm rot="16200000">
              <a:off x="4025407" y="4119813"/>
              <a:ext cx="5565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1200" b="1">
                  <a:latin typeface="Arial" panose="020B0604020202020204" pitchFamily="34" charset="0"/>
                </a:defRPr>
              </a:lvl1pPr>
            </a:lstStyle>
            <a:p>
              <a:r>
                <a:rPr lang="en-US" altLang="en-US" sz="1000" dirty="0"/>
                <a:t>Count</a:t>
              </a:r>
            </a:p>
          </p:txBody>
        </p:sp>
        <p:cxnSp>
          <p:nvCxnSpPr>
            <p:cNvPr id="133" name="Straight Arrow Connector 132">
              <a:extLst>
                <a:ext uri="{FF2B5EF4-FFF2-40B4-BE49-F238E27FC236}">
                  <a16:creationId xmlns:a16="http://schemas.microsoft.com/office/drawing/2014/main" id="{09EC043E-681F-4016-AB21-B0666C3ED216}"/>
                </a:ext>
              </a:extLst>
            </p:cNvPr>
            <p:cNvCxnSpPr>
              <a:cxnSpLocks/>
            </p:cNvCxnSpPr>
            <p:nvPr/>
          </p:nvCxnSpPr>
          <p:spPr>
            <a:xfrm flipV="1">
              <a:off x="1379242" y="3590844"/>
              <a:ext cx="0" cy="4619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4" name="TextBox 553">
              <a:extLst>
                <a:ext uri="{FF2B5EF4-FFF2-40B4-BE49-F238E27FC236}">
                  <a16:creationId xmlns:a16="http://schemas.microsoft.com/office/drawing/2014/main" id="{76FB3AF4-DDFB-4BE6-81C8-81141B97280A}"/>
                </a:ext>
              </a:extLst>
            </p:cNvPr>
            <p:cNvSpPr txBox="1">
              <a:spLocks noChangeArrowheads="1"/>
            </p:cNvSpPr>
            <p:nvPr/>
          </p:nvSpPr>
          <p:spPr bwMode="auto">
            <a:xfrm rot="16200000">
              <a:off x="1089302" y="4134151"/>
              <a:ext cx="5565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1200" b="1">
                  <a:latin typeface="Arial" panose="020B0604020202020204" pitchFamily="34" charset="0"/>
                </a:defRPr>
              </a:lvl1pPr>
            </a:lstStyle>
            <a:p>
              <a:r>
                <a:rPr lang="en-US" altLang="en-US" sz="1000" dirty="0"/>
                <a:t>Count</a:t>
              </a:r>
            </a:p>
          </p:txBody>
        </p:sp>
        <p:cxnSp>
          <p:nvCxnSpPr>
            <p:cNvPr id="135" name="Straight Arrow Connector 134">
              <a:extLst>
                <a:ext uri="{FF2B5EF4-FFF2-40B4-BE49-F238E27FC236}">
                  <a16:creationId xmlns:a16="http://schemas.microsoft.com/office/drawing/2014/main" id="{0747572D-1B2E-4B29-B66E-62EB4E31DA3D}"/>
                </a:ext>
              </a:extLst>
            </p:cNvPr>
            <p:cNvCxnSpPr>
              <a:cxnSpLocks/>
            </p:cNvCxnSpPr>
            <p:nvPr/>
          </p:nvCxnSpPr>
          <p:spPr>
            <a:xfrm flipV="1">
              <a:off x="414132" y="3605807"/>
              <a:ext cx="0" cy="4619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6" name="TextBox 553">
              <a:extLst>
                <a:ext uri="{FF2B5EF4-FFF2-40B4-BE49-F238E27FC236}">
                  <a16:creationId xmlns:a16="http://schemas.microsoft.com/office/drawing/2014/main" id="{1ED04FB9-56B8-49FC-A0AF-2A2AE4B7E47F}"/>
                </a:ext>
              </a:extLst>
            </p:cNvPr>
            <p:cNvSpPr txBox="1">
              <a:spLocks noChangeArrowheads="1"/>
            </p:cNvSpPr>
            <p:nvPr/>
          </p:nvSpPr>
          <p:spPr bwMode="auto">
            <a:xfrm rot="16200000">
              <a:off x="124192" y="4149114"/>
              <a:ext cx="5565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1200" b="1">
                  <a:latin typeface="Arial" panose="020B0604020202020204" pitchFamily="34" charset="0"/>
                </a:defRPr>
              </a:lvl1pPr>
            </a:lstStyle>
            <a:p>
              <a:r>
                <a:rPr lang="en-US" altLang="en-US" sz="1000" dirty="0"/>
                <a:t>Count</a:t>
              </a:r>
            </a:p>
          </p:txBody>
        </p:sp>
        <p:cxnSp>
          <p:nvCxnSpPr>
            <p:cNvPr id="140" name="Straight Connector 139">
              <a:extLst>
                <a:ext uri="{FF2B5EF4-FFF2-40B4-BE49-F238E27FC236}">
                  <a16:creationId xmlns:a16="http://schemas.microsoft.com/office/drawing/2014/main" id="{2C092327-136D-4159-843B-1C1D699FF6B2}"/>
                </a:ext>
              </a:extLst>
            </p:cNvPr>
            <p:cNvCxnSpPr/>
            <p:nvPr/>
          </p:nvCxnSpPr>
          <p:spPr>
            <a:xfrm>
              <a:off x="5280029" y="3613592"/>
              <a:ext cx="164870"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F79162DE-3447-45F4-9D41-DA7C9AB03255}"/>
                </a:ext>
              </a:extLst>
            </p:cNvPr>
            <p:cNvCxnSpPr/>
            <p:nvPr/>
          </p:nvCxnSpPr>
          <p:spPr>
            <a:xfrm>
              <a:off x="5280029" y="3723462"/>
              <a:ext cx="164870"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7B89FBE3-29B0-4B92-B221-D46EB87CA39A}"/>
                </a:ext>
              </a:extLst>
            </p:cNvPr>
            <p:cNvCxnSpPr/>
            <p:nvPr/>
          </p:nvCxnSpPr>
          <p:spPr>
            <a:xfrm>
              <a:off x="5280029" y="3829562"/>
              <a:ext cx="164870" cy="0"/>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C042259-4E79-4FA3-B490-B8170C233CE2}"/>
                </a:ext>
              </a:extLst>
            </p:cNvPr>
            <p:cNvCxnSpPr/>
            <p:nvPr/>
          </p:nvCxnSpPr>
          <p:spPr>
            <a:xfrm>
              <a:off x="5280029" y="3921205"/>
              <a:ext cx="16487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44" name="TextBox 143">
              <a:extLst>
                <a:ext uri="{FF2B5EF4-FFF2-40B4-BE49-F238E27FC236}">
                  <a16:creationId xmlns:a16="http://schemas.microsoft.com/office/drawing/2014/main" id="{ECAB2AB6-4C1B-4C08-8E49-10CDC23C60BD}"/>
                </a:ext>
              </a:extLst>
            </p:cNvPr>
            <p:cNvSpPr txBox="1"/>
            <p:nvPr/>
          </p:nvSpPr>
          <p:spPr>
            <a:xfrm>
              <a:off x="5366040" y="3615740"/>
              <a:ext cx="822661"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TCR</a:t>
              </a:r>
              <a:r>
                <a:rPr lang="el-GR" sz="800" b="1" dirty="0">
                  <a:latin typeface="Arial" panose="020B0604020202020204" pitchFamily="34" charset="0"/>
                  <a:cs typeface="Arial" panose="020B0604020202020204" pitchFamily="34" charset="0"/>
                </a:rPr>
                <a:t>β</a:t>
              </a:r>
              <a:r>
                <a:rPr lang="en-US" sz="800" b="1" dirty="0">
                  <a:latin typeface="Arial" panose="020B0604020202020204" pitchFamily="34" charset="0"/>
                  <a:cs typeface="Arial" panose="020B0604020202020204" pitchFamily="34" charset="0"/>
                </a:rPr>
                <a:t>+C138+</a:t>
              </a:r>
            </a:p>
          </p:txBody>
        </p:sp>
        <p:sp>
          <p:nvSpPr>
            <p:cNvPr id="145" name="TextBox 144">
              <a:extLst>
                <a:ext uri="{FF2B5EF4-FFF2-40B4-BE49-F238E27FC236}">
                  <a16:creationId xmlns:a16="http://schemas.microsoft.com/office/drawing/2014/main" id="{A84F3038-C067-440E-B23E-B41C6575310F}"/>
                </a:ext>
              </a:extLst>
            </p:cNvPr>
            <p:cNvSpPr txBox="1"/>
            <p:nvPr/>
          </p:nvSpPr>
          <p:spPr>
            <a:xfrm>
              <a:off x="5362464" y="3719492"/>
              <a:ext cx="797013"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TCR</a:t>
              </a:r>
              <a:r>
                <a:rPr lang="el-GR" sz="800" b="1" dirty="0">
                  <a:latin typeface="Arial" panose="020B0604020202020204" pitchFamily="34" charset="0"/>
                  <a:cs typeface="Arial" panose="020B0604020202020204" pitchFamily="34" charset="0"/>
                </a:rPr>
                <a:t>β</a:t>
              </a:r>
              <a:r>
                <a:rPr lang="en-US" sz="800" b="1" dirty="0">
                  <a:latin typeface="Arial" panose="020B0604020202020204" pitchFamily="34" charset="0"/>
                  <a:cs typeface="Arial" panose="020B0604020202020204" pitchFamily="34" charset="0"/>
                </a:rPr>
                <a:t>+C138-</a:t>
              </a:r>
            </a:p>
          </p:txBody>
        </p:sp>
        <p:sp>
          <p:nvSpPr>
            <p:cNvPr id="146" name="TextBox 145">
              <a:extLst>
                <a:ext uri="{FF2B5EF4-FFF2-40B4-BE49-F238E27FC236}">
                  <a16:creationId xmlns:a16="http://schemas.microsoft.com/office/drawing/2014/main" id="{21204C60-5B4E-447F-9E15-996C45918927}"/>
                </a:ext>
              </a:extLst>
            </p:cNvPr>
            <p:cNvSpPr txBox="1"/>
            <p:nvPr/>
          </p:nvSpPr>
          <p:spPr>
            <a:xfrm>
              <a:off x="5369616" y="3498172"/>
              <a:ext cx="25840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B</a:t>
              </a:r>
            </a:p>
          </p:txBody>
        </p:sp>
        <p:sp>
          <p:nvSpPr>
            <p:cNvPr id="147" name="TextBox 146">
              <a:extLst>
                <a:ext uri="{FF2B5EF4-FFF2-40B4-BE49-F238E27FC236}">
                  <a16:creationId xmlns:a16="http://schemas.microsoft.com/office/drawing/2014/main" id="{EBF49519-71EC-4C34-8437-873D539AA100}"/>
                </a:ext>
              </a:extLst>
            </p:cNvPr>
            <p:cNvSpPr txBox="1"/>
            <p:nvPr/>
          </p:nvSpPr>
          <p:spPr>
            <a:xfrm>
              <a:off x="5380452" y="3814703"/>
              <a:ext cx="412292"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FMO</a:t>
              </a:r>
            </a:p>
          </p:txBody>
        </p:sp>
      </p:grpSp>
      <p:pic>
        <p:nvPicPr>
          <p:cNvPr id="139" name="Picture 4">
            <a:extLst>
              <a:ext uri="{FF2B5EF4-FFF2-40B4-BE49-F238E27FC236}">
                <a16:creationId xmlns:a16="http://schemas.microsoft.com/office/drawing/2014/main" id="{96987359-E8CB-4A23-9265-A94BE23C5C1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16780" t="16130" b="10423"/>
          <a:stretch>
            <a:fillRect/>
          </a:stretch>
        </p:blipFill>
        <p:spPr bwMode="auto">
          <a:xfrm>
            <a:off x="5361062" y="595953"/>
            <a:ext cx="837424" cy="846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1" name="Rectangle 150">
            <a:extLst>
              <a:ext uri="{FF2B5EF4-FFF2-40B4-BE49-F238E27FC236}">
                <a16:creationId xmlns:a16="http://schemas.microsoft.com/office/drawing/2014/main" id="{89870D49-FB13-426F-A3F4-8FB5316C5828}"/>
              </a:ext>
            </a:extLst>
          </p:cNvPr>
          <p:cNvSpPr/>
          <p:nvPr/>
        </p:nvSpPr>
        <p:spPr>
          <a:xfrm>
            <a:off x="5705229" y="656669"/>
            <a:ext cx="125413" cy="1158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00"/>
          </a:p>
        </p:txBody>
      </p:sp>
      <p:sp>
        <p:nvSpPr>
          <p:cNvPr id="152" name="TextBox 370">
            <a:extLst>
              <a:ext uri="{FF2B5EF4-FFF2-40B4-BE49-F238E27FC236}">
                <a16:creationId xmlns:a16="http://schemas.microsoft.com/office/drawing/2014/main" id="{58C3260F-B8A8-4E06-9E82-DC34AABBCB82}"/>
              </a:ext>
            </a:extLst>
          </p:cNvPr>
          <p:cNvSpPr txBox="1">
            <a:spLocks noChangeArrowheads="1"/>
          </p:cNvSpPr>
          <p:nvPr/>
        </p:nvSpPr>
        <p:spPr bwMode="auto">
          <a:xfrm>
            <a:off x="5767935" y="583644"/>
            <a:ext cx="470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FMO</a:t>
            </a:r>
          </a:p>
        </p:txBody>
      </p:sp>
      <p:sp>
        <p:nvSpPr>
          <p:cNvPr id="153" name="Rectangle 152">
            <a:extLst>
              <a:ext uri="{FF2B5EF4-FFF2-40B4-BE49-F238E27FC236}">
                <a16:creationId xmlns:a16="http://schemas.microsoft.com/office/drawing/2014/main" id="{D719F493-F179-4A23-9FF6-441D7B9D5A47}"/>
              </a:ext>
            </a:extLst>
          </p:cNvPr>
          <p:cNvSpPr/>
          <p:nvPr/>
        </p:nvSpPr>
        <p:spPr>
          <a:xfrm>
            <a:off x="5708404" y="817008"/>
            <a:ext cx="115161" cy="10399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00"/>
          </a:p>
        </p:txBody>
      </p:sp>
      <p:sp>
        <p:nvSpPr>
          <p:cNvPr id="154" name="TextBox 372">
            <a:extLst>
              <a:ext uri="{FF2B5EF4-FFF2-40B4-BE49-F238E27FC236}">
                <a16:creationId xmlns:a16="http://schemas.microsoft.com/office/drawing/2014/main" id="{956A9D59-C229-4BE8-AB6D-DABF871F78AA}"/>
              </a:ext>
            </a:extLst>
          </p:cNvPr>
          <p:cNvSpPr txBox="1">
            <a:spLocks noChangeArrowheads="1"/>
          </p:cNvSpPr>
          <p:nvPr/>
        </p:nvSpPr>
        <p:spPr bwMode="auto">
          <a:xfrm>
            <a:off x="5793449" y="745894"/>
            <a:ext cx="3561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Ab</a:t>
            </a:r>
          </a:p>
        </p:txBody>
      </p:sp>
      <p:sp>
        <p:nvSpPr>
          <p:cNvPr id="157" name="TextBox 391">
            <a:extLst>
              <a:ext uri="{FF2B5EF4-FFF2-40B4-BE49-F238E27FC236}">
                <a16:creationId xmlns:a16="http://schemas.microsoft.com/office/drawing/2014/main" id="{82B70EAF-914E-4C83-A95F-288342F304AA}"/>
              </a:ext>
            </a:extLst>
          </p:cNvPr>
          <p:cNvSpPr txBox="1">
            <a:spLocks noChangeArrowheads="1"/>
          </p:cNvSpPr>
          <p:nvPr/>
        </p:nvSpPr>
        <p:spPr bwMode="auto">
          <a:xfrm>
            <a:off x="3544027" y="1386152"/>
            <a:ext cx="1143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sz="1000" b="1" dirty="0">
                <a:latin typeface="Arial" panose="020B0604020202020204" pitchFamily="34" charset="0"/>
              </a:rPr>
              <a:t>BAFFR</a:t>
            </a:r>
          </a:p>
        </p:txBody>
      </p:sp>
      <p:sp>
        <p:nvSpPr>
          <p:cNvPr id="158" name="TextBox 391">
            <a:extLst>
              <a:ext uri="{FF2B5EF4-FFF2-40B4-BE49-F238E27FC236}">
                <a16:creationId xmlns:a16="http://schemas.microsoft.com/office/drawing/2014/main" id="{B76819B5-82A0-4275-BE5A-941AF024C20D}"/>
              </a:ext>
            </a:extLst>
          </p:cNvPr>
          <p:cNvSpPr txBox="1">
            <a:spLocks noChangeArrowheads="1"/>
          </p:cNvSpPr>
          <p:nvPr/>
        </p:nvSpPr>
        <p:spPr bwMode="auto">
          <a:xfrm>
            <a:off x="5313976" y="1386152"/>
            <a:ext cx="1143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sz="1000" b="1" dirty="0">
                <a:latin typeface="Arial" panose="020B0604020202020204" pitchFamily="34" charset="0"/>
              </a:rPr>
              <a:t>TACI</a:t>
            </a:r>
          </a:p>
        </p:txBody>
      </p:sp>
      <p:sp>
        <p:nvSpPr>
          <p:cNvPr id="160" name="TextBox 391">
            <a:extLst>
              <a:ext uri="{FF2B5EF4-FFF2-40B4-BE49-F238E27FC236}">
                <a16:creationId xmlns:a16="http://schemas.microsoft.com/office/drawing/2014/main" id="{19B3E6A8-F187-4D6E-A157-1F8E8121B4A7}"/>
              </a:ext>
            </a:extLst>
          </p:cNvPr>
          <p:cNvSpPr txBox="1">
            <a:spLocks noChangeArrowheads="1"/>
          </p:cNvSpPr>
          <p:nvPr/>
        </p:nvSpPr>
        <p:spPr bwMode="auto">
          <a:xfrm>
            <a:off x="4394843" y="1386152"/>
            <a:ext cx="65333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sz="1000" b="1" dirty="0">
                <a:latin typeface="Arial" panose="020B0604020202020204" pitchFamily="34" charset="0"/>
              </a:rPr>
              <a:t>BCMA</a:t>
            </a:r>
          </a:p>
        </p:txBody>
      </p:sp>
      <p:cxnSp>
        <p:nvCxnSpPr>
          <p:cNvPr id="164" name="Straight Connector 163">
            <a:extLst>
              <a:ext uri="{FF2B5EF4-FFF2-40B4-BE49-F238E27FC236}">
                <a16:creationId xmlns:a16="http://schemas.microsoft.com/office/drawing/2014/main" id="{F560E76D-56B7-4A3C-89F4-1A9A9D9BBA58}"/>
              </a:ext>
            </a:extLst>
          </p:cNvPr>
          <p:cNvCxnSpPr>
            <a:cxnSpLocks/>
          </p:cNvCxnSpPr>
          <p:nvPr/>
        </p:nvCxnSpPr>
        <p:spPr>
          <a:xfrm>
            <a:off x="3544027" y="456549"/>
            <a:ext cx="26939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5" name="Group 164">
            <a:extLst>
              <a:ext uri="{FF2B5EF4-FFF2-40B4-BE49-F238E27FC236}">
                <a16:creationId xmlns:a16="http://schemas.microsoft.com/office/drawing/2014/main" id="{8D4DDBB9-3906-4982-859E-188D387E0E75}"/>
              </a:ext>
            </a:extLst>
          </p:cNvPr>
          <p:cNvGrpSpPr/>
          <p:nvPr/>
        </p:nvGrpSpPr>
        <p:grpSpPr>
          <a:xfrm>
            <a:off x="3560680" y="595008"/>
            <a:ext cx="927115" cy="847810"/>
            <a:chOff x="287906" y="2004364"/>
            <a:chExt cx="927115" cy="847810"/>
          </a:xfrm>
        </p:grpSpPr>
        <p:pic>
          <p:nvPicPr>
            <p:cNvPr id="166" name="Picture 346">
              <a:extLst>
                <a:ext uri="{FF2B5EF4-FFF2-40B4-BE49-F238E27FC236}">
                  <a16:creationId xmlns:a16="http://schemas.microsoft.com/office/drawing/2014/main" id="{B99D8826-393F-480D-B8DD-97346577FD3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15150" t="20004" b="9779"/>
            <a:stretch>
              <a:fillRect/>
            </a:stretch>
          </p:blipFill>
          <p:spPr bwMode="auto">
            <a:xfrm>
              <a:off x="287906" y="2004364"/>
              <a:ext cx="927115" cy="847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7" name="Rectangle 166">
              <a:extLst>
                <a:ext uri="{FF2B5EF4-FFF2-40B4-BE49-F238E27FC236}">
                  <a16:creationId xmlns:a16="http://schemas.microsoft.com/office/drawing/2014/main" id="{5975E14F-FF3A-472B-8B0A-454631DE9541}"/>
                </a:ext>
              </a:extLst>
            </p:cNvPr>
            <p:cNvSpPr/>
            <p:nvPr/>
          </p:nvSpPr>
          <p:spPr>
            <a:xfrm>
              <a:off x="850989" y="2507729"/>
              <a:ext cx="132938" cy="1141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grpSp>
      <p:sp>
        <p:nvSpPr>
          <p:cNvPr id="168" name="TextBox 167">
            <a:extLst>
              <a:ext uri="{FF2B5EF4-FFF2-40B4-BE49-F238E27FC236}">
                <a16:creationId xmlns:a16="http://schemas.microsoft.com/office/drawing/2014/main" id="{8E2D8D8F-5056-4A68-9FA7-E006A36F035D}"/>
              </a:ext>
            </a:extLst>
          </p:cNvPr>
          <p:cNvSpPr txBox="1"/>
          <p:nvPr/>
        </p:nvSpPr>
        <p:spPr>
          <a:xfrm>
            <a:off x="3994651" y="982480"/>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14.2</a:t>
            </a:r>
          </a:p>
        </p:txBody>
      </p:sp>
      <p:grpSp>
        <p:nvGrpSpPr>
          <p:cNvPr id="169" name="Group 168">
            <a:extLst>
              <a:ext uri="{FF2B5EF4-FFF2-40B4-BE49-F238E27FC236}">
                <a16:creationId xmlns:a16="http://schemas.microsoft.com/office/drawing/2014/main" id="{461B68DB-CC4A-4D08-9E99-81F95B99537E}"/>
              </a:ext>
            </a:extLst>
          </p:cNvPr>
          <p:cNvGrpSpPr/>
          <p:nvPr/>
        </p:nvGrpSpPr>
        <p:grpSpPr>
          <a:xfrm>
            <a:off x="4447697" y="600673"/>
            <a:ext cx="848753" cy="842145"/>
            <a:chOff x="1174923" y="2010029"/>
            <a:chExt cx="848753" cy="842145"/>
          </a:xfrm>
        </p:grpSpPr>
        <p:pic>
          <p:nvPicPr>
            <p:cNvPr id="170" name="Picture 10">
              <a:extLst>
                <a:ext uri="{FF2B5EF4-FFF2-40B4-BE49-F238E27FC236}">
                  <a16:creationId xmlns:a16="http://schemas.microsoft.com/office/drawing/2014/main" id="{DED26656-19AA-4DCB-918D-5B7631F4F52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l="16672" t="16301" r="4390" b="11258"/>
            <a:stretch>
              <a:fillRect/>
            </a:stretch>
          </p:blipFill>
          <p:spPr bwMode="auto">
            <a:xfrm>
              <a:off x="1174923" y="2010029"/>
              <a:ext cx="848753" cy="842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1" name="Rectangle: Rounded Corners 170">
              <a:extLst>
                <a:ext uri="{FF2B5EF4-FFF2-40B4-BE49-F238E27FC236}">
                  <a16:creationId xmlns:a16="http://schemas.microsoft.com/office/drawing/2014/main" id="{30082D00-24BD-4189-9EF6-1D24474F2BD8}"/>
                </a:ext>
              </a:extLst>
            </p:cNvPr>
            <p:cNvSpPr/>
            <p:nvPr/>
          </p:nvSpPr>
          <p:spPr>
            <a:xfrm>
              <a:off x="1745055" y="2502321"/>
              <a:ext cx="131769" cy="135736"/>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grpSp>
      <p:sp>
        <p:nvSpPr>
          <p:cNvPr id="172" name="TextBox 171">
            <a:extLst>
              <a:ext uri="{FF2B5EF4-FFF2-40B4-BE49-F238E27FC236}">
                <a16:creationId xmlns:a16="http://schemas.microsoft.com/office/drawing/2014/main" id="{BA430683-D58D-4D0D-A158-06838BEC3DF6}"/>
              </a:ext>
            </a:extLst>
          </p:cNvPr>
          <p:cNvSpPr txBox="1"/>
          <p:nvPr/>
        </p:nvSpPr>
        <p:spPr>
          <a:xfrm>
            <a:off x="4920182" y="989700"/>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17.5</a:t>
            </a:r>
          </a:p>
        </p:txBody>
      </p:sp>
      <p:sp>
        <p:nvSpPr>
          <p:cNvPr id="173" name="Rectangle: Rounded Corners 172">
            <a:extLst>
              <a:ext uri="{FF2B5EF4-FFF2-40B4-BE49-F238E27FC236}">
                <a16:creationId xmlns:a16="http://schemas.microsoft.com/office/drawing/2014/main" id="{584FCE84-4D16-41D6-AD66-868EF3B8991D}"/>
              </a:ext>
            </a:extLst>
          </p:cNvPr>
          <p:cNvSpPr/>
          <p:nvPr/>
        </p:nvSpPr>
        <p:spPr>
          <a:xfrm>
            <a:off x="5791146" y="1022513"/>
            <a:ext cx="123247" cy="123143"/>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74" name="TextBox 173">
            <a:extLst>
              <a:ext uri="{FF2B5EF4-FFF2-40B4-BE49-F238E27FC236}">
                <a16:creationId xmlns:a16="http://schemas.microsoft.com/office/drawing/2014/main" id="{D2BA827F-17C0-47EE-94CA-BC1B74B054BE}"/>
              </a:ext>
            </a:extLst>
          </p:cNvPr>
          <p:cNvSpPr txBox="1"/>
          <p:nvPr/>
        </p:nvSpPr>
        <p:spPr>
          <a:xfrm>
            <a:off x="5630461" y="937688"/>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3.32</a:t>
            </a:r>
          </a:p>
        </p:txBody>
      </p:sp>
      <p:pic>
        <p:nvPicPr>
          <p:cNvPr id="176" name="Picture 293">
            <a:extLst>
              <a:ext uri="{FF2B5EF4-FFF2-40B4-BE49-F238E27FC236}">
                <a16:creationId xmlns:a16="http://schemas.microsoft.com/office/drawing/2014/main" id="{2AC00B4F-5038-4590-8D00-7D3BFEAA4CA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49321" y="555634"/>
            <a:ext cx="1038714" cy="1080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7" name="Picture 294">
            <a:extLst>
              <a:ext uri="{FF2B5EF4-FFF2-40B4-BE49-F238E27FC236}">
                <a16:creationId xmlns:a16="http://schemas.microsoft.com/office/drawing/2014/main" id="{0C078D9B-A382-46B3-9E0B-93A0994158C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87977" y="544017"/>
            <a:ext cx="1039535" cy="107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 name="TextBox 301">
            <a:extLst>
              <a:ext uri="{FF2B5EF4-FFF2-40B4-BE49-F238E27FC236}">
                <a16:creationId xmlns:a16="http://schemas.microsoft.com/office/drawing/2014/main" id="{F092B209-B2BF-4E71-8A26-C6F07665C59A}"/>
              </a:ext>
            </a:extLst>
          </p:cNvPr>
          <p:cNvSpPr txBox="1">
            <a:spLocks noChangeArrowheads="1"/>
          </p:cNvSpPr>
          <p:nvPr/>
        </p:nvSpPr>
        <p:spPr bwMode="auto">
          <a:xfrm>
            <a:off x="693372" y="763678"/>
            <a:ext cx="5842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800" b="1" dirty="0">
                <a:latin typeface="Arial" panose="020B0604020202020204" pitchFamily="34" charset="0"/>
              </a:rPr>
              <a:t>98.8</a:t>
            </a:r>
          </a:p>
        </p:txBody>
      </p:sp>
      <p:sp>
        <p:nvSpPr>
          <p:cNvPr id="180" name="TextBox 306">
            <a:extLst>
              <a:ext uri="{FF2B5EF4-FFF2-40B4-BE49-F238E27FC236}">
                <a16:creationId xmlns:a16="http://schemas.microsoft.com/office/drawing/2014/main" id="{E1EE50F1-47EA-4AD2-A632-5EAF8C08ACF5}"/>
              </a:ext>
            </a:extLst>
          </p:cNvPr>
          <p:cNvSpPr txBox="1">
            <a:spLocks noChangeArrowheads="1"/>
          </p:cNvSpPr>
          <p:nvPr/>
        </p:nvSpPr>
        <p:spPr bwMode="auto">
          <a:xfrm rot="16200000">
            <a:off x="55570" y="1100226"/>
            <a:ext cx="54932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sz="1000" b="1" dirty="0">
                <a:latin typeface="Arial" panose="020B0604020202020204" pitchFamily="34" charset="0"/>
              </a:rPr>
              <a:t>B220</a:t>
            </a:r>
          </a:p>
        </p:txBody>
      </p:sp>
      <p:sp>
        <p:nvSpPr>
          <p:cNvPr id="181" name="TextBox 307">
            <a:extLst>
              <a:ext uri="{FF2B5EF4-FFF2-40B4-BE49-F238E27FC236}">
                <a16:creationId xmlns:a16="http://schemas.microsoft.com/office/drawing/2014/main" id="{A0C2A3A3-6832-41BC-B2F5-8F22C7035623}"/>
              </a:ext>
            </a:extLst>
          </p:cNvPr>
          <p:cNvSpPr txBox="1">
            <a:spLocks noChangeArrowheads="1"/>
          </p:cNvSpPr>
          <p:nvPr/>
        </p:nvSpPr>
        <p:spPr bwMode="auto">
          <a:xfrm>
            <a:off x="1936724" y="960470"/>
            <a:ext cx="5842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800" b="1" dirty="0">
                <a:latin typeface="Arial" panose="020B0604020202020204" pitchFamily="34" charset="0"/>
              </a:rPr>
              <a:t>94.3</a:t>
            </a:r>
          </a:p>
        </p:txBody>
      </p:sp>
      <p:sp>
        <p:nvSpPr>
          <p:cNvPr id="182" name="TextBox 308">
            <a:extLst>
              <a:ext uri="{FF2B5EF4-FFF2-40B4-BE49-F238E27FC236}">
                <a16:creationId xmlns:a16="http://schemas.microsoft.com/office/drawing/2014/main" id="{04B27E52-35FE-4BC8-AE89-E72ABBDCDB8F}"/>
              </a:ext>
            </a:extLst>
          </p:cNvPr>
          <p:cNvSpPr txBox="1">
            <a:spLocks noChangeArrowheads="1"/>
          </p:cNvSpPr>
          <p:nvPr/>
        </p:nvSpPr>
        <p:spPr bwMode="auto">
          <a:xfrm>
            <a:off x="2014376" y="703557"/>
            <a:ext cx="4699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800" b="1" dirty="0">
                <a:latin typeface="Arial" panose="020B0604020202020204" pitchFamily="34" charset="0"/>
              </a:rPr>
              <a:t>5.6</a:t>
            </a:r>
          </a:p>
        </p:txBody>
      </p:sp>
      <p:sp>
        <p:nvSpPr>
          <p:cNvPr id="184" name="TextBox 391">
            <a:extLst>
              <a:ext uri="{FF2B5EF4-FFF2-40B4-BE49-F238E27FC236}">
                <a16:creationId xmlns:a16="http://schemas.microsoft.com/office/drawing/2014/main" id="{1FEF9DD2-825A-4D82-8093-4556938A3E6F}"/>
              </a:ext>
            </a:extLst>
          </p:cNvPr>
          <p:cNvSpPr txBox="1">
            <a:spLocks noChangeArrowheads="1"/>
          </p:cNvSpPr>
          <p:nvPr/>
        </p:nvSpPr>
        <p:spPr bwMode="auto">
          <a:xfrm>
            <a:off x="329065" y="1379931"/>
            <a:ext cx="662515" cy="20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sz="1000" b="1" dirty="0">
                <a:latin typeface="Arial" panose="020B0604020202020204" pitchFamily="34" charset="0"/>
              </a:rPr>
              <a:t>FSC-A</a:t>
            </a:r>
          </a:p>
        </p:txBody>
      </p:sp>
      <p:sp>
        <p:nvSpPr>
          <p:cNvPr id="185" name="TextBox 184">
            <a:extLst>
              <a:ext uri="{FF2B5EF4-FFF2-40B4-BE49-F238E27FC236}">
                <a16:creationId xmlns:a16="http://schemas.microsoft.com/office/drawing/2014/main" id="{CFE69C84-C504-43A8-AC91-96D69F62E135}"/>
              </a:ext>
            </a:extLst>
          </p:cNvPr>
          <p:cNvSpPr txBox="1"/>
          <p:nvPr/>
        </p:nvSpPr>
        <p:spPr>
          <a:xfrm>
            <a:off x="284166" y="419938"/>
            <a:ext cx="1075936"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TCR</a:t>
            </a:r>
            <a:r>
              <a:rPr lang="el-GR" sz="1000" b="1" dirty="0">
                <a:latin typeface="Arial" panose="020B0604020202020204" pitchFamily="34" charset="0"/>
                <a:cs typeface="Arial" panose="020B0604020202020204" pitchFamily="34" charset="0"/>
              </a:rPr>
              <a:t>β</a:t>
            </a:r>
            <a:r>
              <a:rPr lang="en-US" sz="1000" b="1" dirty="0">
                <a:latin typeface="Arial" panose="020B0604020202020204" pitchFamily="34" charset="0"/>
                <a:cs typeface="Arial" panose="020B0604020202020204" pitchFamily="34" charset="0"/>
              </a:rPr>
              <a:t>+CD138+</a:t>
            </a:r>
          </a:p>
        </p:txBody>
      </p:sp>
      <p:sp>
        <p:nvSpPr>
          <p:cNvPr id="186" name="TextBox 185">
            <a:extLst>
              <a:ext uri="{FF2B5EF4-FFF2-40B4-BE49-F238E27FC236}">
                <a16:creationId xmlns:a16="http://schemas.microsoft.com/office/drawing/2014/main" id="{F3EB415E-21A3-4B4A-9EA5-FAE844EE19E7}"/>
              </a:ext>
            </a:extLst>
          </p:cNvPr>
          <p:cNvSpPr txBox="1"/>
          <p:nvPr/>
        </p:nvSpPr>
        <p:spPr>
          <a:xfrm>
            <a:off x="1537961" y="419938"/>
            <a:ext cx="1043876" cy="246221"/>
          </a:xfrm>
          <a:prstGeom prst="rect">
            <a:avLst/>
          </a:prstGeom>
          <a:noFill/>
        </p:spPr>
        <p:txBody>
          <a:bodyPr wrap="none" rtlCol="0">
            <a:spAutoFit/>
          </a:bodyPr>
          <a:lstStyle>
            <a:defPPr>
              <a:defRPr lang="en-US"/>
            </a:defPPr>
            <a:lvl1pPr>
              <a:defRPr sz="1200" b="1"/>
            </a:lvl1pPr>
          </a:lstStyle>
          <a:p>
            <a:r>
              <a:rPr lang="en-US" sz="1000" dirty="0">
                <a:latin typeface="Arial" panose="020B0604020202020204" pitchFamily="34" charset="0"/>
                <a:cs typeface="Arial" panose="020B0604020202020204" pitchFamily="34" charset="0"/>
              </a:rPr>
              <a:t>TCR</a:t>
            </a:r>
            <a:r>
              <a:rPr lang="el-GR" sz="1000" dirty="0">
                <a:latin typeface="Arial" panose="020B0604020202020204" pitchFamily="34" charset="0"/>
                <a:cs typeface="Arial" panose="020B0604020202020204" pitchFamily="34" charset="0"/>
              </a:rPr>
              <a:t>β</a:t>
            </a:r>
            <a:r>
              <a:rPr lang="en-US" sz="1000" dirty="0">
                <a:latin typeface="Arial" panose="020B0604020202020204" pitchFamily="34" charset="0"/>
                <a:cs typeface="Arial" panose="020B0604020202020204" pitchFamily="34" charset="0"/>
              </a:rPr>
              <a:t>+CD138-</a:t>
            </a:r>
          </a:p>
        </p:txBody>
      </p:sp>
      <p:sp>
        <p:nvSpPr>
          <p:cNvPr id="188" name="TextBox 306">
            <a:extLst>
              <a:ext uri="{FF2B5EF4-FFF2-40B4-BE49-F238E27FC236}">
                <a16:creationId xmlns:a16="http://schemas.microsoft.com/office/drawing/2014/main" id="{B616620A-3830-46B7-83F0-751DC1529EE1}"/>
              </a:ext>
            </a:extLst>
          </p:cNvPr>
          <p:cNvSpPr txBox="1">
            <a:spLocks noChangeArrowheads="1"/>
          </p:cNvSpPr>
          <p:nvPr/>
        </p:nvSpPr>
        <p:spPr bwMode="auto">
          <a:xfrm rot="16200000">
            <a:off x="1346587" y="1127565"/>
            <a:ext cx="5089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sz="1000" b="1" dirty="0">
                <a:latin typeface="Arial" panose="020B0604020202020204" pitchFamily="34" charset="0"/>
              </a:rPr>
              <a:t>B220</a:t>
            </a:r>
          </a:p>
        </p:txBody>
      </p:sp>
      <p:sp>
        <p:nvSpPr>
          <p:cNvPr id="189" name="TextBox 391">
            <a:extLst>
              <a:ext uri="{FF2B5EF4-FFF2-40B4-BE49-F238E27FC236}">
                <a16:creationId xmlns:a16="http://schemas.microsoft.com/office/drawing/2014/main" id="{28F49094-C4F3-48D0-9E39-18673546F58F}"/>
              </a:ext>
            </a:extLst>
          </p:cNvPr>
          <p:cNvSpPr txBox="1">
            <a:spLocks noChangeArrowheads="1"/>
          </p:cNvSpPr>
          <p:nvPr/>
        </p:nvSpPr>
        <p:spPr bwMode="auto">
          <a:xfrm>
            <a:off x="1591843" y="1392119"/>
            <a:ext cx="69717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sz="1000" b="1" dirty="0">
                <a:latin typeface="Arial" panose="020B0604020202020204" pitchFamily="34" charset="0"/>
              </a:rPr>
              <a:t>FSC-A</a:t>
            </a:r>
          </a:p>
        </p:txBody>
      </p:sp>
      <p:sp>
        <p:nvSpPr>
          <p:cNvPr id="191" name="TextBox 50">
            <a:extLst>
              <a:ext uri="{FF2B5EF4-FFF2-40B4-BE49-F238E27FC236}">
                <a16:creationId xmlns:a16="http://schemas.microsoft.com/office/drawing/2014/main" id="{CC295FEC-1435-4E18-AD3D-93799FB7FF4B}"/>
              </a:ext>
            </a:extLst>
          </p:cNvPr>
          <p:cNvSpPr txBox="1">
            <a:spLocks noChangeArrowheads="1"/>
          </p:cNvSpPr>
          <p:nvPr/>
        </p:nvSpPr>
        <p:spPr bwMode="auto">
          <a:xfrm>
            <a:off x="-52952" y="4578420"/>
            <a:ext cx="3305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E.</a:t>
            </a:r>
          </a:p>
        </p:txBody>
      </p:sp>
      <p:graphicFrame>
        <p:nvGraphicFramePr>
          <p:cNvPr id="192" name="Object 191">
            <a:extLst>
              <a:ext uri="{FF2B5EF4-FFF2-40B4-BE49-F238E27FC236}">
                <a16:creationId xmlns:a16="http://schemas.microsoft.com/office/drawing/2014/main" id="{66F0AC46-8B46-4AAB-836C-5EBF208D2037}"/>
              </a:ext>
            </a:extLst>
          </p:cNvPr>
          <p:cNvGraphicFramePr>
            <a:graphicFrameLocks noChangeAspect="1"/>
          </p:cNvGraphicFramePr>
          <p:nvPr>
            <p:extLst>
              <p:ext uri="{D42A27DB-BD31-4B8C-83A1-F6EECF244321}">
                <p14:modId xmlns:p14="http://schemas.microsoft.com/office/powerpoint/2010/main" val="3695715140"/>
              </p:ext>
            </p:extLst>
          </p:nvPr>
        </p:nvGraphicFramePr>
        <p:xfrm>
          <a:off x="-12700" y="4678363"/>
          <a:ext cx="1531938" cy="1368425"/>
        </p:xfrm>
        <a:graphic>
          <a:graphicData uri="http://schemas.openxmlformats.org/presentationml/2006/ole">
            <mc:AlternateContent xmlns:mc="http://schemas.openxmlformats.org/markup-compatibility/2006">
              <mc:Choice xmlns:v="urn:schemas-microsoft-com:vml" Requires="v">
                <p:oleObj spid="_x0000_s35100" name="Prism 8" r:id="rId14" imgW="4375649" imgH="3900108" progId="Prism8.Document">
                  <p:embed/>
                </p:oleObj>
              </mc:Choice>
              <mc:Fallback>
                <p:oleObj name="Prism 8" r:id="rId14" imgW="4375649" imgH="3900108" progId="Prism8.Document">
                  <p:embed/>
                  <p:pic>
                    <p:nvPicPr>
                      <p:cNvPr id="206" name="Object 205">
                        <a:extLst>
                          <a:ext uri="{FF2B5EF4-FFF2-40B4-BE49-F238E27FC236}">
                            <a16:creationId xmlns:a16="http://schemas.microsoft.com/office/drawing/2014/main" id="{8B64A522-3BAC-4D5C-ACF6-5DF77A5B9BD9}"/>
                          </a:ext>
                        </a:extLst>
                      </p:cNvPr>
                      <p:cNvPicPr/>
                      <p:nvPr/>
                    </p:nvPicPr>
                    <p:blipFill>
                      <a:blip r:embed="rId15"/>
                      <a:stretch>
                        <a:fillRect/>
                      </a:stretch>
                    </p:blipFill>
                    <p:spPr>
                      <a:xfrm>
                        <a:off x="-12700" y="4678363"/>
                        <a:ext cx="1531938" cy="1368425"/>
                      </a:xfrm>
                      <a:prstGeom prst="rect">
                        <a:avLst/>
                      </a:prstGeom>
                    </p:spPr>
                  </p:pic>
                </p:oleObj>
              </mc:Fallback>
            </mc:AlternateContent>
          </a:graphicData>
        </a:graphic>
      </p:graphicFrame>
      <p:graphicFrame>
        <p:nvGraphicFramePr>
          <p:cNvPr id="193" name="Object 192">
            <a:extLst>
              <a:ext uri="{FF2B5EF4-FFF2-40B4-BE49-F238E27FC236}">
                <a16:creationId xmlns:a16="http://schemas.microsoft.com/office/drawing/2014/main" id="{3D6A0613-E4D0-43A9-91B6-CE42F4D88E39}"/>
              </a:ext>
            </a:extLst>
          </p:cNvPr>
          <p:cNvGraphicFramePr>
            <a:graphicFrameLocks noChangeAspect="1"/>
          </p:cNvGraphicFramePr>
          <p:nvPr>
            <p:extLst>
              <p:ext uri="{D42A27DB-BD31-4B8C-83A1-F6EECF244321}">
                <p14:modId xmlns:p14="http://schemas.microsoft.com/office/powerpoint/2010/main" val="1538271807"/>
              </p:ext>
            </p:extLst>
          </p:nvPr>
        </p:nvGraphicFramePr>
        <p:xfrm>
          <a:off x="1275848" y="4685133"/>
          <a:ext cx="1462305" cy="1354611"/>
        </p:xfrm>
        <a:graphic>
          <a:graphicData uri="http://schemas.openxmlformats.org/presentationml/2006/ole">
            <mc:AlternateContent xmlns:mc="http://schemas.openxmlformats.org/markup-compatibility/2006">
              <mc:Choice xmlns:v="urn:schemas-microsoft-com:vml" Requires="v">
                <p:oleObj spid="_x0000_s35101" name="Prism 8" r:id="rId16" imgW="4101226" imgH="3900108" progId="Prism8.Document">
                  <p:embed/>
                </p:oleObj>
              </mc:Choice>
              <mc:Fallback>
                <p:oleObj name="Prism 8" r:id="rId16" imgW="4101226" imgH="3900108" progId="Prism8.Document">
                  <p:embed/>
                  <p:pic>
                    <p:nvPicPr>
                      <p:cNvPr id="207" name="Object 206">
                        <a:extLst>
                          <a:ext uri="{FF2B5EF4-FFF2-40B4-BE49-F238E27FC236}">
                            <a16:creationId xmlns:a16="http://schemas.microsoft.com/office/drawing/2014/main" id="{1F40360D-0BB3-4FA3-9599-E324DD4FD813}"/>
                          </a:ext>
                        </a:extLst>
                      </p:cNvPr>
                      <p:cNvPicPr/>
                      <p:nvPr/>
                    </p:nvPicPr>
                    <p:blipFill>
                      <a:blip r:embed="rId17"/>
                      <a:stretch>
                        <a:fillRect/>
                      </a:stretch>
                    </p:blipFill>
                    <p:spPr>
                      <a:xfrm>
                        <a:off x="1275848" y="4685133"/>
                        <a:ext cx="1462305" cy="1354611"/>
                      </a:xfrm>
                      <a:prstGeom prst="rect">
                        <a:avLst/>
                      </a:prstGeom>
                    </p:spPr>
                  </p:pic>
                </p:oleObj>
              </mc:Fallback>
            </mc:AlternateContent>
          </a:graphicData>
        </a:graphic>
      </p:graphicFrame>
      <p:graphicFrame>
        <p:nvGraphicFramePr>
          <p:cNvPr id="194" name="Object 193">
            <a:extLst>
              <a:ext uri="{FF2B5EF4-FFF2-40B4-BE49-F238E27FC236}">
                <a16:creationId xmlns:a16="http://schemas.microsoft.com/office/drawing/2014/main" id="{9DBC04E2-AA0A-4E36-8F53-37C54B50EFFB}"/>
              </a:ext>
            </a:extLst>
          </p:cNvPr>
          <p:cNvGraphicFramePr>
            <a:graphicFrameLocks noChangeAspect="1"/>
          </p:cNvGraphicFramePr>
          <p:nvPr>
            <p:extLst>
              <p:ext uri="{D42A27DB-BD31-4B8C-83A1-F6EECF244321}">
                <p14:modId xmlns:p14="http://schemas.microsoft.com/office/powerpoint/2010/main" val="1181185976"/>
              </p:ext>
            </p:extLst>
          </p:nvPr>
        </p:nvGraphicFramePr>
        <p:xfrm>
          <a:off x="3698845" y="4697459"/>
          <a:ext cx="1427272" cy="1329958"/>
        </p:xfrm>
        <a:graphic>
          <a:graphicData uri="http://schemas.openxmlformats.org/presentationml/2006/ole">
            <mc:AlternateContent xmlns:mc="http://schemas.openxmlformats.org/markup-compatibility/2006">
              <mc:Choice xmlns:v="urn:schemas-microsoft-com:vml" Requires="v">
                <p:oleObj spid="_x0000_s35102" name="Prism 8" r:id="rId18" imgW="4177214" imgH="3900108" progId="Prism8.Document">
                  <p:embed/>
                </p:oleObj>
              </mc:Choice>
              <mc:Fallback>
                <p:oleObj name="Prism 8" r:id="rId18" imgW="4177214" imgH="3900108" progId="Prism8.Document">
                  <p:embed/>
                  <p:pic>
                    <p:nvPicPr>
                      <p:cNvPr id="208" name="Object 207">
                        <a:extLst>
                          <a:ext uri="{FF2B5EF4-FFF2-40B4-BE49-F238E27FC236}">
                            <a16:creationId xmlns:a16="http://schemas.microsoft.com/office/drawing/2014/main" id="{06920809-0ADD-4645-8915-1C02CBDF204C}"/>
                          </a:ext>
                        </a:extLst>
                      </p:cNvPr>
                      <p:cNvPicPr/>
                      <p:nvPr/>
                    </p:nvPicPr>
                    <p:blipFill>
                      <a:blip r:embed="rId19"/>
                      <a:stretch>
                        <a:fillRect/>
                      </a:stretch>
                    </p:blipFill>
                    <p:spPr>
                      <a:xfrm>
                        <a:off x="3698845" y="4697459"/>
                        <a:ext cx="1427272" cy="1329958"/>
                      </a:xfrm>
                      <a:prstGeom prst="rect">
                        <a:avLst/>
                      </a:prstGeom>
                    </p:spPr>
                  </p:pic>
                </p:oleObj>
              </mc:Fallback>
            </mc:AlternateContent>
          </a:graphicData>
        </a:graphic>
      </p:graphicFrame>
      <p:graphicFrame>
        <p:nvGraphicFramePr>
          <p:cNvPr id="195" name="Object 194">
            <a:extLst>
              <a:ext uri="{FF2B5EF4-FFF2-40B4-BE49-F238E27FC236}">
                <a16:creationId xmlns:a16="http://schemas.microsoft.com/office/drawing/2014/main" id="{091BB735-9CD2-4E50-AF08-7FAD7623EED8}"/>
              </a:ext>
            </a:extLst>
          </p:cNvPr>
          <p:cNvGraphicFramePr>
            <a:graphicFrameLocks noChangeAspect="1"/>
          </p:cNvGraphicFramePr>
          <p:nvPr>
            <p:extLst>
              <p:ext uri="{D42A27DB-BD31-4B8C-83A1-F6EECF244321}">
                <p14:modId xmlns:p14="http://schemas.microsoft.com/office/powerpoint/2010/main" val="3994253922"/>
              </p:ext>
            </p:extLst>
          </p:nvPr>
        </p:nvGraphicFramePr>
        <p:xfrm>
          <a:off x="4916589" y="4738980"/>
          <a:ext cx="1336446" cy="1246917"/>
        </p:xfrm>
        <a:graphic>
          <a:graphicData uri="http://schemas.openxmlformats.org/presentationml/2006/ole">
            <mc:AlternateContent xmlns:mc="http://schemas.openxmlformats.org/markup-compatibility/2006">
              <mc:Choice xmlns:v="urn:schemas-microsoft-com:vml" Requires="v">
                <p:oleObj spid="_x0000_s35103" name="Prism 8" r:id="rId20" imgW="4177214" imgH="3900108" progId="Prism8.Document">
                  <p:embed/>
                </p:oleObj>
              </mc:Choice>
              <mc:Fallback>
                <p:oleObj name="Prism 8" r:id="rId20" imgW="4177214" imgH="3900108" progId="Prism8.Document">
                  <p:embed/>
                  <p:pic>
                    <p:nvPicPr>
                      <p:cNvPr id="209" name="Object 208">
                        <a:extLst>
                          <a:ext uri="{FF2B5EF4-FFF2-40B4-BE49-F238E27FC236}">
                            <a16:creationId xmlns:a16="http://schemas.microsoft.com/office/drawing/2014/main" id="{21398686-B308-4025-A7AC-80529F2A2417}"/>
                          </a:ext>
                        </a:extLst>
                      </p:cNvPr>
                      <p:cNvPicPr/>
                      <p:nvPr/>
                    </p:nvPicPr>
                    <p:blipFill>
                      <a:blip r:embed="rId21"/>
                      <a:stretch>
                        <a:fillRect/>
                      </a:stretch>
                    </p:blipFill>
                    <p:spPr>
                      <a:xfrm>
                        <a:off x="4916589" y="4738980"/>
                        <a:ext cx="1336446" cy="1246917"/>
                      </a:xfrm>
                      <a:prstGeom prst="rect">
                        <a:avLst/>
                      </a:prstGeom>
                    </p:spPr>
                  </p:pic>
                </p:oleObj>
              </mc:Fallback>
            </mc:AlternateContent>
          </a:graphicData>
        </a:graphic>
      </p:graphicFrame>
      <p:graphicFrame>
        <p:nvGraphicFramePr>
          <p:cNvPr id="196" name="Object 195">
            <a:extLst>
              <a:ext uri="{FF2B5EF4-FFF2-40B4-BE49-F238E27FC236}">
                <a16:creationId xmlns:a16="http://schemas.microsoft.com/office/drawing/2014/main" id="{537AA88E-1B27-4D21-AEBE-8FB2A4B7ABA7}"/>
              </a:ext>
            </a:extLst>
          </p:cNvPr>
          <p:cNvGraphicFramePr>
            <a:graphicFrameLocks noChangeAspect="1"/>
          </p:cNvGraphicFramePr>
          <p:nvPr>
            <p:extLst>
              <p:ext uri="{D42A27DB-BD31-4B8C-83A1-F6EECF244321}">
                <p14:modId xmlns:p14="http://schemas.microsoft.com/office/powerpoint/2010/main" val="2916412028"/>
              </p:ext>
            </p:extLst>
          </p:nvPr>
        </p:nvGraphicFramePr>
        <p:xfrm>
          <a:off x="6040705" y="4717571"/>
          <a:ext cx="1394833" cy="1289735"/>
        </p:xfrm>
        <a:graphic>
          <a:graphicData uri="http://schemas.openxmlformats.org/presentationml/2006/ole">
            <mc:AlternateContent xmlns:mc="http://schemas.openxmlformats.org/markup-compatibility/2006">
              <mc:Choice xmlns:v="urn:schemas-microsoft-com:vml" Requires="v">
                <p:oleObj spid="_x0000_s35104" name="Prism 8" r:id="rId22" imgW="3974458" imgH="3900108" progId="Prism8.Document">
                  <p:embed/>
                </p:oleObj>
              </mc:Choice>
              <mc:Fallback>
                <p:oleObj name="Prism 8" r:id="rId22" imgW="3974458" imgH="3900108" progId="Prism8.Document">
                  <p:embed/>
                  <p:pic>
                    <p:nvPicPr>
                      <p:cNvPr id="210" name="Object 209">
                        <a:extLst>
                          <a:ext uri="{FF2B5EF4-FFF2-40B4-BE49-F238E27FC236}">
                            <a16:creationId xmlns:a16="http://schemas.microsoft.com/office/drawing/2014/main" id="{3FE03C40-F63E-4B47-BE74-62F5B72A9BC0}"/>
                          </a:ext>
                        </a:extLst>
                      </p:cNvPr>
                      <p:cNvPicPr/>
                      <p:nvPr/>
                    </p:nvPicPr>
                    <p:blipFill>
                      <a:blip r:embed="rId23"/>
                      <a:stretch>
                        <a:fillRect/>
                      </a:stretch>
                    </p:blipFill>
                    <p:spPr>
                      <a:xfrm>
                        <a:off x="6040705" y="4717571"/>
                        <a:ext cx="1394833" cy="1289735"/>
                      </a:xfrm>
                      <a:prstGeom prst="rect">
                        <a:avLst/>
                      </a:prstGeom>
                    </p:spPr>
                  </p:pic>
                </p:oleObj>
              </mc:Fallback>
            </mc:AlternateContent>
          </a:graphicData>
        </a:graphic>
      </p:graphicFrame>
      <p:graphicFrame>
        <p:nvGraphicFramePr>
          <p:cNvPr id="197" name="Object 196">
            <a:extLst>
              <a:ext uri="{FF2B5EF4-FFF2-40B4-BE49-F238E27FC236}">
                <a16:creationId xmlns:a16="http://schemas.microsoft.com/office/drawing/2014/main" id="{EFBD4EC1-4C85-45C7-992F-2D26B2D909FC}"/>
              </a:ext>
            </a:extLst>
          </p:cNvPr>
          <p:cNvGraphicFramePr>
            <a:graphicFrameLocks noChangeAspect="1"/>
          </p:cNvGraphicFramePr>
          <p:nvPr>
            <p:extLst>
              <p:ext uri="{D42A27DB-BD31-4B8C-83A1-F6EECF244321}">
                <p14:modId xmlns:p14="http://schemas.microsoft.com/office/powerpoint/2010/main" val="1772457027"/>
              </p:ext>
            </p:extLst>
          </p:nvPr>
        </p:nvGraphicFramePr>
        <p:xfrm>
          <a:off x="2525698" y="4683187"/>
          <a:ext cx="1409107" cy="1358503"/>
        </p:xfrm>
        <a:graphic>
          <a:graphicData uri="http://schemas.openxmlformats.org/presentationml/2006/ole">
            <mc:AlternateContent xmlns:mc="http://schemas.openxmlformats.org/markup-compatibility/2006">
              <mc:Choice xmlns:v="urn:schemas-microsoft-com:vml" Requires="v">
                <p:oleObj spid="_x0000_s35105" name="Prism 8" r:id="rId24" imgW="4049366" imgH="3900108" progId="Prism8.Document">
                  <p:embed/>
                </p:oleObj>
              </mc:Choice>
              <mc:Fallback>
                <p:oleObj name="Prism 8" r:id="rId24" imgW="4049366" imgH="3900108" progId="Prism8.Document">
                  <p:embed/>
                  <p:pic>
                    <p:nvPicPr>
                      <p:cNvPr id="327" name="Object 326">
                        <a:extLst>
                          <a:ext uri="{FF2B5EF4-FFF2-40B4-BE49-F238E27FC236}">
                            <a16:creationId xmlns:a16="http://schemas.microsoft.com/office/drawing/2014/main" id="{E4F3B1AD-5CD5-41BA-A770-1F4481B39565}"/>
                          </a:ext>
                        </a:extLst>
                      </p:cNvPr>
                      <p:cNvPicPr/>
                      <p:nvPr/>
                    </p:nvPicPr>
                    <p:blipFill>
                      <a:blip r:embed="rId25"/>
                      <a:stretch>
                        <a:fillRect/>
                      </a:stretch>
                    </p:blipFill>
                    <p:spPr>
                      <a:xfrm>
                        <a:off x="2525698" y="4683187"/>
                        <a:ext cx="1409107" cy="1358503"/>
                      </a:xfrm>
                      <a:prstGeom prst="rect">
                        <a:avLst/>
                      </a:prstGeom>
                    </p:spPr>
                  </p:pic>
                </p:oleObj>
              </mc:Fallback>
            </mc:AlternateContent>
          </a:graphicData>
        </a:graphic>
      </p:graphicFrame>
      <p:sp>
        <p:nvSpPr>
          <p:cNvPr id="99" name="TextBox 50">
            <a:extLst>
              <a:ext uri="{FF2B5EF4-FFF2-40B4-BE49-F238E27FC236}">
                <a16:creationId xmlns:a16="http://schemas.microsoft.com/office/drawing/2014/main" id="{C2D89F4C-C958-496E-AEBD-15C2E3667AFA}"/>
              </a:ext>
            </a:extLst>
          </p:cNvPr>
          <p:cNvSpPr txBox="1">
            <a:spLocks noChangeArrowheads="1"/>
          </p:cNvSpPr>
          <p:nvPr/>
        </p:nvSpPr>
        <p:spPr bwMode="auto">
          <a:xfrm>
            <a:off x="2694599" y="231367"/>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B.</a:t>
            </a:r>
          </a:p>
        </p:txBody>
      </p:sp>
      <p:sp>
        <p:nvSpPr>
          <p:cNvPr id="100" name="TextBox 50">
            <a:extLst>
              <a:ext uri="{FF2B5EF4-FFF2-40B4-BE49-F238E27FC236}">
                <a16:creationId xmlns:a16="http://schemas.microsoft.com/office/drawing/2014/main" id="{5898A137-5B13-438F-9559-AE73FCBFABDA}"/>
              </a:ext>
            </a:extLst>
          </p:cNvPr>
          <p:cNvSpPr txBox="1">
            <a:spLocks noChangeArrowheads="1"/>
          </p:cNvSpPr>
          <p:nvPr/>
        </p:nvSpPr>
        <p:spPr bwMode="auto">
          <a:xfrm>
            <a:off x="-52952" y="1618305"/>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C.</a:t>
            </a:r>
          </a:p>
        </p:txBody>
      </p:sp>
      <p:sp>
        <p:nvSpPr>
          <p:cNvPr id="101" name="TextBox 100">
            <a:extLst>
              <a:ext uri="{FF2B5EF4-FFF2-40B4-BE49-F238E27FC236}">
                <a16:creationId xmlns:a16="http://schemas.microsoft.com/office/drawing/2014/main" id="{DA41D241-D810-4D7C-A2B2-A1330C42F644}"/>
              </a:ext>
            </a:extLst>
          </p:cNvPr>
          <p:cNvSpPr txBox="1"/>
          <p:nvPr/>
        </p:nvSpPr>
        <p:spPr>
          <a:xfrm>
            <a:off x="4330347" y="244128"/>
            <a:ext cx="1075936"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TCR</a:t>
            </a:r>
            <a:r>
              <a:rPr lang="el-GR" sz="1000" b="1" dirty="0">
                <a:latin typeface="Arial" panose="020B0604020202020204" pitchFamily="34" charset="0"/>
                <a:cs typeface="Arial" panose="020B0604020202020204" pitchFamily="34" charset="0"/>
              </a:rPr>
              <a:t>β</a:t>
            </a:r>
            <a:r>
              <a:rPr lang="en-US" sz="1000" b="1" dirty="0">
                <a:latin typeface="Arial" panose="020B0604020202020204" pitchFamily="34" charset="0"/>
                <a:cs typeface="Arial" panose="020B0604020202020204" pitchFamily="34" charset="0"/>
              </a:rPr>
              <a:t>+CD138+</a:t>
            </a:r>
          </a:p>
        </p:txBody>
      </p:sp>
      <p:pic>
        <p:nvPicPr>
          <p:cNvPr id="94" name="Picture 93">
            <a:extLst>
              <a:ext uri="{FF2B5EF4-FFF2-40B4-BE49-F238E27FC236}">
                <a16:creationId xmlns:a16="http://schemas.microsoft.com/office/drawing/2014/main" id="{A6B9A9E3-1606-4B4E-99AB-BB140A58AA65}"/>
              </a:ext>
            </a:extLst>
          </p:cNvPr>
          <p:cNvPicPr>
            <a:picLocks noChangeAspect="1"/>
          </p:cNvPicPr>
          <p:nvPr/>
        </p:nvPicPr>
        <p:blipFill>
          <a:blip r:embed="rId26"/>
          <a:stretch>
            <a:fillRect/>
          </a:stretch>
        </p:blipFill>
        <p:spPr>
          <a:xfrm>
            <a:off x="994654" y="6348406"/>
            <a:ext cx="820421" cy="820421"/>
          </a:xfrm>
          <a:prstGeom prst="rect">
            <a:avLst/>
          </a:prstGeom>
        </p:spPr>
      </p:pic>
      <p:pic>
        <p:nvPicPr>
          <p:cNvPr id="98" name="Picture 97">
            <a:extLst>
              <a:ext uri="{FF2B5EF4-FFF2-40B4-BE49-F238E27FC236}">
                <a16:creationId xmlns:a16="http://schemas.microsoft.com/office/drawing/2014/main" id="{154B1E35-F0A7-4EEF-B9CB-EE7F6F232C43}"/>
              </a:ext>
            </a:extLst>
          </p:cNvPr>
          <p:cNvPicPr>
            <a:picLocks noChangeAspect="1"/>
          </p:cNvPicPr>
          <p:nvPr/>
        </p:nvPicPr>
        <p:blipFill>
          <a:blip r:embed="rId27"/>
          <a:stretch>
            <a:fillRect/>
          </a:stretch>
        </p:blipFill>
        <p:spPr>
          <a:xfrm>
            <a:off x="1780246" y="6348406"/>
            <a:ext cx="820421" cy="820421"/>
          </a:xfrm>
          <a:prstGeom prst="rect">
            <a:avLst/>
          </a:prstGeom>
        </p:spPr>
      </p:pic>
      <p:sp>
        <p:nvSpPr>
          <p:cNvPr id="108" name="TextBox 107">
            <a:extLst>
              <a:ext uri="{FF2B5EF4-FFF2-40B4-BE49-F238E27FC236}">
                <a16:creationId xmlns:a16="http://schemas.microsoft.com/office/drawing/2014/main" id="{003229E1-0706-49E0-A379-29C6627C6FF3}"/>
              </a:ext>
            </a:extLst>
          </p:cNvPr>
          <p:cNvSpPr txBox="1"/>
          <p:nvPr/>
        </p:nvSpPr>
        <p:spPr>
          <a:xfrm>
            <a:off x="1139483" y="6130670"/>
            <a:ext cx="569387"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DMSO</a:t>
            </a:r>
          </a:p>
        </p:txBody>
      </p:sp>
      <p:sp>
        <p:nvSpPr>
          <p:cNvPr id="113" name="TextBox 112">
            <a:extLst>
              <a:ext uri="{FF2B5EF4-FFF2-40B4-BE49-F238E27FC236}">
                <a16:creationId xmlns:a16="http://schemas.microsoft.com/office/drawing/2014/main" id="{58984E39-C566-4ABF-AB0F-22D5F581EC18}"/>
              </a:ext>
            </a:extLst>
          </p:cNvPr>
          <p:cNvSpPr txBox="1"/>
          <p:nvPr/>
        </p:nvSpPr>
        <p:spPr>
          <a:xfrm>
            <a:off x="1791409" y="6130670"/>
            <a:ext cx="865943"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Rapamycin</a:t>
            </a:r>
          </a:p>
        </p:txBody>
      </p:sp>
      <p:cxnSp>
        <p:nvCxnSpPr>
          <p:cNvPr id="125" name="Straight Arrow Connector 124">
            <a:extLst>
              <a:ext uri="{FF2B5EF4-FFF2-40B4-BE49-F238E27FC236}">
                <a16:creationId xmlns:a16="http://schemas.microsoft.com/office/drawing/2014/main" id="{016DF238-61FE-4652-B45C-CC4C51DA9963}"/>
              </a:ext>
            </a:extLst>
          </p:cNvPr>
          <p:cNvCxnSpPr>
            <a:cxnSpLocks/>
          </p:cNvCxnSpPr>
          <p:nvPr/>
        </p:nvCxnSpPr>
        <p:spPr>
          <a:xfrm flipV="1">
            <a:off x="161563" y="6376891"/>
            <a:ext cx="0" cy="32068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a:extLst>
              <a:ext uri="{FF2B5EF4-FFF2-40B4-BE49-F238E27FC236}">
                <a16:creationId xmlns:a16="http://schemas.microsoft.com/office/drawing/2014/main" id="{5EE73BAA-693A-4904-8538-CDF0FB8A69AE}"/>
              </a:ext>
            </a:extLst>
          </p:cNvPr>
          <p:cNvCxnSpPr>
            <a:cxnSpLocks/>
          </p:cNvCxnSpPr>
          <p:nvPr/>
        </p:nvCxnSpPr>
        <p:spPr>
          <a:xfrm flipV="1">
            <a:off x="755705" y="7255883"/>
            <a:ext cx="182880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7" name="TextBox 126">
            <a:extLst>
              <a:ext uri="{FF2B5EF4-FFF2-40B4-BE49-F238E27FC236}">
                <a16:creationId xmlns:a16="http://schemas.microsoft.com/office/drawing/2014/main" id="{0D80D0A0-7CEE-4589-8221-EFA79C1AC897}"/>
              </a:ext>
            </a:extLst>
          </p:cNvPr>
          <p:cNvSpPr txBox="1"/>
          <p:nvPr/>
        </p:nvSpPr>
        <p:spPr>
          <a:xfrm>
            <a:off x="207218" y="7117439"/>
            <a:ext cx="651698"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IR-Red</a:t>
            </a:r>
          </a:p>
        </p:txBody>
      </p:sp>
      <p:sp>
        <p:nvSpPr>
          <p:cNvPr id="128" name="TextBox 127">
            <a:extLst>
              <a:ext uri="{FF2B5EF4-FFF2-40B4-BE49-F238E27FC236}">
                <a16:creationId xmlns:a16="http://schemas.microsoft.com/office/drawing/2014/main" id="{A0A620BA-BD0E-4288-874D-7CB8A57A34F4}"/>
              </a:ext>
            </a:extLst>
          </p:cNvPr>
          <p:cNvSpPr txBox="1"/>
          <p:nvPr/>
        </p:nvSpPr>
        <p:spPr>
          <a:xfrm rot="16200000">
            <a:off x="-122290" y="6794201"/>
            <a:ext cx="583814"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SSC-A</a:t>
            </a:r>
          </a:p>
        </p:txBody>
      </p:sp>
      <p:sp>
        <p:nvSpPr>
          <p:cNvPr id="137" name="TextBox 50">
            <a:extLst>
              <a:ext uri="{FF2B5EF4-FFF2-40B4-BE49-F238E27FC236}">
                <a16:creationId xmlns:a16="http://schemas.microsoft.com/office/drawing/2014/main" id="{68CC7DEA-0D59-4951-93D6-EDD305EA59DE}"/>
              </a:ext>
            </a:extLst>
          </p:cNvPr>
          <p:cNvSpPr txBox="1">
            <a:spLocks noChangeArrowheads="1"/>
          </p:cNvSpPr>
          <p:nvPr/>
        </p:nvSpPr>
        <p:spPr bwMode="auto">
          <a:xfrm>
            <a:off x="-52952" y="5973269"/>
            <a:ext cx="3054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F.</a:t>
            </a:r>
          </a:p>
        </p:txBody>
      </p:sp>
      <p:pic>
        <p:nvPicPr>
          <p:cNvPr id="148" name="Picture 147">
            <a:extLst>
              <a:ext uri="{FF2B5EF4-FFF2-40B4-BE49-F238E27FC236}">
                <a16:creationId xmlns:a16="http://schemas.microsoft.com/office/drawing/2014/main" id="{7F808CBA-CD46-4131-B776-A0A1185136D8}"/>
              </a:ext>
            </a:extLst>
          </p:cNvPr>
          <p:cNvPicPr>
            <a:picLocks noChangeAspect="1"/>
          </p:cNvPicPr>
          <p:nvPr/>
        </p:nvPicPr>
        <p:blipFill>
          <a:blip r:embed="rId28"/>
          <a:stretch>
            <a:fillRect/>
          </a:stretch>
        </p:blipFill>
        <p:spPr>
          <a:xfrm>
            <a:off x="198145" y="6348406"/>
            <a:ext cx="820421" cy="820421"/>
          </a:xfrm>
          <a:prstGeom prst="rect">
            <a:avLst/>
          </a:prstGeom>
        </p:spPr>
      </p:pic>
      <p:sp>
        <p:nvSpPr>
          <p:cNvPr id="149" name="TextBox 148">
            <a:extLst>
              <a:ext uri="{FF2B5EF4-FFF2-40B4-BE49-F238E27FC236}">
                <a16:creationId xmlns:a16="http://schemas.microsoft.com/office/drawing/2014/main" id="{CFC03FC6-6864-4266-914E-15529F531822}"/>
              </a:ext>
            </a:extLst>
          </p:cNvPr>
          <p:cNvSpPr txBox="1"/>
          <p:nvPr/>
        </p:nvSpPr>
        <p:spPr>
          <a:xfrm>
            <a:off x="328624" y="6130670"/>
            <a:ext cx="64152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Control</a:t>
            </a:r>
          </a:p>
        </p:txBody>
      </p:sp>
      <p:pic>
        <p:nvPicPr>
          <p:cNvPr id="198" name="Picture 197">
            <a:extLst>
              <a:ext uri="{FF2B5EF4-FFF2-40B4-BE49-F238E27FC236}">
                <a16:creationId xmlns:a16="http://schemas.microsoft.com/office/drawing/2014/main" id="{8B39C5E2-82B6-4677-B01B-F99CCB7CD53B}"/>
              </a:ext>
            </a:extLst>
          </p:cNvPr>
          <p:cNvPicPr>
            <a:picLocks noChangeAspect="1"/>
          </p:cNvPicPr>
          <p:nvPr/>
        </p:nvPicPr>
        <p:blipFill>
          <a:blip r:embed="rId29"/>
          <a:stretch>
            <a:fillRect/>
          </a:stretch>
        </p:blipFill>
        <p:spPr>
          <a:xfrm>
            <a:off x="1798835" y="7926305"/>
            <a:ext cx="820421" cy="820421"/>
          </a:xfrm>
          <a:prstGeom prst="rect">
            <a:avLst/>
          </a:prstGeom>
        </p:spPr>
      </p:pic>
      <p:pic>
        <p:nvPicPr>
          <p:cNvPr id="199" name="Picture 198">
            <a:extLst>
              <a:ext uri="{FF2B5EF4-FFF2-40B4-BE49-F238E27FC236}">
                <a16:creationId xmlns:a16="http://schemas.microsoft.com/office/drawing/2014/main" id="{CD946133-563C-49F4-947B-E26322D8C81C}"/>
              </a:ext>
            </a:extLst>
          </p:cNvPr>
          <p:cNvPicPr>
            <a:picLocks noChangeAspect="1"/>
          </p:cNvPicPr>
          <p:nvPr/>
        </p:nvPicPr>
        <p:blipFill>
          <a:blip r:embed="rId30"/>
          <a:stretch>
            <a:fillRect/>
          </a:stretch>
        </p:blipFill>
        <p:spPr>
          <a:xfrm>
            <a:off x="999329" y="7929084"/>
            <a:ext cx="820421" cy="820421"/>
          </a:xfrm>
          <a:prstGeom prst="rect">
            <a:avLst/>
          </a:prstGeom>
        </p:spPr>
      </p:pic>
      <p:pic>
        <p:nvPicPr>
          <p:cNvPr id="200" name="Picture 199">
            <a:extLst>
              <a:ext uri="{FF2B5EF4-FFF2-40B4-BE49-F238E27FC236}">
                <a16:creationId xmlns:a16="http://schemas.microsoft.com/office/drawing/2014/main" id="{4685A842-9345-468B-A1DD-7C013234F7F0}"/>
              </a:ext>
            </a:extLst>
          </p:cNvPr>
          <p:cNvPicPr>
            <a:picLocks noChangeAspect="1"/>
          </p:cNvPicPr>
          <p:nvPr/>
        </p:nvPicPr>
        <p:blipFill>
          <a:blip r:embed="rId31"/>
          <a:stretch>
            <a:fillRect/>
          </a:stretch>
        </p:blipFill>
        <p:spPr>
          <a:xfrm>
            <a:off x="198003" y="7931863"/>
            <a:ext cx="820421" cy="820421"/>
          </a:xfrm>
          <a:prstGeom prst="rect">
            <a:avLst/>
          </a:prstGeom>
        </p:spPr>
      </p:pic>
      <p:cxnSp>
        <p:nvCxnSpPr>
          <p:cNvPr id="207" name="Straight Arrow Connector 206">
            <a:extLst>
              <a:ext uri="{FF2B5EF4-FFF2-40B4-BE49-F238E27FC236}">
                <a16:creationId xmlns:a16="http://schemas.microsoft.com/office/drawing/2014/main" id="{D4ECC7A0-3825-4ACC-8931-867553667D2D}"/>
              </a:ext>
            </a:extLst>
          </p:cNvPr>
          <p:cNvCxnSpPr>
            <a:cxnSpLocks/>
          </p:cNvCxnSpPr>
          <p:nvPr/>
        </p:nvCxnSpPr>
        <p:spPr>
          <a:xfrm flipV="1">
            <a:off x="162122" y="7926305"/>
            <a:ext cx="0" cy="25919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8" name="Straight Arrow Connector 207">
            <a:extLst>
              <a:ext uri="{FF2B5EF4-FFF2-40B4-BE49-F238E27FC236}">
                <a16:creationId xmlns:a16="http://schemas.microsoft.com/office/drawing/2014/main" id="{4DE41B1E-1FD4-4ED5-8EE1-BC557D7D2DFA}"/>
              </a:ext>
            </a:extLst>
          </p:cNvPr>
          <p:cNvCxnSpPr>
            <a:cxnSpLocks/>
          </p:cNvCxnSpPr>
          <p:nvPr/>
        </p:nvCxnSpPr>
        <p:spPr>
          <a:xfrm>
            <a:off x="532474" y="8850421"/>
            <a:ext cx="208678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9" name="TextBox 208">
            <a:extLst>
              <a:ext uri="{FF2B5EF4-FFF2-40B4-BE49-F238E27FC236}">
                <a16:creationId xmlns:a16="http://schemas.microsoft.com/office/drawing/2014/main" id="{166A9223-F289-40CE-A79B-C71E9F09C2C8}"/>
              </a:ext>
            </a:extLst>
          </p:cNvPr>
          <p:cNvSpPr txBox="1"/>
          <p:nvPr/>
        </p:nvSpPr>
        <p:spPr>
          <a:xfrm>
            <a:off x="139966" y="8712724"/>
            <a:ext cx="490840"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CD4</a:t>
            </a:r>
          </a:p>
        </p:txBody>
      </p:sp>
      <p:sp>
        <p:nvSpPr>
          <p:cNvPr id="210" name="TextBox 209">
            <a:extLst>
              <a:ext uri="{FF2B5EF4-FFF2-40B4-BE49-F238E27FC236}">
                <a16:creationId xmlns:a16="http://schemas.microsoft.com/office/drawing/2014/main" id="{877059D2-8BC8-4498-802F-CECB9C28CFE4}"/>
              </a:ext>
            </a:extLst>
          </p:cNvPr>
          <p:cNvSpPr txBox="1"/>
          <p:nvPr/>
        </p:nvSpPr>
        <p:spPr>
          <a:xfrm rot="16200000">
            <a:off x="-180055" y="8347891"/>
            <a:ext cx="660758"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CD138</a:t>
            </a:r>
          </a:p>
        </p:txBody>
      </p:sp>
      <p:sp>
        <p:nvSpPr>
          <p:cNvPr id="211" name="TextBox 210">
            <a:extLst>
              <a:ext uri="{FF2B5EF4-FFF2-40B4-BE49-F238E27FC236}">
                <a16:creationId xmlns:a16="http://schemas.microsoft.com/office/drawing/2014/main" id="{A24141B8-9070-491D-9855-A413B9D06A4B}"/>
              </a:ext>
            </a:extLst>
          </p:cNvPr>
          <p:cNvSpPr txBox="1"/>
          <p:nvPr/>
        </p:nvSpPr>
        <p:spPr>
          <a:xfrm>
            <a:off x="1120904" y="7669296"/>
            <a:ext cx="569387"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DMSO</a:t>
            </a:r>
          </a:p>
        </p:txBody>
      </p:sp>
      <p:sp>
        <p:nvSpPr>
          <p:cNvPr id="212" name="TextBox 211">
            <a:extLst>
              <a:ext uri="{FF2B5EF4-FFF2-40B4-BE49-F238E27FC236}">
                <a16:creationId xmlns:a16="http://schemas.microsoft.com/office/drawing/2014/main" id="{8A922DEB-587F-40BB-84C8-07F2E955034F}"/>
              </a:ext>
            </a:extLst>
          </p:cNvPr>
          <p:cNvSpPr txBox="1"/>
          <p:nvPr/>
        </p:nvSpPr>
        <p:spPr>
          <a:xfrm>
            <a:off x="1772830" y="7669296"/>
            <a:ext cx="865943"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Rapamycin</a:t>
            </a:r>
          </a:p>
        </p:txBody>
      </p:sp>
      <p:sp>
        <p:nvSpPr>
          <p:cNvPr id="216" name="TextBox 50">
            <a:extLst>
              <a:ext uri="{FF2B5EF4-FFF2-40B4-BE49-F238E27FC236}">
                <a16:creationId xmlns:a16="http://schemas.microsoft.com/office/drawing/2014/main" id="{FAC879EF-5532-4C3E-BA03-5F8CF2AF79AF}"/>
              </a:ext>
            </a:extLst>
          </p:cNvPr>
          <p:cNvSpPr txBox="1">
            <a:spLocks noChangeArrowheads="1"/>
          </p:cNvSpPr>
          <p:nvPr/>
        </p:nvSpPr>
        <p:spPr bwMode="auto">
          <a:xfrm>
            <a:off x="-52952" y="7466310"/>
            <a:ext cx="3481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G.</a:t>
            </a:r>
          </a:p>
        </p:txBody>
      </p:sp>
      <p:sp>
        <p:nvSpPr>
          <p:cNvPr id="217" name="TextBox 216">
            <a:extLst>
              <a:ext uri="{FF2B5EF4-FFF2-40B4-BE49-F238E27FC236}">
                <a16:creationId xmlns:a16="http://schemas.microsoft.com/office/drawing/2014/main" id="{6FDA973D-069E-4AEC-9AA8-8D50DB24A503}"/>
              </a:ext>
            </a:extLst>
          </p:cNvPr>
          <p:cNvSpPr txBox="1"/>
          <p:nvPr/>
        </p:nvSpPr>
        <p:spPr>
          <a:xfrm>
            <a:off x="310045" y="7669296"/>
            <a:ext cx="64152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Control</a:t>
            </a:r>
          </a:p>
        </p:txBody>
      </p:sp>
      <p:graphicFrame>
        <p:nvGraphicFramePr>
          <p:cNvPr id="7" name="Object 6">
            <a:extLst>
              <a:ext uri="{FF2B5EF4-FFF2-40B4-BE49-F238E27FC236}">
                <a16:creationId xmlns:a16="http://schemas.microsoft.com/office/drawing/2014/main" id="{FB3ADFE4-076D-491A-AF0E-0ACAF1EE3D6A}"/>
              </a:ext>
            </a:extLst>
          </p:cNvPr>
          <p:cNvGraphicFramePr>
            <a:graphicFrameLocks noChangeAspect="1"/>
          </p:cNvGraphicFramePr>
          <p:nvPr>
            <p:extLst>
              <p:ext uri="{D42A27DB-BD31-4B8C-83A1-F6EECF244321}">
                <p14:modId xmlns:p14="http://schemas.microsoft.com/office/powerpoint/2010/main" val="3222953417"/>
              </p:ext>
            </p:extLst>
          </p:nvPr>
        </p:nvGraphicFramePr>
        <p:xfrm>
          <a:off x="2789238" y="6027738"/>
          <a:ext cx="1122362" cy="1763712"/>
        </p:xfrm>
        <a:graphic>
          <a:graphicData uri="http://schemas.openxmlformats.org/presentationml/2006/ole">
            <mc:AlternateContent xmlns:mc="http://schemas.openxmlformats.org/markup-compatibility/2006">
              <mc:Choice xmlns:v="urn:schemas-microsoft-com:vml" Requires="v">
                <p:oleObj spid="_x0000_s35106" name="Prism 8" r:id="rId32" imgW="2300547" imgH="3613425" progId="Prism8.Document">
                  <p:embed/>
                </p:oleObj>
              </mc:Choice>
              <mc:Fallback>
                <p:oleObj name="Prism 8" r:id="rId32" imgW="2300547" imgH="3613425" progId="Prism8.Document">
                  <p:embed/>
                  <p:pic>
                    <p:nvPicPr>
                      <p:cNvPr id="0" name=""/>
                      <p:cNvPicPr/>
                      <p:nvPr/>
                    </p:nvPicPr>
                    <p:blipFill>
                      <a:blip r:embed="rId33"/>
                      <a:stretch>
                        <a:fillRect/>
                      </a:stretch>
                    </p:blipFill>
                    <p:spPr>
                      <a:xfrm>
                        <a:off x="2789238" y="6027738"/>
                        <a:ext cx="1122362" cy="1763712"/>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7A313627-C77E-4BC5-B382-C2EEAB125BBC}"/>
              </a:ext>
            </a:extLst>
          </p:cNvPr>
          <p:cNvGraphicFramePr>
            <a:graphicFrameLocks noChangeAspect="1"/>
          </p:cNvGraphicFramePr>
          <p:nvPr>
            <p:extLst>
              <p:ext uri="{D42A27DB-BD31-4B8C-83A1-F6EECF244321}">
                <p14:modId xmlns:p14="http://schemas.microsoft.com/office/powerpoint/2010/main" val="1371324171"/>
              </p:ext>
            </p:extLst>
          </p:nvPr>
        </p:nvGraphicFramePr>
        <p:xfrm>
          <a:off x="2770188" y="7562850"/>
          <a:ext cx="1123950" cy="1789113"/>
        </p:xfrm>
        <a:graphic>
          <a:graphicData uri="http://schemas.openxmlformats.org/presentationml/2006/ole">
            <mc:AlternateContent xmlns:mc="http://schemas.openxmlformats.org/markup-compatibility/2006">
              <mc:Choice xmlns:v="urn:schemas-microsoft-com:vml" Requires="v">
                <p:oleObj spid="_x0000_s35107" name="Prism 8" r:id="rId34" imgW="2305229" imgH="3668169" progId="Prism8.Document">
                  <p:embed/>
                </p:oleObj>
              </mc:Choice>
              <mc:Fallback>
                <p:oleObj name="Prism 8" r:id="rId34" imgW="2305229" imgH="3668169" progId="Prism8.Document">
                  <p:embed/>
                  <p:pic>
                    <p:nvPicPr>
                      <p:cNvPr id="0" name=""/>
                      <p:cNvPicPr/>
                      <p:nvPr/>
                    </p:nvPicPr>
                    <p:blipFill>
                      <a:blip r:embed="rId35"/>
                      <a:stretch>
                        <a:fillRect/>
                      </a:stretch>
                    </p:blipFill>
                    <p:spPr>
                      <a:xfrm>
                        <a:off x="2770188" y="7562850"/>
                        <a:ext cx="1123950" cy="1789113"/>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80515826-0CB6-4430-8A49-EC2AC4CEB62A}"/>
              </a:ext>
            </a:extLst>
          </p:cNvPr>
          <p:cNvGraphicFramePr>
            <a:graphicFrameLocks noChangeAspect="1"/>
          </p:cNvGraphicFramePr>
          <p:nvPr>
            <p:extLst>
              <p:ext uri="{D42A27DB-BD31-4B8C-83A1-F6EECF244321}">
                <p14:modId xmlns:p14="http://schemas.microsoft.com/office/powerpoint/2010/main" val="2802325004"/>
              </p:ext>
            </p:extLst>
          </p:nvPr>
        </p:nvGraphicFramePr>
        <p:xfrm>
          <a:off x="3744913" y="7505700"/>
          <a:ext cx="1136650" cy="1863725"/>
        </p:xfrm>
        <a:graphic>
          <a:graphicData uri="http://schemas.openxmlformats.org/presentationml/2006/ole">
            <mc:AlternateContent xmlns:mc="http://schemas.openxmlformats.org/markup-compatibility/2006">
              <mc:Choice xmlns:v="urn:schemas-microsoft-com:vml" Requires="v">
                <p:oleObj spid="_x0000_s35108" name="Prism 8" r:id="rId36" imgW="2300547" imgH="3773694" progId="Prism8.Document">
                  <p:embed/>
                </p:oleObj>
              </mc:Choice>
              <mc:Fallback>
                <p:oleObj name="Prism 8" r:id="rId36" imgW="2300547" imgH="3773694" progId="Prism8.Document">
                  <p:embed/>
                  <p:pic>
                    <p:nvPicPr>
                      <p:cNvPr id="0" name=""/>
                      <p:cNvPicPr/>
                      <p:nvPr/>
                    </p:nvPicPr>
                    <p:blipFill>
                      <a:blip r:embed="rId37"/>
                      <a:stretch>
                        <a:fillRect/>
                      </a:stretch>
                    </p:blipFill>
                    <p:spPr>
                      <a:xfrm>
                        <a:off x="3744913" y="7505700"/>
                        <a:ext cx="1136650" cy="1863725"/>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5865C357-FD6D-4DCE-B79B-A914A6ED9A3B}"/>
              </a:ext>
            </a:extLst>
          </p:cNvPr>
          <p:cNvGraphicFramePr>
            <a:graphicFrameLocks noChangeAspect="1"/>
          </p:cNvGraphicFramePr>
          <p:nvPr>
            <p:extLst>
              <p:ext uri="{D42A27DB-BD31-4B8C-83A1-F6EECF244321}">
                <p14:modId xmlns:p14="http://schemas.microsoft.com/office/powerpoint/2010/main" val="1612591054"/>
              </p:ext>
            </p:extLst>
          </p:nvPr>
        </p:nvGraphicFramePr>
        <p:xfrm>
          <a:off x="4716463" y="7546975"/>
          <a:ext cx="1195387" cy="1793875"/>
        </p:xfrm>
        <a:graphic>
          <a:graphicData uri="http://schemas.openxmlformats.org/presentationml/2006/ole">
            <mc:AlternateContent xmlns:mc="http://schemas.openxmlformats.org/markup-compatibility/2006">
              <mc:Choice xmlns:v="urn:schemas-microsoft-com:vml" Requires="v">
                <p:oleObj spid="_x0000_s35109" name="Prism 8" r:id="rId38" imgW="2415070" imgH="3620989" progId="Prism8.Document">
                  <p:embed/>
                </p:oleObj>
              </mc:Choice>
              <mc:Fallback>
                <p:oleObj name="Prism 8" r:id="rId38" imgW="2415070" imgH="3620989" progId="Prism8.Document">
                  <p:embed/>
                  <p:pic>
                    <p:nvPicPr>
                      <p:cNvPr id="0" name=""/>
                      <p:cNvPicPr/>
                      <p:nvPr/>
                    </p:nvPicPr>
                    <p:blipFill>
                      <a:blip r:embed="rId39"/>
                      <a:stretch>
                        <a:fillRect/>
                      </a:stretch>
                    </p:blipFill>
                    <p:spPr>
                      <a:xfrm>
                        <a:off x="4716463" y="7546975"/>
                        <a:ext cx="1195387" cy="1793875"/>
                      </a:xfrm>
                      <a:prstGeom prst="rect">
                        <a:avLst/>
                      </a:prstGeom>
                    </p:spPr>
                  </p:pic>
                </p:oleObj>
              </mc:Fallback>
            </mc:AlternateContent>
          </a:graphicData>
        </a:graphic>
      </p:graphicFrame>
      <p:cxnSp>
        <p:nvCxnSpPr>
          <p:cNvPr id="150" name="Straight Arrow Connector 149">
            <a:extLst>
              <a:ext uri="{FF2B5EF4-FFF2-40B4-BE49-F238E27FC236}">
                <a16:creationId xmlns:a16="http://schemas.microsoft.com/office/drawing/2014/main" id="{B11E0F81-11B4-4EA9-B3F6-B33083A5143B}"/>
              </a:ext>
            </a:extLst>
          </p:cNvPr>
          <p:cNvCxnSpPr>
            <a:cxnSpLocks/>
          </p:cNvCxnSpPr>
          <p:nvPr/>
        </p:nvCxnSpPr>
        <p:spPr>
          <a:xfrm flipV="1">
            <a:off x="334519" y="639494"/>
            <a:ext cx="0" cy="4572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017E3200-2AD9-4F9D-B6B4-D4A9CA7F12B1}"/>
              </a:ext>
            </a:extLst>
          </p:cNvPr>
          <p:cNvCxnSpPr>
            <a:cxnSpLocks/>
          </p:cNvCxnSpPr>
          <p:nvPr/>
        </p:nvCxnSpPr>
        <p:spPr>
          <a:xfrm flipV="1">
            <a:off x="1599558" y="629123"/>
            <a:ext cx="0" cy="4572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5" name="Straight Arrow Connector 174">
            <a:extLst>
              <a:ext uri="{FF2B5EF4-FFF2-40B4-BE49-F238E27FC236}">
                <a16:creationId xmlns:a16="http://schemas.microsoft.com/office/drawing/2014/main" id="{58F5FB9F-44F5-40AB-B9C7-55E623812B95}"/>
              </a:ext>
            </a:extLst>
          </p:cNvPr>
          <p:cNvCxnSpPr>
            <a:cxnSpLocks/>
          </p:cNvCxnSpPr>
          <p:nvPr/>
        </p:nvCxnSpPr>
        <p:spPr>
          <a:xfrm flipV="1">
            <a:off x="3480338" y="571928"/>
            <a:ext cx="0" cy="36576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EE8F9DC-3870-43E7-87B6-36977CC20E5B}"/>
              </a:ext>
            </a:extLst>
          </p:cNvPr>
          <p:cNvSpPr txBox="1"/>
          <p:nvPr/>
        </p:nvSpPr>
        <p:spPr>
          <a:xfrm rot="16200000">
            <a:off x="3166790" y="1056460"/>
            <a:ext cx="627095"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Counts</a:t>
            </a:r>
          </a:p>
        </p:txBody>
      </p:sp>
      <p:grpSp>
        <p:nvGrpSpPr>
          <p:cNvPr id="12" name="Group 11">
            <a:extLst>
              <a:ext uri="{FF2B5EF4-FFF2-40B4-BE49-F238E27FC236}">
                <a16:creationId xmlns:a16="http://schemas.microsoft.com/office/drawing/2014/main" id="{3DDCD41C-73B2-4A00-9196-A7DAA4479995}"/>
              </a:ext>
            </a:extLst>
          </p:cNvPr>
          <p:cNvGrpSpPr/>
          <p:nvPr/>
        </p:nvGrpSpPr>
        <p:grpSpPr>
          <a:xfrm>
            <a:off x="-12882" y="2871261"/>
            <a:ext cx="7464425" cy="1752600"/>
            <a:chOff x="-33223" y="1710205"/>
            <a:chExt cx="7464425" cy="1752600"/>
          </a:xfrm>
        </p:grpSpPr>
        <p:graphicFrame>
          <p:nvGraphicFramePr>
            <p:cNvPr id="4" name="Object 3">
              <a:extLst>
                <a:ext uri="{FF2B5EF4-FFF2-40B4-BE49-F238E27FC236}">
                  <a16:creationId xmlns:a16="http://schemas.microsoft.com/office/drawing/2014/main" id="{A8598636-9AA2-4785-BF18-C6981ED3E7FB}"/>
                </a:ext>
              </a:extLst>
            </p:cNvPr>
            <p:cNvGraphicFramePr>
              <a:graphicFrameLocks noChangeAspect="1"/>
            </p:cNvGraphicFramePr>
            <p:nvPr>
              <p:extLst>
                <p:ext uri="{D42A27DB-BD31-4B8C-83A1-F6EECF244321}">
                  <p14:modId xmlns:p14="http://schemas.microsoft.com/office/powerpoint/2010/main" val="1739220903"/>
                </p:ext>
              </p:extLst>
            </p:nvPr>
          </p:nvGraphicFramePr>
          <p:xfrm>
            <a:off x="-33223" y="1719730"/>
            <a:ext cx="1689100" cy="1743075"/>
          </p:xfrm>
          <a:graphic>
            <a:graphicData uri="http://schemas.openxmlformats.org/presentationml/2006/ole">
              <mc:AlternateContent xmlns:mc="http://schemas.openxmlformats.org/markup-compatibility/2006">
                <mc:Choice xmlns:v="urn:schemas-microsoft-com:vml" Requires="v">
                  <p:oleObj spid="_x0000_s35110" name="Prism 8" r:id="rId40" imgW="4005069" imgH="4116561" progId="Prism8.Document">
                    <p:embed/>
                  </p:oleObj>
                </mc:Choice>
                <mc:Fallback>
                  <p:oleObj name="Prism 8" r:id="rId40" imgW="4005069" imgH="4116561" progId="Prism8.Document">
                    <p:embed/>
                    <p:pic>
                      <p:nvPicPr>
                        <p:cNvPr id="0" name=""/>
                        <p:cNvPicPr/>
                        <p:nvPr/>
                      </p:nvPicPr>
                      <p:blipFill>
                        <a:blip r:embed="rId41"/>
                        <a:stretch>
                          <a:fillRect/>
                        </a:stretch>
                      </p:blipFill>
                      <p:spPr>
                        <a:xfrm>
                          <a:off x="-33223" y="1719730"/>
                          <a:ext cx="1689100" cy="1743075"/>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8BCD4D3C-080B-4495-8BCD-C58596938FF9}"/>
                </a:ext>
              </a:extLst>
            </p:cNvPr>
            <p:cNvGraphicFramePr>
              <a:graphicFrameLocks noChangeAspect="1"/>
            </p:cNvGraphicFramePr>
            <p:nvPr>
              <p:extLst>
                <p:ext uri="{D42A27DB-BD31-4B8C-83A1-F6EECF244321}">
                  <p14:modId xmlns:p14="http://schemas.microsoft.com/office/powerpoint/2010/main" val="4143487765"/>
                </p:ext>
              </p:extLst>
            </p:nvPr>
          </p:nvGraphicFramePr>
          <p:xfrm>
            <a:off x="1359015" y="1719730"/>
            <a:ext cx="1574800" cy="1743075"/>
          </p:xfrm>
          <a:graphic>
            <a:graphicData uri="http://schemas.openxmlformats.org/presentationml/2006/ole">
              <mc:AlternateContent xmlns:mc="http://schemas.openxmlformats.org/markup-compatibility/2006">
                <mc:Choice xmlns:v="urn:schemas-microsoft-com:vml" Requires="v">
                  <p:oleObj spid="_x0000_s35111" name="Prism 8" r:id="rId42" imgW="3730646" imgH="4116561" progId="Prism8.Document">
                    <p:embed/>
                  </p:oleObj>
                </mc:Choice>
                <mc:Fallback>
                  <p:oleObj name="Prism 8" r:id="rId42" imgW="3730646" imgH="4116561" progId="Prism8.Document">
                    <p:embed/>
                    <p:pic>
                      <p:nvPicPr>
                        <p:cNvPr id="0" name=""/>
                        <p:cNvPicPr/>
                        <p:nvPr/>
                      </p:nvPicPr>
                      <p:blipFill>
                        <a:blip r:embed="rId43"/>
                        <a:stretch>
                          <a:fillRect/>
                        </a:stretch>
                      </p:blipFill>
                      <p:spPr>
                        <a:xfrm>
                          <a:off x="1359015" y="1719730"/>
                          <a:ext cx="1574800" cy="1743075"/>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5B435B9B-933E-4F67-BD35-DEC77C4500E4}"/>
                </a:ext>
              </a:extLst>
            </p:cNvPr>
            <p:cNvGraphicFramePr>
              <a:graphicFrameLocks noChangeAspect="1"/>
            </p:cNvGraphicFramePr>
            <p:nvPr>
              <p:extLst>
                <p:ext uri="{D42A27DB-BD31-4B8C-83A1-F6EECF244321}">
                  <p14:modId xmlns:p14="http://schemas.microsoft.com/office/powerpoint/2010/main" val="3427166794"/>
                </p:ext>
              </p:extLst>
            </p:nvPr>
          </p:nvGraphicFramePr>
          <p:xfrm>
            <a:off x="2651240" y="1719730"/>
            <a:ext cx="1755775" cy="1743075"/>
          </p:xfrm>
          <a:graphic>
            <a:graphicData uri="http://schemas.openxmlformats.org/presentationml/2006/ole">
              <mc:AlternateContent xmlns:mc="http://schemas.openxmlformats.org/markup-compatibility/2006">
                <mc:Choice xmlns:v="urn:schemas-microsoft-com:vml" Requires="v">
                  <p:oleObj spid="_x0000_s35112" name="Prism 8" r:id="rId44" imgW="4160648" imgH="4116561" progId="Prism8.Document">
                    <p:embed/>
                  </p:oleObj>
                </mc:Choice>
                <mc:Fallback>
                  <p:oleObj name="Prism 8" r:id="rId44" imgW="4160648" imgH="4116561" progId="Prism8.Document">
                    <p:embed/>
                    <p:pic>
                      <p:nvPicPr>
                        <p:cNvPr id="0" name=""/>
                        <p:cNvPicPr/>
                        <p:nvPr/>
                      </p:nvPicPr>
                      <p:blipFill>
                        <a:blip r:embed="rId45"/>
                        <a:stretch>
                          <a:fillRect/>
                        </a:stretch>
                      </p:blipFill>
                      <p:spPr>
                        <a:xfrm>
                          <a:off x="2651240" y="1719730"/>
                          <a:ext cx="1755775" cy="1743075"/>
                        </a:xfrm>
                        <a:prstGeom prst="rect">
                          <a:avLst/>
                        </a:prstGeom>
                      </p:spPr>
                    </p:pic>
                  </p:oleObj>
                </mc:Fallback>
              </mc:AlternateContent>
            </a:graphicData>
          </a:graphic>
        </p:graphicFrame>
        <p:graphicFrame>
          <p:nvGraphicFramePr>
            <p:cNvPr id="60" name="Object 59">
              <a:extLst>
                <a:ext uri="{FF2B5EF4-FFF2-40B4-BE49-F238E27FC236}">
                  <a16:creationId xmlns:a16="http://schemas.microsoft.com/office/drawing/2014/main" id="{74D8CF0D-C8DF-4ED4-BF36-EB9E563FA301}"/>
                </a:ext>
              </a:extLst>
            </p:cNvPr>
            <p:cNvGraphicFramePr>
              <a:graphicFrameLocks noChangeAspect="1"/>
            </p:cNvGraphicFramePr>
            <p:nvPr>
              <p:extLst>
                <p:ext uri="{D42A27DB-BD31-4B8C-83A1-F6EECF244321}">
                  <p14:modId xmlns:p14="http://schemas.microsoft.com/office/powerpoint/2010/main" val="2237820440"/>
                </p:ext>
              </p:extLst>
            </p:nvPr>
          </p:nvGraphicFramePr>
          <p:xfrm>
            <a:off x="5661140" y="1710205"/>
            <a:ext cx="1770062" cy="1614487"/>
          </p:xfrm>
          <a:graphic>
            <a:graphicData uri="http://schemas.openxmlformats.org/presentationml/2006/ole">
              <mc:AlternateContent xmlns:mc="http://schemas.openxmlformats.org/markup-compatibility/2006">
                <mc:Choice xmlns:v="urn:schemas-microsoft-com:vml" Requires="v">
                  <p:oleObj spid="_x0000_s35113" name="Prism 8" r:id="rId46" imgW="4262566" imgH="3900108" progId="Prism8.Document">
                    <p:embed/>
                  </p:oleObj>
                </mc:Choice>
                <mc:Fallback>
                  <p:oleObj name="Prism 8" r:id="rId46" imgW="4262566" imgH="3900108" progId="Prism8.Document">
                    <p:embed/>
                    <p:pic>
                      <p:nvPicPr>
                        <p:cNvPr id="0" name=""/>
                        <p:cNvPicPr/>
                        <p:nvPr/>
                      </p:nvPicPr>
                      <p:blipFill>
                        <a:blip r:embed="rId47"/>
                        <a:stretch>
                          <a:fillRect/>
                        </a:stretch>
                      </p:blipFill>
                      <p:spPr>
                        <a:xfrm>
                          <a:off x="5661140" y="1710205"/>
                          <a:ext cx="1770062" cy="1614487"/>
                        </a:xfrm>
                        <a:prstGeom prst="rect">
                          <a:avLst/>
                        </a:prstGeom>
                      </p:spPr>
                    </p:pic>
                  </p:oleObj>
                </mc:Fallback>
              </mc:AlternateContent>
            </a:graphicData>
          </a:graphic>
        </p:graphicFrame>
        <p:graphicFrame>
          <p:nvGraphicFramePr>
            <p:cNvPr id="61" name="Object 60">
              <a:extLst>
                <a:ext uri="{FF2B5EF4-FFF2-40B4-BE49-F238E27FC236}">
                  <a16:creationId xmlns:a16="http://schemas.microsoft.com/office/drawing/2014/main" id="{EFD2C885-2EA0-4F31-8794-336B024C77D1}"/>
                </a:ext>
              </a:extLst>
            </p:cNvPr>
            <p:cNvGraphicFramePr>
              <a:graphicFrameLocks noChangeAspect="1"/>
            </p:cNvGraphicFramePr>
            <p:nvPr>
              <p:extLst>
                <p:ext uri="{D42A27DB-BD31-4B8C-83A1-F6EECF244321}">
                  <p14:modId xmlns:p14="http://schemas.microsoft.com/office/powerpoint/2010/main" val="1690637310"/>
                </p:ext>
              </p:extLst>
            </p:nvPr>
          </p:nvGraphicFramePr>
          <p:xfrm>
            <a:off x="4287952" y="1740367"/>
            <a:ext cx="1624013" cy="1622425"/>
          </p:xfrm>
          <a:graphic>
            <a:graphicData uri="http://schemas.openxmlformats.org/presentationml/2006/ole">
              <mc:AlternateContent xmlns:mc="http://schemas.openxmlformats.org/markup-compatibility/2006">
                <mc:Choice xmlns:v="urn:schemas-microsoft-com:vml" Requires="v">
                  <p:oleObj spid="_x0000_s35114" name="Prism 8" r:id="rId48" imgW="3944206" imgH="3936484" progId="Prism8.Document">
                    <p:embed/>
                  </p:oleObj>
                </mc:Choice>
                <mc:Fallback>
                  <p:oleObj name="Prism 8" r:id="rId48" imgW="3944206" imgH="3936484" progId="Prism8.Document">
                    <p:embed/>
                    <p:pic>
                      <p:nvPicPr>
                        <p:cNvPr id="0" name=""/>
                        <p:cNvPicPr/>
                        <p:nvPr/>
                      </p:nvPicPr>
                      <p:blipFill>
                        <a:blip r:embed="rId49"/>
                        <a:stretch>
                          <a:fillRect/>
                        </a:stretch>
                      </p:blipFill>
                      <p:spPr>
                        <a:xfrm>
                          <a:off x="4287952" y="1740367"/>
                          <a:ext cx="1624013" cy="1622425"/>
                        </a:xfrm>
                        <a:prstGeom prst="rect">
                          <a:avLst/>
                        </a:prstGeom>
                      </p:spPr>
                    </p:pic>
                  </p:oleObj>
                </mc:Fallback>
              </mc:AlternateContent>
            </a:graphicData>
          </a:graphic>
        </p:graphicFrame>
      </p:grpSp>
      <p:cxnSp>
        <p:nvCxnSpPr>
          <p:cNvPr id="201" name="Straight Arrow Connector 200">
            <a:extLst>
              <a:ext uri="{FF2B5EF4-FFF2-40B4-BE49-F238E27FC236}">
                <a16:creationId xmlns:a16="http://schemas.microsoft.com/office/drawing/2014/main" id="{C5B16302-7A77-4F32-81B0-CAEE7279D848}"/>
              </a:ext>
            </a:extLst>
          </p:cNvPr>
          <p:cNvCxnSpPr>
            <a:cxnSpLocks/>
          </p:cNvCxnSpPr>
          <p:nvPr/>
        </p:nvCxnSpPr>
        <p:spPr>
          <a:xfrm>
            <a:off x="840595" y="1505144"/>
            <a:ext cx="36576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2" name="Straight Arrow Connector 201">
            <a:extLst>
              <a:ext uri="{FF2B5EF4-FFF2-40B4-BE49-F238E27FC236}">
                <a16:creationId xmlns:a16="http://schemas.microsoft.com/office/drawing/2014/main" id="{A69F55EA-A552-40BE-865B-9C76584010BD}"/>
              </a:ext>
            </a:extLst>
          </p:cNvPr>
          <p:cNvCxnSpPr>
            <a:cxnSpLocks/>
          </p:cNvCxnSpPr>
          <p:nvPr/>
        </p:nvCxnSpPr>
        <p:spPr>
          <a:xfrm>
            <a:off x="2088317" y="1525515"/>
            <a:ext cx="36576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3" name="Straight Arrow Connector 202">
            <a:extLst>
              <a:ext uri="{FF2B5EF4-FFF2-40B4-BE49-F238E27FC236}">
                <a16:creationId xmlns:a16="http://schemas.microsoft.com/office/drawing/2014/main" id="{514308AB-58BD-47BA-821B-F6FE88CA96F2}"/>
              </a:ext>
            </a:extLst>
          </p:cNvPr>
          <p:cNvCxnSpPr>
            <a:cxnSpLocks/>
          </p:cNvCxnSpPr>
          <p:nvPr/>
        </p:nvCxnSpPr>
        <p:spPr>
          <a:xfrm>
            <a:off x="4116067" y="1505144"/>
            <a:ext cx="27432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4" name="Straight Arrow Connector 203">
            <a:extLst>
              <a:ext uri="{FF2B5EF4-FFF2-40B4-BE49-F238E27FC236}">
                <a16:creationId xmlns:a16="http://schemas.microsoft.com/office/drawing/2014/main" id="{DD0E627F-371D-44DF-B7AE-99AA296F1E46}"/>
              </a:ext>
            </a:extLst>
          </p:cNvPr>
          <p:cNvCxnSpPr>
            <a:cxnSpLocks/>
          </p:cNvCxnSpPr>
          <p:nvPr/>
        </p:nvCxnSpPr>
        <p:spPr>
          <a:xfrm>
            <a:off x="4904150" y="1510844"/>
            <a:ext cx="36576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5" name="Straight Arrow Connector 204">
            <a:extLst>
              <a:ext uri="{FF2B5EF4-FFF2-40B4-BE49-F238E27FC236}">
                <a16:creationId xmlns:a16="http://schemas.microsoft.com/office/drawing/2014/main" id="{0A35EF4A-5C06-4F57-A042-D082ABF7D76B}"/>
              </a:ext>
            </a:extLst>
          </p:cNvPr>
          <p:cNvCxnSpPr>
            <a:cxnSpLocks/>
          </p:cNvCxnSpPr>
          <p:nvPr/>
        </p:nvCxnSpPr>
        <p:spPr>
          <a:xfrm>
            <a:off x="5767711" y="1503593"/>
            <a:ext cx="45720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3715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D557A39-3E21-4D76-9D49-25E642917590}"/>
              </a:ext>
            </a:extLst>
          </p:cNvPr>
          <p:cNvSpPr/>
          <p:nvPr/>
        </p:nvSpPr>
        <p:spPr>
          <a:xfrm>
            <a:off x="254000" y="0"/>
            <a:ext cx="6870700" cy="9079473"/>
          </a:xfrm>
          <a:prstGeom prst="rect">
            <a:avLst/>
          </a:prstGeom>
        </p:spPr>
        <p:txBody>
          <a:bodyPr wrap="square">
            <a:spAutoFit/>
          </a:bodyPr>
          <a:lstStyle/>
          <a:p>
            <a:pPr algn="just">
              <a:lnSpc>
                <a:spcPct val="200000"/>
              </a:lnSpc>
            </a:pPr>
            <a:r>
              <a:rPr lang="en-US" sz="1400" b="1" dirty="0">
                <a:latin typeface="Times New Roman" panose="02020603050405020304" pitchFamily="18" charset="0"/>
                <a:ea typeface="DengXian" panose="02010600030101010101" pitchFamily="2" charset="-122"/>
                <a:cs typeface="Times New Roman" panose="02020603050405020304" pitchFamily="18" charset="0"/>
              </a:rPr>
              <a:t>Supplemental Figure 2. TCRβ+CD138+ cells do not express canonical B cell markers. (A and B) </a:t>
            </a:r>
            <a:r>
              <a:rPr lang="en-US" sz="1400" dirty="0">
                <a:latin typeface="Times New Roman" panose="02020603050405020304" pitchFamily="18" charset="0"/>
                <a:ea typeface="DengXian" panose="02010600030101010101" pitchFamily="2" charset="-122"/>
                <a:cs typeface="Times New Roman" panose="02020603050405020304" pitchFamily="18" charset="0"/>
              </a:rPr>
              <a:t>Splenocytes were harvested from 10 to 12 weeks old MRL/Lpr mice. After pre-gating live and single cells, B220 </a:t>
            </a:r>
            <a:r>
              <a:rPr lang="en-US" sz="1400" b="1" dirty="0">
                <a:latin typeface="Times New Roman" panose="02020603050405020304" pitchFamily="18" charset="0"/>
                <a:ea typeface="DengXian" panose="02010600030101010101" pitchFamily="2" charset="-122"/>
                <a:cs typeface="Times New Roman" panose="02020603050405020304" pitchFamily="18" charset="0"/>
              </a:rPr>
              <a:t>(A)</a:t>
            </a:r>
            <a:r>
              <a:rPr lang="en-US" sz="1400" dirty="0">
                <a:latin typeface="Times New Roman" panose="02020603050405020304" pitchFamily="18" charset="0"/>
                <a:ea typeface="DengXian" panose="02010600030101010101" pitchFamily="2" charset="-122"/>
                <a:cs typeface="Times New Roman" panose="02020603050405020304" pitchFamily="18" charset="0"/>
              </a:rPr>
              <a:t>, BAFFR, BCMA and TACI </a:t>
            </a:r>
            <a:r>
              <a:rPr lang="en-US" sz="1400" b="1" dirty="0">
                <a:latin typeface="Times New Roman" panose="02020603050405020304" pitchFamily="18" charset="0"/>
                <a:ea typeface="DengXian" panose="02010600030101010101" pitchFamily="2" charset="-122"/>
                <a:cs typeface="Times New Roman" panose="02020603050405020304" pitchFamily="18" charset="0"/>
              </a:rPr>
              <a:t>(B)</a:t>
            </a:r>
            <a:r>
              <a:rPr lang="en-US" sz="1400" dirty="0">
                <a:latin typeface="Times New Roman" panose="02020603050405020304" pitchFamily="18" charset="0"/>
                <a:ea typeface="DengXian" panose="02010600030101010101" pitchFamily="2" charset="-122"/>
                <a:cs typeface="Times New Roman" panose="02020603050405020304" pitchFamily="18" charset="0"/>
              </a:rPr>
              <a:t> expression were assessed by flow cytometry. Representative pseudocolor </a:t>
            </a:r>
            <a:r>
              <a:rPr lang="en-US" sz="1400" b="1" dirty="0">
                <a:latin typeface="Times New Roman" panose="02020603050405020304" pitchFamily="18" charset="0"/>
                <a:ea typeface="DengXian" panose="02010600030101010101" pitchFamily="2" charset="-122"/>
                <a:cs typeface="Times New Roman" panose="02020603050405020304" pitchFamily="18" charset="0"/>
              </a:rPr>
              <a:t>(A)</a:t>
            </a:r>
            <a:r>
              <a:rPr lang="en-US" sz="1400" dirty="0">
                <a:latin typeface="Times New Roman" panose="02020603050405020304" pitchFamily="18" charset="0"/>
                <a:ea typeface="DengXian" panose="02010600030101010101" pitchFamily="2" charset="-122"/>
                <a:cs typeface="Times New Roman" panose="02020603050405020304" pitchFamily="18" charset="0"/>
              </a:rPr>
              <a:t> and histogram </a:t>
            </a:r>
            <a:r>
              <a:rPr lang="en-US" sz="1400" b="1" dirty="0">
                <a:latin typeface="Times New Roman" panose="02020603050405020304" pitchFamily="18" charset="0"/>
                <a:ea typeface="DengXian" panose="02010600030101010101" pitchFamily="2" charset="-122"/>
                <a:cs typeface="Times New Roman" panose="02020603050405020304" pitchFamily="18" charset="0"/>
              </a:rPr>
              <a:t>(B) </a:t>
            </a:r>
            <a:r>
              <a:rPr lang="en-US" sz="1400" dirty="0">
                <a:latin typeface="Times New Roman" panose="02020603050405020304" pitchFamily="18" charset="0"/>
                <a:ea typeface="DengXian" panose="02010600030101010101" pitchFamily="2" charset="-122"/>
                <a:cs typeface="Times New Roman" panose="02020603050405020304" pitchFamily="18" charset="0"/>
              </a:rPr>
              <a:t>plots of 5 mice from three experiments are shown.</a:t>
            </a:r>
            <a:r>
              <a:rPr lang="en-US" sz="1400" b="1" dirty="0">
                <a:latin typeface="Times New Roman" panose="02020603050405020304" pitchFamily="18" charset="0"/>
                <a:ea typeface="DengXian" panose="02010600030101010101" pitchFamily="2" charset="-122"/>
                <a:cs typeface="Times New Roman" panose="02020603050405020304" pitchFamily="18" charset="0"/>
              </a:rPr>
              <a:t> (C to E)</a:t>
            </a:r>
            <a:r>
              <a:rPr lang="en-US" sz="1400" dirty="0">
                <a:latin typeface="Times New Roman" panose="02020603050405020304" pitchFamily="18" charset="0"/>
                <a:ea typeface="DengXian" panose="02010600030101010101" pitchFamily="2" charset="-122"/>
                <a:cs typeface="Times New Roman" panose="02020603050405020304" pitchFamily="18" charset="0"/>
              </a:rPr>
              <a:t> CD19+ B cells, CD19+CD138- plasmablasts, CD19-TCR</a:t>
            </a:r>
            <a:r>
              <a:rPr lang="el-GR" sz="1400" dirty="0">
                <a:latin typeface="Times New Roman" panose="02020603050405020304" pitchFamily="18" charset="0"/>
                <a:ea typeface="DengXian" panose="02010600030101010101" pitchFamily="2" charset="-122"/>
                <a:cs typeface="Times New Roman" panose="02020603050405020304" pitchFamily="18" charset="0"/>
              </a:rPr>
              <a:t>β</a:t>
            </a:r>
            <a:r>
              <a:rPr lang="en-US" sz="1400" dirty="0">
                <a:latin typeface="Times New Roman" panose="02020603050405020304" pitchFamily="18" charset="0"/>
                <a:ea typeface="DengXian" panose="02010600030101010101" pitchFamily="2" charset="-122"/>
                <a:cs typeface="Times New Roman" panose="02020603050405020304" pitchFamily="18" charset="0"/>
              </a:rPr>
              <a:t>-CD138+ plasma cells, CD19-TCR</a:t>
            </a:r>
            <a:r>
              <a:rPr lang="el-GR" sz="1400" dirty="0">
                <a:latin typeface="Times New Roman" panose="02020603050405020304" pitchFamily="18" charset="0"/>
                <a:ea typeface="DengXian" panose="02010600030101010101" pitchFamily="2" charset="-122"/>
                <a:cs typeface="Times New Roman" panose="02020603050405020304" pitchFamily="18" charset="0"/>
              </a:rPr>
              <a:t>β</a:t>
            </a:r>
            <a:r>
              <a:rPr lang="en-US" sz="1400" dirty="0">
                <a:latin typeface="Times New Roman" panose="02020603050405020304" pitchFamily="18" charset="0"/>
                <a:ea typeface="DengXian" panose="02010600030101010101" pitchFamily="2" charset="-122"/>
                <a:cs typeface="Times New Roman" panose="02020603050405020304" pitchFamily="18" charset="0"/>
              </a:rPr>
              <a:t>+CD138- cells, and CD19-TCR</a:t>
            </a:r>
            <a:r>
              <a:rPr lang="el-GR" sz="1400" dirty="0">
                <a:latin typeface="Times New Roman" panose="02020603050405020304" pitchFamily="18" charset="0"/>
                <a:ea typeface="DengXian" panose="02010600030101010101" pitchFamily="2" charset="-122"/>
                <a:cs typeface="Times New Roman" panose="02020603050405020304" pitchFamily="18" charset="0"/>
              </a:rPr>
              <a:t>β</a:t>
            </a:r>
            <a:r>
              <a:rPr lang="en-US" sz="1400" dirty="0">
                <a:latin typeface="Times New Roman" panose="02020603050405020304" pitchFamily="18" charset="0"/>
                <a:ea typeface="DengXian" panose="02010600030101010101" pitchFamily="2" charset="-122"/>
                <a:cs typeface="Times New Roman" panose="02020603050405020304" pitchFamily="18" charset="0"/>
              </a:rPr>
              <a:t>+CD138+ cells were sorted from spleens of 10 to 12 weeks old MRL/Lpr mice by flow cytometry, and the expression of canonical B cell-molecules CD21, CD23, CD40, CD80 and CD86 </a:t>
            </a:r>
            <a:r>
              <a:rPr lang="en-US" sz="1400" b="1" dirty="0">
                <a:latin typeface="Times New Roman" panose="02020603050405020304" pitchFamily="18" charset="0"/>
                <a:ea typeface="DengXian" panose="02010600030101010101" pitchFamily="2" charset="-122"/>
                <a:cs typeface="Times New Roman" panose="02020603050405020304" pitchFamily="18" charset="0"/>
              </a:rPr>
              <a:t>(C) </a:t>
            </a:r>
            <a:r>
              <a:rPr lang="en-US" sz="1400" dirty="0">
                <a:latin typeface="Times New Roman" panose="02020603050405020304" pitchFamily="18" charset="0"/>
                <a:ea typeface="DengXian" panose="02010600030101010101" pitchFamily="2" charset="-122"/>
                <a:cs typeface="Times New Roman" panose="02020603050405020304" pitchFamily="18" charset="0"/>
              </a:rPr>
              <a:t>as well as </a:t>
            </a:r>
            <a:r>
              <a:rPr lang="en-US" sz="1400" i="1" dirty="0">
                <a:latin typeface="Times New Roman" panose="02020603050405020304" pitchFamily="18" charset="0"/>
                <a:ea typeface="DengXian" panose="02010600030101010101" pitchFamily="2" charset="-122"/>
                <a:cs typeface="Times New Roman" panose="02020603050405020304" pitchFamily="18" charset="0"/>
              </a:rPr>
              <a:t>CD19</a:t>
            </a:r>
            <a:r>
              <a:rPr lang="en-US" sz="1400" dirty="0">
                <a:latin typeface="Times New Roman" panose="02020603050405020304" pitchFamily="18" charset="0"/>
                <a:ea typeface="DengXian" panose="02010600030101010101" pitchFamily="2" charset="-122"/>
                <a:cs typeface="Times New Roman" panose="02020603050405020304" pitchFamily="18" charset="0"/>
              </a:rPr>
              <a:t>, </a:t>
            </a:r>
            <a:r>
              <a:rPr lang="en-US" sz="1400" i="1" dirty="0">
                <a:latin typeface="Times New Roman" panose="02020603050405020304" pitchFamily="18" charset="0"/>
                <a:ea typeface="DengXian" panose="02010600030101010101" pitchFamily="2" charset="-122"/>
                <a:cs typeface="Times New Roman" panose="02020603050405020304" pitchFamily="18" charset="0"/>
              </a:rPr>
              <a:t>IGHM </a:t>
            </a:r>
            <a:r>
              <a:rPr lang="en-US" sz="1400" dirty="0">
                <a:latin typeface="Times New Roman" panose="02020603050405020304" pitchFamily="18" charset="0"/>
                <a:ea typeface="DengXian" panose="02010600030101010101" pitchFamily="2" charset="-122"/>
                <a:cs typeface="Times New Roman" panose="02020603050405020304" pitchFamily="18" charset="0"/>
              </a:rPr>
              <a:t>(IgM), </a:t>
            </a:r>
            <a:r>
              <a:rPr lang="en-US" sz="1400" i="1" dirty="0" err="1">
                <a:latin typeface="Times New Roman" panose="02020603050405020304" pitchFamily="18" charset="0"/>
                <a:ea typeface="DengXian" panose="02010600030101010101" pitchFamily="2" charset="-122"/>
                <a:cs typeface="Times New Roman" panose="02020603050405020304" pitchFamily="18" charset="0"/>
              </a:rPr>
              <a:t>Myc</a:t>
            </a:r>
            <a:r>
              <a:rPr lang="en-US" sz="1400" i="1" dirty="0">
                <a:latin typeface="Times New Roman" panose="02020603050405020304" pitchFamily="18" charset="0"/>
                <a:ea typeface="DengXian" panose="02010600030101010101" pitchFamily="2" charset="-122"/>
                <a:cs typeface="Times New Roman" panose="02020603050405020304" pitchFamily="18" charset="0"/>
              </a:rPr>
              <a:t>,</a:t>
            </a:r>
            <a:r>
              <a:rPr lang="en-US" sz="1400" dirty="0">
                <a:latin typeface="Times New Roman" panose="02020603050405020304" pitchFamily="18" charset="0"/>
                <a:ea typeface="DengXian" panose="02010600030101010101" pitchFamily="2" charset="-122"/>
                <a:cs typeface="Times New Roman" panose="02020603050405020304" pitchFamily="18" charset="0"/>
              </a:rPr>
              <a:t> </a:t>
            </a:r>
            <a:r>
              <a:rPr lang="en-US" sz="1400" i="1" dirty="0">
                <a:latin typeface="Times New Roman" panose="02020603050405020304" pitchFamily="18" charset="0"/>
                <a:ea typeface="DengXian" panose="02010600030101010101" pitchFamily="2" charset="-122"/>
                <a:cs typeface="Times New Roman" panose="02020603050405020304" pitchFamily="18" charset="0"/>
              </a:rPr>
              <a:t>TNFRSF13C</a:t>
            </a:r>
            <a:r>
              <a:rPr lang="en-US" sz="1400" dirty="0">
                <a:latin typeface="Times New Roman" panose="02020603050405020304" pitchFamily="18" charset="0"/>
                <a:ea typeface="DengXian" panose="02010600030101010101" pitchFamily="2" charset="-122"/>
                <a:cs typeface="Times New Roman" panose="02020603050405020304" pitchFamily="18" charset="0"/>
              </a:rPr>
              <a:t> (BAFFR) and </a:t>
            </a:r>
            <a:r>
              <a:rPr lang="en-US" sz="1400" i="1" dirty="0">
                <a:latin typeface="Times New Roman" panose="02020603050405020304" pitchFamily="18" charset="0"/>
                <a:ea typeface="DengXian" panose="02010600030101010101" pitchFamily="2" charset="-122"/>
                <a:cs typeface="Times New Roman" panose="02020603050405020304" pitchFamily="18" charset="0"/>
              </a:rPr>
              <a:t>TNFRSF13B</a:t>
            </a:r>
            <a:r>
              <a:rPr lang="en-US" sz="1400" dirty="0">
                <a:latin typeface="Times New Roman" panose="02020603050405020304" pitchFamily="18" charset="0"/>
                <a:ea typeface="DengXian" panose="02010600030101010101" pitchFamily="2" charset="-122"/>
                <a:cs typeface="Times New Roman" panose="02020603050405020304" pitchFamily="18" charset="0"/>
              </a:rPr>
              <a:t> (TACI) </a:t>
            </a:r>
            <a:r>
              <a:rPr lang="en-US" sz="1400" b="1" dirty="0">
                <a:latin typeface="Times New Roman" panose="02020603050405020304" pitchFamily="18" charset="0"/>
                <a:ea typeface="DengXian" panose="02010600030101010101" pitchFamily="2" charset="-122"/>
                <a:cs typeface="Times New Roman" panose="02020603050405020304" pitchFamily="18" charset="0"/>
              </a:rPr>
              <a:t>(D)</a:t>
            </a:r>
            <a:r>
              <a:rPr lang="en-US" sz="1400" dirty="0">
                <a:latin typeface="Times New Roman" panose="02020603050405020304" pitchFamily="18" charset="0"/>
                <a:ea typeface="DengXian" panose="02010600030101010101" pitchFamily="2" charset="-122"/>
                <a:cs typeface="Times New Roman" panose="02020603050405020304" pitchFamily="18" charset="0"/>
              </a:rPr>
              <a:t> were quantified by flow cytometry and by Q-PCR,</a:t>
            </a:r>
            <a:r>
              <a:rPr lang="en-US" sz="1400" b="1" dirty="0">
                <a:latin typeface="Times New Roman" panose="02020603050405020304" pitchFamily="18" charset="0"/>
                <a:ea typeface="DengXian" panose="02010600030101010101" pitchFamily="2" charset="-122"/>
                <a:cs typeface="Times New Roman" panose="02020603050405020304" pitchFamily="18" charset="0"/>
              </a:rPr>
              <a:t> </a:t>
            </a:r>
            <a:r>
              <a:rPr lang="en-US" sz="1400" dirty="0">
                <a:latin typeface="Times New Roman" panose="02020603050405020304" pitchFamily="18" charset="0"/>
                <a:ea typeface="DengXian" panose="02010600030101010101" pitchFamily="2" charset="-122"/>
                <a:cs typeface="Times New Roman" panose="02020603050405020304" pitchFamily="18" charset="0"/>
              </a:rPr>
              <a:t>respectively. Mean ± SD of three experiments from 5 to 6 mice are plotted. </a:t>
            </a:r>
            <a:r>
              <a:rPr lang="en-US" sz="1400" b="1" dirty="0">
                <a:latin typeface="Times New Roman" panose="02020603050405020304" pitchFamily="18" charset="0"/>
                <a:ea typeface="DengXian" panose="02010600030101010101" pitchFamily="2" charset="-122"/>
                <a:cs typeface="Times New Roman" panose="02020603050405020304" pitchFamily="18" charset="0"/>
              </a:rPr>
              <a:t>(E)</a:t>
            </a:r>
            <a:r>
              <a:rPr lang="en-US" sz="1400" dirty="0">
                <a:latin typeface="Times New Roman" panose="02020603050405020304" pitchFamily="18" charset="0"/>
                <a:ea typeface="DengXian" panose="02010600030101010101" pitchFamily="2" charset="-122"/>
                <a:cs typeface="Times New Roman" panose="02020603050405020304" pitchFamily="18" charset="0"/>
              </a:rPr>
              <a:t> The same cells were also analyzed for the expression of transcription factors </a:t>
            </a:r>
            <a:r>
              <a:rPr lang="en-US" sz="1400" i="1" dirty="0">
                <a:latin typeface="Times New Roman" panose="02020603050405020304" pitchFamily="18" charset="0"/>
                <a:ea typeface="DengXian" panose="02010600030101010101" pitchFamily="2" charset="-122"/>
                <a:cs typeface="Times New Roman" panose="02020603050405020304" pitchFamily="18" charset="0"/>
              </a:rPr>
              <a:t>BCL-6, Pax5, PU1, Prdm1, Irf4</a:t>
            </a:r>
            <a:r>
              <a:rPr lang="en-US" sz="1400" dirty="0">
                <a:latin typeface="Times New Roman" panose="02020603050405020304" pitchFamily="18" charset="0"/>
                <a:ea typeface="DengXian" panose="02010600030101010101" pitchFamily="2" charset="-122"/>
                <a:cs typeface="Times New Roman" panose="02020603050405020304" pitchFamily="18" charset="0"/>
              </a:rPr>
              <a:t>, and </a:t>
            </a:r>
            <a:r>
              <a:rPr lang="en-US" sz="1400" i="1" dirty="0">
                <a:latin typeface="Times New Roman" panose="02020603050405020304" pitchFamily="18" charset="0"/>
                <a:ea typeface="DengXian" panose="02010600030101010101" pitchFamily="2" charset="-122"/>
                <a:cs typeface="Times New Roman" panose="02020603050405020304" pitchFamily="18" charset="0"/>
              </a:rPr>
              <a:t>Xbp1</a:t>
            </a:r>
            <a:r>
              <a:rPr lang="en-US" sz="1400" dirty="0">
                <a:latin typeface="Times New Roman" panose="02020603050405020304" pitchFamily="18" charset="0"/>
                <a:ea typeface="DengXian" panose="02010600030101010101" pitchFamily="2" charset="-122"/>
                <a:cs typeface="Times New Roman" panose="02020603050405020304" pitchFamily="18" charset="0"/>
              </a:rPr>
              <a:t> by Q-PCR. Mean ± SD of 5 to 6 mice from three experiments are plotted. Statistical significance was analyzed by two tailed Mann-Whitney rank sum tests were performed. </a:t>
            </a:r>
            <a:r>
              <a:rPr lang="en-US" sz="1400" b="1" dirty="0">
                <a:latin typeface="Times New Roman" panose="02020603050405020304" pitchFamily="18" charset="0"/>
                <a:ea typeface="DengXian" panose="02010600030101010101" pitchFamily="2" charset="-122"/>
                <a:cs typeface="Times New Roman" panose="02020603050405020304" pitchFamily="18" charset="0"/>
              </a:rPr>
              <a:t>(F and G)</a:t>
            </a:r>
            <a:r>
              <a:rPr lang="en-US" sz="1400" dirty="0">
                <a:latin typeface="Times New Roman" panose="02020603050405020304" pitchFamily="18" charset="0"/>
                <a:ea typeface="DengXian" panose="02010600030101010101" pitchFamily="2" charset="-122"/>
                <a:cs typeface="Times New Roman" panose="02020603050405020304" pitchFamily="18" charset="0"/>
              </a:rPr>
              <a:t> Splenocytes were collected from 14 weeks old MRL/Lpr mice. After removing CD19+ B cells, CD4+TCRβ+CD138- were purified with magnetic beads, and CD4+TCRβ+CD138- cells were cultured for 3 days with or without rapamycin (100 nM). Cell viability </a:t>
            </a:r>
            <a:r>
              <a:rPr lang="en-US" sz="1400" b="1" dirty="0">
                <a:latin typeface="Times New Roman" panose="02020603050405020304" pitchFamily="18" charset="0"/>
                <a:ea typeface="DengXian" panose="02010600030101010101" pitchFamily="2" charset="-122"/>
                <a:cs typeface="Times New Roman" panose="02020603050405020304" pitchFamily="18" charset="0"/>
              </a:rPr>
              <a:t>(F)</a:t>
            </a:r>
            <a:r>
              <a:rPr lang="en-US" sz="1400" dirty="0">
                <a:latin typeface="Times New Roman" panose="02020603050405020304" pitchFamily="18" charset="0"/>
                <a:ea typeface="DengXian" panose="02010600030101010101" pitchFamily="2" charset="-122"/>
                <a:cs typeface="Times New Roman" panose="02020603050405020304" pitchFamily="18" charset="0"/>
              </a:rPr>
              <a:t>, and CD138+ cell frequency, CD138 mean fluorescence intensity (MFI) and CD4 MFI </a:t>
            </a:r>
            <a:r>
              <a:rPr lang="en-US" sz="1400" b="1" dirty="0">
                <a:latin typeface="Times New Roman" panose="02020603050405020304" pitchFamily="18" charset="0"/>
                <a:ea typeface="DengXian" panose="02010600030101010101" pitchFamily="2" charset="-122"/>
                <a:cs typeface="Times New Roman" panose="02020603050405020304" pitchFamily="18" charset="0"/>
              </a:rPr>
              <a:t>(G)</a:t>
            </a:r>
            <a:r>
              <a:rPr lang="en-US" sz="1400" dirty="0">
                <a:latin typeface="Times New Roman" panose="02020603050405020304" pitchFamily="18" charset="0"/>
                <a:ea typeface="DengXian" panose="02010600030101010101" pitchFamily="2" charset="-122"/>
                <a:cs typeface="Times New Roman" panose="02020603050405020304" pitchFamily="18" charset="0"/>
              </a:rPr>
              <a:t> were measured by flow cytometry. Mean percentages ± SD of 5 mice from three separate experiments are plotted. Statistical significance was analyzed by two tailed Mann-Whitney rank sum test.</a:t>
            </a:r>
            <a:endParaRPr lang="en-US" sz="1400" dirty="0">
              <a:latin typeface="Calibri" panose="020F0502020204030204" pitchFamily="34" charset="0"/>
              <a:ea typeface="DengXia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63161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CBE39DF-0C46-47EE-A5B7-7C7347BF7AE4}"/>
              </a:ext>
            </a:extLst>
          </p:cNvPr>
          <p:cNvPicPr>
            <a:picLocks noChangeAspect="1"/>
          </p:cNvPicPr>
          <p:nvPr/>
        </p:nvPicPr>
        <p:blipFill>
          <a:blip r:embed="rId4"/>
          <a:stretch>
            <a:fillRect/>
          </a:stretch>
        </p:blipFill>
        <p:spPr>
          <a:xfrm>
            <a:off x="577139" y="2736463"/>
            <a:ext cx="633883" cy="633883"/>
          </a:xfrm>
          <a:prstGeom prst="rect">
            <a:avLst/>
          </a:prstGeom>
        </p:spPr>
      </p:pic>
      <p:pic>
        <p:nvPicPr>
          <p:cNvPr id="4" name="Picture 3">
            <a:extLst>
              <a:ext uri="{FF2B5EF4-FFF2-40B4-BE49-F238E27FC236}">
                <a16:creationId xmlns:a16="http://schemas.microsoft.com/office/drawing/2014/main" id="{33FC89B8-B253-4891-984D-1345DE41242D}"/>
              </a:ext>
            </a:extLst>
          </p:cNvPr>
          <p:cNvPicPr>
            <a:picLocks noChangeAspect="1"/>
          </p:cNvPicPr>
          <p:nvPr/>
        </p:nvPicPr>
        <p:blipFill>
          <a:blip r:embed="rId5"/>
          <a:stretch>
            <a:fillRect/>
          </a:stretch>
        </p:blipFill>
        <p:spPr>
          <a:xfrm>
            <a:off x="1137245" y="1349194"/>
            <a:ext cx="633882" cy="633882"/>
          </a:xfrm>
          <a:prstGeom prst="rect">
            <a:avLst/>
          </a:prstGeom>
        </p:spPr>
      </p:pic>
      <p:pic>
        <p:nvPicPr>
          <p:cNvPr id="5" name="Picture 4">
            <a:extLst>
              <a:ext uri="{FF2B5EF4-FFF2-40B4-BE49-F238E27FC236}">
                <a16:creationId xmlns:a16="http://schemas.microsoft.com/office/drawing/2014/main" id="{CA23C4FF-43DE-444C-B861-6474D3AD612E}"/>
              </a:ext>
            </a:extLst>
          </p:cNvPr>
          <p:cNvPicPr>
            <a:picLocks noChangeAspect="1"/>
          </p:cNvPicPr>
          <p:nvPr/>
        </p:nvPicPr>
        <p:blipFill>
          <a:blip r:embed="rId6"/>
          <a:stretch>
            <a:fillRect/>
          </a:stretch>
        </p:blipFill>
        <p:spPr>
          <a:xfrm>
            <a:off x="533880" y="1349217"/>
            <a:ext cx="633882" cy="633882"/>
          </a:xfrm>
          <a:prstGeom prst="rect">
            <a:avLst/>
          </a:prstGeom>
        </p:spPr>
      </p:pic>
      <p:sp>
        <p:nvSpPr>
          <p:cNvPr id="6" name="TextBox 5">
            <a:extLst>
              <a:ext uri="{FF2B5EF4-FFF2-40B4-BE49-F238E27FC236}">
                <a16:creationId xmlns:a16="http://schemas.microsoft.com/office/drawing/2014/main" id="{BD2D9CE0-113D-4173-ACA4-6A773B746500}"/>
              </a:ext>
            </a:extLst>
          </p:cNvPr>
          <p:cNvSpPr txBox="1"/>
          <p:nvPr/>
        </p:nvSpPr>
        <p:spPr>
          <a:xfrm>
            <a:off x="721761" y="1432927"/>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94.6</a:t>
            </a:r>
          </a:p>
        </p:txBody>
      </p:sp>
      <p:sp>
        <p:nvSpPr>
          <p:cNvPr id="7" name="TextBox 6">
            <a:extLst>
              <a:ext uri="{FF2B5EF4-FFF2-40B4-BE49-F238E27FC236}">
                <a16:creationId xmlns:a16="http://schemas.microsoft.com/office/drawing/2014/main" id="{7139B2D5-AD18-4D4A-8AD6-BE5AE9314091}"/>
              </a:ext>
            </a:extLst>
          </p:cNvPr>
          <p:cNvSpPr txBox="1"/>
          <p:nvPr/>
        </p:nvSpPr>
        <p:spPr>
          <a:xfrm>
            <a:off x="1335404" y="1470015"/>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96.9</a:t>
            </a:r>
          </a:p>
        </p:txBody>
      </p:sp>
      <p:pic>
        <p:nvPicPr>
          <p:cNvPr id="8" name="Picture 7">
            <a:extLst>
              <a:ext uri="{FF2B5EF4-FFF2-40B4-BE49-F238E27FC236}">
                <a16:creationId xmlns:a16="http://schemas.microsoft.com/office/drawing/2014/main" id="{442251C3-0640-4D0A-9BAF-3E8539CB4684}"/>
              </a:ext>
            </a:extLst>
          </p:cNvPr>
          <p:cNvPicPr>
            <a:picLocks noChangeAspect="1"/>
          </p:cNvPicPr>
          <p:nvPr/>
        </p:nvPicPr>
        <p:blipFill>
          <a:blip r:embed="rId7"/>
          <a:stretch>
            <a:fillRect/>
          </a:stretch>
        </p:blipFill>
        <p:spPr>
          <a:xfrm>
            <a:off x="1184933" y="2732082"/>
            <a:ext cx="633882" cy="633882"/>
          </a:xfrm>
          <a:prstGeom prst="rect">
            <a:avLst/>
          </a:prstGeom>
        </p:spPr>
      </p:pic>
      <p:sp>
        <p:nvSpPr>
          <p:cNvPr id="10" name="TextBox 9">
            <a:extLst>
              <a:ext uri="{FF2B5EF4-FFF2-40B4-BE49-F238E27FC236}">
                <a16:creationId xmlns:a16="http://schemas.microsoft.com/office/drawing/2014/main" id="{9098AF34-BC9F-4426-B766-C8FFF50F3E19}"/>
              </a:ext>
            </a:extLst>
          </p:cNvPr>
          <p:cNvSpPr txBox="1"/>
          <p:nvPr/>
        </p:nvSpPr>
        <p:spPr>
          <a:xfrm>
            <a:off x="736749" y="3026971"/>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87.5</a:t>
            </a:r>
          </a:p>
        </p:txBody>
      </p:sp>
      <p:sp>
        <p:nvSpPr>
          <p:cNvPr id="11" name="TextBox 10">
            <a:extLst>
              <a:ext uri="{FF2B5EF4-FFF2-40B4-BE49-F238E27FC236}">
                <a16:creationId xmlns:a16="http://schemas.microsoft.com/office/drawing/2014/main" id="{7FFE40CF-A450-4194-82DE-8612C1C92A19}"/>
              </a:ext>
            </a:extLst>
          </p:cNvPr>
          <p:cNvSpPr txBox="1"/>
          <p:nvPr/>
        </p:nvSpPr>
        <p:spPr>
          <a:xfrm>
            <a:off x="1380838" y="2986620"/>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83.9</a:t>
            </a:r>
          </a:p>
        </p:txBody>
      </p:sp>
      <p:pic>
        <p:nvPicPr>
          <p:cNvPr id="38" name="Picture 37">
            <a:extLst>
              <a:ext uri="{FF2B5EF4-FFF2-40B4-BE49-F238E27FC236}">
                <a16:creationId xmlns:a16="http://schemas.microsoft.com/office/drawing/2014/main" id="{E154E0E7-74FE-4FD3-A080-83B7FB3F72D8}"/>
              </a:ext>
            </a:extLst>
          </p:cNvPr>
          <p:cNvPicPr>
            <a:picLocks noChangeAspect="1"/>
          </p:cNvPicPr>
          <p:nvPr/>
        </p:nvPicPr>
        <p:blipFill>
          <a:blip r:embed="rId8"/>
          <a:stretch>
            <a:fillRect/>
          </a:stretch>
        </p:blipFill>
        <p:spPr>
          <a:xfrm>
            <a:off x="1144991" y="753629"/>
            <a:ext cx="633882" cy="633882"/>
          </a:xfrm>
          <a:prstGeom prst="rect">
            <a:avLst/>
          </a:prstGeom>
        </p:spPr>
      </p:pic>
      <p:pic>
        <p:nvPicPr>
          <p:cNvPr id="40" name="Picture 39">
            <a:extLst>
              <a:ext uri="{FF2B5EF4-FFF2-40B4-BE49-F238E27FC236}">
                <a16:creationId xmlns:a16="http://schemas.microsoft.com/office/drawing/2014/main" id="{7D2CDB0E-9C89-46C1-8D75-1686DB4D2DEE}"/>
              </a:ext>
            </a:extLst>
          </p:cNvPr>
          <p:cNvPicPr>
            <a:picLocks noChangeAspect="1"/>
          </p:cNvPicPr>
          <p:nvPr/>
        </p:nvPicPr>
        <p:blipFill>
          <a:blip r:embed="rId9"/>
          <a:stretch>
            <a:fillRect/>
          </a:stretch>
        </p:blipFill>
        <p:spPr>
          <a:xfrm>
            <a:off x="1192135" y="2145580"/>
            <a:ext cx="633882" cy="633882"/>
          </a:xfrm>
          <a:prstGeom prst="rect">
            <a:avLst/>
          </a:prstGeom>
        </p:spPr>
      </p:pic>
      <p:pic>
        <p:nvPicPr>
          <p:cNvPr id="41" name="Picture 40">
            <a:extLst>
              <a:ext uri="{FF2B5EF4-FFF2-40B4-BE49-F238E27FC236}">
                <a16:creationId xmlns:a16="http://schemas.microsoft.com/office/drawing/2014/main" id="{9B55E1BC-DC58-4820-9945-FF87B5EFB11A}"/>
              </a:ext>
            </a:extLst>
          </p:cNvPr>
          <p:cNvPicPr>
            <a:picLocks noChangeAspect="1"/>
          </p:cNvPicPr>
          <p:nvPr/>
        </p:nvPicPr>
        <p:blipFill>
          <a:blip r:embed="rId10"/>
          <a:stretch>
            <a:fillRect/>
          </a:stretch>
        </p:blipFill>
        <p:spPr>
          <a:xfrm>
            <a:off x="572613" y="2138575"/>
            <a:ext cx="633882" cy="633882"/>
          </a:xfrm>
          <a:prstGeom prst="rect">
            <a:avLst/>
          </a:prstGeom>
        </p:spPr>
      </p:pic>
      <p:pic>
        <p:nvPicPr>
          <p:cNvPr id="44" name="Picture 43">
            <a:extLst>
              <a:ext uri="{FF2B5EF4-FFF2-40B4-BE49-F238E27FC236}">
                <a16:creationId xmlns:a16="http://schemas.microsoft.com/office/drawing/2014/main" id="{C723BDF7-9953-4769-96CA-7871CF1AB7A4}"/>
              </a:ext>
            </a:extLst>
          </p:cNvPr>
          <p:cNvPicPr>
            <a:picLocks noChangeAspect="1"/>
          </p:cNvPicPr>
          <p:nvPr/>
        </p:nvPicPr>
        <p:blipFill>
          <a:blip r:embed="rId11"/>
          <a:stretch>
            <a:fillRect/>
          </a:stretch>
        </p:blipFill>
        <p:spPr>
          <a:xfrm>
            <a:off x="544510" y="750492"/>
            <a:ext cx="633882" cy="633882"/>
          </a:xfrm>
          <a:prstGeom prst="rect">
            <a:avLst/>
          </a:prstGeom>
        </p:spPr>
      </p:pic>
      <p:sp>
        <p:nvSpPr>
          <p:cNvPr id="45" name="TextBox 44">
            <a:extLst>
              <a:ext uri="{FF2B5EF4-FFF2-40B4-BE49-F238E27FC236}">
                <a16:creationId xmlns:a16="http://schemas.microsoft.com/office/drawing/2014/main" id="{3D9F978A-559F-4CD3-A01D-DEF9812247DE}"/>
              </a:ext>
            </a:extLst>
          </p:cNvPr>
          <p:cNvSpPr txBox="1"/>
          <p:nvPr/>
        </p:nvSpPr>
        <p:spPr>
          <a:xfrm>
            <a:off x="721761" y="928193"/>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85.6</a:t>
            </a:r>
          </a:p>
        </p:txBody>
      </p:sp>
      <p:sp>
        <p:nvSpPr>
          <p:cNvPr id="46" name="TextBox 45">
            <a:extLst>
              <a:ext uri="{FF2B5EF4-FFF2-40B4-BE49-F238E27FC236}">
                <a16:creationId xmlns:a16="http://schemas.microsoft.com/office/drawing/2014/main" id="{27116DE2-BF6B-4507-AEEE-D75C57950D24}"/>
              </a:ext>
            </a:extLst>
          </p:cNvPr>
          <p:cNvSpPr txBox="1"/>
          <p:nvPr/>
        </p:nvSpPr>
        <p:spPr>
          <a:xfrm>
            <a:off x="1335404" y="940493"/>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65.9</a:t>
            </a:r>
          </a:p>
        </p:txBody>
      </p:sp>
      <p:sp>
        <p:nvSpPr>
          <p:cNvPr id="47" name="TextBox 46">
            <a:extLst>
              <a:ext uri="{FF2B5EF4-FFF2-40B4-BE49-F238E27FC236}">
                <a16:creationId xmlns:a16="http://schemas.microsoft.com/office/drawing/2014/main" id="{9DC896AF-0DA8-4B60-841E-C78874235E22}"/>
              </a:ext>
            </a:extLst>
          </p:cNvPr>
          <p:cNvSpPr txBox="1"/>
          <p:nvPr/>
        </p:nvSpPr>
        <p:spPr>
          <a:xfrm>
            <a:off x="752528" y="2272414"/>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56.3</a:t>
            </a:r>
          </a:p>
        </p:txBody>
      </p:sp>
      <p:sp>
        <p:nvSpPr>
          <p:cNvPr id="48" name="TextBox 47">
            <a:extLst>
              <a:ext uri="{FF2B5EF4-FFF2-40B4-BE49-F238E27FC236}">
                <a16:creationId xmlns:a16="http://schemas.microsoft.com/office/drawing/2014/main" id="{3D0000BB-FE34-4526-A592-67287840941E}"/>
              </a:ext>
            </a:extLst>
          </p:cNvPr>
          <p:cNvSpPr txBox="1"/>
          <p:nvPr/>
        </p:nvSpPr>
        <p:spPr>
          <a:xfrm>
            <a:off x="1396257" y="2268483"/>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30.8</a:t>
            </a:r>
          </a:p>
        </p:txBody>
      </p:sp>
      <p:sp>
        <p:nvSpPr>
          <p:cNvPr id="52" name="TextBox 51">
            <a:extLst>
              <a:ext uri="{FF2B5EF4-FFF2-40B4-BE49-F238E27FC236}">
                <a16:creationId xmlns:a16="http://schemas.microsoft.com/office/drawing/2014/main" id="{3C7ADE43-8EB4-4371-84FB-DA2093F14757}"/>
              </a:ext>
            </a:extLst>
          </p:cNvPr>
          <p:cNvSpPr txBox="1"/>
          <p:nvPr/>
        </p:nvSpPr>
        <p:spPr>
          <a:xfrm>
            <a:off x="485582" y="1938588"/>
            <a:ext cx="511679" cy="246221"/>
          </a:xfrm>
          <a:prstGeom prst="rect">
            <a:avLst/>
          </a:prstGeom>
          <a:noFill/>
        </p:spPr>
        <p:txBody>
          <a:bodyPr wrap="none" rtlCol="0">
            <a:spAutoFit/>
          </a:bodyPr>
          <a:lstStyle>
            <a:defPPr>
              <a:defRPr lang="en-US"/>
            </a:defPPr>
            <a:lvl1pPr>
              <a:defRPr sz="1200" b="1">
                <a:latin typeface="Arial" panose="020B0604020202020204" pitchFamily="34" charset="0"/>
                <a:cs typeface="Arial" panose="020B0604020202020204" pitchFamily="34" charset="0"/>
              </a:defRPr>
            </a:lvl1pPr>
          </a:lstStyle>
          <a:p>
            <a:r>
              <a:rPr lang="en-US" sz="1000" dirty="0">
                <a:cs typeface="+mn-cs"/>
              </a:rPr>
              <a:t>CD69</a:t>
            </a:r>
          </a:p>
        </p:txBody>
      </p:sp>
      <p:sp>
        <p:nvSpPr>
          <p:cNvPr id="53" name="TextBox 52">
            <a:extLst>
              <a:ext uri="{FF2B5EF4-FFF2-40B4-BE49-F238E27FC236}">
                <a16:creationId xmlns:a16="http://schemas.microsoft.com/office/drawing/2014/main" id="{FB3A642C-3052-4B22-BCA1-9C5A7CDA95D6}"/>
              </a:ext>
            </a:extLst>
          </p:cNvPr>
          <p:cNvSpPr txBox="1"/>
          <p:nvPr/>
        </p:nvSpPr>
        <p:spPr>
          <a:xfrm>
            <a:off x="-30908" y="896320"/>
            <a:ext cx="593432" cy="276999"/>
          </a:xfrm>
          <a:prstGeom prst="rect">
            <a:avLst/>
          </a:prstGeom>
          <a:noFill/>
        </p:spPr>
        <p:txBody>
          <a:bodyPr wrap="none" rtlCol="0">
            <a:spAutoFit/>
          </a:bodyPr>
          <a:lstStyle>
            <a:defPPr>
              <a:defRPr lang="en-US"/>
            </a:defPPr>
            <a:lvl1pPr>
              <a:defRPr sz="1200" b="1">
                <a:latin typeface="Arial" panose="020B0604020202020204" pitchFamily="34" charset="0"/>
                <a:cs typeface="Arial" panose="020B0604020202020204" pitchFamily="34" charset="0"/>
              </a:defRPr>
            </a:lvl1pPr>
          </a:lstStyle>
          <a:p>
            <a:r>
              <a:rPr lang="en-US" dirty="0"/>
              <a:t>24hrs</a:t>
            </a:r>
          </a:p>
        </p:txBody>
      </p:sp>
      <p:sp>
        <p:nvSpPr>
          <p:cNvPr id="54" name="TextBox 53">
            <a:extLst>
              <a:ext uri="{FF2B5EF4-FFF2-40B4-BE49-F238E27FC236}">
                <a16:creationId xmlns:a16="http://schemas.microsoft.com/office/drawing/2014/main" id="{0FD6F487-3AD0-465D-9097-ECE3154D6C44}"/>
              </a:ext>
            </a:extLst>
          </p:cNvPr>
          <p:cNvSpPr txBox="1"/>
          <p:nvPr/>
        </p:nvSpPr>
        <p:spPr>
          <a:xfrm>
            <a:off x="-30908" y="1532941"/>
            <a:ext cx="593432" cy="276999"/>
          </a:xfrm>
          <a:prstGeom prst="rect">
            <a:avLst/>
          </a:prstGeom>
          <a:noFill/>
        </p:spPr>
        <p:txBody>
          <a:bodyPr wrap="none" rtlCol="0">
            <a:spAutoFit/>
          </a:bodyPr>
          <a:lstStyle>
            <a:defPPr>
              <a:defRPr lang="en-US"/>
            </a:defPPr>
            <a:lvl1pPr>
              <a:defRPr sz="1200" b="1">
                <a:latin typeface="Arial" panose="020B0604020202020204" pitchFamily="34" charset="0"/>
                <a:cs typeface="Arial" panose="020B0604020202020204" pitchFamily="34" charset="0"/>
              </a:defRPr>
            </a:lvl1pPr>
          </a:lstStyle>
          <a:p>
            <a:r>
              <a:rPr lang="en-US" dirty="0"/>
              <a:t>48hrs</a:t>
            </a:r>
          </a:p>
        </p:txBody>
      </p:sp>
      <p:cxnSp>
        <p:nvCxnSpPr>
          <p:cNvPr id="55" name="Straight Arrow Connector 54">
            <a:extLst>
              <a:ext uri="{FF2B5EF4-FFF2-40B4-BE49-F238E27FC236}">
                <a16:creationId xmlns:a16="http://schemas.microsoft.com/office/drawing/2014/main" id="{EED51A68-E605-443E-B8BB-5B6594F1050A}"/>
              </a:ext>
            </a:extLst>
          </p:cNvPr>
          <p:cNvCxnSpPr>
            <a:cxnSpLocks/>
          </p:cNvCxnSpPr>
          <p:nvPr/>
        </p:nvCxnSpPr>
        <p:spPr>
          <a:xfrm flipV="1">
            <a:off x="526025" y="774388"/>
            <a:ext cx="0" cy="79837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391">
            <a:extLst>
              <a:ext uri="{FF2B5EF4-FFF2-40B4-BE49-F238E27FC236}">
                <a16:creationId xmlns:a16="http://schemas.microsoft.com/office/drawing/2014/main" id="{8E7839CD-3224-4DAF-8D95-62315E507BA3}"/>
              </a:ext>
            </a:extLst>
          </p:cNvPr>
          <p:cNvSpPr txBox="1">
            <a:spLocks noChangeArrowheads="1"/>
          </p:cNvSpPr>
          <p:nvPr/>
        </p:nvSpPr>
        <p:spPr bwMode="auto">
          <a:xfrm rot="16200000">
            <a:off x="237205" y="1660991"/>
            <a:ext cx="5565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rPr>
              <a:t>Count</a:t>
            </a:r>
          </a:p>
        </p:txBody>
      </p:sp>
      <p:cxnSp>
        <p:nvCxnSpPr>
          <p:cNvPr id="57" name="Straight Arrow Connector 56">
            <a:extLst>
              <a:ext uri="{FF2B5EF4-FFF2-40B4-BE49-F238E27FC236}">
                <a16:creationId xmlns:a16="http://schemas.microsoft.com/office/drawing/2014/main" id="{B0641B6C-7E94-4A90-974B-D034345E85BB}"/>
              </a:ext>
            </a:extLst>
          </p:cNvPr>
          <p:cNvCxnSpPr>
            <a:cxnSpLocks/>
          </p:cNvCxnSpPr>
          <p:nvPr/>
        </p:nvCxnSpPr>
        <p:spPr>
          <a:xfrm>
            <a:off x="938490" y="2067234"/>
            <a:ext cx="822095"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TextBox 420">
            <a:extLst>
              <a:ext uri="{FF2B5EF4-FFF2-40B4-BE49-F238E27FC236}">
                <a16:creationId xmlns:a16="http://schemas.microsoft.com/office/drawing/2014/main" id="{9B69C4DC-670C-4D51-91EF-D047FBD15020}"/>
              </a:ext>
            </a:extLst>
          </p:cNvPr>
          <p:cNvSpPr txBox="1">
            <a:spLocks noChangeArrowheads="1"/>
          </p:cNvSpPr>
          <p:nvPr/>
        </p:nvSpPr>
        <p:spPr bwMode="auto">
          <a:xfrm rot="19786065">
            <a:off x="609884" y="409278"/>
            <a:ext cx="104387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TCR</a:t>
            </a:r>
            <a:r>
              <a:rPr lang="el-GR" altLang="en-US" sz="1000" b="1" dirty="0">
                <a:latin typeface="Arial" panose="020B0604020202020204" pitchFamily="34" charset="0"/>
                <a:cs typeface="Arial" panose="020B0604020202020204" pitchFamily="34" charset="0"/>
              </a:rPr>
              <a:t>β</a:t>
            </a:r>
            <a:r>
              <a:rPr lang="en-US" altLang="en-US" sz="1000" b="1" dirty="0">
                <a:latin typeface="Arial" panose="020B0604020202020204" pitchFamily="34" charset="0"/>
                <a:cs typeface="Arial" panose="020B0604020202020204" pitchFamily="34" charset="0"/>
              </a:rPr>
              <a:t>+CD138-</a:t>
            </a:r>
          </a:p>
        </p:txBody>
      </p:sp>
      <p:sp>
        <p:nvSpPr>
          <p:cNvPr id="59" name="TextBox 431">
            <a:extLst>
              <a:ext uri="{FF2B5EF4-FFF2-40B4-BE49-F238E27FC236}">
                <a16:creationId xmlns:a16="http://schemas.microsoft.com/office/drawing/2014/main" id="{B96357A0-90BA-4B56-B44C-86BE17FE6446}"/>
              </a:ext>
            </a:extLst>
          </p:cNvPr>
          <p:cNvSpPr txBox="1">
            <a:spLocks noChangeArrowheads="1"/>
          </p:cNvSpPr>
          <p:nvPr/>
        </p:nvSpPr>
        <p:spPr bwMode="auto">
          <a:xfrm rot="19786065">
            <a:off x="1282600" y="404090"/>
            <a:ext cx="10759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TCR</a:t>
            </a:r>
            <a:r>
              <a:rPr lang="el-GR" altLang="en-US" sz="1000" b="1" dirty="0">
                <a:latin typeface="Arial" panose="020B0604020202020204" pitchFamily="34" charset="0"/>
                <a:cs typeface="Arial" panose="020B0604020202020204" pitchFamily="34" charset="0"/>
              </a:rPr>
              <a:t>β</a:t>
            </a:r>
            <a:r>
              <a:rPr lang="en-US" altLang="en-US" sz="1000" b="1" dirty="0">
                <a:latin typeface="Arial" panose="020B0604020202020204" pitchFamily="34" charset="0"/>
                <a:cs typeface="Arial" panose="020B0604020202020204" pitchFamily="34" charset="0"/>
              </a:rPr>
              <a:t>+CD138+</a:t>
            </a:r>
          </a:p>
        </p:txBody>
      </p:sp>
      <p:sp>
        <p:nvSpPr>
          <p:cNvPr id="60" name="TextBox 59">
            <a:extLst>
              <a:ext uri="{FF2B5EF4-FFF2-40B4-BE49-F238E27FC236}">
                <a16:creationId xmlns:a16="http://schemas.microsoft.com/office/drawing/2014/main" id="{838FE97C-12C8-4CEC-B63B-5C2A7792746E}"/>
              </a:ext>
            </a:extLst>
          </p:cNvPr>
          <p:cNvSpPr txBox="1"/>
          <p:nvPr/>
        </p:nvSpPr>
        <p:spPr>
          <a:xfrm>
            <a:off x="542265" y="3338561"/>
            <a:ext cx="511679" cy="246221"/>
          </a:xfrm>
          <a:prstGeom prst="rect">
            <a:avLst/>
          </a:prstGeom>
          <a:noFill/>
        </p:spPr>
        <p:txBody>
          <a:bodyPr wrap="none" rtlCol="0">
            <a:spAutoFit/>
          </a:bodyPr>
          <a:lstStyle>
            <a:defPPr>
              <a:defRPr lang="en-US"/>
            </a:defPPr>
            <a:lvl1pPr>
              <a:defRPr sz="1200" b="1">
                <a:latin typeface="Arial" panose="020B0604020202020204" pitchFamily="34" charset="0"/>
                <a:cs typeface="Arial" panose="020B0604020202020204" pitchFamily="34" charset="0"/>
              </a:defRPr>
            </a:lvl1pPr>
          </a:lstStyle>
          <a:p>
            <a:r>
              <a:rPr lang="en-US" sz="1000" dirty="0">
                <a:cs typeface="+mn-cs"/>
              </a:rPr>
              <a:t>CD25</a:t>
            </a:r>
          </a:p>
        </p:txBody>
      </p:sp>
      <p:cxnSp>
        <p:nvCxnSpPr>
          <p:cNvPr id="61" name="Straight Arrow Connector 60">
            <a:extLst>
              <a:ext uri="{FF2B5EF4-FFF2-40B4-BE49-F238E27FC236}">
                <a16:creationId xmlns:a16="http://schemas.microsoft.com/office/drawing/2014/main" id="{4EC9D082-9E84-4284-A5CB-5AED5C887221}"/>
              </a:ext>
            </a:extLst>
          </p:cNvPr>
          <p:cNvCxnSpPr>
            <a:cxnSpLocks/>
          </p:cNvCxnSpPr>
          <p:nvPr/>
        </p:nvCxnSpPr>
        <p:spPr>
          <a:xfrm>
            <a:off x="990071" y="3473245"/>
            <a:ext cx="822095"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3641BF70-E8A4-42D4-8239-31B9168790A4}"/>
              </a:ext>
            </a:extLst>
          </p:cNvPr>
          <p:cNvSpPr txBox="1"/>
          <p:nvPr/>
        </p:nvSpPr>
        <p:spPr>
          <a:xfrm>
            <a:off x="-30908" y="2304706"/>
            <a:ext cx="593432" cy="276999"/>
          </a:xfrm>
          <a:prstGeom prst="rect">
            <a:avLst/>
          </a:prstGeom>
          <a:noFill/>
        </p:spPr>
        <p:txBody>
          <a:bodyPr wrap="none" rtlCol="0">
            <a:spAutoFit/>
          </a:bodyPr>
          <a:lstStyle>
            <a:defPPr>
              <a:defRPr lang="en-US"/>
            </a:defPPr>
            <a:lvl1pPr>
              <a:defRPr sz="1200" b="1">
                <a:latin typeface="Arial" panose="020B0604020202020204" pitchFamily="34" charset="0"/>
                <a:cs typeface="Arial" panose="020B0604020202020204" pitchFamily="34" charset="0"/>
              </a:defRPr>
            </a:lvl1pPr>
          </a:lstStyle>
          <a:p>
            <a:r>
              <a:rPr lang="en-US" dirty="0"/>
              <a:t>24hrs</a:t>
            </a:r>
          </a:p>
        </p:txBody>
      </p:sp>
      <p:sp>
        <p:nvSpPr>
          <p:cNvPr id="63" name="TextBox 62">
            <a:extLst>
              <a:ext uri="{FF2B5EF4-FFF2-40B4-BE49-F238E27FC236}">
                <a16:creationId xmlns:a16="http://schemas.microsoft.com/office/drawing/2014/main" id="{B0F96532-AFC3-43D8-8B2A-F96FB23B94A0}"/>
              </a:ext>
            </a:extLst>
          </p:cNvPr>
          <p:cNvSpPr txBox="1"/>
          <p:nvPr/>
        </p:nvSpPr>
        <p:spPr>
          <a:xfrm>
            <a:off x="-30908" y="2975171"/>
            <a:ext cx="593432" cy="276999"/>
          </a:xfrm>
          <a:prstGeom prst="rect">
            <a:avLst/>
          </a:prstGeom>
          <a:noFill/>
        </p:spPr>
        <p:txBody>
          <a:bodyPr wrap="none" rtlCol="0">
            <a:spAutoFit/>
          </a:bodyPr>
          <a:lstStyle>
            <a:defPPr>
              <a:defRPr lang="en-US"/>
            </a:defPPr>
            <a:lvl1pPr>
              <a:defRPr sz="1200" b="1">
                <a:latin typeface="Arial" panose="020B0604020202020204" pitchFamily="34" charset="0"/>
                <a:cs typeface="Arial" panose="020B0604020202020204" pitchFamily="34" charset="0"/>
              </a:defRPr>
            </a:lvl1pPr>
          </a:lstStyle>
          <a:p>
            <a:r>
              <a:rPr lang="en-US" dirty="0"/>
              <a:t>48hrs</a:t>
            </a:r>
          </a:p>
        </p:txBody>
      </p:sp>
      <p:cxnSp>
        <p:nvCxnSpPr>
          <p:cNvPr id="64" name="Straight Arrow Connector 63">
            <a:extLst>
              <a:ext uri="{FF2B5EF4-FFF2-40B4-BE49-F238E27FC236}">
                <a16:creationId xmlns:a16="http://schemas.microsoft.com/office/drawing/2014/main" id="{090E2CBD-6ABF-47FA-ADAD-97AF8B82EDE1}"/>
              </a:ext>
            </a:extLst>
          </p:cNvPr>
          <p:cNvCxnSpPr>
            <a:cxnSpLocks/>
          </p:cNvCxnSpPr>
          <p:nvPr/>
        </p:nvCxnSpPr>
        <p:spPr>
          <a:xfrm flipV="1">
            <a:off x="575922" y="2189617"/>
            <a:ext cx="0" cy="79837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5" name="TextBox 391">
            <a:extLst>
              <a:ext uri="{FF2B5EF4-FFF2-40B4-BE49-F238E27FC236}">
                <a16:creationId xmlns:a16="http://schemas.microsoft.com/office/drawing/2014/main" id="{05652615-AAAB-45A7-B0CB-AA40B4E5DD59}"/>
              </a:ext>
            </a:extLst>
          </p:cNvPr>
          <p:cNvSpPr txBox="1">
            <a:spLocks noChangeArrowheads="1"/>
          </p:cNvSpPr>
          <p:nvPr/>
        </p:nvSpPr>
        <p:spPr bwMode="auto">
          <a:xfrm rot="16200000">
            <a:off x="277353" y="3065121"/>
            <a:ext cx="5565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rPr>
              <a:t>Count</a:t>
            </a:r>
          </a:p>
        </p:txBody>
      </p:sp>
      <p:sp>
        <p:nvSpPr>
          <p:cNvPr id="72" name="TextBox 71">
            <a:extLst>
              <a:ext uri="{FF2B5EF4-FFF2-40B4-BE49-F238E27FC236}">
                <a16:creationId xmlns:a16="http://schemas.microsoft.com/office/drawing/2014/main" id="{2E71F37A-5265-481C-A404-1BDD16DCB67A}"/>
              </a:ext>
            </a:extLst>
          </p:cNvPr>
          <p:cNvSpPr txBox="1"/>
          <p:nvPr/>
        </p:nvSpPr>
        <p:spPr>
          <a:xfrm>
            <a:off x="17154" y="217557"/>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spcBef>
                <a:spcPct val="0"/>
              </a:spcBef>
              <a:buFontTx/>
              <a:buNone/>
              <a:defRPr sz="1200" b="1">
                <a:latin typeface="Arial" panose="020B0604020202020204" pitchFamily="34" charset="0"/>
              </a:defRPr>
            </a:lvl1pPr>
            <a:lvl2pPr marL="742950" indent="-285750">
              <a:spcBef>
                <a:spcPct val="20000"/>
              </a:spcBef>
              <a:buFont typeface="Arial" panose="020B0604020202020204" pitchFamily="34" charset="0"/>
              <a:buChar char="–"/>
              <a:defRPr sz="15400">
                <a:latin typeface="Calibri" panose="020F0502020204030204" pitchFamily="34" charset="0"/>
              </a:defRPr>
            </a:lvl2pPr>
            <a:lvl3pPr marL="1143000" indent="-228600">
              <a:spcBef>
                <a:spcPct val="20000"/>
              </a:spcBef>
              <a:buFont typeface="Arial" panose="020B0604020202020204" pitchFamily="34" charset="0"/>
              <a:buChar char="•"/>
              <a:defRPr sz="13200">
                <a:latin typeface="Calibri" panose="020F0502020204030204" pitchFamily="34" charset="0"/>
              </a:defRPr>
            </a:lvl3pPr>
            <a:lvl4pPr marL="1600200" indent="-228600">
              <a:spcBef>
                <a:spcPct val="20000"/>
              </a:spcBef>
              <a:buFont typeface="Arial" panose="020B0604020202020204" pitchFamily="34" charset="0"/>
              <a:buChar char="–"/>
              <a:defRPr sz="11000">
                <a:latin typeface="Calibri" panose="020F0502020204030204" pitchFamily="34" charset="0"/>
              </a:defRPr>
            </a:lvl4pPr>
            <a:lvl5pPr marL="2057400" indent="-228600">
              <a:spcBef>
                <a:spcPct val="20000"/>
              </a:spcBef>
              <a:buFont typeface="Arial" panose="020B0604020202020204" pitchFamily="34" charset="0"/>
              <a:buChar char="»"/>
              <a:defRPr sz="11000">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9pPr>
          </a:lstStyle>
          <a:p>
            <a:r>
              <a:rPr lang="en-US" dirty="0"/>
              <a:t>A.</a:t>
            </a:r>
          </a:p>
        </p:txBody>
      </p:sp>
      <p:sp>
        <p:nvSpPr>
          <p:cNvPr id="73" name="TextBox 72">
            <a:extLst>
              <a:ext uri="{FF2B5EF4-FFF2-40B4-BE49-F238E27FC236}">
                <a16:creationId xmlns:a16="http://schemas.microsoft.com/office/drawing/2014/main" id="{C14A33F1-E3A9-4E6E-A2F3-71B4EE4D8EB6}"/>
              </a:ext>
            </a:extLst>
          </p:cNvPr>
          <p:cNvSpPr txBox="1"/>
          <p:nvPr/>
        </p:nvSpPr>
        <p:spPr>
          <a:xfrm>
            <a:off x="-83828" y="4137024"/>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spcBef>
                <a:spcPct val="0"/>
              </a:spcBef>
              <a:buFontTx/>
              <a:buNone/>
              <a:defRPr sz="1200" b="1">
                <a:latin typeface="Arial" panose="020B0604020202020204" pitchFamily="34" charset="0"/>
              </a:defRPr>
            </a:lvl1pPr>
            <a:lvl2pPr marL="742950" indent="-285750">
              <a:spcBef>
                <a:spcPct val="20000"/>
              </a:spcBef>
              <a:buFont typeface="Arial" panose="020B0604020202020204" pitchFamily="34" charset="0"/>
              <a:buChar char="–"/>
              <a:defRPr sz="15400">
                <a:latin typeface="Calibri" panose="020F0502020204030204" pitchFamily="34" charset="0"/>
              </a:defRPr>
            </a:lvl2pPr>
            <a:lvl3pPr marL="1143000" indent="-228600">
              <a:spcBef>
                <a:spcPct val="20000"/>
              </a:spcBef>
              <a:buFont typeface="Arial" panose="020B0604020202020204" pitchFamily="34" charset="0"/>
              <a:buChar char="•"/>
              <a:defRPr sz="13200">
                <a:latin typeface="Calibri" panose="020F0502020204030204" pitchFamily="34" charset="0"/>
              </a:defRPr>
            </a:lvl3pPr>
            <a:lvl4pPr marL="1600200" indent="-228600">
              <a:spcBef>
                <a:spcPct val="20000"/>
              </a:spcBef>
              <a:buFont typeface="Arial" panose="020B0604020202020204" pitchFamily="34" charset="0"/>
              <a:buChar char="–"/>
              <a:defRPr sz="11000">
                <a:latin typeface="Calibri" panose="020F0502020204030204" pitchFamily="34" charset="0"/>
              </a:defRPr>
            </a:lvl4pPr>
            <a:lvl5pPr marL="2057400" indent="-228600">
              <a:spcBef>
                <a:spcPct val="20000"/>
              </a:spcBef>
              <a:buFont typeface="Arial" panose="020B0604020202020204" pitchFamily="34" charset="0"/>
              <a:buChar char="»"/>
              <a:defRPr sz="11000">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9pPr>
          </a:lstStyle>
          <a:p>
            <a:r>
              <a:rPr lang="en-US" dirty="0"/>
              <a:t>C.</a:t>
            </a:r>
          </a:p>
        </p:txBody>
      </p:sp>
      <p:graphicFrame>
        <p:nvGraphicFramePr>
          <p:cNvPr id="76" name="Object 75">
            <a:extLst>
              <a:ext uri="{FF2B5EF4-FFF2-40B4-BE49-F238E27FC236}">
                <a16:creationId xmlns:a16="http://schemas.microsoft.com/office/drawing/2014/main" id="{7F4F16C3-C605-44DC-A54E-B806A5A57B48}"/>
              </a:ext>
            </a:extLst>
          </p:cNvPr>
          <p:cNvGraphicFramePr>
            <a:graphicFrameLocks noChangeAspect="1"/>
          </p:cNvGraphicFramePr>
          <p:nvPr>
            <p:extLst>
              <p:ext uri="{D42A27DB-BD31-4B8C-83A1-F6EECF244321}">
                <p14:modId xmlns:p14="http://schemas.microsoft.com/office/powerpoint/2010/main" val="3055106186"/>
              </p:ext>
            </p:extLst>
          </p:nvPr>
        </p:nvGraphicFramePr>
        <p:xfrm>
          <a:off x="2036763" y="534988"/>
          <a:ext cx="2390775" cy="1887537"/>
        </p:xfrm>
        <a:graphic>
          <a:graphicData uri="http://schemas.openxmlformats.org/presentationml/2006/ole">
            <mc:AlternateContent xmlns:mc="http://schemas.openxmlformats.org/markup-compatibility/2006">
              <mc:Choice xmlns:v="urn:schemas-microsoft-com:vml" Requires="v">
                <p:oleObj spid="_x0000_s30545" name="Prism 8" r:id="rId12" imgW="5011288" imgH="3956652" progId="Prism8.Document">
                  <p:embed/>
                </p:oleObj>
              </mc:Choice>
              <mc:Fallback>
                <p:oleObj name="Prism 8" r:id="rId12" imgW="5011288" imgH="3956652" progId="Prism8.Document">
                  <p:embed/>
                  <p:pic>
                    <p:nvPicPr>
                      <p:cNvPr id="0" name=""/>
                      <p:cNvPicPr/>
                      <p:nvPr/>
                    </p:nvPicPr>
                    <p:blipFill>
                      <a:blip r:embed="rId13"/>
                      <a:stretch>
                        <a:fillRect/>
                      </a:stretch>
                    </p:blipFill>
                    <p:spPr>
                      <a:xfrm>
                        <a:off x="2036763" y="534988"/>
                        <a:ext cx="2390775" cy="1887537"/>
                      </a:xfrm>
                      <a:prstGeom prst="rect">
                        <a:avLst/>
                      </a:prstGeom>
                    </p:spPr>
                  </p:pic>
                </p:oleObj>
              </mc:Fallback>
            </mc:AlternateContent>
          </a:graphicData>
        </a:graphic>
      </p:graphicFrame>
      <p:graphicFrame>
        <p:nvGraphicFramePr>
          <p:cNvPr id="77" name="Object 76">
            <a:extLst>
              <a:ext uri="{FF2B5EF4-FFF2-40B4-BE49-F238E27FC236}">
                <a16:creationId xmlns:a16="http://schemas.microsoft.com/office/drawing/2014/main" id="{61F55E79-7D45-4408-B09E-8B90F2464A2D}"/>
              </a:ext>
            </a:extLst>
          </p:cNvPr>
          <p:cNvGraphicFramePr>
            <a:graphicFrameLocks noChangeAspect="1"/>
          </p:cNvGraphicFramePr>
          <p:nvPr>
            <p:extLst>
              <p:ext uri="{D42A27DB-BD31-4B8C-83A1-F6EECF244321}">
                <p14:modId xmlns:p14="http://schemas.microsoft.com/office/powerpoint/2010/main" val="362306571"/>
              </p:ext>
            </p:extLst>
          </p:nvPr>
        </p:nvGraphicFramePr>
        <p:xfrm>
          <a:off x="2087563" y="2252663"/>
          <a:ext cx="2265362" cy="1792287"/>
        </p:xfrm>
        <a:graphic>
          <a:graphicData uri="http://schemas.openxmlformats.org/presentationml/2006/ole">
            <mc:AlternateContent xmlns:mc="http://schemas.openxmlformats.org/markup-compatibility/2006">
              <mc:Choice xmlns:v="urn:schemas-microsoft-com:vml" Requires="v">
                <p:oleObj spid="_x0000_s30546" name="Prism 8" r:id="rId14" imgW="5011288" imgH="3956652" progId="Prism8.Document">
                  <p:embed/>
                </p:oleObj>
              </mc:Choice>
              <mc:Fallback>
                <p:oleObj name="Prism 8" r:id="rId14" imgW="5011288" imgH="3956652" progId="Prism8.Document">
                  <p:embed/>
                  <p:pic>
                    <p:nvPicPr>
                      <p:cNvPr id="0" name=""/>
                      <p:cNvPicPr/>
                      <p:nvPr/>
                    </p:nvPicPr>
                    <p:blipFill>
                      <a:blip r:embed="rId15"/>
                      <a:stretch>
                        <a:fillRect/>
                      </a:stretch>
                    </p:blipFill>
                    <p:spPr>
                      <a:xfrm>
                        <a:off x="2087563" y="2252663"/>
                        <a:ext cx="2265362" cy="1792287"/>
                      </a:xfrm>
                      <a:prstGeom prst="rect">
                        <a:avLst/>
                      </a:prstGeom>
                    </p:spPr>
                  </p:pic>
                </p:oleObj>
              </mc:Fallback>
            </mc:AlternateContent>
          </a:graphicData>
        </a:graphic>
      </p:graphicFrame>
      <p:grpSp>
        <p:nvGrpSpPr>
          <p:cNvPr id="2" name="Group 1">
            <a:extLst>
              <a:ext uri="{FF2B5EF4-FFF2-40B4-BE49-F238E27FC236}">
                <a16:creationId xmlns:a16="http://schemas.microsoft.com/office/drawing/2014/main" id="{2CF82321-D253-49E7-AEEB-4FC05E5360FD}"/>
              </a:ext>
            </a:extLst>
          </p:cNvPr>
          <p:cNvGrpSpPr/>
          <p:nvPr/>
        </p:nvGrpSpPr>
        <p:grpSpPr>
          <a:xfrm>
            <a:off x="-14847" y="6528726"/>
            <a:ext cx="2611273" cy="1813483"/>
            <a:chOff x="4611596" y="647023"/>
            <a:chExt cx="2611273" cy="1813483"/>
          </a:xfrm>
        </p:grpSpPr>
        <p:pic>
          <p:nvPicPr>
            <p:cNvPr id="82" name="Picture 81">
              <a:extLst>
                <a:ext uri="{FF2B5EF4-FFF2-40B4-BE49-F238E27FC236}">
                  <a16:creationId xmlns:a16="http://schemas.microsoft.com/office/drawing/2014/main" id="{B6006140-B475-4F20-8469-DBA6EFF60A55}"/>
                </a:ext>
              </a:extLst>
            </p:cNvPr>
            <p:cNvPicPr>
              <a:picLocks noChangeAspect="1"/>
            </p:cNvPicPr>
            <p:nvPr/>
          </p:nvPicPr>
          <p:blipFill>
            <a:blip r:embed="rId16"/>
            <a:stretch>
              <a:fillRect/>
            </a:stretch>
          </p:blipFill>
          <p:spPr>
            <a:xfrm>
              <a:off x="6120735" y="1027483"/>
              <a:ext cx="614492" cy="614492"/>
            </a:xfrm>
            <a:prstGeom prst="rect">
              <a:avLst/>
            </a:prstGeom>
          </p:spPr>
        </p:pic>
        <p:pic>
          <p:nvPicPr>
            <p:cNvPr id="83" name="Picture 82">
              <a:extLst>
                <a:ext uri="{FF2B5EF4-FFF2-40B4-BE49-F238E27FC236}">
                  <a16:creationId xmlns:a16="http://schemas.microsoft.com/office/drawing/2014/main" id="{7BED557A-098C-45A5-A803-E06B2E7EFEBF}"/>
                </a:ext>
              </a:extLst>
            </p:cNvPr>
            <p:cNvPicPr>
              <a:picLocks noChangeAspect="1"/>
            </p:cNvPicPr>
            <p:nvPr/>
          </p:nvPicPr>
          <p:blipFill>
            <a:blip r:embed="rId17"/>
            <a:stretch>
              <a:fillRect/>
            </a:stretch>
          </p:blipFill>
          <p:spPr>
            <a:xfrm>
              <a:off x="6129921" y="1635166"/>
              <a:ext cx="614492" cy="614492"/>
            </a:xfrm>
            <a:prstGeom prst="rect">
              <a:avLst/>
            </a:prstGeom>
          </p:spPr>
        </p:pic>
        <p:pic>
          <p:nvPicPr>
            <p:cNvPr id="84" name="Picture 83">
              <a:extLst>
                <a:ext uri="{FF2B5EF4-FFF2-40B4-BE49-F238E27FC236}">
                  <a16:creationId xmlns:a16="http://schemas.microsoft.com/office/drawing/2014/main" id="{4952E6A0-6554-4F88-A88F-C42A99AB6F50}"/>
                </a:ext>
              </a:extLst>
            </p:cNvPr>
            <p:cNvPicPr>
              <a:picLocks noChangeAspect="1"/>
            </p:cNvPicPr>
            <p:nvPr/>
          </p:nvPicPr>
          <p:blipFill>
            <a:blip r:embed="rId18"/>
            <a:stretch>
              <a:fillRect/>
            </a:stretch>
          </p:blipFill>
          <p:spPr>
            <a:xfrm>
              <a:off x="5508611" y="1036205"/>
              <a:ext cx="614492" cy="614492"/>
            </a:xfrm>
            <a:prstGeom prst="rect">
              <a:avLst/>
            </a:prstGeom>
          </p:spPr>
        </p:pic>
        <p:pic>
          <p:nvPicPr>
            <p:cNvPr id="85" name="Picture 84">
              <a:extLst>
                <a:ext uri="{FF2B5EF4-FFF2-40B4-BE49-F238E27FC236}">
                  <a16:creationId xmlns:a16="http://schemas.microsoft.com/office/drawing/2014/main" id="{0480332F-9909-41AA-89F6-8E0D5C4EE5CE}"/>
                </a:ext>
              </a:extLst>
            </p:cNvPr>
            <p:cNvPicPr>
              <a:picLocks noChangeAspect="1"/>
            </p:cNvPicPr>
            <p:nvPr/>
          </p:nvPicPr>
          <p:blipFill>
            <a:blip r:embed="rId19"/>
            <a:stretch>
              <a:fillRect/>
            </a:stretch>
          </p:blipFill>
          <p:spPr>
            <a:xfrm>
              <a:off x="5517797" y="1633252"/>
              <a:ext cx="614492" cy="614492"/>
            </a:xfrm>
            <a:prstGeom prst="rect">
              <a:avLst/>
            </a:prstGeom>
          </p:spPr>
        </p:pic>
        <p:sp>
          <p:nvSpPr>
            <p:cNvPr id="86" name="TextBox 85">
              <a:extLst>
                <a:ext uri="{FF2B5EF4-FFF2-40B4-BE49-F238E27FC236}">
                  <a16:creationId xmlns:a16="http://schemas.microsoft.com/office/drawing/2014/main" id="{69FD58DE-B8A4-4D9D-BBD4-8FB637DDE467}"/>
                </a:ext>
              </a:extLst>
            </p:cNvPr>
            <p:cNvSpPr txBox="1"/>
            <p:nvPr/>
          </p:nvSpPr>
          <p:spPr>
            <a:xfrm>
              <a:off x="5469918" y="2214285"/>
              <a:ext cx="444352" cy="246221"/>
            </a:xfrm>
            <a:prstGeom prst="rect">
              <a:avLst/>
            </a:prstGeom>
            <a:noFill/>
          </p:spPr>
          <p:txBody>
            <a:bodyPr wrap="none" rtlCol="0">
              <a:spAutoFit/>
            </a:bodyPr>
            <a:lstStyle>
              <a:defPPr>
                <a:defRPr lang="en-US"/>
              </a:defPPr>
              <a:lvl1pPr>
                <a:defRPr sz="1200" b="1">
                  <a:latin typeface="Arial" panose="020B0604020202020204" pitchFamily="34" charset="0"/>
                  <a:cs typeface="Arial" panose="020B0604020202020204" pitchFamily="34" charset="0"/>
                </a:defRPr>
              </a:lvl1pPr>
            </a:lstStyle>
            <a:p>
              <a:r>
                <a:rPr lang="en-US" sz="1000" dirty="0">
                  <a:cs typeface="+mn-cs"/>
                </a:rPr>
                <a:t>IFN</a:t>
              </a:r>
              <a:r>
                <a:rPr lang="en-US" sz="1000" dirty="0">
                  <a:cs typeface="+mn-cs"/>
                  <a:sym typeface="Symbol" panose="05050102010706020507" pitchFamily="18" charset="2"/>
                </a:rPr>
                <a:t></a:t>
              </a:r>
              <a:endParaRPr lang="en-US" sz="1000" dirty="0">
                <a:cs typeface="+mn-cs"/>
              </a:endParaRPr>
            </a:p>
          </p:txBody>
        </p:sp>
        <p:cxnSp>
          <p:nvCxnSpPr>
            <p:cNvPr id="87" name="Straight Arrow Connector 86">
              <a:extLst>
                <a:ext uri="{FF2B5EF4-FFF2-40B4-BE49-F238E27FC236}">
                  <a16:creationId xmlns:a16="http://schemas.microsoft.com/office/drawing/2014/main" id="{79BD39A6-9BE2-4F4C-84C0-D4CA3673E65C}"/>
                </a:ext>
              </a:extLst>
            </p:cNvPr>
            <p:cNvCxnSpPr>
              <a:cxnSpLocks/>
            </p:cNvCxnSpPr>
            <p:nvPr/>
          </p:nvCxnSpPr>
          <p:spPr>
            <a:xfrm flipV="1">
              <a:off x="5449782" y="1048819"/>
              <a:ext cx="0" cy="79837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8" name="TextBox 391">
              <a:extLst>
                <a:ext uri="{FF2B5EF4-FFF2-40B4-BE49-F238E27FC236}">
                  <a16:creationId xmlns:a16="http://schemas.microsoft.com/office/drawing/2014/main" id="{93956962-47EA-4FDC-A8E6-0BEBB2BBDE23}"/>
                </a:ext>
              </a:extLst>
            </p:cNvPr>
            <p:cNvSpPr txBox="1">
              <a:spLocks noChangeArrowheads="1"/>
            </p:cNvSpPr>
            <p:nvPr/>
          </p:nvSpPr>
          <p:spPr bwMode="auto">
            <a:xfrm rot="16200000">
              <a:off x="5163393" y="1956073"/>
              <a:ext cx="57579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rPr>
                <a:t>IL-17A</a:t>
              </a:r>
            </a:p>
          </p:txBody>
        </p:sp>
        <p:cxnSp>
          <p:nvCxnSpPr>
            <p:cNvPr id="89" name="Straight Arrow Connector 88">
              <a:extLst>
                <a:ext uri="{FF2B5EF4-FFF2-40B4-BE49-F238E27FC236}">
                  <a16:creationId xmlns:a16="http://schemas.microsoft.com/office/drawing/2014/main" id="{FC8BE66E-E9D7-48FB-A747-2C2B1A4C2A24}"/>
                </a:ext>
              </a:extLst>
            </p:cNvPr>
            <p:cNvCxnSpPr>
              <a:cxnSpLocks/>
            </p:cNvCxnSpPr>
            <p:nvPr/>
          </p:nvCxnSpPr>
          <p:spPr>
            <a:xfrm>
              <a:off x="5865552" y="2363354"/>
              <a:ext cx="822095"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0" name="TextBox 420">
              <a:extLst>
                <a:ext uri="{FF2B5EF4-FFF2-40B4-BE49-F238E27FC236}">
                  <a16:creationId xmlns:a16="http://schemas.microsoft.com/office/drawing/2014/main" id="{73D0F4E0-33C2-4BF0-B5CA-D3A2CE3A9EB1}"/>
                </a:ext>
              </a:extLst>
            </p:cNvPr>
            <p:cNvSpPr txBox="1">
              <a:spLocks noChangeArrowheads="1"/>
            </p:cNvSpPr>
            <p:nvPr/>
          </p:nvSpPr>
          <p:spPr bwMode="auto">
            <a:xfrm rot="19786065">
              <a:off x="5574746" y="665439"/>
              <a:ext cx="104387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TCR</a:t>
              </a:r>
              <a:r>
                <a:rPr lang="el-GR" altLang="en-US" sz="1000" b="1" dirty="0">
                  <a:latin typeface="Arial" panose="020B0604020202020204" pitchFamily="34" charset="0"/>
                  <a:cs typeface="Arial" panose="020B0604020202020204" pitchFamily="34" charset="0"/>
                </a:rPr>
                <a:t>β</a:t>
              </a:r>
              <a:r>
                <a:rPr lang="en-US" altLang="en-US" sz="1000" b="1" dirty="0">
                  <a:latin typeface="Arial" panose="020B0604020202020204" pitchFamily="34" charset="0"/>
                  <a:cs typeface="Arial" panose="020B0604020202020204" pitchFamily="34" charset="0"/>
                </a:rPr>
                <a:t>+CD138-</a:t>
              </a:r>
            </a:p>
          </p:txBody>
        </p:sp>
        <p:sp>
          <p:nvSpPr>
            <p:cNvPr id="91" name="TextBox 431">
              <a:extLst>
                <a:ext uri="{FF2B5EF4-FFF2-40B4-BE49-F238E27FC236}">
                  <a16:creationId xmlns:a16="http://schemas.microsoft.com/office/drawing/2014/main" id="{FA4D88BA-46A5-42BD-AEC8-3CDB18A7CA6C}"/>
                </a:ext>
              </a:extLst>
            </p:cNvPr>
            <p:cNvSpPr txBox="1">
              <a:spLocks noChangeArrowheads="1"/>
            </p:cNvSpPr>
            <p:nvPr/>
          </p:nvSpPr>
          <p:spPr bwMode="auto">
            <a:xfrm rot="19786065">
              <a:off x="6146933" y="647023"/>
              <a:ext cx="10759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b="1" dirty="0">
                  <a:latin typeface="Arial" panose="020B0604020202020204" pitchFamily="34" charset="0"/>
                  <a:cs typeface="Arial" panose="020B0604020202020204" pitchFamily="34" charset="0"/>
                </a:rPr>
                <a:t>TCR</a:t>
              </a:r>
              <a:r>
                <a:rPr lang="el-GR" altLang="en-US" sz="1000" b="1" dirty="0">
                  <a:latin typeface="Arial" panose="020B0604020202020204" pitchFamily="34" charset="0"/>
                  <a:cs typeface="Arial" panose="020B0604020202020204" pitchFamily="34" charset="0"/>
                </a:rPr>
                <a:t>β</a:t>
              </a:r>
              <a:r>
                <a:rPr lang="en-US" altLang="en-US" sz="1000" b="1" dirty="0">
                  <a:latin typeface="Arial" panose="020B0604020202020204" pitchFamily="34" charset="0"/>
                  <a:cs typeface="Arial" panose="020B0604020202020204" pitchFamily="34" charset="0"/>
                </a:rPr>
                <a:t>+CD138+</a:t>
              </a:r>
            </a:p>
          </p:txBody>
        </p:sp>
        <p:sp>
          <p:nvSpPr>
            <p:cNvPr id="92" name="TextBox 91">
              <a:extLst>
                <a:ext uri="{FF2B5EF4-FFF2-40B4-BE49-F238E27FC236}">
                  <a16:creationId xmlns:a16="http://schemas.microsoft.com/office/drawing/2014/main" id="{3B91E114-A04B-4950-9000-287257B255AB}"/>
                </a:ext>
              </a:extLst>
            </p:cNvPr>
            <p:cNvSpPr txBox="1"/>
            <p:nvPr/>
          </p:nvSpPr>
          <p:spPr>
            <a:xfrm>
              <a:off x="4788647" y="1299351"/>
              <a:ext cx="56938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1000" b="1">
                  <a:latin typeface="Arial" panose="020B0604020202020204" pitchFamily="34" charset="0"/>
                  <a:cs typeface="Arial" panose="020B0604020202020204" pitchFamily="34" charset="0"/>
                </a:defRPr>
              </a:lvl1pPr>
            </a:lstStyle>
            <a:p>
              <a:r>
                <a:rPr lang="en-US" dirty="0"/>
                <a:t>DMSO</a:t>
              </a:r>
            </a:p>
          </p:txBody>
        </p:sp>
        <p:sp>
          <p:nvSpPr>
            <p:cNvPr id="93" name="TextBox 92">
              <a:extLst>
                <a:ext uri="{FF2B5EF4-FFF2-40B4-BE49-F238E27FC236}">
                  <a16:creationId xmlns:a16="http://schemas.microsoft.com/office/drawing/2014/main" id="{C97379DE-6F98-4137-9740-301CCEAE94B8}"/>
                </a:ext>
              </a:extLst>
            </p:cNvPr>
            <p:cNvSpPr txBox="1"/>
            <p:nvPr/>
          </p:nvSpPr>
          <p:spPr>
            <a:xfrm>
              <a:off x="4611596" y="1768603"/>
              <a:ext cx="824265" cy="400110"/>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PMA+</a:t>
              </a:r>
            </a:p>
            <a:p>
              <a:r>
                <a:rPr lang="en-US" sz="1000" b="1" dirty="0">
                  <a:latin typeface="Arial" panose="020B0604020202020204" pitchFamily="34" charset="0"/>
                  <a:cs typeface="Arial" panose="020B0604020202020204" pitchFamily="34" charset="0"/>
                </a:rPr>
                <a:t>Ionomycin</a:t>
              </a:r>
            </a:p>
          </p:txBody>
        </p:sp>
        <p:sp>
          <p:nvSpPr>
            <p:cNvPr id="94" name="TextBox 93">
              <a:extLst>
                <a:ext uri="{FF2B5EF4-FFF2-40B4-BE49-F238E27FC236}">
                  <a16:creationId xmlns:a16="http://schemas.microsoft.com/office/drawing/2014/main" id="{87F891B0-C2C4-4A40-9353-D8D862E95AE3}"/>
                </a:ext>
              </a:extLst>
            </p:cNvPr>
            <p:cNvSpPr txBox="1"/>
            <p:nvPr/>
          </p:nvSpPr>
          <p:spPr>
            <a:xfrm>
              <a:off x="5469918" y="1053639"/>
              <a:ext cx="24237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0</a:t>
              </a:r>
            </a:p>
          </p:txBody>
        </p:sp>
        <p:sp>
          <p:nvSpPr>
            <p:cNvPr id="95" name="TextBox 94">
              <a:extLst>
                <a:ext uri="{FF2B5EF4-FFF2-40B4-BE49-F238E27FC236}">
                  <a16:creationId xmlns:a16="http://schemas.microsoft.com/office/drawing/2014/main" id="{2347FA89-643E-4C8E-B66A-C5E7D0C3FF26}"/>
                </a:ext>
              </a:extLst>
            </p:cNvPr>
            <p:cNvSpPr txBox="1"/>
            <p:nvPr/>
          </p:nvSpPr>
          <p:spPr>
            <a:xfrm>
              <a:off x="5776844" y="1048819"/>
              <a:ext cx="24237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0</a:t>
              </a:r>
            </a:p>
          </p:txBody>
        </p:sp>
        <p:sp>
          <p:nvSpPr>
            <p:cNvPr id="96" name="TextBox 95">
              <a:extLst>
                <a:ext uri="{FF2B5EF4-FFF2-40B4-BE49-F238E27FC236}">
                  <a16:creationId xmlns:a16="http://schemas.microsoft.com/office/drawing/2014/main" id="{38B92BA1-29E5-4060-B7AB-4C8E315F1BD4}"/>
                </a:ext>
              </a:extLst>
            </p:cNvPr>
            <p:cNvSpPr txBox="1"/>
            <p:nvPr/>
          </p:nvSpPr>
          <p:spPr>
            <a:xfrm>
              <a:off x="5469918" y="1364356"/>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99.6</a:t>
              </a:r>
            </a:p>
          </p:txBody>
        </p:sp>
        <p:sp>
          <p:nvSpPr>
            <p:cNvPr id="97" name="TextBox 96">
              <a:extLst>
                <a:ext uri="{FF2B5EF4-FFF2-40B4-BE49-F238E27FC236}">
                  <a16:creationId xmlns:a16="http://schemas.microsoft.com/office/drawing/2014/main" id="{86194E6E-7180-4FF0-ADF8-BEE8690B964A}"/>
                </a:ext>
              </a:extLst>
            </p:cNvPr>
            <p:cNvSpPr txBox="1"/>
            <p:nvPr/>
          </p:nvSpPr>
          <p:spPr>
            <a:xfrm>
              <a:off x="5776844" y="1359536"/>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0.36</a:t>
              </a:r>
            </a:p>
          </p:txBody>
        </p:sp>
        <p:sp>
          <p:nvSpPr>
            <p:cNvPr id="98" name="TextBox 97">
              <a:extLst>
                <a:ext uri="{FF2B5EF4-FFF2-40B4-BE49-F238E27FC236}">
                  <a16:creationId xmlns:a16="http://schemas.microsoft.com/office/drawing/2014/main" id="{1AD51FCE-2A4A-4636-A0E1-D676ADF994E3}"/>
                </a:ext>
              </a:extLst>
            </p:cNvPr>
            <p:cNvSpPr txBox="1"/>
            <p:nvPr/>
          </p:nvSpPr>
          <p:spPr>
            <a:xfrm>
              <a:off x="6087895" y="1664509"/>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0.05</a:t>
              </a:r>
            </a:p>
          </p:txBody>
        </p:sp>
        <p:sp>
          <p:nvSpPr>
            <p:cNvPr id="99" name="TextBox 98">
              <a:extLst>
                <a:ext uri="{FF2B5EF4-FFF2-40B4-BE49-F238E27FC236}">
                  <a16:creationId xmlns:a16="http://schemas.microsoft.com/office/drawing/2014/main" id="{BF3DD358-F3F3-422D-882A-8433C028A631}"/>
                </a:ext>
              </a:extLst>
            </p:cNvPr>
            <p:cNvSpPr txBox="1"/>
            <p:nvPr/>
          </p:nvSpPr>
          <p:spPr>
            <a:xfrm>
              <a:off x="6394821" y="1668173"/>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0.33</a:t>
              </a:r>
            </a:p>
          </p:txBody>
        </p:sp>
        <p:sp>
          <p:nvSpPr>
            <p:cNvPr id="100" name="TextBox 99">
              <a:extLst>
                <a:ext uri="{FF2B5EF4-FFF2-40B4-BE49-F238E27FC236}">
                  <a16:creationId xmlns:a16="http://schemas.microsoft.com/office/drawing/2014/main" id="{7364ABF6-700E-4F15-8CD8-87D033BD8348}"/>
                </a:ext>
              </a:extLst>
            </p:cNvPr>
            <p:cNvSpPr txBox="1"/>
            <p:nvPr/>
          </p:nvSpPr>
          <p:spPr>
            <a:xfrm>
              <a:off x="6087895" y="1983710"/>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93.1</a:t>
              </a:r>
            </a:p>
          </p:txBody>
        </p:sp>
        <p:sp>
          <p:nvSpPr>
            <p:cNvPr id="101" name="TextBox 100">
              <a:extLst>
                <a:ext uri="{FF2B5EF4-FFF2-40B4-BE49-F238E27FC236}">
                  <a16:creationId xmlns:a16="http://schemas.microsoft.com/office/drawing/2014/main" id="{39AD4FEE-CC02-4901-9F84-6E0361CF2CFE}"/>
                </a:ext>
              </a:extLst>
            </p:cNvPr>
            <p:cNvSpPr txBox="1"/>
            <p:nvPr/>
          </p:nvSpPr>
          <p:spPr>
            <a:xfrm>
              <a:off x="6394821" y="1978890"/>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5.34</a:t>
              </a:r>
            </a:p>
          </p:txBody>
        </p:sp>
        <p:sp>
          <p:nvSpPr>
            <p:cNvPr id="102" name="TextBox 101">
              <a:extLst>
                <a:ext uri="{FF2B5EF4-FFF2-40B4-BE49-F238E27FC236}">
                  <a16:creationId xmlns:a16="http://schemas.microsoft.com/office/drawing/2014/main" id="{8F8CDFFD-DAAA-4891-9405-363403751AB4}"/>
                </a:ext>
              </a:extLst>
            </p:cNvPr>
            <p:cNvSpPr txBox="1"/>
            <p:nvPr/>
          </p:nvSpPr>
          <p:spPr>
            <a:xfrm>
              <a:off x="5498730" y="1672993"/>
              <a:ext cx="24237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0</a:t>
              </a:r>
            </a:p>
          </p:txBody>
        </p:sp>
        <p:sp>
          <p:nvSpPr>
            <p:cNvPr id="103" name="TextBox 102">
              <a:extLst>
                <a:ext uri="{FF2B5EF4-FFF2-40B4-BE49-F238E27FC236}">
                  <a16:creationId xmlns:a16="http://schemas.microsoft.com/office/drawing/2014/main" id="{4BBABAF0-C2F5-446E-9805-ED2B786E09D9}"/>
                </a:ext>
              </a:extLst>
            </p:cNvPr>
            <p:cNvSpPr txBox="1"/>
            <p:nvPr/>
          </p:nvSpPr>
          <p:spPr>
            <a:xfrm>
              <a:off x="5805656" y="1668173"/>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0.62</a:t>
              </a:r>
            </a:p>
          </p:txBody>
        </p:sp>
        <p:sp>
          <p:nvSpPr>
            <p:cNvPr id="104" name="TextBox 103">
              <a:extLst>
                <a:ext uri="{FF2B5EF4-FFF2-40B4-BE49-F238E27FC236}">
                  <a16:creationId xmlns:a16="http://schemas.microsoft.com/office/drawing/2014/main" id="{8F74239B-5A07-4161-A771-C67BE63A82C8}"/>
                </a:ext>
              </a:extLst>
            </p:cNvPr>
            <p:cNvSpPr txBox="1"/>
            <p:nvPr/>
          </p:nvSpPr>
          <p:spPr>
            <a:xfrm>
              <a:off x="5498730" y="1983710"/>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0.56</a:t>
              </a:r>
            </a:p>
          </p:txBody>
        </p:sp>
        <p:sp>
          <p:nvSpPr>
            <p:cNvPr id="105" name="TextBox 104">
              <a:extLst>
                <a:ext uri="{FF2B5EF4-FFF2-40B4-BE49-F238E27FC236}">
                  <a16:creationId xmlns:a16="http://schemas.microsoft.com/office/drawing/2014/main" id="{4F7BBD5D-DBF5-451D-91FD-CCD48314CDFC}"/>
                </a:ext>
              </a:extLst>
            </p:cNvPr>
            <p:cNvSpPr txBox="1"/>
            <p:nvPr/>
          </p:nvSpPr>
          <p:spPr>
            <a:xfrm>
              <a:off x="5805656" y="1978890"/>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99.3</a:t>
              </a:r>
            </a:p>
          </p:txBody>
        </p:sp>
        <p:sp>
          <p:nvSpPr>
            <p:cNvPr id="114" name="TextBox 113">
              <a:extLst>
                <a:ext uri="{FF2B5EF4-FFF2-40B4-BE49-F238E27FC236}">
                  <a16:creationId xmlns:a16="http://schemas.microsoft.com/office/drawing/2014/main" id="{65EF0439-F6BE-4B00-BD48-0D44E39E5505}"/>
                </a:ext>
              </a:extLst>
            </p:cNvPr>
            <p:cNvSpPr txBox="1"/>
            <p:nvPr/>
          </p:nvSpPr>
          <p:spPr>
            <a:xfrm>
              <a:off x="6079671" y="1038714"/>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0.03</a:t>
              </a:r>
            </a:p>
          </p:txBody>
        </p:sp>
        <p:sp>
          <p:nvSpPr>
            <p:cNvPr id="115" name="TextBox 114">
              <a:extLst>
                <a:ext uri="{FF2B5EF4-FFF2-40B4-BE49-F238E27FC236}">
                  <a16:creationId xmlns:a16="http://schemas.microsoft.com/office/drawing/2014/main" id="{5AFA330F-2FC4-4FF4-ABF0-F296E47F1B61}"/>
                </a:ext>
              </a:extLst>
            </p:cNvPr>
            <p:cNvSpPr txBox="1"/>
            <p:nvPr/>
          </p:nvSpPr>
          <p:spPr>
            <a:xfrm>
              <a:off x="6386597" y="1033894"/>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0.06</a:t>
              </a:r>
            </a:p>
          </p:txBody>
        </p:sp>
        <p:sp>
          <p:nvSpPr>
            <p:cNvPr id="116" name="TextBox 115">
              <a:extLst>
                <a:ext uri="{FF2B5EF4-FFF2-40B4-BE49-F238E27FC236}">
                  <a16:creationId xmlns:a16="http://schemas.microsoft.com/office/drawing/2014/main" id="{D639AE3C-FACE-4096-9D93-472108AC496A}"/>
                </a:ext>
              </a:extLst>
            </p:cNvPr>
            <p:cNvSpPr txBox="1"/>
            <p:nvPr/>
          </p:nvSpPr>
          <p:spPr>
            <a:xfrm>
              <a:off x="6079671" y="1349431"/>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97.2</a:t>
              </a:r>
            </a:p>
          </p:txBody>
        </p:sp>
        <p:sp>
          <p:nvSpPr>
            <p:cNvPr id="117" name="TextBox 116">
              <a:extLst>
                <a:ext uri="{FF2B5EF4-FFF2-40B4-BE49-F238E27FC236}">
                  <a16:creationId xmlns:a16="http://schemas.microsoft.com/office/drawing/2014/main" id="{9009B06E-04D6-4018-8143-80195B5D1E5E}"/>
                </a:ext>
              </a:extLst>
            </p:cNvPr>
            <p:cNvSpPr txBox="1"/>
            <p:nvPr/>
          </p:nvSpPr>
          <p:spPr>
            <a:xfrm>
              <a:off x="6386597" y="1344611"/>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0.67</a:t>
              </a:r>
            </a:p>
          </p:txBody>
        </p:sp>
      </p:grpSp>
      <p:graphicFrame>
        <p:nvGraphicFramePr>
          <p:cNvPr id="118" name="Object 117">
            <a:extLst>
              <a:ext uri="{FF2B5EF4-FFF2-40B4-BE49-F238E27FC236}">
                <a16:creationId xmlns:a16="http://schemas.microsoft.com/office/drawing/2014/main" id="{EFB34097-E4F3-4839-92A9-40C43D3C46CA}"/>
              </a:ext>
            </a:extLst>
          </p:cNvPr>
          <p:cNvGraphicFramePr>
            <a:graphicFrameLocks noChangeAspect="1"/>
          </p:cNvGraphicFramePr>
          <p:nvPr>
            <p:extLst>
              <p:ext uri="{D42A27DB-BD31-4B8C-83A1-F6EECF244321}">
                <p14:modId xmlns:p14="http://schemas.microsoft.com/office/powerpoint/2010/main" val="2687774048"/>
              </p:ext>
            </p:extLst>
          </p:nvPr>
        </p:nvGraphicFramePr>
        <p:xfrm>
          <a:off x="2206287" y="6773225"/>
          <a:ext cx="2014465" cy="2043315"/>
        </p:xfrm>
        <a:graphic>
          <a:graphicData uri="http://schemas.openxmlformats.org/presentationml/2006/ole">
            <mc:AlternateContent xmlns:mc="http://schemas.openxmlformats.org/markup-compatibility/2006">
              <mc:Choice xmlns:v="urn:schemas-microsoft-com:vml" Requires="v">
                <p:oleObj spid="_x0000_s30547" name="Prism 8" r:id="rId20" imgW="3329815" imgH="3375724" progId="Prism8.Document">
                  <p:embed/>
                </p:oleObj>
              </mc:Choice>
              <mc:Fallback>
                <p:oleObj name="Prism 8" r:id="rId20" imgW="3329815" imgH="3375724" progId="Prism8.Document">
                  <p:embed/>
                  <p:pic>
                    <p:nvPicPr>
                      <p:cNvPr id="0" name=""/>
                      <p:cNvPicPr/>
                      <p:nvPr/>
                    </p:nvPicPr>
                    <p:blipFill>
                      <a:blip r:embed="rId21"/>
                      <a:stretch>
                        <a:fillRect/>
                      </a:stretch>
                    </p:blipFill>
                    <p:spPr>
                      <a:xfrm>
                        <a:off x="2206287" y="6773225"/>
                        <a:ext cx="2014465" cy="2043315"/>
                      </a:xfrm>
                      <a:prstGeom prst="rect">
                        <a:avLst/>
                      </a:prstGeom>
                    </p:spPr>
                  </p:pic>
                </p:oleObj>
              </mc:Fallback>
            </mc:AlternateContent>
          </a:graphicData>
        </a:graphic>
      </p:graphicFrame>
      <p:graphicFrame>
        <p:nvGraphicFramePr>
          <p:cNvPr id="119" name="Object 118">
            <a:extLst>
              <a:ext uri="{FF2B5EF4-FFF2-40B4-BE49-F238E27FC236}">
                <a16:creationId xmlns:a16="http://schemas.microsoft.com/office/drawing/2014/main" id="{70E8228A-284F-4C95-930A-549AB02E5B7B}"/>
              </a:ext>
            </a:extLst>
          </p:cNvPr>
          <p:cNvGraphicFramePr>
            <a:graphicFrameLocks noChangeAspect="1"/>
          </p:cNvGraphicFramePr>
          <p:nvPr>
            <p:extLst>
              <p:ext uri="{D42A27DB-BD31-4B8C-83A1-F6EECF244321}">
                <p14:modId xmlns:p14="http://schemas.microsoft.com/office/powerpoint/2010/main" val="1261272348"/>
              </p:ext>
            </p:extLst>
          </p:nvPr>
        </p:nvGraphicFramePr>
        <p:xfrm>
          <a:off x="4118207" y="6773225"/>
          <a:ext cx="1973734" cy="2043315"/>
        </p:xfrm>
        <a:graphic>
          <a:graphicData uri="http://schemas.openxmlformats.org/presentationml/2006/ole">
            <mc:AlternateContent xmlns:mc="http://schemas.openxmlformats.org/markup-compatibility/2006">
              <mc:Choice xmlns:v="urn:schemas-microsoft-com:vml" Requires="v">
                <p:oleObj spid="_x0000_s30548" name="Prism 8" r:id="rId22" imgW="3261029" imgH="3375724" progId="Prism8.Document">
                  <p:embed/>
                </p:oleObj>
              </mc:Choice>
              <mc:Fallback>
                <p:oleObj name="Prism 8" r:id="rId22" imgW="3261029" imgH="3375724" progId="Prism8.Document">
                  <p:embed/>
                  <p:pic>
                    <p:nvPicPr>
                      <p:cNvPr id="0" name=""/>
                      <p:cNvPicPr/>
                      <p:nvPr/>
                    </p:nvPicPr>
                    <p:blipFill>
                      <a:blip r:embed="rId23"/>
                      <a:stretch>
                        <a:fillRect/>
                      </a:stretch>
                    </p:blipFill>
                    <p:spPr>
                      <a:xfrm>
                        <a:off x="4118207" y="6773225"/>
                        <a:ext cx="1973734" cy="2043315"/>
                      </a:xfrm>
                      <a:prstGeom prst="rect">
                        <a:avLst/>
                      </a:prstGeom>
                    </p:spPr>
                  </p:pic>
                </p:oleObj>
              </mc:Fallback>
            </mc:AlternateContent>
          </a:graphicData>
        </a:graphic>
      </p:graphicFrame>
      <p:graphicFrame>
        <p:nvGraphicFramePr>
          <p:cNvPr id="106" name="Object 105">
            <a:extLst>
              <a:ext uri="{FF2B5EF4-FFF2-40B4-BE49-F238E27FC236}">
                <a16:creationId xmlns:a16="http://schemas.microsoft.com/office/drawing/2014/main" id="{FBBD027F-B507-4FA7-822E-FED64E96D960}"/>
              </a:ext>
            </a:extLst>
          </p:cNvPr>
          <p:cNvGraphicFramePr>
            <a:graphicFrameLocks noChangeAspect="1"/>
          </p:cNvGraphicFramePr>
          <p:nvPr>
            <p:extLst>
              <p:ext uri="{D42A27DB-BD31-4B8C-83A1-F6EECF244321}">
                <p14:modId xmlns:p14="http://schemas.microsoft.com/office/powerpoint/2010/main" val="1987749702"/>
              </p:ext>
            </p:extLst>
          </p:nvPr>
        </p:nvGraphicFramePr>
        <p:xfrm>
          <a:off x="4813266" y="1173318"/>
          <a:ext cx="1885754" cy="2217729"/>
        </p:xfrm>
        <a:graphic>
          <a:graphicData uri="http://schemas.openxmlformats.org/presentationml/2006/ole">
            <mc:AlternateContent xmlns:mc="http://schemas.openxmlformats.org/markup-compatibility/2006">
              <mc:Choice xmlns:v="urn:schemas-microsoft-com:vml" Requires="v">
                <p:oleObj spid="_x0000_s30549" name="Prism 8" r:id="rId24" imgW="3467027" imgH="4067940" progId="Prism8.Document">
                  <p:embed/>
                </p:oleObj>
              </mc:Choice>
              <mc:Fallback>
                <p:oleObj name="Prism 8" r:id="rId24" imgW="3467027" imgH="4067940" progId="Prism8.Document">
                  <p:embed/>
                  <p:pic>
                    <p:nvPicPr>
                      <p:cNvPr id="11" name="Object 10">
                        <a:extLst>
                          <a:ext uri="{FF2B5EF4-FFF2-40B4-BE49-F238E27FC236}">
                            <a16:creationId xmlns:a16="http://schemas.microsoft.com/office/drawing/2014/main" id="{91C8CFAE-0BF4-43A8-A04C-A28AF5823C46}"/>
                          </a:ext>
                        </a:extLst>
                      </p:cNvPr>
                      <p:cNvPicPr/>
                      <p:nvPr/>
                    </p:nvPicPr>
                    <p:blipFill>
                      <a:blip r:embed="rId25"/>
                      <a:stretch>
                        <a:fillRect/>
                      </a:stretch>
                    </p:blipFill>
                    <p:spPr>
                      <a:xfrm>
                        <a:off x="4813266" y="1173318"/>
                        <a:ext cx="1885754" cy="2217729"/>
                      </a:xfrm>
                      <a:prstGeom prst="rect">
                        <a:avLst/>
                      </a:prstGeom>
                    </p:spPr>
                  </p:pic>
                </p:oleObj>
              </mc:Fallback>
            </mc:AlternateContent>
          </a:graphicData>
        </a:graphic>
      </p:graphicFrame>
      <p:graphicFrame>
        <p:nvGraphicFramePr>
          <p:cNvPr id="107" name="Object 106">
            <a:extLst>
              <a:ext uri="{FF2B5EF4-FFF2-40B4-BE49-F238E27FC236}">
                <a16:creationId xmlns:a16="http://schemas.microsoft.com/office/drawing/2014/main" id="{58136EC6-0946-4CAB-95B1-A72C17B0ADB8}"/>
              </a:ext>
            </a:extLst>
          </p:cNvPr>
          <p:cNvGraphicFramePr>
            <a:graphicFrameLocks noChangeAspect="1"/>
          </p:cNvGraphicFramePr>
          <p:nvPr>
            <p:extLst>
              <p:ext uri="{D42A27DB-BD31-4B8C-83A1-F6EECF244321}">
                <p14:modId xmlns:p14="http://schemas.microsoft.com/office/powerpoint/2010/main" val="1372622711"/>
              </p:ext>
            </p:extLst>
          </p:nvPr>
        </p:nvGraphicFramePr>
        <p:xfrm>
          <a:off x="3740534" y="4255014"/>
          <a:ext cx="1524000" cy="2146300"/>
        </p:xfrm>
        <a:graphic>
          <a:graphicData uri="http://schemas.openxmlformats.org/presentationml/2006/ole">
            <mc:AlternateContent xmlns:mc="http://schemas.openxmlformats.org/markup-compatibility/2006">
              <mc:Choice xmlns:v="urn:schemas-microsoft-com:vml" Requires="v">
                <p:oleObj spid="_x0000_s30550" name="Prism 8" r:id="rId26" imgW="3014257" imgH="4252946" progId="Prism8.Document">
                  <p:embed/>
                </p:oleObj>
              </mc:Choice>
              <mc:Fallback>
                <p:oleObj name="Prism 8" r:id="rId26" imgW="3014257" imgH="4252946" progId="Prism8.Document">
                  <p:embed/>
                  <p:pic>
                    <p:nvPicPr>
                      <p:cNvPr id="13" name="Object 12">
                        <a:extLst>
                          <a:ext uri="{FF2B5EF4-FFF2-40B4-BE49-F238E27FC236}">
                            <a16:creationId xmlns:a16="http://schemas.microsoft.com/office/drawing/2014/main" id="{5B228CDD-5A1E-4BF3-8CCC-2DAE94F35213}"/>
                          </a:ext>
                        </a:extLst>
                      </p:cNvPr>
                      <p:cNvPicPr/>
                      <p:nvPr/>
                    </p:nvPicPr>
                    <p:blipFill>
                      <a:blip r:embed="rId27"/>
                      <a:stretch>
                        <a:fillRect/>
                      </a:stretch>
                    </p:blipFill>
                    <p:spPr>
                      <a:xfrm>
                        <a:off x="3740534" y="4255014"/>
                        <a:ext cx="1524000" cy="2146300"/>
                      </a:xfrm>
                      <a:prstGeom prst="rect">
                        <a:avLst/>
                      </a:prstGeom>
                    </p:spPr>
                  </p:pic>
                </p:oleObj>
              </mc:Fallback>
            </mc:AlternateContent>
          </a:graphicData>
        </a:graphic>
      </p:graphicFrame>
      <p:graphicFrame>
        <p:nvGraphicFramePr>
          <p:cNvPr id="108" name="Object 107">
            <a:extLst>
              <a:ext uri="{FF2B5EF4-FFF2-40B4-BE49-F238E27FC236}">
                <a16:creationId xmlns:a16="http://schemas.microsoft.com/office/drawing/2014/main" id="{EC5218BD-8FA8-4703-85B9-AB5201E5C7EE}"/>
              </a:ext>
            </a:extLst>
          </p:cNvPr>
          <p:cNvGraphicFramePr>
            <a:graphicFrameLocks noChangeAspect="1"/>
          </p:cNvGraphicFramePr>
          <p:nvPr>
            <p:extLst>
              <p:ext uri="{D42A27DB-BD31-4B8C-83A1-F6EECF244321}">
                <p14:modId xmlns:p14="http://schemas.microsoft.com/office/powerpoint/2010/main" val="3691948689"/>
              </p:ext>
            </p:extLst>
          </p:nvPr>
        </p:nvGraphicFramePr>
        <p:xfrm>
          <a:off x="5358696" y="4299464"/>
          <a:ext cx="1543050" cy="2057400"/>
        </p:xfrm>
        <a:graphic>
          <a:graphicData uri="http://schemas.openxmlformats.org/presentationml/2006/ole">
            <mc:AlternateContent xmlns:mc="http://schemas.openxmlformats.org/markup-compatibility/2006">
              <mc:Choice xmlns:v="urn:schemas-microsoft-com:vml" Requires="v">
                <p:oleObj spid="_x0000_s30551" name="Prism 8" r:id="rId28" imgW="3053591" imgH="4075503" progId="Prism8.Document">
                  <p:embed/>
                </p:oleObj>
              </mc:Choice>
              <mc:Fallback>
                <p:oleObj name="Prism 8" r:id="rId28" imgW="3053591" imgH="4075503" progId="Prism8.Document">
                  <p:embed/>
                  <p:pic>
                    <p:nvPicPr>
                      <p:cNvPr id="15" name="Object 14">
                        <a:extLst>
                          <a:ext uri="{FF2B5EF4-FFF2-40B4-BE49-F238E27FC236}">
                            <a16:creationId xmlns:a16="http://schemas.microsoft.com/office/drawing/2014/main" id="{723F1CF8-AE73-4409-A82F-695D3DEE4734}"/>
                          </a:ext>
                        </a:extLst>
                      </p:cNvPr>
                      <p:cNvPicPr/>
                      <p:nvPr/>
                    </p:nvPicPr>
                    <p:blipFill>
                      <a:blip r:embed="rId29"/>
                      <a:stretch>
                        <a:fillRect/>
                      </a:stretch>
                    </p:blipFill>
                    <p:spPr>
                      <a:xfrm>
                        <a:off x="5358696" y="4299464"/>
                        <a:ext cx="1543050" cy="2057400"/>
                      </a:xfrm>
                      <a:prstGeom prst="rect">
                        <a:avLst/>
                      </a:prstGeom>
                    </p:spPr>
                  </p:pic>
                </p:oleObj>
              </mc:Fallback>
            </mc:AlternateContent>
          </a:graphicData>
        </a:graphic>
      </p:graphicFrame>
      <p:sp>
        <p:nvSpPr>
          <p:cNvPr id="109" name="TextBox 108">
            <a:extLst>
              <a:ext uri="{FF2B5EF4-FFF2-40B4-BE49-F238E27FC236}">
                <a16:creationId xmlns:a16="http://schemas.microsoft.com/office/drawing/2014/main" id="{B5BCEE0D-2FF7-4672-8D8D-8859793E82DA}"/>
              </a:ext>
            </a:extLst>
          </p:cNvPr>
          <p:cNvSpPr txBox="1"/>
          <p:nvPr/>
        </p:nvSpPr>
        <p:spPr>
          <a:xfrm>
            <a:off x="15792" y="6366279"/>
            <a:ext cx="3054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spcBef>
                <a:spcPct val="0"/>
              </a:spcBef>
              <a:buFontTx/>
              <a:buNone/>
              <a:defRPr sz="1200" b="1">
                <a:latin typeface="Arial" panose="020B0604020202020204" pitchFamily="34" charset="0"/>
              </a:defRPr>
            </a:lvl1pPr>
            <a:lvl2pPr marL="742950" indent="-285750">
              <a:spcBef>
                <a:spcPct val="20000"/>
              </a:spcBef>
              <a:buFont typeface="Arial" panose="020B0604020202020204" pitchFamily="34" charset="0"/>
              <a:buChar char="–"/>
              <a:defRPr sz="15400">
                <a:latin typeface="Calibri" panose="020F0502020204030204" pitchFamily="34" charset="0"/>
              </a:defRPr>
            </a:lvl2pPr>
            <a:lvl3pPr marL="1143000" indent="-228600">
              <a:spcBef>
                <a:spcPct val="20000"/>
              </a:spcBef>
              <a:buFont typeface="Arial" panose="020B0604020202020204" pitchFamily="34" charset="0"/>
              <a:buChar char="•"/>
              <a:defRPr sz="13200">
                <a:latin typeface="Calibri" panose="020F0502020204030204" pitchFamily="34" charset="0"/>
              </a:defRPr>
            </a:lvl3pPr>
            <a:lvl4pPr marL="1600200" indent="-228600">
              <a:spcBef>
                <a:spcPct val="20000"/>
              </a:spcBef>
              <a:buFont typeface="Arial" panose="020B0604020202020204" pitchFamily="34" charset="0"/>
              <a:buChar char="–"/>
              <a:defRPr sz="11000">
                <a:latin typeface="Calibri" panose="020F0502020204030204" pitchFamily="34" charset="0"/>
              </a:defRPr>
            </a:lvl4pPr>
            <a:lvl5pPr marL="2057400" indent="-228600">
              <a:spcBef>
                <a:spcPct val="20000"/>
              </a:spcBef>
              <a:buFont typeface="Arial" panose="020B0604020202020204" pitchFamily="34" charset="0"/>
              <a:buChar char="»"/>
              <a:defRPr sz="11000">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9pPr>
          </a:lstStyle>
          <a:p>
            <a:r>
              <a:rPr lang="en-US" dirty="0"/>
              <a:t>F.</a:t>
            </a:r>
          </a:p>
        </p:txBody>
      </p:sp>
      <p:sp>
        <p:nvSpPr>
          <p:cNvPr id="111" name="TextBox 110">
            <a:extLst>
              <a:ext uri="{FF2B5EF4-FFF2-40B4-BE49-F238E27FC236}">
                <a16:creationId xmlns:a16="http://schemas.microsoft.com/office/drawing/2014/main" id="{36675F0A-33FF-4B43-A9C5-2E37391A5B26}"/>
              </a:ext>
            </a:extLst>
          </p:cNvPr>
          <p:cNvSpPr txBox="1"/>
          <p:nvPr/>
        </p:nvSpPr>
        <p:spPr>
          <a:xfrm>
            <a:off x="-55980" y="-56036"/>
            <a:ext cx="2153154" cy="307777"/>
          </a:xfrm>
          <a:prstGeom prst="rect">
            <a:avLst/>
          </a:prstGeom>
          <a:noFill/>
        </p:spPr>
        <p:txBody>
          <a:bodyPr wrap="none" rtlCol="0">
            <a:spAutoFit/>
          </a:bodyPr>
          <a:lstStyle>
            <a:defPPr>
              <a:defRPr lang="en-US"/>
            </a:defPPr>
            <a:lvl1pPr>
              <a:defRPr b="1">
                <a:latin typeface="Arial" panose="020B0604020202020204" pitchFamily="34" charset="0"/>
                <a:cs typeface="Arial" panose="020B0604020202020204" pitchFamily="34" charset="0"/>
              </a:defRPr>
            </a:lvl1pPr>
          </a:lstStyle>
          <a:p>
            <a:r>
              <a:rPr lang="en-US" sz="1400" dirty="0"/>
              <a:t>Supplemental Figure 3</a:t>
            </a:r>
          </a:p>
        </p:txBody>
      </p:sp>
      <p:graphicFrame>
        <p:nvGraphicFramePr>
          <p:cNvPr id="9" name="Object 8">
            <a:extLst>
              <a:ext uri="{FF2B5EF4-FFF2-40B4-BE49-F238E27FC236}">
                <a16:creationId xmlns:a16="http://schemas.microsoft.com/office/drawing/2014/main" id="{FBECBF86-4A91-401F-ABF9-BE81BEE3FF7E}"/>
              </a:ext>
            </a:extLst>
          </p:cNvPr>
          <p:cNvGraphicFramePr>
            <a:graphicFrameLocks noChangeAspect="1"/>
          </p:cNvGraphicFramePr>
          <p:nvPr>
            <p:extLst>
              <p:ext uri="{D42A27DB-BD31-4B8C-83A1-F6EECF244321}">
                <p14:modId xmlns:p14="http://schemas.microsoft.com/office/powerpoint/2010/main" val="2931970736"/>
              </p:ext>
            </p:extLst>
          </p:nvPr>
        </p:nvGraphicFramePr>
        <p:xfrm>
          <a:off x="306388" y="4325938"/>
          <a:ext cx="1406525" cy="1951037"/>
        </p:xfrm>
        <a:graphic>
          <a:graphicData uri="http://schemas.openxmlformats.org/presentationml/2006/ole">
            <mc:AlternateContent xmlns:mc="http://schemas.openxmlformats.org/markup-compatibility/2006">
              <mc:Choice xmlns:v="urn:schemas-microsoft-com:vml" Requires="v">
                <p:oleObj spid="_x0000_s30552" name="Prism 8" r:id="rId30" imgW="2931828" imgH="4068646" progId="Prism8.Document">
                  <p:embed/>
                </p:oleObj>
              </mc:Choice>
              <mc:Fallback>
                <p:oleObj name="Prism 8" r:id="rId30" imgW="2931828" imgH="4068646" progId="Prism8.Document">
                  <p:embed/>
                  <p:pic>
                    <p:nvPicPr>
                      <p:cNvPr id="0" name=""/>
                      <p:cNvPicPr/>
                      <p:nvPr/>
                    </p:nvPicPr>
                    <p:blipFill>
                      <a:blip r:embed="rId31"/>
                      <a:stretch>
                        <a:fillRect/>
                      </a:stretch>
                    </p:blipFill>
                    <p:spPr>
                      <a:xfrm>
                        <a:off x="306388" y="4325938"/>
                        <a:ext cx="1406525" cy="1951037"/>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19A5B166-F671-4BC6-958D-1641970F54BC}"/>
              </a:ext>
            </a:extLst>
          </p:cNvPr>
          <p:cNvGraphicFramePr>
            <a:graphicFrameLocks noChangeAspect="1"/>
          </p:cNvGraphicFramePr>
          <p:nvPr>
            <p:extLst>
              <p:ext uri="{D42A27DB-BD31-4B8C-83A1-F6EECF244321}">
                <p14:modId xmlns:p14="http://schemas.microsoft.com/office/powerpoint/2010/main" val="240417137"/>
              </p:ext>
            </p:extLst>
          </p:nvPr>
        </p:nvGraphicFramePr>
        <p:xfrm>
          <a:off x="1749425" y="4314825"/>
          <a:ext cx="1295400" cy="2044700"/>
        </p:xfrm>
        <a:graphic>
          <a:graphicData uri="http://schemas.openxmlformats.org/presentationml/2006/ole">
            <mc:AlternateContent xmlns:mc="http://schemas.openxmlformats.org/markup-compatibility/2006">
              <mc:Choice xmlns:v="urn:schemas-microsoft-com:vml" Requires="v">
                <p:oleObj spid="_x0000_s30553" name="Prism 8" r:id="rId32" imgW="2634505" imgH="4161516" progId="Prism8.Document">
                  <p:embed/>
                </p:oleObj>
              </mc:Choice>
              <mc:Fallback>
                <p:oleObj name="Prism 8" r:id="rId32" imgW="2634505" imgH="4161516" progId="Prism8.Document">
                  <p:embed/>
                  <p:pic>
                    <p:nvPicPr>
                      <p:cNvPr id="0" name=""/>
                      <p:cNvPicPr/>
                      <p:nvPr/>
                    </p:nvPicPr>
                    <p:blipFill>
                      <a:blip r:embed="rId33"/>
                      <a:stretch>
                        <a:fillRect/>
                      </a:stretch>
                    </p:blipFill>
                    <p:spPr>
                      <a:xfrm>
                        <a:off x="1749425" y="4314825"/>
                        <a:ext cx="1295400" cy="2044700"/>
                      </a:xfrm>
                      <a:prstGeom prst="rect">
                        <a:avLst/>
                      </a:prstGeom>
                    </p:spPr>
                  </p:pic>
                </p:oleObj>
              </mc:Fallback>
            </mc:AlternateContent>
          </a:graphicData>
        </a:graphic>
      </p:graphicFrame>
      <p:sp>
        <p:nvSpPr>
          <p:cNvPr id="75" name="TextBox 74">
            <a:extLst>
              <a:ext uri="{FF2B5EF4-FFF2-40B4-BE49-F238E27FC236}">
                <a16:creationId xmlns:a16="http://schemas.microsoft.com/office/drawing/2014/main" id="{DFF48E71-5AF6-4907-9180-BCE10518237C}"/>
              </a:ext>
            </a:extLst>
          </p:cNvPr>
          <p:cNvSpPr txBox="1"/>
          <p:nvPr/>
        </p:nvSpPr>
        <p:spPr>
          <a:xfrm>
            <a:off x="4490647" y="250201"/>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spcBef>
                <a:spcPct val="0"/>
              </a:spcBef>
              <a:buFontTx/>
              <a:buNone/>
              <a:defRPr sz="1200" b="1">
                <a:latin typeface="Arial" panose="020B0604020202020204" pitchFamily="34" charset="0"/>
              </a:defRPr>
            </a:lvl1pPr>
            <a:lvl2pPr marL="742950" indent="-285750">
              <a:spcBef>
                <a:spcPct val="20000"/>
              </a:spcBef>
              <a:buFont typeface="Arial" panose="020B0604020202020204" pitchFamily="34" charset="0"/>
              <a:buChar char="–"/>
              <a:defRPr sz="15400">
                <a:latin typeface="Calibri" panose="020F0502020204030204" pitchFamily="34" charset="0"/>
              </a:defRPr>
            </a:lvl2pPr>
            <a:lvl3pPr marL="1143000" indent="-228600">
              <a:spcBef>
                <a:spcPct val="20000"/>
              </a:spcBef>
              <a:buFont typeface="Arial" panose="020B0604020202020204" pitchFamily="34" charset="0"/>
              <a:buChar char="•"/>
              <a:defRPr sz="13200">
                <a:latin typeface="Calibri" panose="020F0502020204030204" pitchFamily="34" charset="0"/>
              </a:defRPr>
            </a:lvl3pPr>
            <a:lvl4pPr marL="1600200" indent="-228600">
              <a:spcBef>
                <a:spcPct val="20000"/>
              </a:spcBef>
              <a:buFont typeface="Arial" panose="020B0604020202020204" pitchFamily="34" charset="0"/>
              <a:buChar char="–"/>
              <a:defRPr sz="11000">
                <a:latin typeface="Calibri" panose="020F0502020204030204" pitchFamily="34" charset="0"/>
              </a:defRPr>
            </a:lvl4pPr>
            <a:lvl5pPr marL="2057400" indent="-228600">
              <a:spcBef>
                <a:spcPct val="20000"/>
              </a:spcBef>
              <a:buFont typeface="Arial" panose="020B0604020202020204" pitchFamily="34" charset="0"/>
              <a:buChar char="»"/>
              <a:defRPr sz="11000">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9pPr>
          </a:lstStyle>
          <a:p>
            <a:r>
              <a:rPr lang="en-US" dirty="0"/>
              <a:t>B.</a:t>
            </a:r>
          </a:p>
        </p:txBody>
      </p:sp>
      <p:sp>
        <p:nvSpPr>
          <p:cNvPr id="78" name="TextBox 77">
            <a:extLst>
              <a:ext uri="{FF2B5EF4-FFF2-40B4-BE49-F238E27FC236}">
                <a16:creationId xmlns:a16="http://schemas.microsoft.com/office/drawing/2014/main" id="{348D9079-D7F7-46E6-A3BF-1755641501AC}"/>
              </a:ext>
            </a:extLst>
          </p:cNvPr>
          <p:cNvSpPr txBox="1"/>
          <p:nvPr/>
        </p:nvSpPr>
        <p:spPr>
          <a:xfrm>
            <a:off x="3391869" y="4113978"/>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spcBef>
                <a:spcPct val="0"/>
              </a:spcBef>
              <a:buFontTx/>
              <a:buNone/>
              <a:defRPr sz="1200" b="1">
                <a:latin typeface="Arial" panose="020B0604020202020204" pitchFamily="34" charset="0"/>
              </a:defRPr>
            </a:lvl1pPr>
            <a:lvl2pPr marL="742950" indent="-285750">
              <a:spcBef>
                <a:spcPct val="20000"/>
              </a:spcBef>
              <a:buFont typeface="Arial" panose="020B0604020202020204" pitchFamily="34" charset="0"/>
              <a:buChar char="–"/>
              <a:defRPr sz="15400">
                <a:latin typeface="Calibri" panose="020F0502020204030204" pitchFamily="34" charset="0"/>
              </a:defRPr>
            </a:lvl2pPr>
            <a:lvl3pPr marL="1143000" indent="-228600">
              <a:spcBef>
                <a:spcPct val="20000"/>
              </a:spcBef>
              <a:buFont typeface="Arial" panose="020B0604020202020204" pitchFamily="34" charset="0"/>
              <a:buChar char="•"/>
              <a:defRPr sz="13200">
                <a:latin typeface="Calibri" panose="020F0502020204030204" pitchFamily="34" charset="0"/>
              </a:defRPr>
            </a:lvl3pPr>
            <a:lvl4pPr marL="1600200" indent="-228600">
              <a:spcBef>
                <a:spcPct val="20000"/>
              </a:spcBef>
              <a:buFont typeface="Arial" panose="020B0604020202020204" pitchFamily="34" charset="0"/>
              <a:buChar char="–"/>
              <a:defRPr sz="11000">
                <a:latin typeface="Calibri" panose="020F0502020204030204" pitchFamily="34" charset="0"/>
              </a:defRPr>
            </a:lvl4pPr>
            <a:lvl5pPr marL="2057400" indent="-228600">
              <a:spcBef>
                <a:spcPct val="20000"/>
              </a:spcBef>
              <a:buFont typeface="Arial" panose="020B0604020202020204" pitchFamily="34" charset="0"/>
              <a:buChar char="»"/>
              <a:defRPr sz="11000">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9pPr>
          </a:lstStyle>
          <a:p>
            <a:r>
              <a:rPr lang="en-US" dirty="0"/>
              <a:t>D.</a:t>
            </a:r>
          </a:p>
        </p:txBody>
      </p:sp>
      <p:sp>
        <p:nvSpPr>
          <p:cNvPr id="80" name="TextBox 79">
            <a:extLst>
              <a:ext uri="{FF2B5EF4-FFF2-40B4-BE49-F238E27FC236}">
                <a16:creationId xmlns:a16="http://schemas.microsoft.com/office/drawing/2014/main" id="{E1DBFF86-9888-4E9C-BE4E-73FC0008F767}"/>
              </a:ext>
            </a:extLst>
          </p:cNvPr>
          <p:cNvSpPr txBox="1"/>
          <p:nvPr/>
        </p:nvSpPr>
        <p:spPr>
          <a:xfrm>
            <a:off x="5141265" y="4069011"/>
            <a:ext cx="3305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spcBef>
                <a:spcPct val="0"/>
              </a:spcBef>
              <a:buFontTx/>
              <a:buNone/>
              <a:defRPr sz="1200" b="1">
                <a:latin typeface="Arial" panose="020B0604020202020204" pitchFamily="34" charset="0"/>
              </a:defRPr>
            </a:lvl1pPr>
            <a:lvl2pPr marL="742950" indent="-285750">
              <a:spcBef>
                <a:spcPct val="20000"/>
              </a:spcBef>
              <a:buFont typeface="Arial" panose="020B0604020202020204" pitchFamily="34" charset="0"/>
              <a:buChar char="–"/>
              <a:defRPr sz="15400">
                <a:latin typeface="Calibri" panose="020F0502020204030204" pitchFamily="34" charset="0"/>
              </a:defRPr>
            </a:lvl2pPr>
            <a:lvl3pPr marL="1143000" indent="-228600">
              <a:spcBef>
                <a:spcPct val="20000"/>
              </a:spcBef>
              <a:buFont typeface="Arial" panose="020B0604020202020204" pitchFamily="34" charset="0"/>
              <a:buChar char="•"/>
              <a:defRPr sz="13200">
                <a:latin typeface="Calibri" panose="020F0502020204030204" pitchFamily="34" charset="0"/>
              </a:defRPr>
            </a:lvl3pPr>
            <a:lvl4pPr marL="1600200" indent="-228600">
              <a:spcBef>
                <a:spcPct val="20000"/>
              </a:spcBef>
              <a:buFont typeface="Arial" panose="020B0604020202020204" pitchFamily="34" charset="0"/>
              <a:buChar char="–"/>
              <a:defRPr sz="11000">
                <a:latin typeface="Calibri" panose="020F0502020204030204" pitchFamily="34" charset="0"/>
              </a:defRPr>
            </a:lvl4pPr>
            <a:lvl5pPr marL="2057400" indent="-228600">
              <a:spcBef>
                <a:spcPct val="20000"/>
              </a:spcBef>
              <a:buFont typeface="Arial" panose="020B0604020202020204" pitchFamily="34" charset="0"/>
              <a:buChar char="»"/>
              <a:defRPr sz="11000">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latin typeface="Calibri" panose="020F0502020204030204" pitchFamily="34" charset="0"/>
              </a:defRPr>
            </a:lvl9pPr>
          </a:lstStyle>
          <a:p>
            <a:r>
              <a:rPr lang="en-US" dirty="0"/>
              <a:t>E.</a:t>
            </a:r>
          </a:p>
        </p:txBody>
      </p:sp>
    </p:spTree>
    <p:extLst>
      <p:ext uri="{BB962C8B-B14F-4D97-AF65-F5344CB8AC3E}">
        <p14:creationId xmlns:p14="http://schemas.microsoft.com/office/powerpoint/2010/main" val="26924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0D541A5-7087-4E8C-926B-A778F17B526F}"/>
              </a:ext>
            </a:extLst>
          </p:cNvPr>
          <p:cNvSpPr/>
          <p:nvPr/>
        </p:nvSpPr>
        <p:spPr>
          <a:xfrm>
            <a:off x="228600" y="165100"/>
            <a:ext cx="6858000" cy="7355924"/>
          </a:xfrm>
          <a:prstGeom prst="rect">
            <a:avLst/>
          </a:prstGeom>
        </p:spPr>
        <p:txBody>
          <a:bodyPr wrap="square">
            <a:spAutoFit/>
          </a:bodyPr>
          <a:lstStyle/>
          <a:p>
            <a:pPr algn="just">
              <a:lnSpc>
                <a:spcPct val="200000"/>
              </a:lnSpc>
              <a:spcAft>
                <a:spcPts val="800"/>
              </a:spcAft>
            </a:pPr>
            <a:r>
              <a:rPr lang="en-US" sz="1400" b="1" dirty="0">
                <a:latin typeface="Times New Roman" panose="02020603050405020304" pitchFamily="18" charset="0"/>
                <a:ea typeface="DengXian" panose="02010600030101010101" pitchFamily="2" charset="-122"/>
                <a:cs typeface="Times New Roman" panose="02020603050405020304" pitchFamily="18" charset="0"/>
              </a:rPr>
              <a:t>Supplemental Figure 3. Slower activation kinetics and diminished cytokine production in TCRβ+CD138+ cells. </a:t>
            </a:r>
            <a:r>
              <a:rPr lang="en-US" sz="1400" dirty="0">
                <a:latin typeface="Times New Roman" panose="02020603050405020304" pitchFamily="18" charset="0"/>
                <a:ea typeface="DengXian" panose="02010600030101010101" pitchFamily="2" charset="-122"/>
                <a:cs typeface="Times New Roman" panose="02020603050405020304" pitchFamily="18" charset="0"/>
              </a:rPr>
              <a:t>Splenic TCR</a:t>
            </a:r>
            <a:r>
              <a:rPr lang="el-GR" sz="1400" dirty="0">
                <a:latin typeface="Times New Roman" panose="02020603050405020304" pitchFamily="18" charset="0"/>
                <a:ea typeface="DengXian" panose="02010600030101010101" pitchFamily="2" charset="-122"/>
                <a:cs typeface="Times New Roman" panose="02020603050405020304" pitchFamily="18" charset="0"/>
              </a:rPr>
              <a:t>β</a:t>
            </a:r>
            <a:r>
              <a:rPr lang="en-US" sz="1400" dirty="0">
                <a:latin typeface="Times New Roman" panose="02020603050405020304" pitchFamily="18" charset="0"/>
                <a:ea typeface="DengXian" panose="02010600030101010101" pitchFamily="2" charset="-122"/>
                <a:cs typeface="Times New Roman" panose="02020603050405020304" pitchFamily="18" charset="0"/>
              </a:rPr>
              <a:t>+CD138+ and TCR</a:t>
            </a:r>
            <a:r>
              <a:rPr lang="el-GR" sz="1400" dirty="0">
                <a:latin typeface="Times New Roman" panose="02020603050405020304" pitchFamily="18" charset="0"/>
                <a:ea typeface="DengXian" panose="02010600030101010101" pitchFamily="2" charset="-122"/>
                <a:cs typeface="Times New Roman" panose="02020603050405020304" pitchFamily="18" charset="0"/>
              </a:rPr>
              <a:t>β</a:t>
            </a:r>
            <a:r>
              <a:rPr lang="en-US" sz="1400" dirty="0">
                <a:latin typeface="Times New Roman" panose="02020603050405020304" pitchFamily="18" charset="0"/>
                <a:ea typeface="DengXian" panose="02010600030101010101" pitchFamily="2" charset="-122"/>
                <a:cs typeface="Times New Roman" panose="02020603050405020304" pitchFamily="18" charset="0"/>
              </a:rPr>
              <a:t>+CD138- cells from 10-12 weeks old MRL/Lpr mice were sorted with magnetic beads. </a:t>
            </a:r>
            <a:r>
              <a:rPr lang="en-US" sz="1400" b="1" dirty="0">
                <a:latin typeface="Times New Roman" panose="02020603050405020304" pitchFamily="18" charset="0"/>
                <a:ea typeface="DengXian" panose="02010600030101010101" pitchFamily="2" charset="-122"/>
                <a:cs typeface="Times New Roman" panose="02020603050405020304" pitchFamily="18" charset="0"/>
              </a:rPr>
              <a:t>(A)</a:t>
            </a:r>
            <a:r>
              <a:rPr lang="en-US" sz="1400" dirty="0">
                <a:latin typeface="Times New Roman" panose="02020603050405020304" pitchFamily="18" charset="0"/>
                <a:ea typeface="DengXian" panose="02010600030101010101" pitchFamily="2" charset="-122"/>
                <a:cs typeface="Times New Roman" panose="02020603050405020304" pitchFamily="18" charset="0"/>
              </a:rPr>
              <a:t> Sorted cells were stimulated with PMA/ionomycin for 24 or 48 hours and the activation kinetics was assessed by measuring CD69 and CD25 expression in flow cytometry. Representative histogram images indicating the frequencies of CD69 and CD25 expressing cells are shown. Mean percentages ± SD of 7 mice from three experiments are plotted. </a:t>
            </a:r>
            <a:r>
              <a:rPr lang="en-US" sz="1400" b="1" dirty="0">
                <a:latin typeface="Times New Roman" panose="02020603050405020304" pitchFamily="18" charset="0"/>
                <a:ea typeface="DengXian" panose="02010600030101010101" pitchFamily="2" charset="-122"/>
                <a:cs typeface="Times New Roman" panose="02020603050405020304" pitchFamily="18" charset="0"/>
              </a:rPr>
              <a:t>(B)</a:t>
            </a:r>
            <a:r>
              <a:rPr lang="en-US" sz="1400" dirty="0">
                <a:latin typeface="Times New Roman" panose="02020603050405020304" pitchFamily="18" charset="0"/>
                <a:ea typeface="DengXian" panose="02010600030101010101" pitchFamily="2" charset="-122"/>
                <a:cs typeface="Times New Roman" panose="02020603050405020304" pitchFamily="18" charset="0"/>
              </a:rPr>
              <a:t> Sorted cells were stimulated with anti-CD3/CD28 antibodies and mRNA for </a:t>
            </a:r>
            <a:r>
              <a:rPr lang="en-US" sz="1400" i="1" dirty="0">
                <a:latin typeface="Times New Roman" panose="02020603050405020304" pitchFamily="18" charset="0"/>
                <a:ea typeface="DengXian" panose="02010600030101010101" pitchFamily="2" charset="-122"/>
                <a:cs typeface="Times New Roman" panose="02020603050405020304" pitchFamily="18" charset="0"/>
              </a:rPr>
              <a:t>IFN</a:t>
            </a:r>
            <a:r>
              <a:rPr lang="el-GR" sz="1400" i="1" dirty="0">
                <a:latin typeface="Times New Roman" panose="02020603050405020304" pitchFamily="18" charset="0"/>
                <a:ea typeface="DengXian" panose="02010600030101010101" pitchFamily="2" charset="-122"/>
                <a:cs typeface="Times New Roman" panose="02020603050405020304" pitchFamily="18" charset="0"/>
              </a:rPr>
              <a:t>γ</a:t>
            </a:r>
            <a:r>
              <a:rPr lang="el-GR" sz="1400" dirty="0">
                <a:latin typeface="Times New Roman" panose="02020603050405020304" pitchFamily="18" charset="0"/>
                <a:ea typeface="DengXian" panose="02010600030101010101" pitchFamily="2" charset="-122"/>
                <a:cs typeface="Times New Roman" panose="02020603050405020304" pitchFamily="18" charset="0"/>
              </a:rPr>
              <a:t> </a:t>
            </a:r>
            <a:r>
              <a:rPr lang="en-US" sz="1400" dirty="0">
                <a:latin typeface="Times New Roman" panose="02020603050405020304" pitchFamily="18" charset="0"/>
                <a:ea typeface="DengXian" panose="02010600030101010101" pitchFamily="2" charset="-122"/>
                <a:cs typeface="Times New Roman" panose="02020603050405020304" pitchFamily="18" charset="0"/>
              </a:rPr>
              <a:t>was quantified by Q-PCR. Mean ± SD of 5 mice from two experiments are plotted. (</a:t>
            </a:r>
            <a:r>
              <a:rPr lang="en-US" sz="1400" b="1" dirty="0">
                <a:latin typeface="Times New Roman" panose="02020603050405020304" pitchFamily="18" charset="0"/>
                <a:ea typeface="DengXian" panose="02010600030101010101" pitchFamily="2" charset="-122"/>
                <a:cs typeface="Times New Roman" panose="02020603050405020304" pitchFamily="18" charset="0"/>
              </a:rPr>
              <a:t>C</a:t>
            </a:r>
            <a:r>
              <a:rPr lang="en-US" sz="1400" dirty="0">
                <a:latin typeface="Times New Roman" panose="02020603050405020304" pitchFamily="18" charset="0"/>
                <a:ea typeface="DengXian" panose="02010600030101010101" pitchFamily="2" charset="-122"/>
                <a:cs typeface="Times New Roman" panose="02020603050405020304" pitchFamily="18" charset="0"/>
              </a:rPr>
              <a:t>) Sorted cells were stimulated with anti-CD3/CD28 antibodies or PMA/ionomycin, and </a:t>
            </a:r>
            <a:r>
              <a:rPr lang="en-US" sz="1400" i="1" dirty="0">
                <a:latin typeface="Times New Roman" panose="02020603050405020304" pitchFamily="18" charset="0"/>
                <a:ea typeface="DengXian" panose="02010600030101010101" pitchFamily="2" charset="-122"/>
                <a:cs typeface="Times New Roman" panose="02020603050405020304" pitchFamily="18" charset="0"/>
              </a:rPr>
              <a:t>IL-21</a:t>
            </a:r>
            <a:r>
              <a:rPr lang="en-US" sz="1400" dirty="0">
                <a:latin typeface="Times New Roman" panose="02020603050405020304" pitchFamily="18" charset="0"/>
                <a:ea typeface="DengXian" panose="02010600030101010101" pitchFamily="2" charset="-122"/>
                <a:cs typeface="Times New Roman" panose="02020603050405020304" pitchFamily="18" charset="0"/>
              </a:rPr>
              <a:t> mRNA was quantified by Q-PCR. Mean ± SD of 5 mice from two experiments are plotted. </a:t>
            </a:r>
            <a:r>
              <a:rPr lang="en-US" sz="1400" b="1" dirty="0">
                <a:latin typeface="Times New Roman" panose="02020603050405020304" pitchFamily="18" charset="0"/>
                <a:ea typeface="DengXian" panose="02010600030101010101" pitchFamily="2" charset="-122"/>
                <a:cs typeface="Times New Roman" panose="02020603050405020304" pitchFamily="18" charset="0"/>
              </a:rPr>
              <a:t>(D and E)</a:t>
            </a:r>
            <a:r>
              <a:rPr lang="en-US" sz="1400" dirty="0">
                <a:latin typeface="Times New Roman" panose="02020603050405020304" pitchFamily="18" charset="0"/>
                <a:ea typeface="DengXian" panose="02010600030101010101" pitchFamily="2" charset="-122"/>
                <a:cs typeface="Times New Roman" panose="02020603050405020304" pitchFamily="18" charset="0"/>
              </a:rPr>
              <a:t> Sorted cells were stimulated with anti-CD3/CD28 antibodies, and mRNA for </a:t>
            </a:r>
            <a:r>
              <a:rPr lang="en-US" sz="1400" i="1" dirty="0">
                <a:latin typeface="Times New Roman" panose="02020603050405020304" pitchFamily="18" charset="0"/>
                <a:ea typeface="DengXian" panose="02010600030101010101" pitchFamily="2" charset="-122"/>
                <a:cs typeface="Times New Roman" panose="02020603050405020304" pitchFamily="18" charset="0"/>
              </a:rPr>
              <a:t>TNFα </a:t>
            </a:r>
            <a:r>
              <a:rPr lang="en-US" sz="1400" b="1" dirty="0">
                <a:latin typeface="Times New Roman" panose="02020603050405020304" pitchFamily="18" charset="0"/>
                <a:ea typeface="DengXian" panose="02010600030101010101" pitchFamily="2" charset="-122"/>
                <a:cs typeface="Times New Roman" panose="02020603050405020304" pitchFamily="18" charset="0"/>
              </a:rPr>
              <a:t>(D)</a:t>
            </a:r>
            <a:r>
              <a:rPr lang="en-US" sz="1400" dirty="0">
                <a:latin typeface="Times New Roman" panose="02020603050405020304" pitchFamily="18" charset="0"/>
                <a:ea typeface="DengXian" panose="02010600030101010101" pitchFamily="2" charset="-122"/>
                <a:cs typeface="Times New Roman" panose="02020603050405020304" pitchFamily="18" charset="0"/>
              </a:rPr>
              <a:t> and </a:t>
            </a:r>
            <a:r>
              <a:rPr lang="en-US" sz="1400" i="1" dirty="0">
                <a:latin typeface="Times New Roman" panose="02020603050405020304" pitchFamily="18" charset="0"/>
                <a:ea typeface="DengXian" panose="02010600030101010101" pitchFamily="2" charset="-122"/>
                <a:cs typeface="Times New Roman" panose="02020603050405020304" pitchFamily="18" charset="0"/>
              </a:rPr>
              <a:t>IL-17</a:t>
            </a:r>
            <a:r>
              <a:rPr lang="en-US" sz="1400" dirty="0">
                <a:latin typeface="Times New Roman" panose="02020603050405020304" pitchFamily="18" charset="0"/>
                <a:ea typeface="DengXian" panose="02010600030101010101" pitchFamily="2" charset="-122"/>
                <a:cs typeface="Times New Roman" panose="02020603050405020304" pitchFamily="18" charset="0"/>
              </a:rPr>
              <a:t> </a:t>
            </a:r>
            <a:r>
              <a:rPr lang="en-US" sz="1400" b="1" dirty="0">
                <a:latin typeface="Times New Roman" panose="02020603050405020304" pitchFamily="18" charset="0"/>
                <a:ea typeface="DengXian" panose="02010600030101010101" pitchFamily="2" charset="-122"/>
                <a:cs typeface="Times New Roman" panose="02020603050405020304" pitchFamily="18" charset="0"/>
              </a:rPr>
              <a:t>(E)</a:t>
            </a:r>
            <a:r>
              <a:rPr lang="en-US" sz="1400" dirty="0">
                <a:latin typeface="Times New Roman" panose="02020603050405020304" pitchFamily="18" charset="0"/>
                <a:ea typeface="DengXian" panose="02010600030101010101" pitchFamily="2" charset="-122"/>
                <a:cs typeface="Times New Roman" panose="02020603050405020304" pitchFamily="18" charset="0"/>
              </a:rPr>
              <a:t> were quantified by Q-PCR. Mean ± SD of 5 mice from two experiments are plotted. </a:t>
            </a:r>
            <a:r>
              <a:rPr lang="en-US" sz="1400" b="1" dirty="0">
                <a:latin typeface="Times New Roman" panose="02020603050405020304" pitchFamily="18" charset="0"/>
                <a:ea typeface="DengXian" panose="02010600030101010101" pitchFamily="2" charset="-122"/>
                <a:cs typeface="Times New Roman" panose="02020603050405020304" pitchFamily="18" charset="0"/>
              </a:rPr>
              <a:t>(F)</a:t>
            </a:r>
            <a:r>
              <a:rPr lang="en-US" sz="1400" dirty="0">
                <a:latin typeface="Times New Roman" panose="02020603050405020304" pitchFamily="18" charset="0"/>
                <a:ea typeface="DengXian" panose="02010600030101010101" pitchFamily="2" charset="-122"/>
                <a:cs typeface="Times New Roman" panose="02020603050405020304" pitchFamily="18" charset="0"/>
              </a:rPr>
              <a:t> Sorted cells were stimulated with PMA/ionomycin, and the production of IFN</a:t>
            </a:r>
            <a:r>
              <a:rPr lang="el-GR" sz="1400" dirty="0">
                <a:latin typeface="Times New Roman" panose="02020603050405020304" pitchFamily="18" charset="0"/>
                <a:ea typeface="DengXian" panose="02010600030101010101" pitchFamily="2" charset="-122"/>
                <a:cs typeface="Times New Roman" panose="02020603050405020304" pitchFamily="18" charset="0"/>
              </a:rPr>
              <a:t>γ</a:t>
            </a:r>
            <a:r>
              <a:rPr lang="en-US" sz="1400" dirty="0">
                <a:latin typeface="Times New Roman" panose="02020603050405020304" pitchFamily="18" charset="0"/>
                <a:ea typeface="DengXian" panose="02010600030101010101" pitchFamily="2" charset="-122"/>
                <a:cs typeface="Times New Roman" panose="02020603050405020304" pitchFamily="18" charset="0"/>
              </a:rPr>
              <a:t>, and IL-17 were measured by flow cytometry. Representative pseudocolor plots show intracellular IFNγ, and IL-17 staining. Mean percentages ± SD of 5 mice from two experiments are plotted. Statistical</a:t>
            </a:r>
            <a:r>
              <a:rPr lang="en-US" sz="1400" dirty="0">
                <a:solidFill>
                  <a:srgbClr val="000000"/>
                </a:solidFill>
                <a:latin typeface="Times New Roman" panose="02020603050405020304" pitchFamily="18" charset="0"/>
                <a:ea typeface="DengXian" panose="02010600030101010101" pitchFamily="2" charset="-122"/>
                <a:cs typeface="Times New Roman" panose="02020603050405020304" pitchFamily="18" charset="0"/>
              </a:rPr>
              <a:t> significance was analyzed by </a:t>
            </a:r>
            <a:r>
              <a:rPr lang="en-US" sz="1400" dirty="0">
                <a:latin typeface="Times New Roman" panose="02020603050405020304" pitchFamily="18" charset="0"/>
                <a:ea typeface="DengXian" panose="02010600030101010101" pitchFamily="2" charset="-122"/>
                <a:cs typeface="Times New Roman" panose="02020603050405020304" pitchFamily="18" charset="0"/>
              </a:rPr>
              <a:t>two tailed Mann-Whitney rank sum test. </a:t>
            </a:r>
            <a:endParaRPr lang="en-US" sz="1400" dirty="0">
              <a:latin typeface="Calibri" panose="020F0502020204030204" pitchFamily="34" charset="0"/>
              <a:ea typeface="DengXia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50585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A884CE1B-8988-4717-98BD-531935402F6D}"/>
              </a:ext>
            </a:extLst>
          </p:cNvPr>
          <p:cNvSpPr txBox="1"/>
          <p:nvPr/>
        </p:nvSpPr>
        <p:spPr>
          <a:xfrm>
            <a:off x="-55980" y="-56036"/>
            <a:ext cx="2153154" cy="307777"/>
          </a:xfrm>
          <a:prstGeom prst="rect">
            <a:avLst/>
          </a:prstGeom>
          <a:noFill/>
        </p:spPr>
        <p:txBody>
          <a:bodyPr wrap="none" rtlCol="0">
            <a:spAutoFit/>
          </a:bodyPr>
          <a:lstStyle>
            <a:defPPr>
              <a:defRPr lang="en-US"/>
            </a:defPPr>
            <a:lvl1pPr>
              <a:defRPr b="1">
                <a:latin typeface="Arial" panose="020B0604020202020204" pitchFamily="34" charset="0"/>
                <a:cs typeface="Arial" panose="020B0604020202020204" pitchFamily="34" charset="0"/>
              </a:defRPr>
            </a:lvl1pPr>
          </a:lstStyle>
          <a:p>
            <a:r>
              <a:rPr lang="en-US" sz="1400" dirty="0"/>
              <a:t>Supplemental Figure 4</a:t>
            </a:r>
          </a:p>
        </p:txBody>
      </p:sp>
      <p:sp>
        <p:nvSpPr>
          <p:cNvPr id="18" name="TextBox 50">
            <a:extLst>
              <a:ext uri="{FF2B5EF4-FFF2-40B4-BE49-F238E27FC236}">
                <a16:creationId xmlns:a16="http://schemas.microsoft.com/office/drawing/2014/main" id="{7993BE32-5C2A-4715-9830-757E57729653}"/>
              </a:ext>
            </a:extLst>
          </p:cNvPr>
          <p:cNvSpPr txBox="1">
            <a:spLocks noChangeArrowheads="1"/>
          </p:cNvSpPr>
          <p:nvPr/>
        </p:nvSpPr>
        <p:spPr bwMode="auto">
          <a:xfrm>
            <a:off x="2468" y="5385144"/>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C.</a:t>
            </a:r>
          </a:p>
        </p:txBody>
      </p:sp>
      <p:sp>
        <p:nvSpPr>
          <p:cNvPr id="20" name="TextBox 50">
            <a:extLst>
              <a:ext uri="{FF2B5EF4-FFF2-40B4-BE49-F238E27FC236}">
                <a16:creationId xmlns:a16="http://schemas.microsoft.com/office/drawing/2014/main" id="{D142876C-A11D-433D-B083-FB8C25575B60}"/>
              </a:ext>
            </a:extLst>
          </p:cNvPr>
          <p:cNvSpPr txBox="1">
            <a:spLocks noChangeArrowheads="1"/>
          </p:cNvSpPr>
          <p:nvPr/>
        </p:nvSpPr>
        <p:spPr bwMode="auto">
          <a:xfrm>
            <a:off x="2468" y="254470"/>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A.</a:t>
            </a:r>
          </a:p>
        </p:txBody>
      </p:sp>
      <p:pic>
        <p:nvPicPr>
          <p:cNvPr id="22" name="Picture 21">
            <a:extLst>
              <a:ext uri="{FF2B5EF4-FFF2-40B4-BE49-F238E27FC236}">
                <a16:creationId xmlns:a16="http://schemas.microsoft.com/office/drawing/2014/main" id="{9B7A0178-2D23-4DB3-9E7F-D76A460A74CD}"/>
              </a:ext>
            </a:extLst>
          </p:cNvPr>
          <p:cNvPicPr>
            <a:picLocks noChangeAspect="1"/>
          </p:cNvPicPr>
          <p:nvPr/>
        </p:nvPicPr>
        <p:blipFill>
          <a:blip r:embed="rId4"/>
          <a:stretch>
            <a:fillRect/>
          </a:stretch>
        </p:blipFill>
        <p:spPr>
          <a:xfrm>
            <a:off x="2634199" y="1243848"/>
            <a:ext cx="1011503" cy="1011503"/>
          </a:xfrm>
          <a:prstGeom prst="rect">
            <a:avLst/>
          </a:prstGeom>
        </p:spPr>
      </p:pic>
      <p:pic>
        <p:nvPicPr>
          <p:cNvPr id="23" name="Picture 22">
            <a:extLst>
              <a:ext uri="{FF2B5EF4-FFF2-40B4-BE49-F238E27FC236}">
                <a16:creationId xmlns:a16="http://schemas.microsoft.com/office/drawing/2014/main" id="{1166D28C-1E77-461D-BE2E-B00BB299E976}"/>
              </a:ext>
            </a:extLst>
          </p:cNvPr>
          <p:cNvPicPr>
            <a:picLocks noChangeAspect="1"/>
          </p:cNvPicPr>
          <p:nvPr/>
        </p:nvPicPr>
        <p:blipFill>
          <a:blip r:embed="rId5"/>
          <a:stretch>
            <a:fillRect/>
          </a:stretch>
        </p:blipFill>
        <p:spPr>
          <a:xfrm>
            <a:off x="386631" y="1235984"/>
            <a:ext cx="1011503" cy="1011503"/>
          </a:xfrm>
          <a:prstGeom prst="rect">
            <a:avLst/>
          </a:prstGeom>
        </p:spPr>
      </p:pic>
      <p:pic>
        <p:nvPicPr>
          <p:cNvPr id="24" name="Picture 23">
            <a:extLst>
              <a:ext uri="{FF2B5EF4-FFF2-40B4-BE49-F238E27FC236}">
                <a16:creationId xmlns:a16="http://schemas.microsoft.com/office/drawing/2014/main" id="{881C49DA-9F79-4F28-821D-3F098080531F}"/>
              </a:ext>
            </a:extLst>
          </p:cNvPr>
          <p:cNvPicPr>
            <a:picLocks noChangeAspect="1"/>
          </p:cNvPicPr>
          <p:nvPr/>
        </p:nvPicPr>
        <p:blipFill>
          <a:blip r:embed="rId6"/>
          <a:stretch>
            <a:fillRect/>
          </a:stretch>
        </p:blipFill>
        <p:spPr>
          <a:xfrm>
            <a:off x="1504585" y="1218918"/>
            <a:ext cx="1011503" cy="1011503"/>
          </a:xfrm>
          <a:prstGeom prst="rect">
            <a:avLst/>
          </a:prstGeom>
        </p:spPr>
      </p:pic>
      <p:sp>
        <p:nvSpPr>
          <p:cNvPr id="26" name="TextBox 25">
            <a:extLst>
              <a:ext uri="{FF2B5EF4-FFF2-40B4-BE49-F238E27FC236}">
                <a16:creationId xmlns:a16="http://schemas.microsoft.com/office/drawing/2014/main" id="{33087BE1-078D-45BA-9C5A-C89B02956867}"/>
              </a:ext>
            </a:extLst>
          </p:cNvPr>
          <p:cNvSpPr txBox="1"/>
          <p:nvPr/>
        </p:nvSpPr>
        <p:spPr>
          <a:xfrm>
            <a:off x="341022" y="1048161"/>
            <a:ext cx="938077"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Lymphocyte</a:t>
            </a:r>
          </a:p>
        </p:txBody>
      </p:sp>
      <p:sp>
        <p:nvSpPr>
          <p:cNvPr id="27" name="TextBox 26">
            <a:extLst>
              <a:ext uri="{FF2B5EF4-FFF2-40B4-BE49-F238E27FC236}">
                <a16:creationId xmlns:a16="http://schemas.microsoft.com/office/drawing/2014/main" id="{FAA56F87-56C8-4C99-A138-982D236751A9}"/>
              </a:ext>
            </a:extLst>
          </p:cNvPr>
          <p:cNvSpPr txBox="1"/>
          <p:nvPr/>
        </p:nvSpPr>
        <p:spPr>
          <a:xfrm>
            <a:off x="1642338" y="1048161"/>
            <a:ext cx="611065"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Singlet</a:t>
            </a:r>
          </a:p>
        </p:txBody>
      </p:sp>
      <p:sp>
        <p:nvSpPr>
          <p:cNvPr id="28" name="TextBox 27">
            <a:extLst>
              <a:ext uri="{FF2B5EF4-FFF2-40B4-BE49-F238E27FC236}">
                <a16:creationId xmlns:a16="http://schemas.microsoft.com/office/drawing/2014/main" id="{1685802C-BDB7-4C8B-B90F-9C537B2AE0BC}"/>
              </a:ext>
            </a:extLst>
          </p:cNvPr>
          <p:cNvSpPr txBox="1"/>
          <p:nvPr/>
        </p:nvSpPr>
        <p:spPr>
          <a:xfrm>
            <a:off x="2701677" y="1048161"/>
            <a:ext cx="872355"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B or T cells</a:t>
            </a:r>
          </a:p>
        </p:txBody>
      </p:sp>
      <p:cxnSp>
        <p:nvCxnSpPr>
          <p:cNvPr id="29" name="Straight Arrow Connector 28">
            <a:extLst>
              <a:ext uri="{FF2B5EF4-FFF2-40B4-BE49-F238E27FC236}">
                <a16:creationId xmlns:a16="http://schemas.microsoft.com/office/drawing/2014/main" id="{E50AAB90-3FA2-42B1-98B8-F1DC886062A1}"/>
              </a:ext>
            </a:extLst>
          </p:cNvPr>
          <p:cNvCxnSpPr>
            <a:cxnSpLocks/>
          </p:cNvCxnSpPr>
          <p:nvPr/>
        </p:nvCxnSpPr>
        <p:spPr>
          <a:xfrm flipV="1">
            <a:off x="391401" y="1325727"/>
            <a:ext cx="0" cy="48768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F5112347-58DA-47FA-9325-AD775885F372}"/>
              </a:ext>
            </a:extLst>
          </p:cNvPr>
          <p:cNvCxnSpPr>
            <a:cxnSpLocks/>
          </p:cNvCxnSpPr>
          <p:nvPr/>
        </p:nvCxnSpPr>
        <p:spPr>
          <a:xfrm>
            <a:off x="990047" y="2348659"/>
            <a:ext cx="36576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E13AB0CD-7BF0-4B14-85FD-26513B3CCA06}"/>
              </a:ext>
            </a:extLst>
          </p:cNvPr>
          <p:cNvSpPr txBox="1"/>
          <p:nvPr/>
        </p:nvSpPr>
        <p:spPr>
          <a:xfrm>
            <a:off x="435483" y="2223547"/>
            <a:ext cx="57740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FSC-A</a:t>
            </a:r>
          </a:p>
        </p:txBody>
      </p:sp>
      <p:sp>
        <p:nvSpPr>
          <p:cNvPr id="32" name="TextBox 31">
            <a:extLst>
              <a:ext uri="{FF2B5EF4-FFF2-40B4-BE49-F238E27FC236}">
                <a16:creationId xmlns:a16="http://schemas.microsoft.com/office/drawing/2014/main" id="{4F11DECF-0BCB-45E4-8490-B42F1CE0F2AF}"/>
              </a:ext>
            </a:extLst>
          </p:cNvPr>
          <p:cNvSpPr txBox="1"/>
          <p:nvPr/>
        </p:nvSpPr>
        <p:spPr>
          <a:xfrm rot="16200000">
            <a:off x="85018" y="1903973"/>
            <a:ext cx="583814"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SSC-A</a:t>
            </a:r>
          </a:p>
        </p:txBody>
      </p:sp>
      <p:cxnSp>
        <p:nvCxnSpPr>
          <p:cNvPr id="33" name="Straight Arrow Connector 32">
            <a:extLst>
              <a:ext uri="{FF2B5EF4-FFF2-40B4-BE49-F238E27FC236}">
                <a16:creationId xmlns:a16="http://schemas.microsoft.com/office/drawing/2014/main" id="{83186E6E-C9B5-4D33-8D36-5B96303B41CA}"/>
              </a:ext>
            </a:extLst>
          </p:cNvPr>
          <p:cNvCxnSpPr>
            <a:cxnSpLocks/>
          </p:cNvCxnSpPr>
          <p:nvPr/>
        </p:nvCxnSpPr>
        <p:spPr>
          <a:xfrm flipV="1">
            <a:off x="1516644" y="1266991"/>
            <a:ext cx="0" cy="48768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98C070D6-7E5A-4CB7-86CE-43EAA8D8D155}"/>
              </a:ext>
            </a:extLst>
          </p:cNvPr>
          <p:cNvCxnSpPr>
            <a:cxnSpLocks/>
          </p:cNvCxnSpPr>
          <p:nvPr/>
        </p:nvCxnSpPr>
        <p:spPr>
          <a:xfrm>
            <a:off x="2082516" y="2377384"/>
            <a:ext cx="36576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77648AA3-A0E4-4C2E-B9A3-5FEFC36EFC8D}"/>
              </a:ext>
            </a:extLst>
          </p:cNvPr>
          <p:cNvSpPr txBox="1"/>
          <p:nvPr/>
        </p:nvSpPr>
        <p:spPr>
          <a:xfrm>
            <a:off x="1544824" y="2244321"/>
            <a:ext cx="57740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FSC-A</a:t>
            </a:r>
          </a:p>
        </p:txBody>
      </p:sp>
      <p:sp>
        <p:nvSpPr>
          <p:cNvPr id="36" name="TextBox 35">
            <a:extLst>
              <a:ext uri="{FF2B5EF4-FFF2-40B4-BE49-F238E27FC236}">
                <a16:creationId xmlns:a16="http://schemas.microsoft.com/office/drawing/2014/main" id="{4B72F0EB-707F-4888-AD87-7957E6CEFB20}"/>
              </a:ext>
            </a:extLst>
          </p:cNvPr>
          <p:cNvSpPr txBox="1"/>
          <p:nvPr/>
        </p:nvSpPr>
        <p:spPr>
          <a:xfrm rot="16200000">
            <a:off x="1221418" y="1861135"/>
            <a:ext cx="57740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FSC-H</a:t>
            </a:r>
          </a:p>
        </p:txBody>
      </p:sp>
      <p:cxnSp>
        <p:nvCxnSpPr>
          <p:cNvPr id="37" name="Straight Arrow Connector 36">
            <a:extLst>
              <a:ext uri="{FF2B5EF4-FFF2-40B4-BE49-F238E27FC236}">
                <a16:creationId xmlns:a16="http://schemas.microsoft.com/office/drawing/2014/main" id="{5B572CBC-58B0-4488-8BCB-DA023603E9B6}"/>
              </a:ext>
            </a:extLst>
          </p:cNvPr>
          <p:cNvCxnSpPr>
            <a:cxnSpLocks/>
          </p:cNvCxnSpPr>
          <p:nvPr/>
        </p:nvCxnSpPr>
        <p:spPr>
          <a:xfrm flipV="1">
            <a:off x="2656291" y="1308762"/>
            <a:ext cx="0" cy="54864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BA0AA3F0-366E-4EBD-9205-40E03A19E335}"/>
              </a:ext>
            </a:extLst>
          </p:cNvPr>
          <p:cNvCxnSpPr>
            <a:cxnSpLocks/>
          </p:cNvCxnSpPr>
          <p:nvPr/>
        </p:nvCxnSpPr>
        <p:spPr>
          <a:xfrm flipV="1">
            <a:off x="3212658" y="2376459"/>
            <a:ext cx="365760" cy="247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A14D159E-6923-4588-9DF0-B74A2F5E9BB8}"/>
              </a:ext>
            </a:extLst>
          </p:cNvPr>
          <p:cNvSpPr txBox="1"/>
          <p:nvPr/>
        </p:nvSpPr>
        <p:spPr>
          <a:xfrm>
            <a:off x="2690996" y="2255351"/>
            <a:ext cx="521297"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TCR</a:t>
            </a:r>
            <a:r>
              <a:rPr lang="el-GR" sz="1000" b="1" dirty="0">
                <a:latin typeface="Microsoft Sans Serif" panose="020B0604020202020204" pitchFamily="34" charset="0"/>
                <a:cs typeface="Microsoft Sans Serif" panose="020B0604020202020204" pitchFamily="34" charset="0"/>
              </a:rPr>
              <a:t>β</a:t>
            </a:r>
            <a:endParaRPr lang="en-US" sz="1000" b="1" dirty="0">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E6491031-1A9C-4780-B69E-50511960FF27}"/>
              </a:ext>
            </a:extLst>
          </p:cNvPr>
          <p:cNvSpPr txBox="1"/>
          <p:nvPr/>
        </p:nvSpPr>
        <p:spPr>
          <a:xfrm rot="16200000">
            <a:off x="2400452" y="1937085"/>
            <a:ext cx="511679"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CD19</a:t>
            </a:r>
          </a:p>
        </p:txBody>
      </p:sp>
      <p:cxnSp>
        <p:nvCxnSpPr>
          <p:cNvPr id="48" name="Straight Arrow Connector 47">
            <a:extLst>
              <a:ext uri="{FF2B5EF4-FFF2-40B4-BE49-F238E27FC236}">
                <a16:creationId xmlns:a16="http://schemas.microsoft.com/office/drawing/2014/main" id="{4A04F8E6-BEB8-4806-AB96-9925784E6DFF}"/>
              </a:ext>
            </a:extLst>
          </p:cNvPr>
          <p:cNvCxnSpPr>
            <a:cxnSpLocks/>
          </p:cNvCxnSpPr>
          <p:nvPr/>
        </p:nvCxnSpPr>
        <p:spPr>
          <a:xfrm flipV="1">
            <a:off x="4231944" y="539220"/>
            <a:ext cx="0" cy="37444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5C64BF67-B77E-41B7-AC58-23CE2C09F01A}"/>
              </a:ext>
            </a:extLst>
          </p:cNvPr>
          <p:cNvSpPr txBox="1"/>
          <p:nvPr/>
        </p:nvSpPr>
        <p:spPr>
          <a:xfrm>
            <a:off x="4458065" y="1349153"/>
            <a:ext cx="526106"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CSFE</a:t>
            </a:r>
          </a:p>
        </p:txBody>
      </p:sp>
      <p:sp>
        <p:nvSpPr>
          <p:cNvPr id="51" name="TextBox 50">
            <a:extLst>
              <a:ext uri="{FF2B5EF4-FFF2-40B4-BE49-F238E27FC236}">
                <a16:creationId xmlns:a16="http://schemas.microsoft.com/office/drawing/2014/main" id="{5F27A4ED-4716-41A6-A705-1D51F10FBA40}"/>
              </a:ext>
            </a:extLst>
          </p:cNvPr>
          <p:cNvSpPr txBox="1"/>
          <p:nvPr/>
        </p:nvSpPr>
        <p:spPr>
          <a:xfrm rot="16200000">
            <a:off x="3937613" y="1029741"/>
            <a:ext cx="556563"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Count</a:t>
            </a:r>
          </a:p>
        </p:txBody>
      </p:sp>
      <p:pic>
        <p:nvPicPr>
          <p:cNvPr id="60" name="Picture 59">
            <a:extLst>
              <a:ext uri="{FF2B5EF4-FFF2-40B4-BE49-F238E27FC236}">
                <a16:creationId xmlns:a16="http://schemas.microsoft.com/office/drawing/2014/main" id="{24C6A604-AD91-4B66-8B7C-6A4000A98965}"/>
              </a:ext>
            </a:extLst>
          </p:cNvPr>
          <p:cNvPicPr>
            <a:picLocks noChangeAspect="1"/>
          </p:cNvPicPr>
          <p:nvPr/>
        </p:nvPicPr>
        <p:blipFill>
          <a:blip r:embed="rId7"/>
          <a:stretch>
            <a:fillRect/>
          </a:stretch>
        </p:blipFill>
        <p:spPr>
          <a:xfrm>
            <a:off x="4215647" y="364079"/>
            <a:ext cx="995321" cy="995321"/>
          </a:xfrm>
          <a:prstGeom prst="rect">
            <a:avLst/>
          </a:prstGeom>
        </p:spPr>
      </p:pic>
      <p:sp>
        <p:nvSpPr>
          <p:cNvPr id="61" name="TextBox 60">
            <a:extLst>
              <a:ext uri="{FF2B5EF4-FFF2-40B4-BE49-F238E27FC236}">
                <a16:creationId xmlns:a16="http://schemas.microsoft.com/office/drawing/2014/main" id="{17F58280-A239-42F4-A039-92598E97DC9B}"/>
              </a:ext>
            </a:extLst>
          </p:cNvPr>
          <p:cNvSpPr txBox="1"/>
          <p:nvPr/>
        </p:nvSpPr>
        <p:spPr>
          <a:xfrm>
            <a:off x="4382890" y="584665"/>
            <a:ext cx="386644" cy="215444"/>
          </a:xfrm>
          <a:prstGeom prst="rect">
            <a:avLst/>
          </a:prstGeom>
          <a:noFill/>
        </p:spPr>
        <p:txBody>
          <a:bodyPr wrap="none" rtlCol="0">
            <a:spAutoFit/>
          </a:bodyPr>
          <a:lstStyle/>
          <a:p>
            <a:r>
              <a:rPr lang="en-US" sz="800" b="1" dirty="0">
                <a:latin typeface="Arial" panose="020B0604020202020204" pitchFamily="34" charset="0"/>
                <a:cs typeface="Arial" panose="020B0604020202020204" pitchFamily="34" charset="0"/>
              </a:rPr>
              <a:t>87.5</a:t>
            </a:r>
          </a:p>
        </p:txBody>
      </p:sp>
      <p:cxnSp>
        <p:nvCxnSpPr>
          <p:cNvPr id="65" name="Straight Arrow Connector 64">
            <a:extLst>
              <a:ext uri="{FF2B5EF4-FFF2-40B4-BE49-F238E27FC236}">
                <a16:creationId xmlns:a16="http://schemas.microsoft.com/office/drawing/2014/main" id="{16FE1A69-F505-4AD3-84C4-23C03A58E4F9}"/>
              </a:ext>
            </a:extLst>
          </p:cNvPr>
          <p:cNvCxnSpPr>
            <a:cxnSpLocks/>
          </p:cNvCxnSpPr>
          <p:nvPr/>
        </p:nvCxnSpPr>
        <p:spPr>
          <a:xfrm flipV="1">
            <a:off x="3220361" y="1022000"/>
            <a:ext cx="907705" cy="589026"/>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71089057-CDBD-4A37-8E11-57923F5D9C13}"/>
              </a:ext>
            </a:extLst>
          </p:cNvPr>
          <p:cNvSpPr txBox="1"/>
          <p:nvPr/>
        </p:nvSpPr>
        <p:spPr>
          <a:xfrm>
            <a:off x="4434721" y="247869"/>
            <a:ext cx="595035"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B cells</a:t>
            </a:r>
          </a:p>
        </p:txBody>
      </p:sp>
      <p:graphicFrame>
        <p:nvGraphicFramePr>
          <p:cNvPr id="9" name="Object 8">
            <a:extLst>
              <a:ext uri="{FF2B5EF4-FFF2-40B4-BE49-F238E27FC236}">
                <a16:creationId xmlns:a16="http://schemas.microsoft.com/office/drawing/2014/main" id="{43901D9D-4C90-4FF7-9C81-6298EB63EB8D}"/>
              </a:ext>
            </a:extLst>
          </p:cNvPr>
          <p:cNvGraphicFramePr>
            <a:graphicFrameLocks noChangeAspect="1"/>
          </p:cNvGraphicFramePr>
          <p:nvPr>
            <p:extLst>
              <p:ext uri="{D42A27DB-BD31-4B8C-83A1-F6EECF244321}">
                <p14:modId xmlns:p14="http://schemas.microsoft.com/office/powerpoint/2010/main" val="1591676824"/>
              </p:ext>
            </p:extLst>
          </p:nvPr>
        </p:nvGraphicFramePr>
        <p:xfrm>
          <a:off x="254000" y="5794375"/>
          <a:ext cx="3213100" cy="1698625"/>
        </p:xfrm>
        <a:graphic>
          <a:graphicData uri="http://schemas.openxmlformats.org/presentationml/2006/ole">
            <mc:AlternateContent xmlns:mc="http://schemas.openxmlformats.org/markup-compatibility/2006">
              <mc:Choice xmlns:v="urn:schemas-microsoft-com:vml" Requires="v">
                <p:oleObj spid="_x0000_s25383" name="Prism 8" r:id="rId8" imgW="5451734" imgH="2881592" progId="Prism8.Document">
                  <p:embed/>
                </p:oleObj>
              </mc:Choice>
              <mc:Fallback>
                <p:oleObj name="Prism 8" r:id="rId8" imgW="5451734" imgH="2881592" progId="Prism8.Document">
                  <p:embed/>
                  <p:pic>
                    <p:nvPicPr>
                      <p:cNvPr id="0" name=""/>
                      <p:cNvPicPr/>
                      <p:nvPr/>
                    </p:nvPicPr>
                    <p:blipFill>
                      <a:blip r:embed="rId9"/>
                      <a:stretch>
                        <a:fillRect/>
                      </a:stretch>
                    </p:blipFill>
                    <p:spPr>
                      <a:xfrm>
                        <a:off x="254000" y="5794375"/>
                        <a:ext cx="3213100" cy="1698625"/>
                      </a:xfrm>
                      <a:prstGeom prst="rect">
                        <a:avLst/>
                      </a:prstGeom>
                    </p:spPr>
                  </p:pic>
                </p:oleObj>
              </mc:Fallback>
            </mc:AlternateContent>
          </a:graphicData>
        </a:graphic>
      </p:graphicFrame>
      <p:graphicFrame>
        <p:nvGraphicFramePr>
          <p:cNvPr id="43" name="Object 42">
            <a:extLst>
              <a:ext uri="{FF2B5EF4-FFF2-40B4-BE49-F238E27FC236}">
                <a16:creationId xmlns:a16="http://schemas.microsoft.com/office/drawing/2014/main" id="{AF6BDC6B-0E64-44A1-A63D-622D5FF7AB3F}"/>
              </a:ext>
            </a:extLst>
          </p:cNvPr>
          <p:cNvGraphicFramePr>
            <a:graphicFrameLocks noChangeAspect="1"/>
          </p:cNvGraphicFramePr>
          <p:nvPr>
            <p:extLst>
              <p:ext uri="{D42A27DB-BD31-4B8C-83A1-F6EECF244321}">
                <p14:modId xmlns:p14="http://schemas.microsoft.com/office/powerpoint/2010/main" val="2128967008"/>
              </p:ext>
            </p:extLst>
          </p:nvPr>
        </p:nvGraphicFramePr>
        <p:xfrm>
          <a:off x="3749675" y="5791200"/>
          <a:ext cx="3281363" cy="1736725"/>
        </p:xfrm>
        <a:graphic>
          <a:graphicData uri="http://schemas.openxmlformats.org/presentationml/2006/ole">
            <mc:AlternateContent xmlns:mc="http://schemas.openxmlformats.org/markup-compatibility/2006">
              <mc:Choice xmlns:v="urn:schemas-microsoft-com:vml" Requires="v">
                <p:oleObj spid="_x0000_s25384" name="Prism 8" r:id="rId10" imgW="5451734" imgH="2881592" progId="Prism8.Document">
                  <p:embed/>
                </p:oleObj>
              </mc:Choice>
              <mc:Fallback>
                <p:oleObj name="Prism 8" r:id="rId10" imgW="5451734" imgH="2881592" progId="Prism8.Document">
                  <p:embed/>
                  <p:pic>
                    <p:nvPicPr>
                      <p:cNvPr id="15" name="Object 14">
                        <a:extLst>
                          <a:ext uri="{FF2B5EF4-FFF2-40B4-BE49-F238E27FC236}">
                            <a16:creationId xmlns:a16="http://schemas.microsoft.com/office/drawing/2014/main" id="{79330C43-50F0-467A-A1DD-6A7809754C98}"/>
                          </a:ext>
                        </a:extLst>
                      </p:cNvPr>
                      <p:cNvPicPr/>
                      <p:nvPr/>
                    </p:nvPicPr>
                    <p:blipFill>
                      <a:blip r:embed="rId11"/>
                      <a:stretch>
                        <a:fillRect/>
                      </a:stretch>
                    </p:blipFill>
                    <p:spPr>
                      <a:xfrm>
                        <a:off x="3749675" y="5791200"/>
                        <a:ext cx="3281363" cy="1736725"/>
                      </a:xfrm>
                      <a:prstGeom prst="rect">
                        <a:avLst/>
                      </a:prstGeom>
                    </p:spPr>
                  </p:pic>
                </p:oleObj>
              </mc:Fallback>
            </mc:AlternateContent>
          </a:graphicData>
        </a:graphic>
      </p:graphicFrame>
      <p:sp>
        <p:nvSpPr>
          <p:cNvPr id="53" name="TextBox 50">
            <a:extLst>
              <a:ext uri="{FF2B5EF4-FFF2-40B4-BE49-F238E27FC236}">
                <a16:creationId xmlns:a16="http://schemas.microsoft.com/office/drawing/2014/main" id="{0B3169A9-9C66-444A-9E17-BBB277C807DA}"/>
              </a:ext>
            </a:extLst>
          </p:cNvPr>
          <p:cNvSpPr txBox="1">
            <a:spLocks noChangeArrowheads="1"/>
          </p:cNvSpPr>
          <p:nvPr/>
        </p:nvSpPr>
        <p:spPr bwMode="auto">
          <a:xfrm>
            <a:off x="3476666" y="5443163"/>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D.</a:t>
            </a:r>
          </a:p>
        </p:txBody>
      </p:sp>
      <p:pic>
        <p:nvPicPr>
          <p:cNvPr id="80" name="Picture 8">
            <a:extLst>
              <a:ext uri="{FF2B5EF4-FFF2-40B4-BE49-F238E27FC236}">
                <a16:creationId xmlns:a16="http://schemas.microsoft.com/office/drawing/2014/main" id="{EBB91D55-856C-4E1D-A4C4-939947FAAEB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214472" y="1819291"/>
            <a:ext cx="844484" cy="844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 name="Picture 11">
            <a:extLst>
              <a:ext uri="{FF2B5EF4-FFF2-40B4-BE49-F238E27FC236}">
                <a16:creationId xmlns:a16="http://schemas.microsoft.com/office/drawing/2014/main" id="{82279CD4-7D15-4691-88C5-CF9465D0639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79576" y="1527601"/>
            <a:ext cx="844484" cy="844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2" name="Straight Arrow Connector 81">
            <a:extLst>
              <a:ext uri="{FF2B5EF4-FFF2-40B4-BE49-F238E27FC236}">
                <a16:creationId xmlns:a16="http://schemas.microsoft.com/office/drawing/2014/main" id="{9CEAA897-CB9A-47B4-8F53-EFAEBEF81724}"/>
              </a:ext>
            </a:extLst>
          </p:cNvPr>
          <p:cNvCxnSpPr>
            <a:cxnSpLocks/>
          </p:cNvCxnSpPr>
          <p:nvPr/>
        </p:nvCxnSpPr>
        <p:spPr>
          <a:xfrm>
            <a:off x="3495540" y="1978715"/>
            <a:ext cx="729767" cy="9726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A818CCBC-9DEE-4ACD-B73B-545A7CE56192}"/>
              </a:ext>
            </a:extLst>
          </p:cNvPr>
          <p:cNvCxnSpPr>
            <a:cxnSpLocks/>
          </p:cNvCxnSpPr>
          <p:nvPr/>
        </p:nvCxnSpPr>
        <p:spPr>
          <a:xfrm flipV="1">
            <a:off x="4523268" y="1851007"/>
            <a:ext cx="872717" cy="384502"/>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2A563B18-5E0C-406A-BF7F-1C7A8AA8ACC7}"/>
              </a:ext>
            </a:extLst>
          </p:cNvPr>
          <p:cNvCxnSpPr>
            <a:cxnSpLocks/>
          </p:cNvCxnSpPr>
          <p:nvPr/>
        </p:nvCxnSpPr>
        <p:spPr>
          <a:xfrm flipV="1">
            <a:off x="4221888" y="1926295"/>
            <a:ext cx="0" cy="32320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2C121B82-C255-4F00-A20C-93CDB63A3AAB}"/>
              </a:ext>
            </a:extLst>
          </p:cNvPr>
          <p:cNvCxnSpPr>
            <a:cxnSpLocks/>
          </p:cNvCxnSpPr>
          <p:nvPr/>
        </p:nvCxnSpPr>
        <p:spPr>
          <a:xfrm>
            <a:off x="4709610" y="2724006"/>
            <a:ext cx="27456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082555D4-62E4-47F4-87E4-3E0DB4900A07}"/>
              </a:ext>
            </a:extLst>
          </p:cNvPr>
          <p:cNvSpPr txBox="1"/>
          <p:nvPr/>
        </p:nvSpPr>
        <p:spPr>
          <a:xfrm>
            <a:off x="4213644" y="2600896"/>
            <a:ext cx="56137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Foxp3</a:t>
            </a:r>
          </a:p>
        </p:txBody>
      </p:sp>
      <p:sp>
        <p:nvSpPr>
          <p:cNvPr id="87" name="TextBox 86">
            <a:extLst>
              <a:ext uri="{FF2B5EF4-FFF2-40B4-BE49-F238E27FC236}">
                <a16:creationId xmlns:a16="http://schemas.microsoft.com/office/drawing/2014/main" id="{10F707CD-C0E8-44C2-AFF9-F91AD5285474}"/>
              </a:ext>
            </a:extLst>
          </p:cNvPr>
          <p:cNvSpPr txBox="1"/>
          <p:nvPr/>
        </p:nvSpPr>
        <p:spPr>
          <a:xfrm rot="16200000">
            <a:off x="3930695" y="2332835"/>
            <a:ext cx="583814"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SSC-A</a:t>
            </a:r>
          </a:p>
        </p:txBody>
      </p:sp>
      <p:cxnSp>
        <p:nvCxnSpPr>
          <p:cNvPr id="88" name="Straight Arrow Connector 87">
            <a:extLst>
              <a:ext uri="{FF2B5EF4-FFF2-40B4-BE49-F238E27FC236}">
                <a16:creationId xmlns:a16="http://schemas.microsoft.com/office/drawing/2014/main" id="{A225C470-B2CA-4D52-9079-6F3BDADC56AC}"/>
              </a:ext>
            </a:extLst>
          </p:cNvPr>
          <p:cNvCxnSpPr>
            <a:cxnSpLocks/>
          </p:cNvCxnSpPr>
          <p:nvPr/>
        </p:nvCxnSpPr>
        <p:spPr>
          <a:xfrm>
            <a:off x="6069210" y="2455945"/>
            <a:ext cx="27432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23803964-5DD4-42E2-94A6-12C6031D7943}"/>
              </a:ext>
            </a:extLst>
          </p:cNvPr>
          <p:cNvSpPr txBox="1"/>
          <p:nvPr/>
        </p:nvSpPr>
        <p:spPr>
          <a:xfrm>
            <a:off x="5519186" y="2339520"/>
            <a:ext cx="619080"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CXCR5</a:t>
            </a:r>
          </a:p>
        </p:txBody>
      </p:sp>
      <p:cxnSp>
        <p:nvCxnSpPr>
          <p:cNvPr id="90" name="Straight Arrow Connector 89">
            <a:extLst>
              <a:ext uri="{FF2B5EF4-FFF2-40B4-BE49-F238E27FC236}">
                <a16:creationId xmlns:a16="http://schemas.microsoft.com/office/drawing/2014/main" id="{1044CD84-EBAB-4F03-ABAC-B620B12619E4}"/>
              </a:ext>
            </a:extLst>
          </p:cNvPr>
          <p:cNvCxnSpPr>
            <a:cxnSpLocks/>
          </p:cNvCxnSpPr>
          <p:nvPr/>
        </p:nvCxnSpPr>
        <p:spPr>
          <a:xfrm flipH="1" flipV="1">
            <a:off x="5472177" y="1604011"/>
            <a:ext cx="993" cy="38307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5392300F-9B64-4120-8FF7-35C1A5DA2562}"/>
              </a:ext>
            </a:extLst>
          </p:cNvPr>
          <p:cNvSpPr txBox="1"/>
          <p:nvPr/>
        </p:nvSpPr>
        <p:spPr>
          <a:xfrm rot="16200000">
            <a:off x="5227167" y="2051688"/>
            <a:ext cx="47641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PD-1</a:t>
            </a:r>
          </a:p>
        </p:txBody>
      </p:sp>
      <p:sp>
        <p:nvSpPr>
          <p:cNvPr id="92" name="TextBox 91">
            <a:extLst>
              <a:ext uri="{FF2B5EF4-FFF2-40B4-BE49-F238E27FC236}">
                <a16:creationId xmlns:a16="http://schemas.microsoft.com/office/drawing/2014/main" id="{15DD0457-4B26-4219-84EB-8EAC2A6244B2}"/>
              </a:ext>
            </a:extLst>
          </p:cNvPr>
          <p:cNvSpPr txBox="1"/>
          <p:nvPr/>
        </p:nvSpPr>
        <p:spPr>
          <a:xfrm>
            <a:off x="4168695" y="1692037"/>
            <a:ext cx="1000595"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Foxp3-T cells</a:t>
            </a:r>
          </a:p>
        </p:txBody>
      </p:sp>
      <p:sp>
        <p:nvSpPr>
          <p:cNvPr id="93" name="TextBox 92">
            <a:extLst>
              <a:ext uri="{FF2B5EF4-FFF2-40B4-BE49-F238E27FC236}">
                <a16:creationId xmlns:a16="http://schemas.microsoft.com/office/drawing/2014/main" id="{F234B821-1CA5-4DF3-A775-9034951743F1}"/>
              </a:ext>
            </a:extLst>
          </p:cNvPr>
          <p:cNvSpPr txBox="1"/>
          <p:nvPr/>
        </p:nvSpPr>
        <p:spPr>
          <a:xfrm>
            <a:off x="5586964" y="1385440"/>
            <a:ext cx="702436" cy="246221"/>
          </a:xfrm>
          <a:prstGeom prst="rect">
            <a:avLst/>
          </a:prstGeom>
          <a:noFill/>
        </p:spPr>
        <p:txBody>
          <a:bodyPr wrap="none" rtlCol="0">
            <a:spAutoFit/>
          </a:bodyPr>
          <a:lstStyle/>
          <a:p>
            <a:r>
              <a:rPr lang="en-US" sz="1000" b="1" dirty="0" err="1">
                <a:latin typeface="Arial" panose="020B0604020202020204" pitchFamily="34" charset="0"/>
                <a:cs typeface="Arial" panose="020B0604020202020204" pitchFamily="34" charset="0"/>
              </a:rPr>
              <a:t>Tfh</a:t>
            </a:r>
            <a:r>
              <a:rPr lang="en-US" sz="1000" b="1" dirty="0">
                <a:latin typeface="Arial" panose="020B0604020202020204" pitchFamily="34" charset="0"/>
                <a:cs typeface="Arial" panose="020B0604020202020204" pitchFamily="34" charset="0"/>
              </a:rPr>
              <a:t> cells</a:t>
            </a:r>
          </a:p>
        </p:txBody>
      </p:sp>
      <p:pic>
        <p:nvPicPr>
          <p:cNvPr id="41" name="Picture 40">
            <a:extLst>
              <a:ext uri="{FF2B5EF4-FFF2-40B4-BE49-F238E27FC236}">
                <a16:creationId xmlns:a16="http://schemas.microsoft.com/office/drawing/2014/main" id="{627A305C-A8DE-421B-82AB-EEA576661094}"/>
              </a:ext>
            </a:extLst>
          </p:cNvPr>
          <p:cNvPicPr>
            <a:picLocks noChangeAspect="1"/>
          </p:cNvPicPr>
          <p:nvPr/>
        </p:nvPicPr>
        <p:blipFill>
          <a:blip r:embed="rId14"/>
          <a:stretch>
            <a:fillRect/>
          </a:stretch>
        </p:blipFill>
        <p:spPr>
          <a:xfrm>
            <a:off x="1846127" y="3332893"/>
            <a:ext cx="822960" cy="822960"/>
          </a:xfrm>
          <a:prstGeom prst="rect">
            <a:avLst/>
          </a:prstGeom>
        </p:spPr>
      </p:pic>
      <p:cxnSp>
        <p:nvCxnSpPr>
          <p:cNvPr id="42" name="Straight Arrow Connector 41">
            <a:extLst>
              <a:ext uri="{FF2B5EF4-FFF2-40B4-BE49-F238E27FC236}">
                <a16:creationId xmlns:a16="http://schemas.microsoft.com/office/drawing/2014/main" id="{8285440F-123B-4ADF-B44B-90926EC7C495}"/>
              </a:ext>
            </a:extLst>
          </p:cNvPr>
          <p:cNvCxnSpPr>
            <a:cxnSpLocks/>
          </p:cNvCxnSpPr>
          <p:nvPr/>
        </p:nvCxnSpPr>
        <p:spPr>
          <a:xfrm flipV="1">
            <a:off x="1023218" y="3428122"/>
            <a:ext cx="0" cy="109728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6993EE1B-43C7-407E-82E1-6A38E0AD8483}"/>
              </a:ext>
            </a:extLst>
          </p:cNvPr>
          <p:cNvCxnSpPr>
            <a:cxnSpLocks/>
          </p:cNvCxnSpPr>
          <p:nvPr/>
        </p:nvCxnSpPr>
        <p:spPr>
          <a:xfrm flipV="1">
            <a:off x="1690995" y="5048340"/>
            <a:ext cx="923282" cy="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1AFAA5B3-7685-49AB-A494-17CC0D8E5753}"/>
              </a:ext>
            </a:extLst>
          </p:cNvPr>
          <p:cNvSpPr txBox="1"/>
          <p:nvPr/>
        </p:nvSpPr>
        <p:spPr>
          <a:xfrm>
            <a:off x="1101209" y="4914017"/>
            <a:ext cx="619080"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CXCR5</a:t>
            </a:r>
          </a:p>
        </p:txBody>
      </p:sp>
      <p:sp>
        <p:nvSpPr>
          <p:cNvPr id="46" name="TextBox 45">
            <a:extLst>
              <a:ext uri="{FF2B5EF4-FFF2-40B4-BE49-F238E27FC236}">
                <a16:creationId xmlns:a16="http://schemas.microsoft.com/office/drawing/2014/main" id="{2D393F15-D06F-4F60-8B3C-E68C8A5D705A}"/>
              </a:ext>
            </a:extLst>
          </p:cNvPr>
          <p:cNvSpPr txBox="1"/>
          <p:nvPr/>
        </p:nvSpPr>
        <p:spPr>
          <a:xfrm rot="16200000">
            <a:off x="783864" y="4601224"/>
            <a:ext cx="47641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PD-1</a:t>
            </a:r>
          </a:p>
        </p:txBody>
      </p:sp>
      <p:pic>
        <p:nvPicPr>
          <p:cNvPr id="52" name="Picture 51">
            <a:extLst>
              <a:ext uri="{FF2B5EF4-FFF2-40B4-BE49-F238E27FC236}">
                <a16:creationId xmlns:a16="http://schemas.microsoft.com/office/drawing/2014/main" id="{76C1AB62-9F63-4D7A-80A0-CD16B038BD03}"/>
              </a:ext>
            </a:extLst>
          </p:cNvPr>
          <p:cNvPicPr>
            <a:picLocks noChangeAspect="1"/>
          </p:cNvPicPr>
          <p:nvPr/>
        </p:nvPicPr>
        <p:blipFill>
          <a:blip r:embed="rId15"/>
          <a:stretch>
            <a:fillRect/>
          </a:stretch>
        </p:blipFill>
        <p:spPr>
          <a:xfrm>
            <a:off x="1839765" y="4111665"/>
            <a:ext cx="822960" cy="822960"/>
          </a:xfrm>
          <a:prstGeom prst="rect">
            <a:avLst/>
          </a:prstGeom>
        </p:spPr>
      </p:pic>
      <p:pic>
        <p:nvPicPr>
          <p:cNvPr id="54" name="Picture 53">
            <a:extLst>
              <a:ext uri="{FF2B5EF4-FFF2-40B4-BE49-F238E27FC236}">
                <a16:creationId xmlns:a16="http://schemas.microsoft.com/office/drawing/2014/main" id="{3E1A4DE3-AB4D-43B5-B6D6-EEBDB3F3181B}"/>
              </a:ext>
            </a:extLst>
          </p:cNvPr>
          <p:cNvPicPr>
            <a:picLocks noChangeAspect="1"/>
          </p:cNvPicPr>
          <p:nvPr/>
        </p:nvPicPr>
        <p:blipFill>
          <a:blip r:embed="rId16"/>
          <a:stretch>
            <a:fillRect/>
          </a:stretch>
        </p:blipFill>
        <p:spPr>
          <a:xfrm>
            <a:off x="1034777" y="4111665"/>
            <a:ext cx="822960" cy="822960"/>
          </a:xfrm>
          <a:prstGeom prst="rect">
            <a:avLst/>
          </a:prstGeom>
        </p:spPr>
      </p:pic>
      <p:pic>
        <p:nvPicPr>
          <p:cNvPr id="55" name="Picture 54">
            <a:extLst>
              <a:ext uri="{FF2B5EF4-FFF2-40B4-BE49-F238E27FC236}">
                <a16:creationId xmlns:a16="http://schemas.microsoft.com/office/drawing/2014/main" id="{FAEDCC6B-3E3A-43F5-853C-CB5CDFA01BBA}"/>
              </a:ext>
            </a:extLst>
          </p:cNvPr>
          <p:cNvPicPr>
            <a:picLocks noChangeAspect="1"/>
          </p:cNvPicPr>
          <p:nvPr/>
        </p:nvPicPr>
        <p:blipFill>
          <a:blip r:embed="rId17"/>
          <a:stretch>
            <a:fillRect/>
          </a:stretch>
        </p:blipFill>
        <p:spPr>
          <a:xfrm>
            <a:off x="1034777" y="3332893"/>
            <a:ext cx="822960" cy="822960"/>
          </a:xfrm>
          <a:prstGeom prst="rect">
            <a:avLst/>
          </a:prstGeom>
        </p:spPr>
      </p:pic>
      <p:sp>
        <p:nvSpPr>
          <p:cNvPr id="56" name="TextBox 55">
            <a:extLst>
              <a:ext uri="{FF2B5EF4-FFF2-40B4-BE49-F238E27FC236}">
                <a16:creationId xmlns:a16="http://schemas.microsoft.com/office/drawing/2014/main" id="{78717765-E92C-4FA0-9660-288E4FDB03E3}"/>
              </a:ext>
            </a:extLst>
          </p:cNvPr>
          <p:cNvSpPr txBox="1"/>
          <p:nvPr/>
        </p:nvSpPr>
        <p:spPr>
          <a:xfrm>
            <a:off x="942708" y="3174714"/>
            <a:ext cx="1043876"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TCR</a:t>
            </a:r>
            <a:r>
              <a:rPr lang="el-GR" sz="1000" b="1" dirty="0">
                <a:latin typeface="Arial" panose="020B0604020202020204" pitchFamily="34" charset="0"/>
                <a:cs typeface="Arial" panose="020B0604020202020204" pitchFamily="34" charset="0"/>
              </a:rPr>
              <a:t>β</a:t>
            </a:r>
            <a:r>
              <a:rPr lang="en-US" sz="1000" b="1" dirty="0">
                <a:latin typeface="Arial" panose="020B0604020202020204" pitchFamily="34" charset="0"/>
                <a:cs typeface="Arial" panose="020B0604020202020204" pitchFamily="34" charset="0"/>
              </a:rPr>
              <a:t>+CD138-</a:t>
            </a:r>
          </a:p>
        </p:txBody>
      </p:sp>
      <p:sp>
        <p:nvSpPr>
          <p:cNvPr id="57" name="TextBox 56">
            <a:extLst>
              <a:ext uri="{FF2B5EF4-FFF2-40B4-BE49-F238E27FC236}">
                <a16:creationId xmlns:a16="http://schemas.microsoft.com/office/drawing/2014/main" id="{B1869546-7C1E-457C-B39F-68C18234655C}"/>
              </a:ext>
            </a:extLst>
          </p:cNvPr>
          <p:cNvSpPr txBox="1"/>
          <p:nvPr/>
        </p:nvSpPr>
        <p:spPr>
          <a:xfrm>
            <a:off x="1833498" y="3173354"/>
            <a:ext cx="1075936"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TCR</a:t>
            </a:r>
            <a:r>
              <a:rPr lang="el-GR" sz="1000" b="1" dirty="0">
                <a:latin typeface="Arial" panose="020B0604020202020204" pitchFamily="34" charset="0"/>
                <a:cs typeface="Arial" panose="020B0604020202020204" pitchFamily="34" charset="0"/>
              </a:rPr>
              <a:t>β</a:t>
            </a:r>
            <a:r>
              <a:rPr lang="en-US" sz="1000" b="1" dirty="0">
                <a:latin typeface="Arial" panose="020B0604020202020204" pitchFamily="34" charset="0"/>
                <a:cs typeface="Arial" panose="020B0604020202020204" pitchFamily="34" charset="0"/>
              </a:rPr>
              <a:t>+CD138+</a:t>
            </a:r>
          </a:p>
        </p:txBody>
      </p:sp>
      <p:sp>
        <p:nvSpPr>
          <p:cNvPr id="95" name="TextBox 94">
            <a:extLst>
              <a:ext uri="{FF2B5EF4-FFF2-40B4-BE49-F238E27FC236}">
                <a16:creationId xmlns:a16="http://schemas.microsoft.com/office/drawing/2014/main" id="{3D6FFA49-8EEB-44A4-9FD7-864B07472874}"/>
              </a:ext>
            </a:extLst>
          </p:cNvPr>
          <p:cNvSpPr txBox="1"/>
          <p:nvPr/>
        </p:nvSpPr>
        <p:spPr>
          <a:xfrm>
            <a:off x="280581" y="4447940"/>
            <a:ext cx="705641" cy="246221"/>
          </a:xfrm>
          <a:prstGeom prst="rect">
            <a:avLst/>
          </a:prstGeom>
          <a:noFill/>
        </p:spPr>
        <p:txBody>
          <a:bodyPr wrap="none" rtlCol="0">
            <a:spAutoFit/>
          </a:bodyPr>
          <a:lstStyle/>
          <a:p>
            <a:pPr algn="ctr"/>
            <a:r>
              <a:rPr lang="en-US" sz="1000" b="1" dirty="0">
                <a:latin typeface="Arial" panose="020B0604020202020204" pitchFamily="34" charset="0"/>
                <a:cs typeface="Arial" panose="020B0604020202020204" pitchFamily="34" charset="0"/>
              </a:rPr>
              <a:t>+ B cells</a:t>
            </a:r>
          </a:p>
        </p:txBody>
      </p:sp>
      <p:sp>
        <p:nvSpPr>
          <p:cNvPr id="96" name="TextBox 95">
            <a:extLst>
              <a:ext uri="{FF2B5EF4-FFF2-40B4-BE49-F238E27FC236}">
                <a16:creationId xmlns:a16="http://schemas.microsoft.com/office/drawing/2014/main" id="{F2670092-455A-4065-8188-BAC0C256903D}"/>
              </a:ext>
            </a:extLst>
          </p:cNvPr>
          <p:cNvSpPr txBox="1"/>
          <p:nvPr/>
        </p:nvSpPr>
        <p:spPr>
          <a:xfrm>
            <a:off x="341022" y="3676906"/>
            <a:ext cx="668773" cy="246221"/>
          </a:xfrm>
          <a:prstGeom prst="rect">
            <a:avLst/>
          </a:prstGeom>
          <a:noFill/>
        </p:spPr>
        <p:txBody>
          <a:bodyPr wrap="none" rtlCol="0">
            <a:spAutoFit/>
          </a:bodyPr>
          <a:lstStyle/>
          <a:p>
            <a:pPr algn="ctr"/>
            <a:r>
              <a:rPr lang="en-US" sz="1000" b="1" dirty="0">
                <a:latin typeface="Arial" panose="020B0604020202020204" pitchFamily="34" charset="0"/>
                <a:cs typeface="Arial" panose="020B0604020202020204" pitchFamily="34" charset="0"/>
              </a:rPr>
              <a:t>Medium</a:t>
            </a:r>
          </a:p>
        </p:txBody>
      </p:sp>
      <p:sp>
        <p:nvSpPr>
          <p:cNvPr id="97" name="TextBox 50">
            <a:extLst>
              <a:ext uri="{FF2B5EF4-FFF2-40B4-BE49-F238E27FC236}">
                <a16:creationId xmlns:a16="http://schemas.microsoft.com/office/drawing/2014/main" id="{FD18EFF9-47CE-407A-A4B0-46149C16EAA3}"/>
              </a:ext>
            </a:extLst>
          </p:cNvPr>
          <p:cNvSpPr txBox="1">
            <a:spLocks noChangeArrowheads="1"/>
          </p:cNvSpPr>
          <p:nvPr/>
        </p:nvSpPr>
        <p:spPr bwMode="auto">
          <a:xfrm>
            <a:off x="2468" y="3106976"/>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B.</a:t>
            </a:r>
          </a:p>
        </p:txBody>
      </p:sp>
      <p:graphicFrame>
        <p:nvGraphicFramePr>
          <p:cNvPr id="14" name="Object 13">
            <a:extLst>
              <a:ext uri="{FF2B5EF4-FFF2-40B4-BE49-F238E27FC236}">
                <a16:creationId xmlns:a16="http://schemas.microsoft.com/office/drawing/2014/main" id="{3E8DFF21-F448-440E-8235-7F15FE371290}"/>
              </a:ext>
            </a:extLst>
          </p:cNvPr>
          <p:cNvGraphicFramePr>
            <a:graphicFrameLocks noChangeAspect="1"/>
          </p:cNvGraphicFramePr>
          <p:nvPr>
            <p:extLst>
              <p:ext uri="{D42A27DB-BD31-4B8C-83A1-F6EECF244321}">
                <p14:modId xmlns:p14="http://schemas.microsoft.com/office/powerpoint/2010/main" val="2710236381"/>
              </p:ext>
            </p:extLst>
          </p:nvPr>
        </p:nvGraphicFramePr>
        <p:xfrm>
          <a:off x="3209925" y="3106738"/>
          <a:ext cx="2282825" cy="2230437"/>
        </p:xfrm>
        <a:graphic>
          <a:graphicData uri="http://schemas.openxmlformats.org/presentationml/2006/ole">
            <mc:AlternateContent xmlns:mc="http://schemas.openxmlformats.org/markup-compatibility/2006">
              <mc:Choice xmlns:v="urn:schemas-microsoft-com:vml" Requires="v">
                <p:oleObj spid="_x0000_s25385" name="Prism 8" r:id="rId18" imgW="4787284" imgH="4686685" progId="Prism8.Document">
                  <p:embed/>
                </p:oleObj>
              </mc:Choice>
              <mc:Fallback>
                <p:oleObj name="Prism 8" r:id="rId18" imgW="4787284" imgH="4686685" progId="Prism8.Document">
                  <p:embed/>
                  <p:pic>
                    <p:nvPicPr>
                      <p:cNvPr id="0" name=""/>
                      <p:cNvPicPr/>
                      <p:nvPr/>
                    </p:nvPicPr>
                    <p:blipFill>
                      <a:blip r:embed="rId19"/>
                      <a:stretch>
                        <a:fillRect/>
                      </a:stretch>
                    </p:blipFill>
                    <p:spPr>
                      <a:xfrm>
                        <a:off x="3209925" y="3106738"/>
                        <a:ext cx="2282825" cy="2230437"/>
                      </a:xfrm>
                      <a:prstGeom prst="rect">
                        <a:avLst/>
                      </a:prstGeom>
                    </p:spPr>
                  </p:pic>
                </p:oleObj>
              </mc:Fallback>
            </mc:AlternateContent>
          </a:graphicData>
        </a:graphic>
      </p:graphicFrame>
    </p:spTree>
    <p:extLst>
      <p:ext uri="{BB962C8B-B14F-4D97-AF65-F5344CB8AC3E}">
        <p14:creationId xmlns:p14="http://schemas.microsoft.com/office/powerpoint/2010/main" val="3153511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63DBCF2-6EED-4742-804E-5ACD2202A40F}"/>
              </a:ext>
            </a:extLst>
          </p:cNvPr>
          <p:cNvSpPr/>
          <p:nvPr/>
        </p:nvSpPr>
        <p:spPr>
          <a:xfrm>
            <a:off x="241300" y="204957"/>
            <a:ext cx="6832600" cy="7355924"/>
          </a:xfrm>
          <a:prstGeom prst="rect">
            <a:avLst/>
          </a:prstGeom>
        </p:spPr>
        <p:txBody>
          <a:bodyPr wrap="square">
            <a:spAutoFit/>
          </a:bodyPr>
          <a:lstStyle/>
          <a:p>
            <a:pPr algn="just">
              <a:lnSpc>
                <a:spcPct val="200000"/>
              </a:lnSpc>
            </a:pPr>
            <a:r>
              <a:rPr lang="en-US" sz="1400" b="1" dirty="0">
                <a:latin typeface="Times New Roman" panose="02020603050405020304" pitchFamily="18" charset="0"/>
                <a:ea typeface="DengXian" panose="02010600030101010101" pitchFamily="2" charset="-122"/>
                <a:cs typeface="Times New Roman" panose="02020603050405020304" pitchFamily="18" charset="0"/>
              </a:rPr>
              <a:t>Supplemental Figure 4. TCRβ+CD138+ cells are unable to promote B cell proliferation and </a:t>
            </a:r>
            <a:r>
              <a:rPr lang="en-US" sz="1400" b="1" i="1" dirty="0">
                <a:latin typeface="Times New Roman" panose="02020603050405020304" pitchFamily="18" charset="0"/>
                <a:ea typeface="DengXian" panose="02010600030101010101" pitchFamily="2" charset="-122"/>
                <a:cs typeface="Times New Roman" panose="02020603050405020304" pitchFamily="18" charset="0"/>
              </a:rPr>
              <a:t>in vivo</a:t>
            </a:r>
            <a:r>
              <a:rPr lang="en-US" sz="1400" b="1" dirty="0">
                <a:latin typeface="Times New Roman" panose="02020603050405020304" pitchFamily="18" charset="0"/>
                <a:ea typeface="DengXian" panose="02010600030101010101" pitchFamily="2" charset="-122"/>
                <a:cs typeface="Times New Roman" panose="02020603050405020304" pitchFamily="18" charset="0"/>
              </a:rPr>
              <a:t> auto-antibody production when adoptively transferred into young MRL/Lpr mice. (A)</a:t>
            </a:r>
            <a:r>
              <a:rPr lang="en-US" sz="1400" dirty="0">
                <a:latin typeface="Times New Roman" panose="02020603050405020304" pitchFamily="18" charset="0"/>
                <a:ea typeface="DengXian" panose="02010600030101010101" pitchFamily="2" charset="-122"/>
                <a:cs typeface="Times New Roman" panose="02020603050405020304" pitchFamily="18" charset="0"/>
              </a:rPr>
              <a:t> Gating strategy for B cell proliferation in B and T cell co-culture system. Sorted splenic TCR</a:t>
            </a:r>
            <a:r>
              <a:rPr lang="el-GR" sz="1400" dirty="0">
                <a:latin typeface="Times New Roman" panose="02020603050405020304" pitchFamily="18" charset="0"/>
                <a:ea typeface="DengXian" panose="02010600030101010101" pitchFamily="2" charset="-122"/>
                <a:cs typeface="Times New Roman" panose="02020603050405020304" pitchFamily="18" charset="0"/>
              </a:rPr>
              <a:t>β</a:t>
            </a:r>
            <a:r>
              <a:rPr lang="en-US" sz="1400" dirty="0">
                <a:latin typeface="Times New Roman" panose="02020603050405020304" pitchFamily="18" charset="0"/>
                <a:ea typeface="DengXian" panose="02010600030101010101" pitchFamily="2" charset="-122"/>
                <a:cs typeface="Times New Roman" panose="02020603050405020304" pitchFamily="18" charset="0"/>
              </a:rPr>
              <a:t>+CD138+ and TCR</a:t>
            </a:r>
            <a:r>
              <a:rPr lang="el-GR" sz="1400" dirty="0">
                <a:latin typeface="Times New Roman" panose="02020603050405020304" pitchFamily="18" charset="0"/>
                <a:ea typeface="DengXian" panose="02010600030101010101" pitchFamily="2" charset="-122"/>
                <a:cs typeface="Times New Roman" panose="02020603050405020304" pitchFamily="18" charset="0"/>
              </a:rPr>
              <a:t>β</a:t>
            </a:r>
            <a:r>
              <a:rPr lang="en-US" sz="1400" dirty="0">
                <a:latin typeface="Times New Roman" panose="02020603050405020304" pitchFamily="18" charset="0"/>
                <a:ea typeface="DengXian" panose="02010600030101010101" pitchFamily="2" charset="-122"/>
                <a:cs typeface="Times New Roman" panose="02020603050405020304" pitchFamily="18" charset="0"/>
              </a:rPr>
              <a:t>+CD138- cells from 10 to 12 weeks old MRL/Lpr mice were co-cultured with purified splenic B cells from 6 weeks old MRL/Lpr mice with no disease symptoms in the presence of anti-CD3/CD28 antibodies for 5 days. The proliferation of CSFE labelled B cells were measured by flow cytometry. The figure also depicts the gating strategy for Foxp3-PD-1+CXCR5+ Tfh cells. </a:t>
            </a:r>
            <a:r>
              <a:rPr lang="en-US" sz="1400" b="1" dirty="0">
                <a:latin typeface="Times New Roman" panose="02020603050405020304" pitchFamily="18" charset="0"/>
                <a:ea typeface="DengXian" panose="02010600030101010101" pitchFamily="2" charset="-122"/>
                <a:cs typeface="Times New Roman" panose="02020603050405020304" pitchFamily="18" charset="0"/>
              </a:rPr>
              <a:t>(B)</a:t>
            </a:r>
            <a:r>
              <a:rPr lang="en-US" sz="1400" dirty="0">
                <a:latin typeface="Times New Roman" panose="02020603050405020304" pitchFamily="18" charset="0"/>
                <a:ea typeface="DengXian" panose="02010600030101010101" pitchFamily="2" charset="-122"/>
                <a:cs typeface="Times New Roman" panose="02020603050405020304" pitchFamily="18" charset="0"/>
              </a:rPr>
              <a:t> The expression of CXCR5 and PD1 on TCR</a:t>
            </a:r>
            <a:r>
              <a:rPr lang="el-GR" sz="1400" dirty="0">
                <a:latin typeface="Times New Roman" panose="02020603050405020304" pitchFamily="18" charset="0"/>
                <a:ea typeface="DengXian" panose="02010600030101010101" pitchFamily="2" charset="-122"/>
                <a:cs typeface="Times New Roman" panose="02020603050405020304" pitchFamily="18" charset="0"/>
              </a:rPr>
              <a:t>β</a:t>
            </a:r>
            <a:r>
              <a:rPr lang="en-US" sz="1400" dirty="0">
                <a:latin typeface="Times New Roman" panose="02020603050405020304" pitchFamily="18" charset="0"/>
                <a:ea typeface="DengXian" panose="02010600030101010101" pitchFamily="2" charset="-122"/>
                <a:cs typeface="Times New Roman" panose="02020603050405020304" pitchFamily="18" charset="0"/>
              </a:rPr>
              <a:t>+CD138+ and TCR</a:t>
            </a:r>
            <a:r>
              <a:rPr lang="el-GR" sz="1400" dirty="0">
                <a:latin typeface="Times New Roman" panose="02020603050405020304" pitchFamily="18" charset="0"/>
                <a:ea typeface="DengXian" panose="02010600030101010101" pitchFamily="2" charset="-122"/>
                <a:cs typeface="Times New Roman" panose="02020603050405020304" pitchFamily="18" charset="0"/>
              </a:rPr>
              <a:t>β</a:t>
            </a:r>
            <a:r>
              <a:rPr lang="en-US" sz="1400" dirty="0">
                <a:latin typeface="Times New Roman" panose="02020603050405020304" pitchFamily="18" charset="0"/>
                <a:ea typeface="DengXian" panose="02010600030101010101" pitchFamily="2" charset="-122"/>
                <a:cs typeface="Times New Roman" panose="02020603050405020304" pitchFamily="18" charset="0"/>
              </a:rPr>
              <a:t>+CD138- cells were measured after cells were co-cultured with B cells in presence of anti-CD3/CD28 antibodies. PD-1+CXCR5+ Tfh cells were gated as in panel A and mean frequencies of Tfh cells were quantified. </a:t>
            </a:r>
            <a:r>
              <a:rPr lang="en-US" sz="1400" b="1" dirty="0">
                <a:latin typeface="Times New Roman" panose="02020603050405020304" pitchFamily="18" charset="0"/>
                <a:ea typeface="DengXian" panose="02010600030101010101" pitchFamily="2" charset="-122"/>
                <a:cs typeface="Times New Roman" panose="02020603050405020304" pitchFamily="18" charset="0"/>
              </a:rPr>
              <a:t>(C and D)</a:t>
            </a:r>
            <a:r>
              <a:rPr lang="en-US" sz="1400" b="1" i="1" dirty="0">
                <a:latin typeface="Times New Roman" panose="02020603050405020304" pitchFamily="18" charset="0"/>
                <a:ea typeface="DengXian" panose="02010600030101010101" pitchFamily="2" charset="-122"/>
                <a:cs typeface="Times New Roman" panose="02020603050405020304" pitchFamily="18" charset="0"/>
              </a:rPr>
              <a:t> </a:t>
            </a:r>
            <a:r>
              <a:rPr lang="en-US" sz="1400" dirty="0">
                <a:latin typeface="Times New Roman" panose="02020603050405020304" pitchFamily="18" charset="0"/>
                <a:ea typeface="DengXian" panose="02010600030101010101" pitchFamily="2" charset="-122"/>
                <a:cs typeface="Times New Roman" panose="02020603050405020304" pitchFamily="18" charset="0"/>
              </a:rPr>
              <a:t>Splenic TCR</a:t>
            </a:r>
            <a:r>
              <a:rPr lang="el-GR" sz="1400" dirty="0">
                <a:latin typeface="Times New Roman" panose="02020603050405020304" pitchFamily="18" charset="0"/>
                <a:ea typeface="DengXian" panose="02010600030101010101" pitchFamily="2" charset="-122"/>
                <a:cs typeface="Times New Roman" panose="02020603050405020304" pitchFamily="18" charset="0"/>
              </a:rPr>
              <a:t>β</a:t>
            </a:r>
            <a:r>
              <a:rPr lang="en-US" sz="1400" dirty="0">
                <a:latin typeface="Times New Roman" panose="02020603050405020304" pitchFamily="18" charset="0"/>
                <a:ea typeface="DengXian" panose="02010600030101010101" pitchFamily="2" charset="-122"/>
                <a:cs typeface="Times New Roman" panose="02020603050405020304" pitchFamily="18" charset="0"/>
              </a:rPr>
              <a:t>+CD138+ and TCR</a:t>
            </a:r>
            <a:r>
              <a:rPr lang="el-GR" sz="1400" dirty="0">
                <a:latin typeface="Times New Roman" panose="02020603050405020304" pitchFamily="18" charset="0"/>
                <a:ea typeface="DengXian" panose="02010600030101010101" pitchFamily="2" charset="-122"/>
                <a:cs typeface="Times New Roman" panose="02020603050405020304" pitchFamily="18" charset="0"/>
              </a:rPr>
              <a:t>β</a:t>
            </a:r>
            <a:r>
              <a:rPr lang="en-US" sz="1400" dirty="0">
                <a:latin typeface="Times New Roman" panose="02020603050405020304" pitchFamily="18" charset="0"/>
                <a:ea typeface="DengXian" panose="02010600030101010101" pitchFamily="2" charset="-122"/>
                <a:cs typeface="Times New Roman" panose="02020603050405020304" pitchFamily="18" charset="0"/>
              </a:rPr>
              <a:t>+CD138- cells from 10 to 12 weeks old weeks old MRL/Lpr mice were sorted and adoptively transferred into either 7 to 8 weeks old MRL/Lpr mice with minimal lupus symptoms </a:t>
            </a:r>
            <a:r>
              <a:rPr lang="en-US" sz="1400" b="1" dirty="0">
                <a:latin typeface="Times New Roman" panose="02020603050405020304" pitchFamily="18" charset="0"/>
                <a:ea typeface="DengXian" panose="02010600030101010101" pitchFamily="2" charset="-122"/>
                <a:cs typeface="Times New Roman" panose="02020603050405020304" pitchFamily="18" charset="0"/>
              </a:rPr>
              <a:t>(C)</a:t>
            </a:r>
            <a:r>
              <a:rPr lang="en-US" sz="1400" dirty="0">
                <a:latin typeface="Times New Roman" panose="02020603050405020304" pitchFamily="18" charset="0"/>
                <a:ea typeface="DengXian" panose="02010600030101010101" pitchFamily="2" charset="-122"/>
                <a:cs typeface="Times New Roman" panose="02020603050405020304" pitchFamily="18" charset="0"/>
              </a:rPr>
              <a:t> or 11 to 12 weeks old MRL/Lpr mice with established disease symptoms </a:t>
            </a:r>
            <a:r>
              <a:rPr lang="en-US" sz="1400" b="1" dirty="0">
                <a:latin typeface="Times New Roman" panose="02020603050405020304" pitchFamily="18" charset="0"/>
                <a:ea typeface="DengXian" panose="02010600030101010101" pitchFamily="2" charset="-122"/>
                <a:cs typeface="Times New Roman" panose="02020603050405020304" pitchFamily="18" charset="0"/>
              </a:rPr>
              <a:t>(D)</a:t>
            </a:r>
            <a:r>
              <a:rPr lang="en-US" sz="1400" dirty="0">
                <a:latin typeface="Times New Roman" panose="02020603050405020304" pitchFamily="18" charset="0"/>
                <a:ea typeface="DengXian" panose="02010600030101010101" pitchFamily="2" charset="-122"/>
                <a:cs typeface="Times New Roman" panose="02020603050405020304" pitchFamily="18" charset="0"/>
              </a:rPr>
              <a:t>. Serum anti-dsDNA IgM antibody levels on indicated days were measured by ELISA. Mean ± SEM of 15 mice from three experiments are plotted. Statistical significance was analyzed by two tailed Mann-Whitney rank sum test.</a:t>
            </a:r>
            <a:endParaRPr lang="en-US" sz="1400" dirty="0">
              <a:latin typeface="Calibri" panose="020F0502020204030204" pitchFamily="34" charset="0"/>
              <a:ea typeface="DengXia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96181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4CB95EE3-7489-4972-B5D2-41071D25F0EE}"/>
              </a:ext>
            </a:extLst>
          </p:cNvPr>
          <p:cNvGraphicFramePr>
            <a:graphicFrameLocks noChangeAspect="1"/>
          </p:cNvGraphicFramePr>
          <p:nvPr>
            <p:extLst>
              <p:ext uri="{D42A27DB-BD31-4B8C-83A1-F6EECF244321}">
                <p14:modId xmlns:p14="http://schemas.microsoft.com/office/powerpoint/2010/main" val="2956409609"/>
              </p:ext>
            </p:extLst>
          </p:nvPr>
        </p:nvGraphicFramePr>
        <p:xfrm>
          <a:off x="2141538" y="3056568"/>
          <a:ext cx="1714505" cy="2342519"/>
        </p:xfrm>
        <a:graphic>
          <a:graphicData uri="http://schemas.openxmlformats.org/presentationml/2006/ole">
            <mc:AlternateContent xmlns:mc="http://schemas.openxmlformats.org/markup-compatibility/2006">
              <mc:Choice xmlns:v="urn:schemas-microsoft-com:vml" Requires="v">
                <p:oleObj spid="_x0000_s33977" name="Prism 8" r:id="rId4" imgW="3739649" imgH="5104463" progId="Prism8.Document">
                  <p:embed/>
                </p:oleObj>
              </mc:Choice>
              <mc:Fallback>
                <p:oleObj name="Prism 8" r:id="rId4" imgW="3739649" imgH="5104463" progId="Prism8.Document">
                  <p:embed/>
                  <p:pic>
                    <p:nvPicPr>
                      <p:cNvPr id="0" name=""/>
                      <p:cNvPicPr/>
                      <p:nvPr/>
                    </p:nvPicPr>
                    <p:blipFill>
                      <a:blip r:embed="rId5"/>
                      <a:stretch>
                        <a:fillRect/>
                      </a:stretch>
                    </p:blipFill>
                    <p:spPr>
                      <a:xfrm>
                        <a:off x="2141538" y="3056568"/>
                        <a:ext cx="1714505" cy="2342519"/>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C7B46DA3-89B8-4463-9D98-387F4F3A64EA}"/>
              </a:ext>
            </a:extLst>
          </p:cNvPr>
          <p:cNvGraphicFramePr>
            <a:graphicFrameLocks noChangeAspect="1"/>
          </p:cNvGraphicFramePr>
          <p:nvPr>
            <p:extLst>
              <p:ext uri="{D42A27DB-BD31-4B8C-83A1-F6EECF244321}">
                <p14:modId xmlns:p14="http://schemas.microsoft.com/office/powerpoint/2010/main" val="1332104770"/>
              </p:ext>
            </p:extLst>
          </p:nvPr>
        </p:nvGraphicFramePr>
        <p:xfrm>
          <a:off x="112799" y="3057589"/>
          <a:ext cx="1714505" cy="2339570"/>
        </p:xfrm>
        <a:graphic>
          <a:graphicData uri="http://schemas.openxmlformats.org/presentationml/2006/ole">
            <mc:AlternateContent xmlns:mc="http://schemas.openxmlformats.org/markup-compatibility/2006">
              <mc:Choice xmlns:v="urn:schemas-microsoft-com:vml" Requires="v">
                <p:oleObj spid="_x0000_s33978" name="Prism 8" r:id="rId6" imgW="3739649" imgH="5104463" progId="Prism8.Document">
                  <p:embed/>
                </p:oleObj>
              </mc:Choice>
              <mc:Fallback>
                <p:oleObj name="Prism 8" r:id="rId6" imgW="3739649" imgH="5104463" progId="Prism8.Document">
                  <p:embed/>
                  <p:pic>
                    <p:nvPicPr>
                      <p:cNvPr id="0" name=""/>
                      <p:cNvPicPr/>
                      <p:nvPr/>
                    </p:nvPicPr>
                    <p:blipFill>
                      <a:blip r:embed="rId7"/>
                      <a:stretch>
                        <a:fillRect/>
                      </a:stretch>
                    </p:blipFill>
                    <p:spPr>
                      <a:xfrm>
                        <a:off x="112799" y="3057589"/>
                        <a:ext cx="1714505" cy="233957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0755924A-4EE5-48C0-8101-3351D5233C67}"/>
              </a:ext>
            </a:extLst>
          </p:cNvPr>
          <p:cNvGraphicFramePr>
            <a:graphicFrameLocks noChangeAspect="1"/>
          </p:cNvGraphicFramePr>
          <p:nvPr>
            <p:extLst>
              <p:ext uri="{D42A27DB-BD31-4B8C-83A1-F6EECF244321}">
                <p14:modId xmlns:p14="http://schemas.microsoft.com/office/powerpoint/2010/main" val="2210230297"/>
              </p:ext>
            </p:extLst>
          </p:nvPr>
        </p:nvGraphicFramePr>
        <p:xfrm>
          <a:off x="1174837" y="3057589"/>
          <a:ext cx="1713031" cy="2339570"/>
        </p:xfrm>
        <a:graphic>
          <a:graphicData uri="http://schemas.openxmlformats.org/presentationml/2006/ole">
            <mc:AlternateContent xmlns:mc="http://schemas.openxmlformats.org/markup-compatibility/2006">
              <mc:Choice xmlns:v="urn:schemas-microsoft-com:vml" Requires="v">
                <p:oleObj spid="_x0000_s33979" name="Prism 8" r:id="rId8" imgW="3739649" imgH="5104463" progId="Prism8.Document">
                  <p:embed/>
                </p:oleObj>
              </mc:Choice>
              <mc:Fallback>
                <p:oleObj name="Prism 8" r:id="rId8" imgW="3739649" imgH="5104463" progId="Prism8.Document">
                  <p:embed/>
                  <p:pic>
                    <p:nvPicPr>
                      <p:cNvPr id="0" name=""/>
                      <p:cNvPicPr/>
                      <p:nvPr/>
                    </p:nvPicPr>
                    <p:blipFill>
                      <a:blip r:embed="rId9"/>
                      <a:stretch>
                        <a:fillRect/>
                      </a:stretch>
                    </p:blipFill>
                    <p:spPr>
                      <a:xfrm>
                        <a:off x="1174837" y="3057589"/>
                        <a:ext cx="1713031" cy="233957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2F20B57E-61A7-4C28-95B8-4EBC8367F313}"/>
              </a:ext>
            </a:extLst>
          </p:cNvPr>
          <p:cNvGraphicFramePr>
            <a:graphicFrameLocks noChangeAspect="1"/>
          </p:cNvGraphicFramePr>
          <p:nvPr>
            <p:extLst>
              <p:ext uri="{D42A27DB-BD31-4B8C-83A1-F6EECF244321}">
                <p14:modId xmlns:p14="http://schemas.microsoft.com/office/powerpoint/2010/main" val="3434715959"/>
              </p:ext>
            </p:extLst>
          </p:nvPr>
        </p:nvGraphicFramePr>
        <p:xfrm>
          <a:off x="3235412" y="3059176"/>
          <a:ext cx="1715980" cy="2339570"/>
        </p:xfrm>
        <a:graphic>
          <a:graphicData uri="http://schemas.openxmlformats.org/presentationml/2006/ole">
            <mc:AlternateContent xmlns:mc="http://schemas.openxmlformats.org/markup-compatibility/2006">
              <mc:Choice xmlns:v="urn:schemas-microsoft-com:vml" Requires="v">
                <p:oleObj spid="_x0000_s33980" name="Prism 8" r:id="rId10" imgW="3739649" imgH="5104463" progId="Prism8.Document">
                  <p:embed/>
                </p:oleObj>
              </mc:Choice>
              <mc:Fallback>
                <p:oleObj name="Prism 8" r:id="rId10" imgW="3739649" imgH="5104463" progId="Prism8.Document">
                  <p:embed/>
                  <p:pic>
                    <p:nvPicPr>
                      <p:cNvPr id="0" name=""/>
                      <p:cNvPicPr/>
                      <p:nvPr/>
                    </p:nvPicPr>
                    <p:blipFill>
                      <a:blip r:embed="rId11"/>
                      <a:stretch>
                        <a:fillRect/>
                      </a:stretch>
                    </p:blipFill>
                    <p:spPr>
                      <a:xfrm>
                        <a:off x="3235412" y="3059176"/>
                        <a:ext cx="1715980" cy="2339570"/>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C1E8957F-24EA-4636-9925-DC7798C665A8}"/>
              </a:ext>
            </a:extLst>
          </p:cNvPr>
          <p:cNvGraphicFramePr>
            <a:graphicFrameLocks noChangeAspect="1"/>
          </p:cNvGraphicFramePr>
          <p:nvPr>
            <p:extLst>
              <p:ext uri="{D42A27DB-BD31-4B8C-83A1-F6EECF244321}">
                <p14:modId xmlns:p14="http://schemas.microsoft.com/office/powerpoint/2010/main" val="3018185596"/>
              </p:ext>
            </p:extLst>
          </p:nvPr>
        </p:nvGraphicFramePr>
        <p:xfrm>
          <a:off x="17463" y="442913"/>
          <a:ext cx="1905000" cy="2174875"/>
        </p:xfrm>
        <a:graphic>
          <a:graphicData uri="http://schemas.openxmlformats.org/presentationml/2006/ole">
            <mc:AlternateContent xmlns:mc="http://schemas.openxmlformats.org/markup-compatibility/2006">
              <mc:Choice xmlns:v="urn:schemas-microsoft-com:vml" Requires="v">
                <p:oleObj spid="_x0000_s33981" name="Prism 8" r:id="rId12" imgW="4288496" imgH="4900256" progId="Prism8.Document">
                  <p:embed/>
                </p:oleObj>
              </mc:Choice>
              <mc:Fallback>
                <p:oleObj name="Prism 8" r:id="rId12" imgW="4288496" imgH="4900256" progId="Prism8.Document">
                  <p:embed/>
                  <p:pic>
                    <p:nvPicPr>
                      <p:cNvPr id="5" name="Object 4">
                        <a:extLst>
                          <a:ext uri="{FF2B5EF4-FFF2-40B4-BE49-F238E27FC236}">
                            <a16:creationId xmlns:a16="http://schemas.microsoft.com/office/drawing/2014/main" id="{5ADEB5F5-0283-4945-9ABC-F7C42D18D7C3}"/>
                          </a:ext>
                        </a:extLst>
                      </p:cNvPr>
                      <p:cNvPicPr/>
                      <p:nvPr/>
                    </p:nvPicPr>
                    <p:blipFill>
                      <a:blip r:embed="rId13"/>
                      <a:stretch>
                        <a:fillRect/>
                      </a:stretch>
                    </p:blipFill>
                    <p:spPr>
                      <a:xfrm>
                        <a:off x="17463" y="442913"/>
                        <a:ext cx="1905000" cy="2174875"/>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99E8D815-B1EE-4060-B721-B8276A648EFA}"/>
              </a:ext>
            </a:extLst>
          </p:cNvPr>
          <p:cNvGraphicFramePr>
            <a:graphicFrameLocks noChangeAspect="1"/>
          </p:cNvGraphicFramePr>
          <p:nvPr>
            <p:extLst>
              <p:ext uri="{D42A27DB-BD31-4B8C-83A1-F6EECF244321}">
                <p14:modId xmlns:p14="http://schemas.microsoft.com/office/powerpoint/2010/main" val="1908720899"/>
              </p:ext>
            </p:extLst>
          </p:nvPr>
        </p:nvGraphicFramePr>
        <p:xfrm>
          <a:off x="1374775" y="419100"/>
          <a:ext cx="1897063" cy="2182813"/>
        </p:xfrm>
        <a:graphic>
          <a:graphicData uri="http://schemas.openxmlformats.org/presentationml/2006/ole">
            <mc:AlternateContent xmlns:mc="http://schemas.openxmlformats.org/markup-compatibility/2006">
              <mc:Choice xmlns:v="urn:schemas-microsoft-com:vml" Requires="v">
                <p:oleObj spid="_x0000_s33982" name="Prism 8" r:id="rId14" imgW="4302181" imgH="4945995" progId="Prism8.Document">
                  <p:embed/>
                </p:oleObj>
              </mc:Choice>
              <mc:Fallback>
                <p:oleObj name="Prism 8" r:id="rId14" imgW="4302181" imgH="4945995" progId="Prism8.Document">
                  <p:embed/>
                  <p:pic>
                    <p:nvPicPr>
                      <p:cNvPr id="6" name="Object 5">
                        <a:extLst>
                          <a:ext uri="{FF2B5EF4-FFF2-40B4-BE49-F238E27FC236}">
                            <a16:creationId xmlns:a16="http://schemas.microsoft.com/office/drawing/2014/main" id="{869CF0FD-D792-4355-A4A6-8F4A301275FC}"/>
                          </a:ext>
                        </a:extLst>
                      </p:cNvPr>
                      <p:cNvPicPr/>
                      <p:nvPr/>
                    </p:nvPicPr>
                    <p:blipFill>
                      <a:blip r:embed="rId15"/>
                      <a:stretch>
                        <a:fillRect/>
                      </a:stretch>
                    </p:blipFill>
                    <p:spPr>
                      <a:xfrm>
                        <a:off x="1374775" y="419100"/>
                        <a:ext cx="1897063" cy="2182813"/>
                      </a:xfrm>
                      <a:prstGeom prst="rect">
                        <a:avLst/>
                      </a:prstGeom>
                    </p:spPr>
                  </p:pic>
                </p:oleObj>
              </mc:Fallback>
            </mc:AlternateContent>
          </a:graphicData>
        </a:graphic>
      </p:graphicFrame>
      <p:sp>
        <p:nvSpPr>
          <p:cNvPr id="10" name="TextBox 50">
            <a:extLst>
              <a:ext uri="{FF2B5EF4-FFF2-40B4-BE49-F238E27FC236}">
                <a16:creationId xmlns:a16="http://schemas.microsoft.com/office/drawing/2014/main" id="{C9C68817-F335-48FD-9553-D0FA7EA6346D}"/>
              </a:ext>
            </a:extLst>
          </p:cNvPr>
          <p:cNvSpPr txBox="1">
            <a:spLocks noChangeArrowheads="1"/>
          </p:cNvSpPr>
          <p:nvPr/>
        </p:nvSpPr>
        <p:spPr bwMode="auto">
          <a:xfrm>
            <a:off x="18320" y="268728"/>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A.</a:t>
            </a:r>
          </a:p>
        </p:txBody>
      </p:sp>
      <p:sp>
        <p:nvSpPr>
          <p:cNvPr id="11" name="TextBox 50">
            <a:extLst>
              <a:ext uri="{FF2B5EF4-FFF2-40B4-BE49-F238E27FC236}">
                <a16:creationId xmlns:a16="http://schemas.microsoft.com/office/drawing/2014/main" id="{6CD5D414-BF4D-4BA3-964E-0162C972CBBB}"/>
              </a:ext>
            </a:extLst>
          </p:cNvPr>
          <p:cNvSpPr txBox="1">
            <a:spLocks noChangeArrowheads="1"/>
          </p:cNvSpPr>
          <p:nvPr/>
        </p:nvSpPr>
        <p:spPr bwMode="auto">
          <a:xfrm>
            <a:off x="-32014" y="2722510"/>
            <a:ext cx="43922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C.</a:t>
            </a:r>
          </a:p>
        </p:txBody>
      </p:sp>
      <p:graphicFrame>
        <p:nvGraphicFramePr>
          <p:cNvPr id="34" name="Object 33">
            <a:extLst>
              <a:ext uri="{FF2B5EF4-FFF2-40B4-BE49-F238E27FC236}">
                <a16:creationId xmlns:a16="http://schemas.microsoft.com/office/drawing/2014/main" id="{4F40EDA2-3328-4C8B-92DE-62BFBF2B5526}"/>
              </a:ext>
            </a:extLst>
          </p:cNvPr>
          <p:cNvGraphicFramePr>
            <a:graphicFrameLocks noChangeAspect="1"/>
          </p:cNvGraphicFramePr>
          <p:nvPr>
            <p:extLst>
              <p:ext uri="{D42A27DB-BD31-4B8C-83A1-F6EECF244321}">
                <p14:modId xmlns:p14="http://schemas.microsoft.com/office/powerpoint/2010/main" val="2877293422"/>
              </p:ext>
            </p:extLst>
          </p:nvPr>
        </p:nvGraphicFramePr>
        <p:xfrm>
          <a:off x="2263165" y="5456238"/>
          <a:ext cx="2217737" cy="1727200"/>
        </p:xfrm>
        <a:graphic>
          <a:graphicData uri="http://schemas.openxmlformats.org/presentationml/2006/ole">
            <mc:AlternateContent xmlns:mc="http://schemas.openxmlformats.org/markup-compatibility/2006">
              <mc:Choice xmlns:v="urn:schemas-microsoft-com:vml" Requires="v">
                <p:oleObj spid="_x0000_s33983" name="Prism 8" r:id="rId16" imgW="4608657" imgH="3584613" progId="Prism8.Document">
                  <p:embed/>
                </p:oleObj>
              </mc:Choice>
              <mc:Fallback>
                <p:oleObj name="Prism 8" r:id="rId16" imgW="4608657" imgH="3584613" progId="Prism8.Document">
                  <p:embed/>
                  <p:pic>
                    <p:nvPicPr>
                      <p:cNvPr id="2" name="Object 1">
                        <a:extLst>
                          <a:ext uri="{FF2B5EF4-FFF2-40B4-BE49-F238E27FC236}">
                            <a16:creationId xmlns:a16="http://schemas.microsoft.com/office/drawing/2014/main" id="{1E4F9446-B3B4-4002-90B0-3F9242682FD9}"/>
                          </a:ext>
                        </a:extLst>
                      </p:cNvPr>
                      <p:cNvPicPr/>
                      <p:nvPr/>
                    </p:nvPicPr>
                    <p:blipFill>
                      <a:blip r:embed="rId17"/>
                      <a:stretch>
                        <a:fillRect/>
                      </a:stretch>
                    </p:blipFill>
                    <p:spPr>
                      <a:xfrm>
                        <a:off x="2263165" y="5456238"/>
                        <a:ext cx="2217737" cy="1727200"/>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A88192A0-33F1-4312-8E58-F3AD6253C998}"/>
              </a:ext>
            </a:extLst>
          </p:cNvPr>
          <p:cNvGraphicFramePr>
            <a:graphicFrameLocks noChangeAspect="1"/>
          </p:cNvGraphicFramePr>
          <p:nvPr>
            <p:extLst>
              <p:ext uri="{D42A27DB-BD31-4B8C-83A1-F6EECF244321}">
                <p14:modId xmlns:p14="http://schemas.microsoft.com/office/powerpoint/2010/main" val="1110722631"/>
              </p:ext>
            </p:extLst>
          </p:nvPr>
        </p:nvGraphicFramePr>
        <p:xfrm>
          <a:off x="2362722" y="7098507"/>
          <a:ext cx="2247900" cy="1720850"/>
        </p:xfrm>
        <a:graphic>
          <a:graphicData uri="http://schemas.openxmlformats.org/presentationml/2006/ole">
            <mc:AlternateContent xmlns:mc="http://schemas.openxmlformats.org/markup-compatibility/2006">
              <mc:Choice xmlns:v="urn:schemas-microsoft-com:vml" Requires="v">
                <p:oleObj spid="_x0000_s33984" name="Prism 8" r:id="rId18" imgW="4461001" imgH="3418222" progId="Prism8.Document">
                  <p:embed/>
                </p:oleObj>
              </mc:Choice>
              <mc:Fallback>
                <p:oleObj name="Prism 8" r:id="rId18" imgW="4461001" imgH="3418222" progId="Prism8.Document">
                  <p:embed/>
                  <p:pic>
                    <p:nvPicPr>
                      <p:cNvPr id="3" name="Object 2">
                        <a:extLst>
                          <a:ext uri="{FF2B5EF4-FFF2-40B4-BE49-F238E27FC236}">
                            <a16:creationId xmlns:a16="http://schemas.microsoft.com/office/drawing/2014/main" id="{0BAB250C-CE89-40D0-B0F4-F6FAB2EFC7A9}"/>
                          </a:ext>
                        </a:extLst>
                      </p:cNvPr>
                      <p:cNvPicPr/>
                      <p:nvPr/>
                    </p:nvPicPr>
                    <p:blipFill>
                      <a:blip r:embed="rId19"/>
                      <a:stretch>
                        <a:fillRect/>
                      </a:stretch>
                    </p:blipFill>
                    <p:spPr>
                      <a:xfrm>
                        <a:off x="2362722" y="7098507"/>
                        <a:ext cx="2247900" cy="1720850"/>
                      </a:xfrm>
                      <a:prstGeom prst="rect">
                        <a:avLst/>
                      </a:prstGeom>
                    </p:spPr>
                  </p:pic>
                </p:oleObj>
              </mc:Fallback>
            </mc:AlternateContent>
          </a:graphicData>
        </a:graphic>
      </p:graphicFrame>
      <p:graphicFrame>
        <p:nvGraphicFramePr>
          <p:cNvPr id="36" name="Object 35">
            <a:extLst>
              <a:ext uri="{FF2B5EF4-FFF2-40B4-BE49-F238E27FC236}">
                <a16:creationId xmlns:a16="http://schemas.microsoft.com/office/drawing/2014/main" id="{A4359F02-1D0F-4EDE-A01C-5C1DFCA52238}"/>
              </a:ext>
            </a:extLst>
          </p:cNvPr>
          <p:cNvGraphicFramePr>
            <a:graphicFrameLocks noChangeAspect="1"/>
          </p:cNvGraphicFramePr>
          <p:nvPr>
            <p:extLst>
              <p:ext uri="{D42A27DB-BD31-4B8C-83A1-F6EECF244321}">
                <p14:modId xmlns:p14="http://schemas.microsoft.com/office/powerpoint/2010/main" val="2122931259"/>
              </p:ext>
            </p:extLst>
          </p:nvPr>
        </p:nvGraphicFramePr>
        <p:xfrm>
          <a:off x="281965" y="7067550"/>
          <a:ext cx="2216150" cy="1741488"/>
        </p:xfrm>
        <a:graphic>
          <a:graphicData uri="http://schemas.openxmlformats.org/presentationml/2006/ole">
            <mc:AlternateContent xmlns:mc="http://schemas.openxmlformats.org/markup-compatibility/2006">
              <mc:Choice xmlns:v="urn:schemas-microsoft-com:vml" Requires="v">
                <p:oleObj spid="_x0000_s33985" name="Prism 8" r:id="rId20" imgW="4593531" imgH="3610544" progId="Prism8.Document">
                  <p:embed/>
                </p:oleObj>
              </mc:Choice>
              <mc:Fallback>
                <p:oleObj name="Prism 8" r:id="rId20" imgW="4593531" imgH="3610544" progId="Prism8.Document">
                  <p:embed/>
                  <p:pic>
                    <p:nvPicPr>
                      <p:cNvPr id="4" name="Object 3">
                        <a:extLst>
                          <a:ext uri="{FF2B5EF4-FFF2-40B4-BE49-F238E27FC236}">
                            <a16:creationId xmlns:a16="http://schemas.microsoft.com/office/drawing/2014/main" id="{B30E2A39-0BBF-41D0-B8D7-D7FE9B3C2152}"/>
                          </a:ext>
                        </a:extLst>
                      </p:cNvPr>
                      <p:cNvPicPr/>
                      <p:nvPr/>
                    </p:nvPicPr>
                    <p:blipFill>
                      <a:blip r:embed="rId21"/>
                      <a:stretch>
                        <a:fillRect/>
                      </a:stretch>
                    </p:blipFill>
                    <p:spPr>
                      <a:xfrm>
                        <a:off x="281965" y="7067550"/>
                        <a:ext cx="2216150" cy="1741488"/>
                      </a:xfrm>
                      <a:prstGeom prst="rect">
                        <a:avLst/>
                      </a:prstGeom>
                    </p:spPr>
                  </p:pic>
                </p:oleObj>
              </mc:Fallback>
            </mc:AlternateContent>
          </a:graphicData>
        </a:graphic>
      </p:graphicFrame>
      <p:graphicFrame>
        <p:nvGraphicFramePr>
          <p:cNvPr id="37" name="Object 36">
            <a:extLst>
              <a:ext uri="{FF2B5EF4-FFF2-40B4-BE49-F238E27FC236}">
                <a16:creationId xmlns:a16="http://schemas.microsoft.com/office/drawing/2014/main" id="{E22F1E99-C51E-4285-B68B-A9546A6D44A9}"/>
              </a:ext>
            </a:extLst>
          </p:cNvPr>
          <p:cNvGraphicFramePr>
            <a:graphicFrameLocks noChangeAspect="1"/>
          </p:cNvGraphicFramePr>
          <p:nvPr>
            <p:extLst>
              <p:ext uri="{D42A27DB-BD31-4B8C-83A1-F6EECF244321}">
                <p14:modId xmlns:p14="http://schemas.microsoft.com/office/powerpoint/2010/main" val="1370865988"/>
              </p:ext>
            </p:extLst>
          </p:nvPr>
        </p:nvGraphicFramePr>
        <p:xfrm>
          <a:off x="248627" y="5537200"/>
          <a:ext cx="2192338" cy="1571625"/>
        </p:xfrm>
        <a:graphic>
          <a:graphicData uri="http://schemas.openxmlformats.org/presentationml/2006/ole">
            <mc:AlternateContent xmlns:mc="http://schemas.openxmlformats.org/markup-compatibility/2006">
              <mc:Choice xmlns:v="urn:schemas-microsoft-com:vml" Requires="v">
                <p:oleObj spid="_x0000_s33986" name="Prism 8" r:id="rId22" imgW="4700131" imgH="3384728" progId="Prism8.Document">
                  <p:embed/>
                </p:oleObj>
              </mc:Choice>
              <mc:Fallback>
                <p:oleObj name="Prism 8" r:id="rId22" imgW="4700131" imgH="3384728" progId="Prism8.Document">
                  <p:embed/>
                  <p:pic>
                    <p:nvPicPr>
                      <p:cNvPr id="5" name="Object 4">
                        <a:extLst>
                          <a:ext uri="{FF2B5EF4-FFF2-40B4-BE49-F238E27FC236}">
                            <a16:creationId xmlns:a16="http://schemas.microsoft.com/office/drawing/2014/main" id="{3E4C451B-0C85-429B-A109-4D06AEBAA126}"/>
                          </a:ext>
                        </a:extLst>
                      </p:cNvPr>
                      <p:cNvPicPr/>
                      <p:nvPr/>
                    </p:nvPicPr>
                    <p:blipFill>
                      <a:blip r:embed="rId23"/>
                      <a:stretch>
                        <a:fillRect/>
                      </a:stretch>
                    </p:blipFill>
                    <p:spPr>
                      <a:xfrm>
                        <a:off x="248627" y="5537200"/>
                        <a:ext cx="2192338" cy="1571625"/>
                      </a:xfrm>
                      <a:prstGeom prst="rect">
                        <a:avLst/>
                      </a:prstGeom>
                    </p:spPr>
                  </p:pic>
                </p:oleObj>
              </mc:Fallback>
            </mc:AlternateContent>
          </a:graphicData>
        </a:graphic>
      </p:graphicFrame>
      <p:sp>
        <p:nvSpPr>
          <p:cNvPr id="38" name="TextBox 50">
            <a:extLst>
              <a:ext uri="{FF2B5EF4-FFF2-40B4-BE49-F238E27FC236}">
                <a16:creationId xmlns:a16="http://schemas.microsoft.com/office/drawing/2014/main" id="{2F369745-7031-41B8-96B4-BF51055C54D4}"/>
              </a:ext>
            </a:extLst>
          </p:cNvPr>
          <p:cNvSpPr txBox="1">
            <a:spLocks noChangeArrowheads="1"/>
          </p:cNvSpPr>
          <p:nvPr/>
        </p:nvSpPr>
        <p:spPr bwMode="auto">
          <a:xfrm>
            <a:off x="-55980" y="5492744"/>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D.</a:t>
            </a:r>
          </a:p>
        </p:txBody>
      </p:sp>
      <p:sp>
        <p:nvSpPr>
          <p:cNvPr id="40" name="TextBox 39">
            <a:extLst>
              <a:ext uri="{FF2B5EF4-FFF2-40B4-BE49-F238E27FC236}">
                <a16:creationId xmlns:a16="http://schemas.microsoft.com/office/drawing/2014/main" id="{4981A952-EBFF-4F4F-9185-DFC3707967A5}"/>
              </a:ext>
            </a:extLst>
          </p:cNvPr>
          <p:cNvSpPr txBox="1"/>
          <p:nvPr/>
        </p:nvSpPr>
        <p:spPr>
          <a:xfrm>
            <a:off x="-55980" y="-56036"/>
            <a:ext cx="2153154" cy="307777"/>
          </a:xfrm>
          <a:prstGeom prst="rect">
            <a:avLst/>
          </a:prstGeom>
          <a:noFill/>
        </p:spPr>
        <p:txBody>
          <a:bodyPr wrap="none" rtlCol="0">
            <a:spAutoFit/>
          </a:bodyPr>
          <a:lstStyle>
            <a:defPPr>
              <a:defRPr lang="en-US"/>
            </a:defPPr>
            <a:lvl1pPr>
              <a:defRPr b="1">
                <a:latin typeface="Arial" panose="020B0604020202020204" pitchFamily="34" charset="0"/>
                <a:cs typeface="Arial" panose="020B0604020202020204" pitchFamily="34" charset="0"/>
              </a:defRPr>
            </a:lvl1pPr>
          </a:lstStyle>
          <a:p>
            <a:r>
              <a:rPr lang="en-US" sz="1400" dirty="0"/>
              <a:t>Supplemental Figure 5</a:t>
            </a:r>
          </a:p>
        </p:txBody>
      </p:sp>
      <p:sp>
        <p:nvSpPr>
          <p:cNvPr id="16" name="TextBox 50">
            <a:extLst>
              <a:ext uri="{FF2B5EF4-FFF2-40B4-BE49-F238E27FC236}">
                <a16:creationId xmlns:a16="http://schemas.microsoft.com/office/drawing/2014/main" id="{92DA4BEE-2032-484B-983F-0A0AF1D12A36}"/>
              </a:ext>
            </a:extLst>
          </p:cNvPr>
          <p:cNvSpPr txBox="1">
            <a:spLocks noChangeArrowheads="1"/>
          </p:cNvSpPr>
          <p:nvPr/>
        </p:nvSpPr>
        <p:spPr bwMode="auto">
          <a:xfrm>
            <a:off x="3356574" y="251741"/>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76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5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32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1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1000">
                <a:solidFill>
                  <a:schemeClr val="tx1"/>
                </a:solidFill>
                <a:latin typeface="Calibri" panose="020F0502020204030204" pitchFamily="34" charset="0"/>
              </a:defRPr>
            </a:lvl5pPr>
            <a:lvl6pPr marL="25146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6pPr>
            <a:lvl7pPr marL="29718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7pPr>
            <a:lvl8pPr marL="34290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8pPr>
            <a:lvl9pPr marL="3886200" indent="-228600" defTabSz="5014913" eaLnBrk="0" fontAlgn="base" hangingPunct="0">
              <a:spcBef>
                <a:spcPct val="20000"/>
              </a:spcBef>
              <a:spcAft>
                <a:spcPct val="0"/>
              </a:spcAft>
              <a:buFont typeface="Arial" panose="020B0604020202020204" pitchFamily="34" charset="0"/>
              <a:buChar char="»"/>
              <a:defRPr sz="11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B.</a:t>
            </a:r>
          </a:p>
        </p:txBody>
      </p:sp>
      <p:pic>
        <p:nvPicPr>
          <p:cNvPr id="17" name="Picture 16">
            <a:extLst>
              <a:ext uri="{FF2B5EF4-FFF2-40B4-BE49-F238E27FC236}">
                <a16:creationId xmlns:a16="http://schemas.microsoft.com/office/drawing/2014/main" id="{62676E09-5B29-4761-8EF9-B69F85866E4D}"/>
              </a:ext>
            </a:extLst>
          </p:cNvPr>
          <p:cNvPicPr>
            <a:picLocks noChangeAspect="1"/>
          </p:cNvPicPr>
          <p:nvPr/>
        </p:nvPicPr>
        <p:blipFill>
          <a:blip r:embed="rId24"/>
          <a:stretch>
            <a:fillRect/>
          </a:stretch>
        </p:blipFill>
        <p:spPr>
          <a:xfrm>
            <a:off x="3888839" y="696099"/>
            <a:ext cx="721783" cy="721783"/>
          </a:xfrm>
          <a:prstGeom prst="rect">
            <a:avLst/>
          </a:prstGeom>
        </p:spPr>
      </p:pic>
      <p:pic>
        <p:nvPicPr>
          <p:cNvPr id="18" name="Picture 17">
            <a:extLst>
              <a:ext uri="{FF2B5EF4-FFF2-40B4-BE49-F238E27FC236}">
                <a16:creationId xmlns:a16="http://schemas.microsoft.com/office/drawing/2014/main" id="{4F7FA0CC-498C-41F6-82F9-6C4797220F74}"/>
              </a:ext>
            </a:extLst>
          </p:cNvPr>
          <p:cNvPicPr>
            <a:picLocks noChangeAspect="1"/>
          </p:cNvPicPr>
          <p:nvPr/>
        </p:nvPicPr>
        <p:blipFill>
          <a:blip r:embed="rId25"/>
          <a:stretch>
            <a:fillRect/>
          </a:stretch>
        </p:blipFill>
        <p:spPr>
          <a:xfrm>
            <a:off x="3896938" y="1374304"/>
            <a:ext cx="712773" cy="712773"/>
          </a:xfrm>
          <a:prstGeom prst="rect">
            <a:avLst/>
          </a:prstGeom>
        </p:spPr>
      </p:pic>
      <p:pic>
        <p:nvPicPr>
          <p:cNvPr id="19" name="Picture 18">
            <a:extLst>
              <a:ext uri="{FF2B5EF4-FFF2-40B4-BE49-F238E27FC236}">
                <a16:creationId xmlns:a16="http://schemas.microsoft.com/office/drawing/2014/main" id="{B258B584-1294-4ABB-9C74-0164CCDBB144}"/>
              </a:ext>
            </a:extLst>
          </p:cNvPr>
          <p:cNvPicPr>
            <a:picLocks noChangeAspect="1"/>
          </p:cNvPicPr>
          <p:nvPr/>
        </p:nvPicPr>
        <p:blipFill>
          <a:blip r:embed="rId26"/>
          <a:stretch>
            <a:fillRect/>
          </a:stretch>
        </p:blipFill>
        <p:spPr>
          <a:xfrm>
            <a:off x="4767026" y="695124"/>
            <a:ext cx="721783" cy="721783"/>
          </a:xfrm>
          <a:prstGeom prst="rect">
            <a:avLst/>
          </a:prstGeom>
        </p:spPr>
      </p:pic>
      <p:pic>
        <p:nvPicPr>
          <p:cNvPr id="20" name="Picture 19">
            <a:extLst>
              <a:ext uri="{FF2B5EF4-FFF2-40B4-BE49-F238E27FC236}">
                <a16:creationId xmlns:a16="http://schemas.microsoft.com/office/drawing/2014/main" id="{C6FADB65-4B5F-4617-89F8-4FAF37A3A59C}"/>
              </a:ext>
            </a:extLst>
          </p:cNvPr>
          <p:cNvPicPr>
            <a:picLocks noChangeAspect="1"/>
          </p:cNvPicPr>
          <p:nvPr/>
        </p:nvPicPr>
        <p:blipFill>
          <a:blip r:embed="rId27"/>
          <a:stretch>
            <a:fillRect/>
          </a:stretch>
        </p:blipFill>
        <p:spPr>
          <a:xfrm>
            <a:off x="4765386" y="1371337"/>
            <a:ext cx="715740" cy="715740"/>
          </a:xfrm>
          <a:prstGeom prst="rect">
            <a:avLst/>
          </a:prstGeom>
        </p:spPr>
      </p:pic>
      <p:cxnSp>
        <p:nvCxnSpPr>
          <p:cNvPr id="21" name="Straight Arrow Connector 20">
            <a:extLst>
              <a:ext uri="{FF2B5EF4-FFF2-40B4-BE49-F238E27FC236}">
                <a16:creationId xmlns:a16="http://schemas.microsoft.com/office/drawing/2014/main" id="{1CD8685C-7FAD-42DF-A1BE-5E02E204AB6D}"/>
              </a:ext>
            </a:extLst>
          </p:cNvPr>
          <p:cNvCxnSpPr>
            <a:cxnSpLocks/>
          </p:cNvCxnSpPr>
          <p:nvPr/>
        </p:nvCxnSpPr>
        <p:spPr>
          <a:xfrm flipV="1">
            <a:off x="3902568" y="808652"/>
            <a:ext cx="0" cy="9144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655BC75-176E-403F-916F-D42F2EAE3FB1}"/>
              </a:ext>
            </a:extLst>
          </p:cNvPr>
          <p:cNvCxnSpPr>
            <a:cxnSpLocks/>
          </p:cNvCxnSpPr>
          <p:nvPr/>
        </p:nvCxnSpPr>
        <p:spPr>
          <a:xfrm flipV="1">
            <a:off x="4444042" y="2156402"/>
            <a:ext cx="1044767" cy="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4958A430-828D-46CC-B01C-6C08E7EDB03F}"/>
              </a:ext>
            </a:extLst>
          </p:cNvPr>
          <p:cNvSpPr txBox="1"/>
          <p:nvPr/>
        </p:nvSpPr>
        <p:spPr>
          <a:xfrm rot="16200000">
            <a:off x="3654683" y="1814010"/>
            <a:ext cx="47641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PD-1</a:t>
            </a:r>
          </a:p>
        </p:txBody>
      </p:sp>
      <p:sp>
        <p:nvSpPr>
          <p:cNvPr id="24" name="TextBox 23">
            <a:extLst>
              <a:ext uri="{FF2B5EF4-FFF2-40B4-BE49-F238E27FC236}">
                <a16:creationId xmlns:a16="http://schemas.microsoft.com/office/drawing/2014/main" id="{FD213648-EBFA-4BDD-9002-5A10163DA9A4}"/>
              </a:ext>
            </a:extLst>
          </p:cNvPr>
          <p:cNvSpPr txBox="1"/>
          <p:nvPr/>
        </p:nvSpPr>
        <p:spPr>
          <a:xfrm>
            <a:off x="3792874" y="541170"/>
            <a:ext cx="1043876"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TCR</a:t>
            </a:r>
            <a:r>
              <a:rPr lang="el-GR" sz="1000" b="1" dirty="0">
                <a:latin typeface="Arial" panose="020B0604020202020204" pitchFamily="34" charset="0"/>
                <a:cs typeface="Arial" panose="020B0604020202020204" pitchFamily="34" charset="0"/>
              </a:rPr>
              <a:t>β</a:t>
            </a:r>
            <a:r>
              <a:rPr lang="en-US" sz="1000" b="1" dirty="0">
                <a:latin typeface="Arial" panose="020B0604020202020204" pitchFamily="34" charset="0"/>
                <a:cs typeface="Arial" panose="020B0604020202020204" pitchFamily="34" charset="0"/>
              </a:rPr>
              <a:t>+CD138-</a:t>
            </a:r>
          </a:p>
        </p:txBody>
      </p:sp>
      <p:sp>
        <p:nvSpPr>
          <p:cNvPr id="25" name="TextBox 24">
            <a:extLst>
              <a:ext uri="{FF2B5EF4-FFF2-40B4-BE49-F238E27FC236}">
                <a16:creationId xmlns:a16="http://schemas.microsoft.com/office/drawing/2014/main" id="{3EAF1C58-9CB2-46D4-8321-BEFB07DFA314}"/>
              </a:ext>
            </a:extLst>
          </p:cNvPr>
          <p:cNvSpPr txBox="1"/>
          <p:nvPr/>
        </p:nvSpPr>
        <p:spPr>
          <a:xfrm>
            <a:off x="4636431" y="547825"/>
            <a:ext cx="1075936"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TCR</a:t>
            </a:r>
            <a:r>
              <a:rPr lang="el-GR" sz="1000" b="1" dirty="0">
                <a:latin typeface="Arial" panose="020B0604020202020204" pitchFamily="34" charset="0"/>
                <a:cs typeface="Arial" panose="020B0604020202020204" pitchFamily="34" charset="0"/>
              </a:rPr>
              <a:t>β</a:t>
            </a:r>
            <a:r>
              <a:rPr lang="en-US" sz="1000" b="1" dirty="0">
                <a:latin typeface="Arial" panose="020B0604020202020204" pitchFamily="34" charset="0"/>
                <a:cs typeface="Arial" panose="020B0604020202020204" pitchFamily="34" charset="0"/>
              </a:rPr>
              <a:t>+CD138+</a:t>
            </a:r>
          </a:p>
        </p:txBody>
      </p:sp>
      <p:sp>
        <p:nvSpPr>
          <p:cNvPr id="26" name="TextBox 25">
            <a:extLst>
              <a:ext uri="{FF2B5EF4-FFF2-40B4-BE49-F238E27FC236}">
                <a16:creationId xmlns:a16="http://schemas.microsoft.com/office/drawing/2014/main" id="{4985B919-3093-4D07-A2EB-07929B4DF387}"/>
              </a:ext>
            </a:extLst>
          </p:cNvPr>
          <p:cNvSpPr txBox="1"/>
          <p:nvPr/>
        </p:nvSpPr>
        <p:spPr>
          <a:xfrm>
            <a:off x="3171558" y="1567636"/>
            <a:ext cx="705642" cy="400110"/>
          </a:xfrm>
          <a:prstGeom prst="rect">
            <a:avLst/>
          </a:prstGeom>
          <a:noFill/>
        </p:spPr>
        <p:txBody>
          <a:bodyPr wrap="none" rtlCol="0">
            <a:spAutoFit/>
          </a:bodyPr>
          <a:lstStyle/>
          <a:p>
            <a:pPr algn="ctr"/>
            <a:r>
              <a:rPr lang="en-US" sz="1000" b="1" dirty="0">
                <a:latin typeface="Arial" panose="020B0604020202020204" pitchFamily="34" charset="0"/>
                <a:cs typeface="Arial" panose="020B0604020202020204" pitchFamily="34" charset="0"/>
              </a:rPr>
              <a:t>+ B cells</a:t>
            </a:r>
          </a:p>
          <a:p>
            <a:pPr algn="ctr"/>
            <a:r>
              <a:rPr lang="en-US" sz="1000" b="1" dirty="0">
                <a:latin typeface="Arial" panose="020B0604020202020204" pitchFamily="34" charset="0"/>
                <a:cs typeface="Arial" panose="020B0604020202020204" pitchFamily="34" charset="0"/>
              </a:rPr>
              <a:t>+DNA</a:t>
            </a:r>
          </a:p>
        </p:txBody>
      </p:sp>
      <p:sp>
        <p:nvSpPr>
          <p:cNvPr id="27" name="TextBox 26">
            <a:extLst>
              <a:ext uri="{FF2B5EF4-FFF2-40B4-BE49-F238E27FC236}">
                <a16:creationId xmlns:a16="http://schemas.microsoft.com/office/drawing/2014/main" id="{267B49F3-C8C8-4C94-9DA4-92206DC8F730}"/>
              </a:ext>
            </a:extLst>
          </p:cNvPr>
          <p:cNvSpPr txBox="1"/>
          <p:nvPr/>
        </p:nvSpPr>
        <p:spPr>
          <a:xfrm>
            <a:off x="3244785" y="977780"/>
            <a:ext cx="538930" cy="246221"/>
          </a:xfrm>
          <a:prstGeom prst="rect">
            <a:avLst/>
          </a:prstGeom>
          <a:noFill/>
        </p:spPr>
        <p:txBody>
          <a:bodyPr wrap="none" rtlCol="0">
            <a:spAutoFit/>
          </a:bodyPr>
          <a:lstStyle/>
          <a:p>
            <a:pPr algn="ctr"/>
            <a:r>
              <a:rPr lang="en-US" sz="1000" b="1" dirty="0">
                <a:latin typeface="Arial" panose="020B0604020202020204" pitchFamily="34" charset="0"/>
                <a:cs typeface="Arial" panose="020B0604020202020204" pitchFamily="34" charset="0"/>
              </a:rPr>
              <a:t>+DNA</a:t>
            </a:r>
          </a:p>
        </p:txBody>
      </p:sp>
      <p:sp>
        <p:nvSpPr>
          <p:cNvPr id="28" name="TextBox 27">
            <a:extLst>
              <a:ext uri="{FF2B5EF4-FFF2-40B4-BE49-F238E27FC236}">
                <a16:creationId xmlns:a16="http://schemas.microsoft.com/office/drawing/2014/main" id="{3A39AD45-B229-485A-AA88-63E2657EFF49}"/>
              </a:ext>
            </a:extLst>
          </p:cNvPr>
          <p:cNvSpPr txBox="1"/>
          <p:nvPr/>
        </p:nvSpPr>
        <p:spPr>
          <a:xfrm>
            <a:off x="3888839" y="2027964"/>
            <a:ext cx="619080"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CXCR5</a:t>
            </a:r>
          </a:p>
        </p:txBody>
      </p:sp>
      <p:graphicFrame>
        <p:nvGraphicFramePr>
          <p:cNvPr id="29" name="Object 28">
            <a:extLst>
              <a:ext uri="{FF2B5EF4-FFF2-40B4-BE49-F238E27FC236}">
                <a16:creationId xmlns:a16="http://schemas.microsoft.com/office/drawing/2014/main" id="{4A615AA2-73A7-4C94-88E4-82D725641008}"/>
              </a:ext>
            </a:extLst>
          </p:cNvPr>
          <p:cNvGraphicFramePr>
            <a:graphicFrameLocks noChangeAspect="1"/>
          </p:cNvGraphicFramePr>
          <p:nvPr>
            <p:extLst>
              <p:ext uri="{D42A27DB-BD31-4B8C-83A1-F6EECF244321}">
                <p14:modId xmlns:p14="http://schemas.microsoft.com/office/powerpoint/2010/main" val="347802794"/>
              </p:ext>
            </p:extLst>
          </p:nvPr>
        </p:nvGraphicFramePr>
        <p:xfrm>
          <a:off x="5426075" y="703263"/>
          <a:ext cx="2211388" cy="2217737"/>
        </p:xfrm>
        <a:graphic>
          <a:graphicData uri="http://schemas.openxmlformats.org/presentationml/2006/ole">
            <mc:AlternateContent xmlns:mc="http://schemas.openxmlformats.org/markup-compatibility/2006">
              <mc:Choice xmlns:v="urn:schemas-microsoft-com:vml" Requires="v">
                <p:oleObj spid="_x0000_s33987" name="Prism 8" r:id="rId28" imgW="5224849" imgH="5240241" progId="Prism8.Document">
                  <p:embed/>
                </p:oleObj>
              </mc:Choice>
              <mc:Fallback>
                <p:oleObj name="Prism 8" r:id="rId28" imgW="5224849" imgH="5240241" progId="Prism8.Document">
                  <p:embed/>
                  <p:pic>
                    <p:nvPicPr>
                      <p:cNvPr id="12" name="Object 11">
                        <a:extLst>
                          <a:ext uri="{FF2B5EF4-FFF2-40B4-BE49-F238E27FC236}">
                            <a16:creationId xmlns:a16="http://schemas.microsoft.com/office/drawing/2014/main" id="{ED82DE51-632A-4981-A26F-4D5EAF442896}"/>
                          </a:ext>
                        </a:extLst>
                      </p:cNvPr>
                      <p:cNvPicPr/>
                      <p:nvPr/>
                    </p:nvPicPr>
                    <p:blipFill>
                      <a:blip r:embed="rId29"/>
                      <a:stretch>
                        <a:fillRect/>
                      </a:stretch>
                    </p:blipFill>
                    <p:spPr>
                      <a:xfrm>
                        <a:off x="5426075" y="703263"/>
                        <a:ext cx="2211388" cy="2217737"/>
                      </a:xfrm>
                      <a:prstGeom prst="rect">
                        <a:avLst/>
                      </a:prstGeom>
                    </p:spPr>
                  </p:pic>
                </p:oleObj>
              </mc:Fallback>
            </mc:AlternateContent>
          </a:graphicData>
        </a:graphic>
      </p:graphicFrame>
    </p:spTree>
    <p:extLst>
      <p:ext uri="{BB962C8B-B14F-4D97-AF65-F5344CB8AC3E}">
        <p14:creationId xmlns:p14="http://schemas.microsoft.com/office/powerpoint/2010/main" val="4705965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44368</TotalTime>
  <Words>2136</Words>
  <Application>Microsoft Office PowerPoint</Application>
  <PresentationFormat>Custom</PresentationFormat>
  <Paragraphs>239</Paragraphs>
  <Slides>14</Slides>
  <Notes>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1" baseType="lpstr">
      <vt:lpstr>Arial</vt:lpstr>
      <vt:lpstr>Calibri</vt:lpstr>
      <vt:lpstr>Calibri Light</vt:lpstr>
      <vt:lpstr>Microsoft Sans Serif</vt:lpstr>
      <vt:lpstr>Times New Roman</vt:lpstr>
      <vt:lpstr>Office Theme</vt:lpstr>
      <vt:lpstr>Prism 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Liu, Lunhua</dc:creator>
  <cp:lastModifiedBy>Akkoyunlu, Mustafa</cp:lastModifiedBy>
  <cp:revision>530</cp:revision>
  <dcterms:created xsi:type="dcterms:W3CDTF">2019-02-19T21:06:12Z</dcterms:created>
  <dcterms:modified xsi:type="dcterms:W3CDTF">2020-07-08T04:39:47Z</dcterms:modified>
</cp:coreProperties>
</file>