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vml" ContentType="application/vnd.openxmlformats-officedocument.vmlDrawin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59" r:id="rId7"/>
  </p:sldIdLst>
  <p:sldSz cx="6858000" cy="9144000" type="screen4x3"/>
  <p:notesSz cx="7104063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07" y="-3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7CA27-F71A-4EE1-8E53-A402A9A7573F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292BE-D992-4F1B-9F99-4CA7CD4C4C3C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ED58C-EDB4-4988-B2A2-388685ED3FE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3B6B7-3187-42DB-A37B-3D653615D5F3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B0138-CE95-40B5-A6D1-249C149DD303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46AB7-FFD3-4970-8EA1-4CB26EC0511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8AADE-6205-4F01-927D-5865F888942C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436C4-F34E-4008-92D5-461DF820AAB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8C1B8-ABC0-47E0-ABA4-529D47CDB0D7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2ED89-C117-4578-8725-56F8C22E383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87044-01B6-4CC7-9FE3-EB06C398D9E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363423-5EA1-4B10-86B4-FFD7E5338497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avi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82" name="Group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02758"/>
              </p:ext>
            </p:extLst>
          </p:nvPr>
        </p:nvGraphicFramePr>
        <p:xfrm>
          <a:off x="1076325" y="341313"/>
          <a:ext cx="5016500" cy="8725548"/>
        </p:xfrm>
        <a:graphic>
          <a:graphicData uri="http://schemas.openxmlformats.org/drawingml/2006/table">
            <a:tbl>
              <a:tblPr/>
              <a:tblGrid>
                <a:gridCol w="401638"/>
                <a:gridCol w="3046412"/>
                <a:gridCol w="1568450"/>
              </a:tblGrid>
              <a:tr h="28575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Table</a:t>
                      </a:r>
                      <a:r>
                        <a:rPr kumimoji="0" lang="es-ES" alt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S1. </a:t>
                      </a:r>
                      <a:r>
                        <a:rPr kumimoji="0" lang="es-ES" altLang="es-E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Antibiogram</a:t>
                      </a:r>
                      <a:r>
                        <a:rPr kumimoji="0" lang="es-ES" alt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of </a:t>
                      </a:r>
                      <a:r>
                        <a:rPr kumimoji="0" lang="es-ES" altLang="es-E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P. </a:t>
                      </a:r>
                      <a:r>
                        <a:rPr kumimoji="0" lang="es-ES" altLang="es-E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aeruginosa</a:t>
                      </a:r>
                      <a:r>
                        <a:rPr kumimoji="0" lang="es-ES" alt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4158-02 Ps4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6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Antibiotics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Susceptibility </a:t>
                      </a:r>
                      <a:r>
                        <a:rPr kumimoji="0" lang="es-ES" altLang="es-E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β-lactams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Ampicilin/sulbactam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Aztreonam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Imipenem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Meropenem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Piperacilin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Piperacilin/tazobactam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Ticarcilin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Ticarcilin/Clavulanic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Cephalosporins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Cefepim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Cefoxitin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Ceftazidim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Ceftriaxon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Cefpirome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Aminoglycosides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Amikacin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Gentamicin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Tobramicin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Fluoroquinolones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Ciprofloxacin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Levofloxacin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Pefloxacin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Others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Colistin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</a:t>
                      </a: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6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Resistant (R); Sensitive (S); Intermediate (I) </a:t>
                      </a:r>
                      <a:r>
                        <a:rPr kumimoji="0" lang="es-ES" alt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according to EUCAST breakpoints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2 Imagen" descr="Imagen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338" y="468313"/>
            <a:ext cx="36004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5 CuadroTexto"/>
          <p:cNvSpPr txBox="1">
            <a:spLocks noChangeArrowheads="1"/>
          </p:cNvSpPr>
          <p:nvPr/>
        </p:nvSpPr>
        <p:spPr bwMode="auto">
          <a:xfrm>
            <a:off x="260350" y="244475"/>
            <a:ext cx="1800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dirty="0" smtClean="0">
                <a:cs typeface="Arial" charset="0"/>
              </a:rPr>
              <a:t>Figure S1</a:t>
            </a:r>
            <a:endParaRPr lang="es-ES" altLang="es-ES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5 CuadroTexto"/>
          <p:cNvSpPr txBox="1">
            <a:spLocks noChangeArrowheads="1"/>
          </p:cNvSpPr>
          <p:nvPr/>
        </p:nvSpPr>
        <p:spPr bwMode="auto">
          <a:xfrm>
            <a:off x="333375" y="161925"/>
            <a:ext cx="3382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dirty="0" smtClean="0">
                <a:cs typeface="Arial" charset="0"/>
              </a:rPr>
              <a:t>Figure S2</a:t>
            </a:r>
            <a:endParaRPr lang="es-ES" dirty="0">
              <a:cs typeface="Arial" charset="0"/>
            </a:endParaRPr>
          </a:p>
        </p:txBody>
      </p:sp>
      <p:pic>
        <p:nvPicPr>
          <p:cNvPr id="5123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168275"/>
            <a:ext cx="4981575" cy="882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CuadroTexto"/>
          <p:cNvSpPr txBox="1"/>
          <p:nvPr/>
        </p:nvSpPr>
        <p:spPr>
          <a:xfrm>
            <a:off x="4920803" y="784689"/>
            <a:ext cx="1676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PA</a:t>
            </a:r>
            <a:r>
              <a:rPr lang="es-ES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Δ</a:t>
            </a:r>
            <a:r>
              <a:rPr lang="en-GB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AD</a:t>
            </a:r>
            <a:r>
              <a:rPr lang="es-ES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Δ</a:t>
            </a:r>
            <a:r>
              <a:rPr lang="en-GB" sz="1400" b="1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Dh2Dh3</a:t>
            </a:r>
            <a:endParaRPr lang="es-ES" sz="1400" b="1" dirty="0"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941168" y="3707904"/>
            <a:ext cx="660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PAO1</a:t>
            </a:r>
            <a:endParaRPr lang="es-ES" sz="1400" b="1" dirty="0"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20803" y="6372200"/>
            <a:ext cx="1057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+mn-lt"/>
              </a:rPr>
              <a:t>PAOLC1-6</a:t>
            </a:r>
            <a:endParaRPr lang="es-ES" sz="1400" b="1" dirty="0"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5 CuadroTexto"/>
          <p:cNvSpPr txBox="1">
            <a:spLocks noChangeArrowheads="1"/>
          </p:cNvSpPr>
          <p:nvPr/>
        </p:nvSpPr>
        <p:spPr bwMode="auto">
          <a:xfrm>
            <a:off x="260350" y="244475"/>
            <a:ext cx="3024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dirty="0" smtClean="0">
                <a:cs typeface="Arial" charset="0"/>
              </a:rPr>
              <a:t>Figure S3</a:t>
            </a:r>
            <a:endParaRPr lang="es-ES" dirty="0">
              <a:cs typeface="Arial" charset="0"/>
            </a:endParaRPr>
          </a:p>
        </p:txBody>
      </p:sp>
      <p:pic>
        <p:nvPicPr>
          <p:cNvPr id="6147" name="Pictur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827088"/>
            <a:ext cx="6453187" cy="783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260350" y="244475"/>
            <a:ext cx="34566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ES" dirty="0" smtClean="0">
                <a:cs typeface="Arial" charset="0"/>
              </a:rPr>
              <a:t>Figure S4</a:t>
            </a:r>
            <a:endParaRPr lang="es-ES" altLang="es-ES" dirty="0">
              <a:cs typeface="Arial" charset="0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2262936" y="550418"/>
            <a:ext cx="3592133" cy="3592133"/>
            <a:chOff x="4753377" y="574182"/>
            <a:chExt cx="3592133" cy="3592133"/>
          </a:xfrm>
        </p:grpSpPr>
        <p:pic>
          <p:nvPicPr>
            <p:cNvPr id="6" name="T3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6" cstate="print"/>
            <a:stretch>
              <a:fillRect/>
            </a:stretch>
          </p:blipFill>
          <p:spPr>
            <a:xfrm>
              <a:off x="4753377" y="574182"/>
              <a:ext cx="3592133" cy="3592133"/>
            </a:xfrm>
            <a:prstGeom prst="rect">
              <a:avLst/>
            </a:prstGeom>
          </p:spPr>
        </p:pic>
        <p:sp>
          <p:nvSpPr>
            <p:cNvPr id="7" name="TextBox 7"/>
            <p:cNvSpPr txBox="1"/>
            <p:nvPr/>
          </p:nvSpPr>
          <p:spPr>
            <a:xfrm>
              <a:off x="4881629" y="69545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dead PI bacteria 2 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2262938" y="4644008"/>
            <a:ext cx="3667156" cy="3667156"/>
          </a:xfrm>
          <a:prstGeom prst="rect">
            <a:avLst/>
          </a:prstGeom>
        </p:spPr>
      </p:pic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1349976" y="993775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2800" b="1"/>
              <a:t>A</a:t>
            </a: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1340768" y="4788024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sz="2800" b="1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-252413" y="3663950"/>
            <a:ext cx="5832476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39750" y="3895725"/>
            <a:ext cx="2700338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66725" y="1406525"/>
            <a:ext cx="384175" cy="2541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altLang="es-ES"/>
          </a:p>
        </p:txBody>
      </p:sp>
      <p:grpSp>
        <p:nvGrpSpPr>
          <p:cNvPr id="1031" name="Group 11"/>
          <p:cNvGrpSpPr>
            <a:grpSpLocks/>
          </p:cNvGrpSpPr>
          <p:nvPr/>
        </p:nvGrpSpPr>
        <p:grpSpPr bwMode="auto">
          <a:xfrm>
            <a:off x="3492500" y="1262063"/>
            <a:ext cx="2592388" cy="3313112"/>
            <a:chOff x="1927" y="436"/>
            <a:chExt cx="1995" cy="1905"/>
          </a:xfrm>
        </p:grpSpPr>
        <p:pic>
          <p:nvPicPr>
            <p:cNvPr id="1050" name="Picture 2" descr="C:\Users\iosu\Tesis Doctoral\Fotos AFM CEIT\Imágenes\PmB 2x2_height_extend.png"/>
            <p:cNvPicPr>
              <a:picLocks noChangeAspect="1" noChangeArrowheads="1"/>
            </p:cNvPicPr>
            <p:nvPr/>
          </p:nvPicPr>
          <p:blipFill>
            <a:blip r:embed="rId3" cstate="print"/>
            <a:srcRect l="1430" r="27124"/>
            <a:stretch>
              <a:fillRect/>
            </a:stretch>
          </p:blipFill>
          <p:spPr bwMode="auto">
            <a:xfrm>
              <a:off x="2014" y="515"/>
              <a:ext cx="1740" cy="1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1" name="Rectangle 13"/>
            <p:cNvSpPr>
              <a:spLocks noChangeArrowheads="1"/>
            </p:cNvSpPr>
            <p:nvPr/>
          </p:nvSpPr>
          <p:spPr bwMode="auto">
            <a:xfrm>
              <a:off x="1927" y="436"/>
              <a:ext cx="317" cy="17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altLang="es-ES"/>
            </a:p>
          </p:txBody>
        </p:sp>
        <p:sp>
          <p:nvSpPr>
            <p:cNvPr id="1052" name="Rectangle 14"/>
            <p:cNvSpPr>
              <a:spLocks noChangeArrowheads="1"/>
            </p:cNvSpPr>
            <p:nvPr/>
          </p:nvSpPr>
          <p:spPr bwMode="auto">
            <a:xfrm>
              <a:off x="2107" y="2045"/>
              <a:ext cx="1815" cy="2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altLang="es-ES"/>
            </a:p>
          </p:txBody>
        </p:sp>
      </p:grpSp>
      <p:sp>
        <p:nvSpPr>
          <p:cNvPr id="1032" name="Line 15"/>
          <p:cNvSpPr>
            <a:spLocks noChangeShapeType="1"/>
          </p:cNvSpPr>
          <p:nvPr/>
        </p:nvSpPr>
        <p:spPr bwMode="auto">
          <a:xfrm>
            <a:off x="971550" y="2630488"/>
            <a:ext cx="0" cy="71913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3" name="Line 16"/>
          <p:cNvSpPr>
            <a:spLocks noChangeShapeType="1"/>
          </p:cNvSpPr>
          <p:nvPr/>
        </p:nvSpPr>
        <p:spPr bwMode="auto">
          <a:xfrm>
            <a:off x="4006850" y="2620963"/>
            <a:ext cx="0" cy="11525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1042988" y="1477963"/>
          <a:ext cx="186690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Image" r:id="rId4" imgW="1822245" imgH="2529203" progId="">
                  <p:embed/>
                </p:oleObj>
              </mc:Choice>
              <mc:Fallback>
                <p:oleObj name="Image" r:id="rId4" imgW="1822245" imgH="2529203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477963"/>
                        <a:ext cx="1866900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Line 23"/>
          <p:cNvSpPr>
            <a:spLocks noChangeShapeType="1"/>
          </p:cNvSpPr>
          <p:nvPr/>
        </p:nvSpPr>
        <p:spPr bwMode="auto">
          <a:xfrm>
            <a:off x="1176338" y="2776538"/>
            <a:ext cx="0" cy="9366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35" name="Text Box 24"/>
          <p:cNvSpPr txBox="1">
            <a:spLocks noChangeArrowheads="1"/>
          </p:cNvSpPr>
          <p:nvPr/>
        </p:nvSpPr>
        <p:spPr bwMode="auto">
          <a:xfrm>
            <a:off x="1846263" y="9937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b="1"/>
              <a:t>A</a:t>
            </a:r>
          </a:p>
        </p:txBody>
      </p:sp>
      <p:sp>
        <p:nvSpPr>
          <p:cNvPr id="1036" name="Text Box 25"/>
          <p:cNvSpPr txBox="1">
            <a:spLocks noChangeArrowheads="1"/>
          </p:cNvSpPr>
          <p:nvPr/>
        </p:nvSpPr>
        <p:spPr bwMode="auto">
          <a:xfrm>
            <a:off x="4572000" y="104616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b="1"/>
              <a:t>B</a:t>
            </a:r>
          </a:p>
        </p:txBody>
      </p:sp>
      <p:sp>
        <p:nvSpPr>
          <p:cNvPr id="1037" name="Text Box 29"/>
          <p:cNvSpPr txBox="1">
            <a:spLocks noChangeArrowheads="1"/>
          </p:cNvSpPr>
          <p:nvPr/>
        </p:nvSpPr>
        <p:spPr bwMode="auto">
          <a:xfrm>
            <a:off x="271463" y="323850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dirty="0" smtClean="0">
                <a:cs typeface="Arial" charset="0"/>
              </a:rPr>
              <a:t>Figure S5</a:t>
            </a:r>
            <a:endParaRPr lang="es-ES" altLang="es-ES" dirty="0"/>
          </a:p>
        </p:txBody>
      </p:sp>
      <p:pic>
        <p:nvPicPr>
          <p:cNvPr id="1038" name="Picture 2" descr="C:\Users\iosu\Tesis Doctoral\Fotos AFM CEIT\Imágenes\P4-9 0h 2x2 2_height_exten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150" y="4851400"/>
            <a:ext cx="4032250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Rectangle 32"/>
          <p:cNvSpPr>
            <a:spLocks noChangeArrowheads="1"/>
          </p:cNvSpPr>
          <p:nvPr/>
        </p:nvSpPr>
        <p:spPr bwMode="auto">
          <a:xfrm>
            <a:off x="474663" y="4791075"/>
            <a:ext cx="647700" cy="2951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1040" name="Rectangle 33"/>
          <p:cNvSpPr>
            <a:spLocks noChangeArrowheads="1"/>
          </p:cNvSpPr>
          <p:nvPr/>
        </p:nvSpPr>
        <p:spPr bwMode="auto">
          <a:xfrm>
            <a:off x="3067050" y="4935538"/>
            <a:ext cx="863600" cy="2808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1041" name="Rectangle 34"/>
          <p:cNvSpPr>
            <a:spLocks noChangeArrowheads="1"/>
          </p:cNvSpPr>
          <p:nvPr/>
        </p:nvSpPr>
        <p:spPr bwMode="auto">
          <a:xfrm>
            <a:off x="692150" y="7467600"/>
            <a:ext cx="3240088" cy="488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1042" name="Line 35"/>
          <p:cNvSpPr>
            <a:spLocks noChangeShapeType="1"/>
          </p:cNvSpPr>
          <p:nvPr/>
        </p:nvSpPr>
        <p:spPr bwMode="auto">
          <a:xfrm>
            <a:off x="1266825" y="5511800"/>
            <a:ext cx="0" cy="15843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3" name="Text Box 36"/>
          <p:cNvSpPr txBox="1">
            <a:spLocks noChangeArrowheads="1"/>
          </p:cNvSpPr>
          <p:nvPr/>
        </p:nvSpPr>
        <p:spPr bwMode="auto">
          <a:xfrm>
            <a:off x="1987550" y="45037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b="1"/>
              <a:t>C</a:t>
            </a:r>
          </a:p>
        </p:txBody>
      </p:sp>
      <p:graphicFrame>
        <p:nvGraphicFramePr>
          <p:cNvPr id="1027" name="Object 22"/>
          <p:cNvGraphicFramePr>
            <a:graphicFrameLocks noChangeAspect="1"/>
          </p:cNvGraphicFramePr>
          <p:nvPr/>
        </p:nvGraphicFramePr>
        <p:xfrm>
          <a:off x="3898900" y="4935538"/>
          <a:ext cx="1971675" cy="250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Image" r:id="rId7" imgW="895735" imgH="1267649" progId="">
                  <p:embed/>
                </p:oleObj>
              </mc:Choice>
              <mc:Fallback>
                <p:oleObj name="Image" r:id="rId7" imgW="895735" imgH="1267649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8900" y="4935538"/>
                        <a:ext cx="1971675" cy="250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" name="Text Box 26"/>
          <p:cNvSpPr txBox="1">
            <a:spLocks noChangeArrowheads="1"/>
          </p:cNvSpPr>
          <p:nvPr/>
        </p:nvSpPr>
        <p:spPr bwMode="auto">
          <a:xfrm>
            <a:off x="4702175" y="45037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ES" b="1"/>
              <a:t>D</a:t>
            </a:r>
          </a:p>
        </p:txBody>
      </p:sp>
      <p:sp>
        <p:nvSpPr>
          <p:cNvPr id="1045" name="Line 37"/>
          <p:cNvSpPr>
            <a:spLocks noChangeShapeType="1"/>
          </p:cNvSpPr>
          <p:nvPr/>
        </p:nvSpPr>
        <p:spPr bwMode="auto">
          <a:xfrm>
            <a:off x="4043363" y="5943600"/>
            <a:ext cx="0" cy="11525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46" name="10 CuadroTexto"/>
          <p:cNvSpPr txBox="1">
            <a:spLocks noChangeArrowheads="1"/>
          </p:cNvSpPr>
          <p:nvPr/>
        </p:nvSpPr>
        <p:spPr bwMode="auto">
          <a:xfrm>
            <a:off x="981075" y="3786188"/>
            <a:ext cx="742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sz="1000" b="1">
                <a:solidFill>
                  <a:schemeClr val="bg1"/>
                </a:solidFill>
                <a:cs typeface="Arial" charset="0"/>
              </a:rPr>
              <a:t>1 µm</a:t>
            </a:r>
          </a:p>
        </p:txBody>
      </p:sp>
      <p:sp>
        <p:nvSpPr>
          <p:cNvPr id="1047" name="10 CuadroTexto"/>
          <p:cNvSpPr txBox="1">
            <a:spLocks noChangeArrowheads="1"/>
          </p:cNvSpPr>
          <p:nvPr/>
        </p:nvSpPr>
        <p:spPr bwMode="auto">
          <a:xfrm>
            <a:off x="3860800" y="3783013"/>
            <a:ext cx="742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sz="1000" b="1">
                <a:solidFill>
                  <a:schemeClr val="bg1"/>
                </a:solidFill>
                <a:cs typeface="Arial" charset="0"/>
              </a:rPr>
              <a:t>1 µm</a:t>
            </a:r>
          </a:p>
        </p:txBody>
      </p:sp>
      <p:sp>
        <p:nvSpPr>
          <p:cNvPr id="1048" name="10 CuadroTexto"/>
          <p:cNvSpPr txBox="1">
            <a:spLocks noChangeArrowheads="1"/>
          </p:cNvSpPr>
          <p:nvPr/>
        </p:nvSpPr>
        <p:spPr bwMode="auto">
          <a:xfrm>
            <a:off x="1068388" y="7138988"/>
            <a:ext cx="742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sz="1000" b="1">
                <a:solidFill>
                  <a:schemeClr val="bg1"/>
                </a:solidFill>
                <a:cs typeface="Arial" charset="0"/>
              </a:rPr>
              <a:t>1 µm</a:t>
            </a:r>
          </a:p>
        </p:txBody>
      </p:sp>
      <p:sp>
        <p:nvSpPr>
          <p:cNvPr id="1049" name="10 CuadroTexto"/>
          <p:cNvSpPr txBox="1">
            <a:spLocks noChangeArrowheads="1"/>
          </p:cNvSpPr>
          <p:nvPr/>
        </p:nvSpPr>
        <p:spPr bwMode="auto">
          <a:xfrm>
            <a:off x="3860800" y="7096125"/>
            <a:ext cx="742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altLang="es-ES" sz="1000" b="1">
                <a:solidFill>
                  <a:schemeClr val="bg1"/>
                </a:solidFill>
                <a:cs typeface="Arial" charset="0"/>
              </a:rPr>
              <a:t>1 µm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106</Words>
  <Application>Microsoft Office PowerPoint</Application>
  <PresentationFormat>Presentación en pantalla (4:3)</PresentationFormat>
  <Paragraphs>92</Paragraphs>
  <Slides>6</Slides>
  <Notes>0</Notes>
  <HiddenSlides>0</HiddenSlides>
  <MMClips>2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Diseño predeterminado</vt:lpstr>
      <vt:lpstr>Image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de Navarra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Guillermo</dc:creator>
  <cp:lastModifiedBy>Guillermo</cp:lastModifiedBy>
  <cp:revision>17</cp:revision>
  <dcterms:created xsi:type="dcterms:W3CDTF">2014-01-02T16:49:57Z</dcterms:created>
  <dcterms:modified xsi:type="dcterms:W3CDTF">2020-07-22T08:13:52Z</dcterms:modified>
</cp:coreProperties>
</file>