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05" r:id="rId2"/>
  </p:sldIdLst>
  <p:sldSz cx="6858000" cy="9144000" type="letter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g, Xiaosong" initials="WX" lastIdx="15" clrIdx="0">
    <p:extLst>
      <p:ext uri="{19B8F6BF-5375-455C-9EA6-DF929625EA0E}">
        <p15:presenceInfo xmlns:p15="http://schemas.microsoft.com/office/powerpoint/2012/main" userId="S-1-5-21-3638902971-2991412078-595165587-1001" providerId="AD"/>
      </p:ext>
    </p:extLst>
  </p:cmAuthor>
  <p:cmAuthor id="2" name="Wang, Xiaosong" initials="WX [2]" lastIdx="6" clrIdx="1">
    <p:extLst>
      <p:ext uri="{19B8F6BF-5375-455C-9EA6-DF929625EA0E}">
        <p15:presenceInfo xmlns:p15="http://schemas.microsoft.com/office/powerpoint/2012/main" userId="Wang, Xiaoso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AF0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9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5797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3C133FDB-C86D-474B-9D9A-05281838F995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160463"/>
            <a:ext cx="2346325" cy="3132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0"/>
            <a:ext cx="5588000" cy="3655457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5"/>
            <a:ext cx="3026833" cy="465796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3" cy="465796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8867E93F-A43C-471B-85D3-9478BE52F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76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5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0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6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9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3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3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70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5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5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13" Type="http://schemas.openxmlformats.org/officeDocument/2006/relationships/image" Target="../media/image12.tiff"/><Relationship Id="rId18" Type="http://schemas.openxmlformats.org/officeDocument/2006/relationships/image" Target="../media/image17.tif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12" Type="http://schemas.openxmlformats.org/officeDocument/2006/relationships/image" Target="../media/image11.tif"/><Relationship Id="rId17" Type="http://schemas.openxmlformats.org/officeDocument/2006/relationships/image" Target="../media/image16.tiff"/><Relationship Id="rId2" Type="http://schemas.openxmlformats.org/officeDocument/2006/relationships/image" Target="../media/image1.tif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11" Type="http://schemas.openxmlformats.org/officeDocument/2006/relationships/image" Target="../media/image10.tif"/><Relationship Id="rId5" Type="http://schemas.openxmlformats.org/officeDocument/2006/relationships/image" Target="../media/image4.tif"/><Relationship Id="rId15" Type="http://schemas.openxmlformats.org/officeDocument/2006/relationships/image" Target="../media/image14.tiff"/><Relationship Id="rId10" Type="http://schemas.openxmlformats.org/officeDocument/2006/relationships/image" Target="../media/image9.tif"/><Relationship Id="rId4" Type="http://schemas.openxmlformats.org/officeDocument/2006/relationships/image" Target="../media/image3.tif"/><Relationship Id="rId9" Type="http://schemas.openxmlformats.org/officeDocument/2006/relationships/image" Target="../media/image8.ti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AD153C4-491B-4705-824B-CA147EF9C6BB}"/>
              </a:ext>
            </a:extLst>
          </p:cNvPr>
          <p:cNvGrpSpPr/>
          <p:nvPr/>
        </p:nvGrpSpPr>
        <p:grpSpPr>
          <a:xfrm>
            <a:off x="1471941" y="872403"/>
            <a:ext cx="2913801" cy="5232796"/>
            <a:chOff x="1767812" y="1107426"/>
            <a:chExt cx="2913801" cy="5232796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2FCC9956-584F-4ECB-BF6C-2BF68FA5BE3D}"/>
                </a:ext>
              </a:extLst>
            </p:cNvPr>
            <p:cNvGrpSpPr/>
            <p:nvPr/>
          </p:nvGrpSpPr>
          <p:grpSpPr>
            <a:xfrm>
              <a:off x="1767812" y="1107426"/>
              <a:ext cx="2913801" cy="5232796"/>
              <a:chOff x="931303" y="940158"/>
              <a:chExt cx="2913801" cy="5232796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F527F325-4F1B-4649-86C7-FF4D6CEF0533}"/>
                  </a:ext>
                </a:extLst>
              </p:cNvPr>
              <p:cNvGrpSpPr/>
              <p:nvPr/>
            </p:nvGrpSpPr>
            <p:grpSpPr>
              <a:xfrm>
                <a:off x="931303" y="940158"/>
                <a:ext cx="2913801" cy="5232796"/>
                <a:chOff x="931303" y="940158"/>
                <a:chExt cx="2913801" cy="5232796"/>
              </a:xfrm>
            </p:grpSpPr>
            <p:grpSp>
              <p:nvGrpSpPr>
                <p:cNvPr id="127" name="组合 101">
                  <a:extLst>
                    <a:ext uri="{FF2B5EF4-FFF2-40B4-BE49-F238E27FC236}">
                      <a16:creationId xmlns:a16="http://schemas.microsoft.com/office/drawing/2014/main" id="{78B9F319-4725-4227-B4EB-7D88E5616E30}"/>
                    </a:ext>
                  </a:extLst>
                </p:cNvPr>
                <p:cNvGrpSpPr/>
                <p:nvPr/>
              </p:nvGrpSpPr>
              <p:grpSpPr>
                <a:xfrm>
                  <a:off x="931303" y="940158"/>
                  <a:ext cx="2913801" cy="5232796"/>
                  <a:chOff x="-587895" y="754102"/>
                  <a:chExt cx="3763984" cy="5502936"/>
                </a:xfrm>
              </p:grpSpPr>
              <p:pic>
                <p:nvPicPr>
                  <p:cNvPr id="132" name="图片 102">
                    <a:extLst>
                      <a:ext uri="{FF2B5EF4-FFF2-40B4-BE49-F238E27FC236}">
                        <a16:creationId xmlns:a16="http://schemas.microsoft.com/office/drawing/2014/main" id="{8DB861DD-C3C0-46DE-8E88-E74B546E572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2362" b="9901"/>
                  <a:stretch/>
                </p:blipFill>
                <p:spPr>
                  <a:xfrm>
                    <a:off x="572551" y="1817513"/>
                    <a:ext cx="2084834" cy="246417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33" name="图片 103">
                    <a:extLst>
                      <a:ext uri="{FF2B5EF4-FFF2-40B4-BE49-F238E27FC236}">
                        <a16:creationId xmlns:a16="http://schemas.microsoft.com/office/drawing/2014/main" id="{0509AA87-A676-4A24-905A-908B3E3DD9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24299" b="24949"/>
                  <a:stretch/>
                </p:blipFill>
                <p:spPr>
                  <a:xfrm>
                    <a:off x="572548" y="2116180"/>
                    <a:ext cx="2103122" cy="235133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34" name="图片 104">
                    <a:extLst>
                      <a:ext uri="{FF2B5EF4-FFF2-40B4-BE49-F238E27FC236}">
                        <a16:creationId xmlns:a16="http://schemas.microsoft.com/office/drawing/2014/main" id="{84A9C948-BF48-421B-988D-1B3A3C6D251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5023" b="13548"/>
                  <a:stretch/>
                </p:blipFill>
                <p:spPr>
                  <a:xfrm>
                    <a:off x="572548" y="2403127"/>
                    <a:ext cx="2084834" cy="251878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35" name="图片 105">
                    <a:extLst>
                      <a:ext uri="{FF2B5EF4-FFF2-40B4-BE49-F238E27FC236}">
                        <a16:creationId xmlns:a16="http://schemas.microsoft.com/office/drawing/2014/main" id="{B87EAD1A-C4F6-45C8-BBCC-CFF6BA54930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13851"/>
                  <a:stretch/>
                </p:blipFill>
                <p:spPr>
                  <a:xfrm>
                    <a:off x="572555" y="2705246"/>
                    <a:ext cx="2084832" cy="273084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36" name="图片 106">
                    <a:extLst>
                      <a:ext uri="{FF2B5EF4-FFF2-40B4-BE49-F238E27FC236}">
                        <a16:creationId xmlns:a16="http://schemas.microsoft.com/office/drawing/2014/main" id="{2EA1C693-FEE6-4FAF-B1B6-6E34BB041B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1843" b="15629"/>
                  <a:stretch/>
                </p:blipFill>
                <p:spPr>
                  <a:xfrm>
                    <a:off x="562053" y="4084856"/>
                    <a:ext cx="2103122" cy="287384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37" name="图片 107">
                    <a:extLst>
                      <a:ext uri="{FF2B5EF4-FFF2-40B4-BE49-F238E27FC236}">
                        <a16:creationId xmlns:a16="http://schemas.microsoft.com/office/drawing/2014/main" id="{13CD2D0A-337B-47C2-9578-D64927533AB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6825" b="9404"/>
                  <a:stretch/>
                </p:blipFill>
                <p:spPr>
                  <a:xfrm>
                    <a:off x="571196" y="4414352"/>
                    <a:ext cx="2084834" cy="270368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38" name="图片 108">
                    <a:extLst>
                      <a:ext uri="{FF2B5EF4-FFF2-40B4-BE49-F238E27FC236}">
                        <a16:creationId xmlns:a16="http://schemas.microsoft.com/office/drawing/2014/main" id="{D230C0D6-BC14-47D4-AFFE-B14B61DEB20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27666"/>
                  <a:stretch/>
                </p:blipFill>
                <p:spPr>
                  <a:xfrm>
                    <a:off x="571329" y="4729168"/>
                    <a:ext cx="2090930" cy="299841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39" name="图片 109">
                    <a:extLst>
                      <a:ext uri="{FF2B5EF4-FFF2-40B4-BE49-F238E27FC236}">
                        <a16:creationId xmlns:a16="http://schemas.microsoft.com/office/drawing/2014/main" id="{FA5C717E-7DB0-4C43-ADDD-942FF06E13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0500" b="19187"/>
                  <a:stretch/>
                </p:blipFill>
                <p:spPr>
                  <a:xfrm>
                    <a:off x="571196" y="5067363"/>
                    <a:ext cx="2103123" cy="272740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40" name="图片 110">
                    <a:extLst>
                      <a:ext uri="{FF2B5EF4-FFF2-40B4-BE49-F238E27FC236}">
                        <a16:creationId xmlns:a16="http://schemas.microsoft.com/office/drawing/2014/main" id="{7CF56805-1AD0-4469-8A9A-374EA064278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21818"/>
                  <a:stretch/>
                </p:blipFill>
                <p:spPr>
                  <a:xfrm>
                    <a:off x="581952" y="5365548"/>
                    <a:ext cx="2090930" cy="295490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41" name="图片 111">
                    <a:extLst>
                      <a:ext uri="{FF2B5EF4-FFF2-40B4-BE49-F238E27FC236}">
                        <a16:creationId xmlns:a16="http://schemas.microsoft.com/office/drawing/2014/main" id="{F721D52A-55FE-4FF6-86D7-06473FB2A41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7380"/>
                  <a:stretch/>
                </p:blipFill>
                <p:spPr>
                  <a:xfrm>
                    <a:off x="583388" y="5702958"/>
                    <a:ext cx="2090930" cy="271974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42" name="图片 112">
                    <a:extLst>
                      <a:ext uri="{FF2B5EF4-FFF2-40B4-BE49-F238E27FC236}">
                        <a16:creationId xmlns:a16="http://schemas.microsoft.com/office/drawing/2014/main" id="{F36F6449-DC0E-4305-8374-37984F4A04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8243" b="1"/>
                  <a:stretch/>
                </p:blipFill>
                <p:spPr>
                  <a:xfrm>
                    <a:off x="583388" y="6012829"/>
                    <a:ext cx="2090930" cy="244209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sp>
                <p:nvSpPr>
                  <p:cNvPr id="143" name="TextBox 16">
                    <a:extLst>
                      <a:ext uri="{FF2B5EF4-FFF2-40B4-BE49-F238E27FC236}">
                        <a16:creationId xmlns:a16="http://schemas.microsoft.com/office/drawing/2014/main" id="{DAB38FAE-84C6-4C03-865D-5F0176C138AE}"/>
                      </a:ext>
                    </a:extLst>
                  </p:cNvPr>
                  <p:cNvSpPr txBox="1"/>
                  <p:nvPr/>
                </p:nvSpPr>
                <p:spPr>
                  <a:xfrm>
                    <a:off x="-549890" y="1781867"/>
                    <a:ext cx="1260569" cy="2427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/>
                      <a:t>pHER2</a:t>
                    </a:r>
                    <a:r>
                      <a:rPr lang="en-US" altLang="zh-CN" sz="900" dirty="0"/>
                      <a:t>- Y</a:t>
                    </a:r>
                    <a:r>
                      <a:rPr lang="en-US" sz="900" dirty="0"/>
                      <a:t>1221</a:t>
                    </a:r>
                  </a:p>
                </p:txBody>
              </p:sp>
              <p:sp>
                <p:nvSpPr>
                  <p:cNvPr id="144" name="TextBox 17">
                    <a:extLst>
                      <a:ext uri="{FF2B5EF4-FFF2-40B4-BE49-F238E27FC236}">
                        <a16:creationId xmlns:a16="http://schemas.microsoft.com/office/drawing/2014/main" id="{02ABB8F9-3C0C-45CC-A4C7-9ED09E212BCA}"/>
                      </a:ext>
                    </a:extLst>
                  </p:cNvPr>
                  <p:cNvSpPr txBox="1"/>
                  <p:nvPr/>
                </p:nvSpPr>
                <p:spPr>
                  <a:xfrm>
                    <a:off x="8357" y="2128493"/>
                    <a:ext cx="49244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/>
                      <a:t>HER2</a:t>
                    </a:r>
                  </a:p>
                </p:txBody>
              </p:sp>
              <p:sp>
                <p:nvSpPr>
                  <p:cNvPr id="145" name="TextBox 18">
                    <a:extLst>
                      <a:ext uri="{FF2B5EF4-FFF2-40B4-BE49-F238E27FC236}">
                        <a16:creationId xmlns:a16="http://schemas.microsoft.com/office/drawing/2014/main" id="{185BEB7B-FD9F-4D4A-9B8D-6A78A5CAB04A}"/>
                      </a:ext>
                    </a:extLst>
                  </p:cNvPr>
                  <p:cNvSpPr txBox="1"/>
                  <p:nvPr/>
                </p:nvSpPr>
                <p:spPr>
                  <a:xfrm>
                    <a:off x="-358961" y="4091569"/>
                    <a:ext cx="1008852" cy="24274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/>
                      <a:t>pAKT-S473</a:t>
                    </a:r>
                  </a:p>
                </p:txBody>
              </p:sp>
              <p:sp>
                <p:nvSpPr>
                  <p:cNvPr id="146" name="TextBox 34">
                    <a:extLst>
                      <a:ext uri="{FF2B5EF4-FFF2-40B4-BE49-F238E27FC236}">
                        <a16:creationId xmlns:a16="http://schemas.microsoft.com/office/drawing/2014/main" id="{3CF26163-86FD-4412-966D-373300F6E650}"/>
                      </a:ext>
                    </a:extLst>
                  </p:cNvPr>
                  <p:cNvSpPr txBox="1"/>
                  <p:nvPr/>
                </p:nvSpPr>
                <p:spPr>
                  <a:xfrm>
                    <a:off x="-100783" y="5999772"/>
                    <a:ext cx="595034" cy="2308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/>
                      <a:t>GAPDH</a:t>
                    </a:r>
                  </a:p>
                </p:txBody>
              </p:sp>
              <p:sp>
                <p:nvSpPr>
                  <p:cNvPr id="147" name="TextBox 50">
                    <a:extLst>
                      <a:ext uri="{FF2B5EF4-FFF2-40B4-BE49-F238E27FC236}">
                        <a16:creationId xmlns:a16="http://schemas.microsoft.com/office/drawing/2014/main" id="{5C125EB4-516B-470C-BDFC-0E8ADB1D9C22}"/>
                      </a:ext>
                    </a:extLst>
                  </p:cNvPr>
                  <p:cNvSpPr txBox="1"/>
                  <p:nvPr/>
                </p:nvSpPr>
                <p:spPr>
                  <a:xfrm>
                    <a:off x="59121" y="4447549"/>
                    <a:ext cx="40908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/>
                      <a:t>AKT</a:t>
                    </a:r>
                  </a:p>
                </p:txBody>
              </p:sp>
              <p:sp>
                <p:nvSpPr>
                  <p:cNvPr id="148" name="TextBox 34">
                    <a:extLst>
                      <a:ext uri="{FF2B5EF4-FFF2-40B4-BE49-F238E27FC236}">
                        <a16:creationId xmlns:a16="http://schemas.microsoft.com/office/drawing/2014/main" id="{9C605E35-CCCF-4C48-8E0C-29D07054A93E}"/>
                      </a:ext>
                    </a:extLst>
                  </p:cNvPr>
                  <p:cNvSpPr txBox="1"/>
                  <p:nvPr/>
                </p:nvSpPr>
                <p:spPr>
                  <a:xfrm>
                    <a:off x="-75136" y="5719004"/>
                    <a:ext cx="569388" cy="2308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900" dirty="0"/>
                      <a:t>E2-E10</a:t>
                    </a:r>
                    <a:endParaRPr lang="en-US" sz="900" dirty="0"/>
                  </a:p>
                </p:txBody>
              </p:sp>
              <p:sp>
                <p:nvSpPr>
                  <p:cNvPr id="149" name="TextBox 34">
                    <a:extLst>
                      <a:ext uri="{FF2B5EF4-FFF2-40B4-BE49-F238E27FC236}">
                        <a16:creationId xmlns:a16="http://schemas.microsoft.com/office/drawing/2014/main" id="{86826968-12FD-4C6F-875D-8A3CC000EC54}"/>
                      </a:ext>
                    </a:extLst>
                  </p:cNvPr>
                  <p:cNvSpPr txBox="1"/>
                  <p:nvPr/>
                </p:nvSpPr>
                <p:spPr>
                  <a:xfrm>
                    <a:off x="-15041" y="5408863"/>
                    <a:ext cx="50526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900" dirty="0"/>
                      <a:t>E2-E7</a:t>
                    </a:r>
                    <a:endParaRPr lang="en-US" sz="900" dirty="0"/>
                  </a:p>
                </p:txBody>
              </p:sp>
              <p:sp>
                <p:nvSpPr>
                  <p:cNvPr id="150" name="TextBox 18">
                    <a:extLst>
                      <a:ext uri="{FF2B5EF4-FFF2-40B4-BE49-F238E27FC236}">
                        <a16:creationId xmlns:a16="http://schemas.microsoft.com/office/drawing/2014/main" id="{C828F49F-516C-4FB4-BDB1-D8815D407892}"/>
                      </a:ext>
                    </a:extLst>
                  </p:cNvPr>
                  <p:cNvSpPr txBox="1"/>
                  <p:nvPr/>
                </p:nvSpPr>
                <p:spPr>
                  <a:xfrm>
                    <a:off x="-252559" y="4744366"/>
                    <a:ext cx="646330" cy="2308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/>
                      <a:t>p</a:t>
                    </a:r>
                    <a:r>
                      <a:rPr lang="en-US" altLang="zh-CN" sz="900" dirty="0"/>
                      <a:t>ERK1/2</a:t>
                    </a:r>
                    <a:endParaRPr lang="en-US" sz="900" dirty="0"/>
                  </a:p>
                </p:txBody>
              </p:sp>
              <p:sp>
                <p:nvSpPr>
                  <p:cNvPr id="151" name="TextBox 18">
                    <a:extLst>
                      <a:ext uri="{FF2B5EF4-FFF2-40B4-BE49-F238E27FC236}">
                        <a16:creationId xmlns:a16="http://schemas.microsoft.com/office/drawing/2014/main" id="{0EE075EC-445E-4CA5-A1FB-7817142546E1}"/>
                      </a:ext>
                    </a:extLst>
                  </p:cNvPr>
                  <p:cNvSpPr txBox="1"/>
                  <p:nvPr/>
                </p:nvSpPr>
                <p:spPr>
                  <a:xfrm>
                    <a:off x="-152166" y="5025547"/>
                    <a:ext cx="582212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900" dirty="0"/>
                      <a:t>ERK1/2</a:t>
                    </a:r>
                    <a:endParaRPr lang="en-US" sz="900" dirty="0"/>
                  </a:p>
                </p:txBody>
              </p:sp>
              <p:sp>
                <p:nvSpPr>
                  <p:cNvPr id="152" name="TextBox 18">
                    <a:extLst>
                      <a:ext uri="{FF2B5EF4-FFF2-40B4-BE49-F238E27FC236}">
                        <a16:creationId xmlns:a16="http://schemas.microsoft.com/office/drawing/2014/main" id="{9B455863-BB6B-4DDA-B49D-145891F74578}"/>
                      </a:ext>
                    </a:extLst>
                  </p:cNvPr>
                  <p:cNvSpPr txBox="1"/>
                  <p:nvPr/>
                </p:nvSpPr>
                <p:spPr>
                  <a:xfrm>
                    <a:off x="-587895" y="2412545"/>
                    <a:ext cx="1344936" cy="2427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900" dirty="0"/>
                      <a:t>pEGFR-Y1068</a:t>
                    </a:r>
                    <a:endParaRPr lang="en-US" sz="900" dirty="0"/>
                  </a:p>
                </p:txBody>
              </p:sp>
              <p:sp>
                <p:nvSpPr>
                  <p:cNvPr id="153" name="TextBox 18">
                    <a:extLst>
                      <a:ext uri="{FF2B5EF4-FFF2-40B4-BE49-F238E27FC236}">
                        <a16:creationId xmlns:a16="http://schemas.microsoft.com/office/drawing/2014/main" id="{CBABEC59-CE9F-4EE7-9597-A1F1BE42C767}"/>
                      </a:ext>
                    </a:extLst>
                  </p:cNvPr>
                  <p:cNvSpPr txBox="1"/>
                  <p:nvPr/>
                </p:nvSpPr>
                <p:spPr>
                  <a:xfrm>
                    <a:off x="-114004" y="2740047"/>
                    <a:ext cx="582212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900" dirty="0"/>
                      <a:t>EGFRY</a:t>
                    </a:r>
                    <a:endParaRPr lang="en-US" sz="900" dirty="0"/>
                  </a:p>
                </p:txBody>
              </p:sp>
              <p:sp>
                <p:nvSpPr>
                  <p:cNvPr id="154" name="TextBox 16">
                    <a:extLst>
                      <a:ext uri="{FF2B5EF4-FFF2-40B4-BE49-F238E27FC236}">
                        <a16:creationId xmlns:a16="http://schemas.microsoft.com/office/drawing/2014/main" id="{F078D580-125E-45DE-A677-03DDB982BA45}"/>
                      </a:ext>
                    </a:extLst>
                  </p:cNvPr>
                  <p:cNvSpPr txBox="1"/>
                  <p:nvPr/>
                </p:nvSpPr>
                <p:spPr>
                  <a:xfrm>
                    <a:off x="648060" y="1005406"/>
                    <a:ext cx="518091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900" dirty="0"/>
                      <a:t>Vector</a:t>
                    </a:r>
                    <a:endParaRPr lang="en-US" sz="900" dirty="0"/>
                  </a:p>
                </p:txBody>
              </p:sp>
              <p:sp>
                <p:nvSpPr>
                  <p:cNvPr id="155" name="TextBox 16">
                    <a:extLst>
                      <a:ext uri="{FF2B5EF4-FFF2-40B4-BE49-F238E27FC236}">
                        <a16:creationId xmlns:a16="http://schemas.microsoft.com/office/drawing/2014/main" id="{95591F20-5AFE-40C2-8791-A83AF0EC2826}"/>
                      </a:ext>
                    </a:extLst>
                  </p:cNvPr>
                  <p:cNvSpPr txBox="1"/>
                  <p:nvPr/>
                </p:nvSpPr>
                <p:spPr>
                  <a:xfrm>
                    <a:off x="1316784" y="1006151"/>
                    <a:ext cx="50526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900" dirty="0"/>
                      <a:t>E2-E7</a:t>
                    </a:r>
                    <a:endParaRPr lang="en-US" sz="900" dirty="0"/>
                  </a:p>
                </p:txBody>
              </p:sp>
              <p:sp>
                <p:nvSpPr>
                  <p:cNvPr id="156" name="TextBox 16">
                    <a:extLst>
                      <a:ext uri="{FF2B5EF4-FFF2-40B4-BE49-F238E27FC236}">
                        <a16:creationId xmlns:a16="http://schemas.microsoft.com/office/drawing/2014/main" id="{2A79AF99-18E3-4126-A339-828D0F48B33F}"/>
                      </a:ext>
                    </a:extLst>
                  </p:cNvPr>
                  <p:cNvSpPr txBox="1"/>
                  <p:nvPr/>
                </p:nvSpPr>
                <p:spPr>
                  <a:xfrm>
                    <a:off x="1906523" y="1011395"/>
                    <a:ext cx="56938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900" dirty="0"/>
                      <a:t>E2-E10</a:t>
                    </a:r>
                    <a:endParaRPr lang="en-US" sz="900" dirty="0"/>
                  </a:p>
                </p:txBody>
              </p:sp>
              <p:cxnSp>
                <p:nvCxnSpPr>
                  <p:cNvPr id="157" name="Straight Connector 213">
                    <a:extLst>
                      <a:ext uri="{FF2B5EF4-FFF2-40B4-BE49-F238E27FC236}">
                        <a16:creationId xmlns:a16="http://schemas.microsoft.com/office/drawing/2014/main" id="{5A2C50FA-E486-49EC-8831-1D5F14CC00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0269" y="1236473"/>
                    <a:ext cx="653674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213">
                    <a:extLst>
                      <a:ext uri="{FF2B5EF4-FFF2-40B4-BE49-F238E27FC236}">
                        <a16:creationId xmlns:a16="http://schemas.microsoft.com/office/drawing/2014/main" id="{211BCF13-0B9D-4A93-8BE7-4F7BC39C8010}"/>
                      </a:ext>
                    </a:extLst>
                  </p:cNvPr>
                  <p:cNvCxnSpPr/>
                  <p:nvPr/>
                </p:nvCxnSpPr>
                <p:spPr>
                  <a:xfrm>
                    <a:off x="1959200" y="1236473"/>
                    <a:ext cx="605504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213">
                    <a:extLst>
                      <a:ext uri="{FF2B5EF4-FFF2-40B4-BE49-F238E27FC236}">
                        <a16:creationId xmlns:a16="http://schemas.microsoft.com/office/drawing/2014/main" id="{50C4383F-EB0F-4C0C-AF62-B8926C926004}"/>
                      </a:ext>
                    </a:extLst>
                  </p:cNvPr>
                  <p:cNvCxnSpPr/>
                  <p:nvPr/>
                </p:nvCxnSpPr>
                <p:spPr>
                  <a:xfrm>
                    <a:off x="1301020" y="1236473"/>
                    <a:ext cx="605504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213">
                    <a:extLst>
                      <a:ext uri="{FF2B5EF4-FFF2-40B4-BE49-F238E27FC236}">
                        <a16:creationId xmlns:a16="http://schemas.microsoft.com/office/drawing/2014/main" id="{64151497-2D91-452C-B2D9-EBC1CBC997DC}"/>
                      </a:ext>
                    </a:extLst>
                  </p:cNvPr>
                  <p:cNvCxnSpPr>
                    <a:endCxn id="156" idx="0"/>
                  </p:cNvCxnSpPr>
                  <p:nvPr/>
                </p:nvCxnSpPr>
                <p:spPr>
                  <a:xfrm>
                    <a:off x="813534" y="1005690"/>
                    <a:ext cx="1377685" cy="570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1" name="TextBox 17">
                    <a:extLst>
                      <a:ext uri="{FF2B5EF4-FFF2-40B4-BE49-F238E27FC236}">
                        <a16:creationId xmlns:a16="http://schemas.microsoft.com/office/drawing/2014/main" id="{FCF186BC-DA9E-462B-B9C5-79A873917AC3}"/>
                      </a:ext>
                    </a:extLst>
                  </p:cNvPr>
                  <p:cNvSpPr txBox="1"/>
                  <p:nvPr/>
                </p:nvSpPr>
                <p:spPr>
                  <a:xfrm>
                    <a:off x="1109699" y="754102"/>
                    <a:ext cx="988145" cy="242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/>
                      <a:t>T47D+Tam</a:t>
                    </a:r>
                  </a:p>
                </p:txBody>
              </p:sp>
              <p:sp>
                <p:nvSpPr>
                  <p:cNvPr id="162" name="Rectangle 170">
                    <a:extLst>
                      <a:ext uri="{FF2B5EF4-FFF2-40B4-BE49-F238E27FC236}">
                        <a16:creationId xmlns:a16="http://schemas.microsoft.com/office/drawing/2014/main" id="{CB1C6468-3847-40F1-B4EC-0E838544848D}"/>
                      </a:ext>
                    </a:extLst>
                  </p:cNvPr>
                  <p:cNvSpPr/>
                  <p:nvPr/>
                </p:nvSpPr>
                <p:spPr>
                  <a:xfrm>
                    <a:off x="2644856" y="1036499"/>
                    <a:ext cx="358201" cy="19332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 err="1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kDa</a:t>
                    </a:r>
                    <a:endParaRPr lang="en-US" sz="9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3" name="Rectangle 179">
                    <a:extLst>
                      <a:ext uri="{FF2B5EF4-FFF2-40B4-BE49-F238E27FC236}">
                        <a16:creationId xmlns:a16="http://schemas.microsoft.com/office/drawing/2014/main" id="{2A017E35-B8DD-42DF-A1ED-944B972A7FEB}"/>
                      </a:ext>
                    </a:extLst>
                  </p:cNvPr>
                  <p:cNvSpPr/>
                  <p:nvPr/>
                </p:nvSpPr>
                <p:spPr>
                  <a:xfrm>
                    <a:off x="2644336" y="3361768"/>
                    <a:ext cx="445618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66</a:t>
                    </a:r>
                  </a:p>
                </p:txBody>
              </p:sp>
              <p:sp>
                <p:nvSpPr>
                  <p:cNvPr id="164" name="Rectangle 183">
                    <a:extLst>
                      <a:ext uri="{FF2B5EF4-FFF2-40B4-BE49-F238E27FC236}">
                        <a16:creationId xmlns:a16="http://schemas.microsoft.com/office/drawing/2014/main" id="{005EF390-A352-4683-9ED0-9E9FD4886D62}"/>
                      </a:ext>
                    </a:extLst>
                  </p:cNvPr>
                  <p:cNvSpPr/>
                  <p:nvPr/>
                </p:nvSpPr>
                <p:spPr>
                  <a:xfrm>
                    <a:off x="2609930" y="5700611"/>
                    <a:ext cx="445617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14</a:t>
                    </a:r>
                  </a:p>
                </p:txBody>
              </p:sp>
              <p:sp>
                <p:nvSpPr>
                  <p:cNvPr id="165" name="Rectangle 184">
                    <a:extLst>
                      <a:ext uri="{FF2B5EF4-FFF2-40B4-BE49-F238E27FC236}">
                        <a16:creationId xmlns:a16="http://schemas.microsoft.com/office/drawing/2014/main" id="{71A2DFA9-0FA7-456F-B51E-59B3542B5AD2}"/>
                      </a:ext>
                    </a:extLst>
                  </p:cNvPr>
                  <p:cNvSpPr/>
                  <p:nvPr/>
                </p:nvSpPr>
                <p:spPr>
                  <a:xfrm>
                    <a:off x="2649096" y="5145978"/>
                    <a:ext cx="445618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42</a:t>
                    </a:r>
                  </a:p>
                </p:txBody>
              </p:sp>
              <p:sp>
                <p:nvSpPr>
                  <p:cNvPr id="166" name="Rectangle 185">
                    <a:extLst>
                      <a:ext uri="{FF2B5EF4-FFF2-40B4-BE49-F238E27FC236}">
                        <a16:creationId xmlns:a16="http://schemas.microsoft.com/office/drawing/2014/main" id="{D55BDE7C-0E92-476A-9B4C-0094BBF1A143}"/>
                      </a:ext>
                    </a:extLst>
                  </p:cNvPr>
                  <p:cNvSpPr/>
                  <p:nvPr/>
                </p:nvSpPr>
                <p:spPr>
                  <a:xfrm>
                    <a:off x="2589098" y="3609958"/>
                    <a:ext cx="487032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60</a:t>
                    </a:r>
                  </a:p>
                </p:txBody>
              </p:sp>
              <p:sp>
                <p:nvSpPr>
                  <p:cNvPr id="167" name="Rectangle 186">
                    <a:extLst>
                      <a:ext uri="{FF2B5EF4-FFF2-40B4-BE49-F238E27FC236}">
                        <a16:creationId xmlns:a16="http://schemas.microsoft.com/office/drawing/2014/main" id="{17317186-5EDC-49E5-B4E0-042DA0D7065C}"/>
                      </a:ext>
                    </a:extLst>
                  </p:cNvPr>
                  <p:cNvSpPr/>
                  <p:nvPr/>
                </p:nvSpPr>
                <p:spPr>
                  <a:xfrm>
                    <a:off x="2668251" y="1782610"/>
                    <a:ext cx="487032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185</a:t>
                    </a:r>
                  </a:p>
                </p:txBody>
              </p:sp>
              <p:sp>
                <p:nvSpPr>
                  <p:cNvPr id="168" name="Rectangle 186">
                    <a:extLst>
                      <a:ext uri="{FF2B5EF4-FFF2-40B4-BE49-F238E27FC236}">
                        <a16:creationId xmlns:a16="http://schemas.microsoft.com/office/drawing/2014/main" id="{BEEBB376-ED5F-4B14-9F1F-72FA89921051}"/>
                      </a:ext>
                    </a:extLst>
                  </p:cNvPr>
                  <p:cNvSpPr/>
                  <p:nvPr/>
                </p:nvSpPr>
                <p:spPr>
                  <a:xfrm>
                    <a:off x="2689057" y="2093048"/>
                    <a:ext cx="487032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185</a:t>
                    </a:r>
                  </a:p>
                </p:txBody>
              </p:sp>
              <p:sp>
                <p:nvSpPr>
                  <p:cNvPr id="169" name="Rectangle 186">
                    <a:extLst>
                      <a:ext uri="{FF2B5EF4-FFF2-40B4-BE49-F238E27FC236}">
                        <a16:creationId xmlns:a16="http://schemas.microsoft.com/office/drawing/2014/main" id="{E782CB7D-31A5-4A2B-B1A1-77A235981F07}"/>
                      </a:ext>
                    </a:extLst>
                  </p:cNvPr>
                  <p:cNvSpPr/>
                  <p:nvPr/>
                </p:nvSpPr>
                <p:spPr>
                  <a:xfrm>
                    <a:off x="2663939" y="2440861"/>
                    <a:ext cx="487032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185</a:t>
                    </a:r>
                  </a:p>
                </p:txBody>
              </p:sp>
              <p:sp>
                <p:nvSpPr>
                  <p:cNvPr id="170" name="Rectangle 186">
                    <a:extLst>
                      <a:ext uri="{FF2B5EF4-FFF2-40B4-BE49-F238E27FC236}">
                        <a16:creationId xmlns:a16="http://schemas.microsoft.com/office/drawing/2014/main" id="{D7BE2D1E-3B05-495A-9332-9ACC079CC531}"/>
                      </a:ext>
                    </a:extLst>
                  </p:cNvPr>
                  <p:cNvSpPr/>
                  <p:nvPr/>
                </p:nvSpPr>
                <p:spPr>
                  <a:xfrm>
                    <a:off x="2660274" y="2725597"/>
                    <a:ext cx="487032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185</a:t>
                    </a:r>
                  </a:p>
                </p:txBody>
              </p:sp>
              <p:cxnSp>
                <p:nvCxnSpPr>
                  <p:cNvPr id="171" name="Straight Arrow Connector 325">
                    <a:extLst>
                      <a:ext uri="{FF2B5EF4-FFF2-40B4-BE49-F238E27FC236}">
                        <a16:creationId xmlns:a16="http://schemas.microsoft.com/office/drawing/2014/main" id="{E4892F8B-2A49-4F97-A3CC-AB9F0C6C512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79700" y="1697572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Arrow Connector 325">
                    <a:extLst>
                      <a:ext uri="{FF2B5EF4-FFF2-40B4-BE49-F238E27FC236}">
                        <a16:creationId xmlns:a16="http://schemas.microsoft.com/office/drawing/2014/main" id="{A56A9790-E56E-4CE9-B382-820FF1710E7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59601" y="1902522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Arrow Connector 325">
                    <a:extLst>
                      <a:ext uri="{FF2B5EF4-FFF2-40B4-BE49-F238E27FC236}">
                        <a16:creationId xmlns:a16="http://schemas.microsoft.com/office/drawing/2014/main" id="{F1AD7AE9-22F4-4F82-A9DE-D5BCE235DA5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89748" y="2216032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Arrow Connector 325">
                    <a:extLst>
                      <a:ext uri="{FF2B5EF4-FFF2-40B4-BE49-F238E27FC236}">
                        <a16:creationId xmlns:a16="http://schemas.microsoft.com/office/drawing/2014/main" id="{FE4E53FC-E6C9-4065-AFD2-52056E3D0E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55244" y="2559037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Arrow Connector 325">
                    <a:extLst>
                      <a:ext uri="{FF2B5EF4-FFF2-40B4-BE49-F238E27FC236}">
                        <a16:creationId xmlns:a16="http://schemas.microsoft.com/office/drawing/2014/main" id="{2CF9C14B-7B2D-4E40-B131-F9153898A4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65290" y="2850085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Arrow Connector 325">
                    <a:extLst>
                      <a:ext uri="{FF2B5EF4-FFF2-40B4-BE49-F238E27FC236}">
                        <a16:creationId xmlns:a16="http://schemas.microsoft.com/office/drawing/2014/main" id="{2F351349-A067-474D-B036-A345D7433D9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75337" y="3150187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Arrow Connector 325">
                    <a:extLst>
                      <a:ext uri="{FF2B5EF4-FFF2-40B4-BE49-F238E27FC236}">
                        <a16:creationId xmlns:a16="http://schemas.microsoft.com/office/drawing/2014/main" id="{43491D75-D431-4458-AB5E-4D61CE4AC28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57922" y="3485469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Arrow Connector 325">
                    <a:extLst>
                      <a:ext uri="{FF2B5EF4-FFF2-40B4-BE49-F238E27FC236}">
                        <a16:creationId xmlns:a16="http://schemas.microsoft.com/office/drawing/2014/main" id="{C05611B7-F193-46DC-931A-76AE0A50FAF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63951" y="3730938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Arrow Connector 325">
                    <a:extLst>
                      <a:ext uri="{FF2B5EF4-FFF2-40B4-BE49-F238E27FC236}">
                        <a16:creationId xmlns:a16="http://schemas.microsoft.com/office/drawing/2014/main" id="{1A05AF8C-903D-47EC-8F2E-0BADFB10CC9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73996" y="5154141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Arrow Connector 325">
                    <a:extLst>
                      <a:ext uri="{FF2B5EF4-FFF2-40B4-BE49-F238E27FC236}">
                        <a16:creationId xmlns:a16="http://schemas.microsoft.com/office/drawing/2014/main" id="{E06053EF-8BEC-4C1B-AE6B-859A445A10A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82703" y="5267352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Arrow Connector 325">
                    <a:extLst>
                      <a:ext uri="{FF2B5EF4-FFF2-40B4-BE49-F238E27FC236}">
                        <a16:creationId xmlns:a16="http://schemas.microsoft.com/office/drawing/2014/main" id="{1ACF6027-FAA6-44A9-B221-AA63E7BD3FA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63953" y="4533123"/>
                    <a:ext cx="4391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2" name="Rectangle 184">
                    <a:extLst>
                      <a:ext uri="{FF2B5EF4-FFF2-40B4-BE49-F238E27FC236}">
                        <a16:creationId xmlns:a16="http://schemas.microsoft.com/office/drawing/2014/main" id="{B804440F-7A0C-4DEB-A3CE-935582635FD4}"/>
                      </a:ext>
                    </a:extLst>
                  </p:cNvPr>
                  <p:cNvSpPr/>
                  <p:nvPr/>
                </p:nvSpPr>
                <p:spPr>
                  <a:xfrm>
                    <a:off x="2649096" y="5402451"/>
                    <a:ext cx="445616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39</a:t>
                    </a:r>
                  </a:p>
                </p:txBody>
              </p:sp>
              <p:sp>
                <p:nvSpPr>
                  <p:cNvPr id="183" name="Rectangle 184">
                    <a:extLst>
                      <a:ext uri="{FF2B5EF4-FFF2-40B4-BE49-F238E27FC236}">
                        <a16:creationId xmlns:a16="http://schemas.microsoft.com/office/drawing/2014/main" id="{3567643C-E213-4534-9B54-D0940AF9B053}"/>
                      </a:ext>
                    </a:extLst>
                  </p:cNvPr>
                  <p:cNvSpPr/>
                  <p:nvPr/>
                </p:nvSpPr>
                <p:spPr>
                  <a:xfrm>
                    <a:off x="2648455" y="6025694"/>
                    <a:ext cx="316960" cy="19332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37</a:t>
                    </a:r>
                  </a:p>
                </p:txBody>
              </p:sp>
              <p:sp>
                <p:nvSpPr>
                  <p:cNvPr id="184" name="Rectangle 184">
                    <a:extLst>
                      <a:ext uri="{FF2B5EF4-FFF2-40B4-BE49-F238E27FC236}">
                        <a16:creationId xmlns:a16="http://schemas.microsoft.com/office/drawing/2014/main" id="{E93923ED-DA0A-4EE2-86AB-6436908EA899}"/>
                      </a:ext>
                    </a:extLst>
                  </p:cNvPr>
                  <p:cNvSpPr/>
                  <p:nvPr/>
                </p:nvSpPr>
                <p:spPr>
                  <a:xfrm>
                    <a:off x="2643473" y="5035395"/>
                    <a:ext cx="445618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44</a:t>
                    </a:r>
                  </a:p>
                </p:txBody>
              </p:sp>
              <p:sp>
                <p:nvSpPr>
                  <p:cNvPr id="185" name="TextBox 16">
                    <a:extLst>
                      <a:ext uri="{FF2B5EF4-FFF2-40B4-BE49-F238E27FC236}">
                        <a16:creationId xmlns:a16="http://schemas.microsoft.com/office/drawing/2014/main" id="{95A87C87-44E0-4AE3-8C32-D7FD4CD7DA8C}"/>
                      </a:ext>
                    </a:extLst>
                  </p:cNvPr>
                  <p:cNvSpPr txBox="1"/>
                  <p:nvPr/>
                </p:nvSpPr>
                <p:spPr>
                  <a:xfrm>
                    <a:off x="-585094" y="1332169"/>
                    <a:ext cx="1201673" cy="2427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/>
                      <a:t>pHER3-Y1289</a:t>
                    </a:r>
                  </a:p>
                </p:txBody>
              </p:sp>
              <p:sp>
                <p:nvSpPr>
                  <p:cNvPr id="186" name="TextBox 18">
                    <a:extLst>
                      <a:ext uri="{FF2B5EF4-FFF2-40B4-BE49-F238E27FC236}">
                        <a16:creationId xmlns:a16="http://schemas.microsoft.com/office/drawing/2014/main" id="{017249F5-4B89-4937-B806-160CDD576182}"/>
                      </a:ext>
                    </a:extLst>
                  </p:cNvPr>
                  <p:cNvSpPr txBox="1"/>
                  <p:nvPr/>
                </p:nvSpPr>
                <p:spPr>
                  <a:xfrm>
                    <a:off x="-288148" y="2994581"/>
                    <a:ext cx="926025" cy="242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/>
                      <a:t>p</a:t>
                    </a:r>
                    <a:r>
                      <a:rPr lang="en-US" altLang="zh-CN" sz="900" dirty="0"/>
                      <a:t>ER-S118</a:t>
                    </a:r>
                    <a:endParaRPr lang="en-US" sz="900" dirty="0"/>
                  </a:p>
                </p:txBody>
              </p:sp>
              <p:sp>
                <p:nvSpPr>
                  <p:cNvPr id="187" name="Rectangle 184">
                    <a:extLst>
                      <a:ext uri="{FF2B5EF4-FFF2-40B4-BE49-F238E27FC236}">
                        <a16:creationId xmlns:a16="http://schemas.microsoft.com/office/drawing/2014/main" id="{C9AD2051-F8B3-444B-8B4A-102779A2D241}"/>
                      </a:ext>
                    </a:extLst>
                  </p:cNvPr>
                  <p:cNvSpPr/>
                  <p:nvPr/>
                </p:nvSpPr>
                <p:spPr>
                  <a:xfrm>
                    <a:off x="2603503" y="4741668"/>
                    <a:ext cx="445618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44</a:t>
                    </a:r>
                  </a:p>
                </p:txBody>
              </p:sp>
              <p:sp>
                <p:nvSpPr>
                  <p:cNvPr id="188" name="Rectangle 184">
                    <a:extLst>
                      <a:ext uri="{FF2B5EF4-FFF2-40B4-BE49-F238E27FC236}">
                        <a16:creationId xmlns:a16="http://schemas.microsoft.com/office/drawing/2014/main" id="{A64535F4-51A0-48BD-93BE-627D764059E8}"/>
                      </a:ext>
                    </a:extLst>
                  </p:cNvPr>
                  <p:cNvSpPr/>
                  <p:nvPr/>
                </p:nvSpPr>
                <p:spPr>
                  <a:xfrm>
                    <a:off x="2609929" y="4854340"/>
                    <a:ext cx="445618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42</a:t>
                    </a:r>
                  </a:p>
                </p:txBody>
              </p:sp>
              <p:sp>
                <p:nvSpPr>
                  <p:cNvPr id="189" name="Rectangle 185">
                    <a:extLst>
                      <a:ext uri="{FF2B5EF4-FFF2-40B4-BE49-F238E27FC236}">
                        <a16:creationId xmlns:a16="http://schemas.microsoft.com/office/drawing/2014/main" id="{661BAF24-5C80-4DB6-BD21-BDD5ED9E0C5C}"/>
                      </a:ext>
                    </a:extLst>
                  </p:cNvPr>
                  <p:cNvSpPr/>
                  <p:nvPr/>
                </p:nvSpPr>
                <p:spPr>
                  <a:xfrm>
                    <a:off x="2629931" y="3824910"/>
                    <a:ext cx="445619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60</a:t>
                    </a:r>
                  </a:p>
                </p:txBody>
              </p:sp>
              <p:sp>
                <p:nvSpPr>
                  <p:cNvPr id="190" name="Rectangle 179">
                    <a:extLst>
                      <a:ext uri="{FF2B5EF4-FFF2-40B4-BE49-F238E27FC236}">
                        <a16:creationId xmlns:a16="http://schemas.microsoft.com/office/drawing/2014/main" id="{53847103-3A5D-445F-A008-654E0028CB79}"/>
                      </a:ext>
                    </a:extLst>
                  </p:cNvPr>
                  <p:cNvSpPr/>
                  <p:nvPr/>
                </p:nvSpPr>
                <p:spPr>
                  <a:xfrm>
                    <a:off x="2644363" y="3033306"/>
                    <a:ext cx="445618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66</a:t>
                    </a:r>
                  </a:p>
                </p:txBody>
              </p:sp>
              <p:sp>
                <p:nvSpPr>
                  <p:cNvPr id="191" name="Rectangle 186">
                    <a:extLst>
                      <a:ext uri="{FF2B5EF4-FFF2-40B4-BE49-F238E27FC236}">
                        <a16:creationId xmlns:a16="http://schemas.microsoft.com/office/drawing/2014/main" id="{4E8AC819-85E6-48D3-95E3-06FA23209A29}"/>
                      </a:ext>
                    </a:extLst>
                  </p:cNvPr>
                  <p:cNvSpPr/>
                  <p:nvPr/>
                </p:nvSpPr>
                <p:spPr>
                  <a:xfrm>
                    <a:off x="2673516" y="1577867"/>
                    <a:ext cx="487032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185</a:t>
                    </a:r>
                  </a:p>
                </p:txBody>
              </p:sp>
              <p:sp>
                <p:nvSpPr>
                  <p:cNvPr id="79" name="TextBox 18">
                    <a:extLst>
                      <a:ext uri="{FF2B5EF4-FFF2-40B4-BE49-F238E27FC236}">
                        <a16:creationId xmlns:a16="http://schemas.microsoft.com/office/drawing/2014/main" id="{C64B5DEE-C375-4345-9E99-26C7502DD868}"/>
                      </a:ext>
                    </a:extLst>
                  </p:cNvPr>
                  <p:cNvSpPr txBox="1"/>
                  <p:nvPr/>
                </p:nvSpPr>
                <p:spPr>
                  <a:xfrm>
                    <a:off x="-358960" y="3608008"/>
                    <a:ext cx="1102176" cy="2427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/>
                      <a:t>pSRC-Y416</a:t>
                    </a:r>
                  </a:p>
                </p:txBody>
              </p:sp>
              <p:sp>
                <p:nvSpPr>
                  <p:cNvPr id="83" name="TextBox 18">
                    <a:extLst>
                      <a:ext uri="{FF2B5EF4-FFF2-40B4-BE49-F238E27FC236}">
                        <a16:creationId xmlns:a16="http://schemas.microsoft.com/office/drawing/2014/main" id="{5DC305D1-00CA-4E81-B9FC-12FB4D362926}"/>
                      </a:ext>
                    </a:extLst>
                  </p:cNvPr>
                  <p:cNvSpPr txBox="1"/>
                  <p:nvPr/>
                </p:nvSpPr>
                <p:spPr>
                  <a:xfrm>
                    <a:off x="84580" y="3798472"/>
                    <a:ext cx="553297" cy="24274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/>
                      <a:t>SRC</a:t>
                    </a:r>
                  </a:p>
                </p:txBody>
              </p:sp>
              <p:sp>
                <p:nvSpPr>
                  <p:cNvPr id="81" name="TextBox 16">
                    <a:extLst>
                      <a:ext uri="{FF2B5EF4-FFF2-40B4-BE49-F238E27FC236}">
                        <a16:creationId xmlns:a16="http://schemas.microsoft.com/office/drawing/2014/main" id="{3124751F-1C4F-4D7D-9EE9-77033EC17A5C}"/>
                      </a:ext>
                    </a:extLst>
                  </p:cNvPr>
                  <p:cNvSpPr txBox="1"/>
                  <p:nvPr/>
                </p:nvSpPr>
                <p:spPr>
                  <a:xfrm>
                    <a:off x="-18022" y="1566112"/>
                    <a:ext cx="733198" cy="2427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/>
                      <a:t>HER3</a:t>
                    </a:r>
                  </a:p>
                </p:txBody>
              </p:sp>
              <p:sp>
                <p:nvSpPr>
                  <p:cNvPr id="85" name="Rectangle 186">
                    <a:extLst>
                      <a:ext uri="{FF2B5EF4-FFF2-40B4-BE49-F238E27FC236}">
                        <a16:creationId xmlns:a16="http://schemas.microsoft.com/office/drawing/2014/main" id="{E27CD8D7-82EA-4496-88A3-7710A0CA8F1B}"/>
                      </a:ext>
                    </a:extLst>
                  </p:cNvPr>
                  <p:cNvSpPr/>
                  <p:nvPr/>
                </p:nvSpPr>
                <p:spPr>
                  <a:xfrm>
                    <a:off x="2644336" y="1333328"/>
                    <a:ext cx="487032" cy="24274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185</a:t>
                    </a:r>
                  </a:p>
                </p:txBody>
              </p:sp>
              <p:sp>
                <p:nvSpPr>
                  <p:cNvPr id="88" name="Rectangle 184">
                    <a:extLst>
                      <a:ext uri="{FF2B5EF4-FFF2-40B4-BE49-F238E27FC236}">
                        <a16:creationId xmlns:a16="http://schemas.microsoft.com/office/drawing/2014/main" id="{16EBD97B-1EB8-4580-82C9-F37E88F8767B}"/>
                      </a:ext>
                    </a:extLst>
                  </p:cNvPr>
                  <p:cNvSpPr/>
                  <p:nvPr/>
                </p:nvSpPr>
                <p:spPr>
                  <a:xfrm>
                    <a:off x="2629067" y="4417235"/>
                    <a:ext cx="445620" cy="24274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60</a:t>
                    </a:r>
                  </a:p>
                </p:txBody>
              </p:sp>
              <p:sp>
                <p:nvSpPr>
                  <p:cNvPr id="89" name="Rectangle 184">
                    <a:extLst>
                      <a:ext uri="{FF2B5EF4-FFF2-40B4-BE49-F238E27FC236}">
                        <a16:creationId xmlns:a16="http://schemas.microsoft.com/office/drawing/2014/main" id="{9DA9B149-F691-4393-AF83-DB3EC7A3E339}"/>
                      </a:ext>
                    </a:extLst>
                  </p:cNvPr>
                  <p:cNvSpPr/>
                  <p:nvPr/>
                </p:nvSpPr>
                <p:spPr>
                  <a:xfrm>
                    <a:off x="2609804" y="4122417"/>
                    <a:ext cx="445620" cy="24274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defTabSz="623438">
                      <a:defRPr/>
                    </a:pPr>
                    <a:r>
                      <a:rPr lang="en-US" sz="9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60</a:t>
                    </a:r>
                  </a:p>
                </p:txBody>
              </p:sp>
            </p:grpSp>
            <p:pic>
              <p:nvPicPr>
                <p:cNvPr id="129" name="Picture 128">
                  <a:extLst>
                    <a:ext uri="{FF2B5EF4-FFF2-40B4-BE49-F238E27FC236}">
                      <a16:creationId xmlns:a16="http://schemas.microsoft.com/office/drawing/2014/main" id="{2A170BDF-31D8-483E-BC98-31A0EEE491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25765" y="3093479"/>
                  <a:ext cx="1618651" cy="266241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130" name="Picture 129">
                  <a:extLst>
                    <a:ext uri="{FF2B5EF4-FFF2-40B4-BE49-F238E27FC236}">
                      <a16:creationId xmlns:a16="http://schemas.microsoft.com/office/drawing/2014/main" id="{258FFDA7-9E34-4C9C-B366-B7CB766E3E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25764" y="3400884"/>
                  <a:ext cx="1618651" cy="27244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31" name="TextBox 18">
                  <a:extLst>
                    <a:ext uri="{FF2B5EF4-FFF2-40B4-BE49-F238E27FC236}">
                      <a16:creationId xmlns:a16="http://schemas.microsoft.com/office/drawing/2014/main" id="{13836F17-2C87-4F39-8E8E-849A35184A40}"/>
                    </a:ext>
                  </a:extLst>
                </p:cNvPr>
                <p:cNvSpPr txBox="1"/>
                <p:nvPr/>
              </p:nvSpPr>
              <p:spPr>
                <a:xfrm>
                  <a:off x="1518757" y="3377160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900" dirty="0"/>
                    <a:t>ER</a:t>
                  </a:r>
                  <a:endParaRPr lang="en-US" sz="900" dirty="0"/>
                </a:p>
              </p:txBody>
            </p:sp>
          </p:grpSp>
          <p:cxnSp>
            <p:nvCxnSpPr>
              <p:cNvPr id="122" name="Straight Arrow Connector 325">
                <a:extLst>
                  <a:ext uri="{FF2B5EF4-FFF2-40B4-BE49-F238E27FC236}">
                    <a16:creationId xmlns:a16="http://schemas.microsoft.com/office/drawing/2014/main" id="{1C502DE4-4F9B-48B0-A446-C2602FBCD90F}"/>
                  </a:ext>
                </a:extLst>
              </p:cNvPr>
              <p:cNvCxnSpPr/>
              <p:nvPr/>
            </p:nvCxnSpPr>
            <p:spPr>
              <a:xfrm flipH="1">
                <a:off x="3430409" y="4841711"/>
                <a:ext cx="3399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325">
                <a:extLst>
                  <a:ext uri="{FF2B5EF4-FFF2-40B4-BE49-F238E27FC236}">
                    <a16:creationId xmlns:a16="http://schemas.microsoft.com/office/drawing/2014/main" id="{BF751484-7897-4109-ADC8-26090C224916}"/>
                  </a:ext>
                </a:extLst>
              </p:cNvPr>
              <p:cNvCxnSpPr/>
              <p:nvPr/>
            </p:nvCxnSpPr>
            <p:spPr>
              <a:xfrm flipH="1">
                <a:off x="3437149" y="4949365"/>
                <a:ext cx="3399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325">
                <a:extLst>
                  <a:ext uri="{FF2B5EF4-FFF2-40B4-BE49-F238E27FC236}">
                    <a16:creationId xmlns:a16="http://schemas.microsoft.com/office/drawing/2014/main" id="{C3F08C5E-F8F3-4504-8B6F-233E0E6C60CD}"/>
                  </a:ext>
                </a:extLst>
              </p:cNvPr>
              <p:cNvCxnSpPr/>
              <p:nvPr/>
            </p:nvCxnSpPr>
            <p:spPr>
              <a:xfrm flipH="1">
                <a:off x="3456079" y="5477800"/>
                <a:ext cx="3399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325">
                <a:extLst>
                  <a:ext uri="{FF2B5EF4-FFF2-40B4-BE49-F238E27FC236}">
                    <a16:creationId xmlns:a16="http://schemas.microsoft.com/office/drawing/2014/main" id="{383D6850-1EDD-40EC-A86D-08ABCB608682}"/>
                  </a:ext>
                </a:extLst>
              </p:cNvPr>
              <p:cNvCxnSpPr/>
              <p:nvPr/>
            </p:nvCxnSpPr>
            <p:spPr>
              <a:xfrm flipH="1">
                <a:off x="3448647" y="5749146"/>
                <a:ext cx="3399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325">
                <a:extLst>
                  <a:ext uri="{FF2B5EF4-FFF2-40B4-BE49-F238E27FC236}">
                    <a16:creationId xmlns:a16="http://schemas.microsoft.com/office/drawing/2014/main" id="{3B797713-E9CE-42A5-B366-91D9F608413E}"/>
                  </a:ext>
                </a:extLst>
              </p:cNvPr>
              <p:cNvCxnSpPr/>
              <p:nvPr/>
            </p:nvCxnSpPr>
            <p:spPr>
              <a:xfrm flipH="1">
                <a:off x="3448652" y="3964964"/>
                <a:ext cx="3399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070AF6C-C3F7-4754-85ED-4A33D2291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5743" y="1680885"/>
              <a:ext cx="1619410" cy="1943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F5FFC75-E534-4BCE-A1DB-5836B8EFF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5100" y="3865682"/>
              <a:ext cx="1620053" cy="1651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32DCEC3-38F8-4AFC-A7BA-10AD8E80A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944" y="4058896"/>
              <a:ext cx="1621209" cy="1782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AA819AF-C04A-4E57-9955-DC5BD43CA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5479" y="1901858"/>
              <a:ext cx="1620012" cy="18097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84" name="Straight Arrow Connector 325">
              <a:extLst>
                <a:ext uri="{FF2B5EF4-FFF2-40B4-BE49-F238E27FC236}">
                  <a16:creationId xmlns:a16="http://schemas.microsoft.com/office/drawing/2014/main" id="{460EBF93-0D43-4B9C-AD0E-7E25CB5D57D9}"/>
                </a:ext>
              </a:extLst>
            </p:cNvPr>
            <p:cNvCxnSpPr/>
            <p:nvPr/>
          </p:nvCxnSpPr>
          <p:spPr>
            <a:xfrm flipH="1">
              <a:off x="4271338" y="1777848"/>
              <a:ext cx="339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Arrow Connector 325">
              <a:extLst>
                <a:ext uri="{FF2B5EF4-FFF2-40B4-BE49-F238E27FC236}">
                  <a16:creationId xmlns:a16="http://schemas.microsoft.com/office/drawing/2014/main" id="{65A7EC93-F115-47A5-9031-A33E01CC6552}"/>
                </a:ext>
              </a:extLst>
            </p:cNvPr>
            <p:cNvCxnSpPr/>
            <p:nvPr/>
          </p:nvCxnSpPr>
          <p:spPr>
            <a:xfrm flipH="1">
              <a:off x="4296306" y="6228656"/>
              <a:ext cx="339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325">
              <a:extLst>
                <a:ext uri="{FF2B5EF4-FFF2-40B4-BE49-F238E27FC236}">
                  <a16:creationId xmlns:a16="http://schemas.microsoft.com/office/drawing/2014/main" id="{F82027F0-6DE1-4513-87F1-C63E791D187F}"/>
                </a:ext>
              </a:extLst>
            </p:cNvPr>
            <p:cNvCxnSpPr/>
            <p:nvPr/>
          </p:nvCxnSpPr>
          <p:spPr>
            <a:xfrm flipH="1">
              <a:off x="4270290" y="4429591"/>
              <a:ext cx="339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0" name="文本框 13">
            <a:extLst>
              <a:ext uri="{FF2B5EF4-FFF2-40B4-BE49-F238E27FC236}">
                <a16:creationId xmlns:a16="http://schemas.microsoft.com/office/drawing/2014/main" id="{B71AD3F7-1C15-451A-A054-B36A6FDDBEF3}"/>
              </a:ext>
            </a:extLst>
          </p:cNvPr>
          <p:cNvSpPr txBox="1"/>
          <p:nvPr/>
        </p:nvSpPr>
        <p:spPr>
          <a:xfrm>
            <a:off x="413791" y="6800464"/>
            <a:ext cx="6419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Western blot analysis of protein extracts from the engineered T47D xenograft tumor tissues treated with tamoxifen shown in Fig.1A.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924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7905</TotalTime>
  <Words>79</Words>
  <Application>Microsoft Office PowerPoint</Application>
  <PresentationFormat>信纸(8.5x11 英寸)</PresentationFormat>
  <Paragraphs>42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黑体</vt:lpstr>
      <vt:lpstr>Arial</vt:lpstr>
      <vt:lpstr>Calibri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Xiaosong</dc:creator>
  <cp:lastModifiedBy>李 莉</cp:lastModifiedBy>
  <cp:revision>336</cp:revision>
  <cp:lastPrinted>2019-07-15T22:05:44Z</cp:lastPrinted>
  <dcterms:created xsi:type="dcterms:W3CDTF">2018-01-29T15:22:56Z</dcterms:created>
  <dcterms:modified xsi:type="dcterms:W3CDTF">2020-04-08T14:25:09Z</dcterms:modified>
</cp:coreProperties>
</file>