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11" r:id="rId2"/>
  </p:sldIdLst>
  <p:sldSz cx="6858000" cy="9144000" type="letter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g, Xiaosong" initials="WX" lastIdx="15" clrIdx="0">
    <p:extLst>
      <p:ext uri="{19B8F6BF-5375-455C-9EA6-DF929625EA0E}">
        <p15:presenceInfo xmlns:p15="http://schemas.microsoft.com/office/powerpoint/2012/main" userId="S-1-5-21-3638902971-2991412078-595165587-1001" providerId="AD"/>
      </p:ext>
    </p:extLst>
  </p:cmAuthor>
  <p:cmAuthor id="2" name="Wang, Xiaosong" initials="WX [2]" lastIdx="6" clrIdx="1">
    <p:extLst>
      <p:ext uri="{19B8F6BF-5375-455C-9EA6-DF929625EA0E}">
        <p15:presenceInfo xmlns:p15="http://schemas.microsoft.com/office/powerpoint/2012/main" userId="Wang, Xiaos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AF0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9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5797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3C133FDB-C86D-474B-9D9A-05281838F995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160463"/>
            <a:ext cx="2346325" cy="3132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0"/>
            <a:ext cx="5588000" cy="3655457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5796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8867E93F-A43C-471B-85D3-9478BE52F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0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6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9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33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34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7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65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611D9-8FAD-4F34-9B58-456AAC88BCB8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E3287-86B2-4841-96CF-14369F8BC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56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9AABB7-EF68-48AD-BA88-898E6217B221}"/>
              </a:ext>
            </a:extLst>
          </p:cNvPr>
          <p:cNvGrpSpPr/>
          <p:nvPr/>
        </p:nvGrpSpPr>
        <p:grpSpPr>
          <a:xfrm>
            <a:off x="1611974" y="2111907"/>
            <a:ext cx="2814756" cy="2004925"/>
            <a:chOff x="3746273" y="5317999"/>
            <a:chExt cx="2814756" cy="200492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4EAE2DF-3132-4D84-961E-4B6C0D40513B}"/>
                </a:ext>
              </a:extLst>
            </p:cNvPr>
            <p:cNvSpPr txBox="1"/>
            <p:nvPr/>
          </p:nvSpPr>
          <p:spPr>
            <a:xfrm>
              <a:off x="5464285" y="5325363"/>
              <a:ext cx="76203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19612"/>
              <a:r>
                <a:rPr lang="en-US" sz="800" dirty="0">
                  <a:solidFill>
                    <a:prstClr val="black"/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YcE2-E10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1F2C4AF5-A226-44D9-86B9-603F506C792C}"/>
                </a:ext>
              </a:extLst>
            </p:cNvPr>
            <p:cNvGrpSpPr/>
            <p:nvPr/>
          </p:nvGrpSpPr>
          <p:grpSpPr>
            <a:xfrm>
              <a:off x="4508923" y="7048030"/>
              <a:ext cx="1747103" cy="269597"/>
              <a:chOff x="940704" y="9138561"/>
              <a:chExt cx="2509602" cy="334419"/>
            </a:xfrm>
          </p:grpSpPr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2B9C3E94-21F3-49F0-A5A3-54FD7CA5B215}"/>
                  </a:ext>
                </a:extLst>
              </p:cNvPr>
              <p:cNvGrpSpPr/>
              <p:nvPr/>
            </p:nvGrpSpPr>
            <p:grpSpPr>
              <a:xfrm>
                <a:off x="940704" y="9139603"/>
                <a:ext cx="2509602" cy="324125"/>
                <a:chOff x="4038600" y="7538965"/>
                <a:chExt cx="3693973" cy="385024"/>
              </a:xfrm>
            </p:grpSpPr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13BF42A4-20DF-4193-92DA-82A6270997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6564" r="3658" b="19006"/>
                <a:stretch/>
              </p:blipFill>
              <p:spPr>
                <a:xfrm>
                  <a:off x="6979924" y="7538965"/>
                  <a:ext cx="752649" cy="385024"/>
                </a:xfrm>
                <a:prstGeom prst="rect">
                  <a:avLst/>
                </a:prstGeom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6DFF3DC9-4C92-46AF-B235-A8ED9B87A2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104" r="58167" b="19006"/>
                <a:stretch/>
              </p:blipFill>
              <p:spPr>
                <a:xfrm>
                  <a:off x="4038600" y="7538965"/>
                  <a:ext cx="2981148" cy="385024"/>
                </a:xfrm>
                <a:prstGeom prst="rect">
                  <a:avLst/>
                </a:prstGeom>
              </p:spPr>
            </p:pic>
          </p:grpSp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072ED9CD-AABB-48DF-B676-B6F81C012A42}"/>
                  </a:ext>
                </a:extLst>
              </p:cNvPr>
              <p:cNvGrpSpPr/>
              <p:nvPr/>
            </p:nvGrpSpPr>
            <p:grpSpPr>
              <a:xfrm>
                <a:off x="992470" y="9138561"/>
                <a:ext cx="2457834" cy="334419"/>
                <a:chOff x="4114800" y="7537728"/>
                <a:chExt cx="3617773" cy="397252"/>
              </a:xfrm>
            </p:grpSpPr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5BE6B51E-4D3B-4A81-BABB-00ED5CBCBA88}"/>
                    </a:ext>
                  </a:extLst>
                </p:cNvPr>
                <p:cNvCxnSpPr/>
                <p:nvPr/>
              </p:nvCxnSpPr>
              <p:spPr>
                <a:xfrm>
                  <a:off x="7022592" y="7538972"/>
                  <a:ext cx="0" cy="39600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E6961B3A-CABF-41C2-86B8-6198C622194D}"/>
                    </a:ext>
                  </a:extLst>
                </p:cNvPr>
                <p:cNvCxnSpPr/>
                <p:nvPr/>
              </p:nvCxnSpPr>
              <p:spPr>
                <a:xfrm>
                  <a:off x="6355080" y="7538972"/>
                  <a:ext cx="0" cy="39600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4A60BC4B-F226-4B30-A652-B29F4FCF6F16}"/>
                    </a:ext>
                  </a:extLst>
                </p:cNvPr>
                <p:cNvCxnSpPr/>
                <p:nvPr/>
              </p:nvCxnSpPr>
              <p:spPr>
                <a:xfrm>
                  <a:off x="5618049" y="7538972"/>
                  <a:ext cx="0" cy="39600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551A4039-CF48-4ACF-838C-9EFD10F15BE2}"/>
                    </a:ext>
                  </a:extLst>
                </p:cNvPr>
                <p:cNvCxnSpPr/>
                <p:nvPr/>
              </p:nvCxnSpPr>
              <p:spPr>
                <a:xfrm>
                  <a:off x="4864608" y="7537728"/>
                  <a:ext cx="0" cy="39600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069BF613-56E1-4D50-81E4-9310D89D841C}"/>
                    </a:ext>
                  </a:extLst>
                </p:cNvPr>
                <p:cNvSpPr/>
                <p:nvPr/>
              </p:nvSpPr>
              <p:spPr>
                <a:xfrm>
                  <a:off x="4114800" y="7538972"/>
                  <a:ext cx="3617773" cy="385024"/>
                </a:xfrm>
                <a:prstGeom prst="rect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3419612">
                    <a:defRPr/>
                  </a:pPr>
                  <a:endParaRPr lang="en-US" sz="900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B53F408-2E52-49AC-B679-407F32020F99}"/>
                </a:ext>
              </a:extLst>
            </p:cNvPr>
            <p:cNvGrpSpPr/>
            <p:nvPr/>
          </p:nvGrpSpPr>
          <p:grpSpPr>
            <a:xfrm>
              <a:off x="3746273" y="5317999"/>
              <a:ext cx="2814756" cy="2004925"/>
              <a:chOff x="3746273" y="5317999"/>
              <a:chExt cx="2814756" cy="2004925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91C75F58-4E36-4BED-9FD9-9A74F298D3B1}"/>
                  </a:ext>
                </a:extLst>
              </p:cNvPr>
              <p:cNvSpPr txBox="1"/>
              <p:nvPr/>
            </p:nvSpPr>
            <p:spPr>
              <a:xfrm>
                <a:off x="4437621" y="5334658"/>
                <a:ext cx="5085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>
                    <a:solidFill>
                      <a:prstClr val="black"/>
                    </a:solidFill>
                    <a:latin typeface="+mj-lt"/>
                    <a:cs typeface="Arial" panose="020B0604020202020204" pitchFamily="34" charset="0"/>
                  </a:rPr>
                  <a:t>NT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DD9CC646-90CA-4B9E-85D6-705FF758F624}"/>
                  </a:ext>
                </a:extLst>
              </p:cNvPr>
              <p:cNvSpPr txBox="1"/>
              <p:nvPr/>
            </p:nvSpPr>
            <p:spPr>
              <a:xfrm>
                <a:off x="4733250" y="5334658"/>
                <a:ext cx="5085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 err="1">
                    <a:solidFill>
                      <a:prstClr val="black"/>
                    </a:solidFill>
                    <a:latin typeface="+mj-lt"/>
                    <a:cs typeface="Arial" panose="020B0604020202020204" pitchFamily="34" charset="0"/>
                  </a:rPr>
                  <a:t>Yc</a:t>
                </a:r>
                <a:endParaRPr lang="en-US" sz="800" dirty="0">
                  <a:solidFill>
                    <a:prstClr val="black"/>
                  </a:solidFill>
                  <a:latin typeface="+mj-lt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7808288-9D6F-4CB8-AB16-C2CE4CE239ED}"/>
                  </a:ext>
                </a:extLst>
              </p:cNvPr>
              <p:cNvSpPr txBox="1"/>
              <p:nvPr/>
            </p:nvSpPr>
            <p:spPr>
              <a:xfrm>
                <a:off x="5108387" y="5317999"/>
                <a:ext cx="50858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 err="1">
                    <a:solidFill>
                      <a:prstClr val="black"/>
                    </a:solidFill>
                    <a:cs typeface="Arial" panose="020B0604020202020204" pitchFamily="34" charset="0"/>
                  </a:rPr>
                  <a:t>Yc</a:t>
                </a:r>
                <a:endParaRPr lang="en-US" sz="80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EE54594-CF4E-469D-992E-1A2419791692}"/>
                  </a:ext>
                </a:extLst>
              </p:cNvPr>
              <p:cNvSpPr txBox="1"/>
              <p:nvPr/>
            </p:nvSpPr>
            <p:spPr>
              <a:xfrm>
                <a:off x="5756334" y="5331139"/>
                <a:ext cx="7752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>
                    <a:solidFill>
                      <a:prstClr val="black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YcE2-E10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8F7D856E-5B78-454E-98AF-F9CBD9F0522F}"/>
                  </a:ext>
                </a:extLst>
              </p:cNvPr>
              <p:cNvGrpSpPr/>
              <p:nvPr/>
            </p:nvGrpSpPr>
            <p:grpSpPr>
              <a:xfrm>
                <a:off x="4540283" y="5797246"/>
                <a:ext cx="1720877" cy="1297125"/>
                <a:chOff x="4114800" y="5181600"/>
                <a:chExt cx="3620653" cy="2326246"/>
              </a:xfrm>
            </p:grpSpPr>
            <p:pic>
              <p:nvPicPr>
                <p:cNvPr id="75" name="Picture 74">
                  <a:extLst>
                    <a:ext uri="{FF2B5EF4-FFF2-40B4-BE49-F238E27FC236}">
                      <a16:creationId xmlns:a16="http://schemas.microsoft.com/office/drawing/2014/main" id="{C10B3109-1C5A-4021-96CD-893E937913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BEBA8EAE-BF5A-486C-A8C5-ECC9F3942E4B}">
                      <a14:imgProps xmlns:a14="http://schemas.microsoft.com/office/drawing/2010/main">
                        <a14:imgLayer r:embed="rId7">
                          <a14:imgEffect>
                            <a14:saturation sat="40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21" t="32244" r="58850"/>
                <a:stretch/>
              </p:blipFill>
              <p:spPr>
                <a:xfrm>
                  <a:off x="4114800" y="5181600"/>
                  <a:ext cx="2904064" cy="2261014"/>
                </a:xfrm>
                <a:prstGeom prst="rect">
                  <a:avLst/>
                </a:prstGeom>
              </p:spPr>
            </p:pic>
            <p:pic>
              <p:nvPicPr>
                <p:cNvPr id="76" name="Picture 75">
                  <a:extLst>
                    <a:ext uri="{FF2B5EF4-FFF2-40B4-BE49-F238E27FC236}">
                      <a16:creationId xmlns:a16="http://schemas.microsoft.com/office/drawing/2014/main" id="{A9FBA35C-7485-493A-8A23-3D42985621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aturation sat="400000"/>
                          </a14:imgEffect>
                          <a14:imgEffect>
                            <a14:brightnessContrast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562" t="32244" r="3527"/>
                <a:stretch/>
              </p:blipFill>
              <p:spPr>
                <a:xfrm>
                  <a:off x="7036551" y="5181600"/>
                  <a:ext cx="698902" cy="2261013"/>
                </a:xfrm>
                <a:prstGeom prst="rect">
                  <a:avLst/>
                </a:prstGeom>
              </p:spPr>
            </p:pic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2AF92FF2-A042-40A4-9D46-AA4DB3F70FD9}"/>
                    </a:ext>
                  </a:extLst>
                </p:cNvPr>
                <p:cNvCxnSpPr/>
                <p:nvPr/>
              </p:nvCxnSpPr>
              <p:spPr>
                <a:xfrm>
                  <a:off x="7022592" y="5237065"/>
                  <a:ext cx="0" cy="226290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8D6ED023-0410-4638-91E2-A3F030CEC3DD}"/>
                    </a:ext>
                  </a:extLst>
                </p:cNvPr>
                <p:cNvCxnSpPr/>
                <p:nvPr/>
              </p:nvCxnSpPr>
              <p:spPr>
                <a:xfrm>
                  <a:off x="6355080" y="5237065"/>
                  <a:ext cx="0" cy="226290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2298A581-576D-468B-B314-2510FFB1AE8C}"/>
                    </a:ext>
                  </a:extLst>
                </p:cNvPr>
                <p:cNvCxnSpPr/>
                <p:nvPr/>
              </p:nvCxnSpPr>
              <p:spPr>
                <a:xfrm>
                  <a:off x="5623560" y="5237064"/>
                  <a:ext cx="0" cy="226290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BAB3E6C5-8C04-4218-BF33-837B6AFA83E6}"/>
                    </a:ext>
                  </a:extLst>
                </p:cNvPr>
                <p:cNvCxnSpPr/>
                <p:nvPr/>
              </p:nvCxnSpPr>
              <p:spPr>
                <a:xfrm>
                  <a:off x="4860721" y="5237065"/>
                  <a:ext cx="0" cy="226290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dash"/>
                </a:ln>
                <a:effectLst/>
              </p:spPr>
            </p:cxn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9063F3FB-83DF-49B4-92C2-7E4DD3EBBC3C}"/>
                    </a:ext>
                  </a:extLst>
                </p:cNvPr>
                <p:cNvSpPr/>
                <p:nvPr/>
              </p:nvSpPr>
              <p:spPr>
                <a:xfrm>
                  <a:off x="4114800" y="5181601"/>
                  <a:ext cx="3620653" cy="2326245"/>
                </a:xfrm>
                <a:prstGeom prst="rect">
                  <a:avLst/>
                </a:prstGeom>
                <a:noFill/>
                <a:ln w="63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3419612">
                    <a:defRPr/>
                  </a:pPr>
                  <a:endParaRPr lang="en-US" sz="900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92" name="Group 91">
                <a:extLst>
                  <a:ext uri="{FF2B5EF4-FFF2-40B4-BE49-F238E27FC236}">
                    <a16:creationId xmlns:a16="http://schemas.microsoft.com/office/drawing/2014/main" id="{3D671383-758C-4ED2-8E8A-C3829A3E41F7}"/>
                  </a:ext>
                </a:extLst>
              </p:cNvPr>
              <p:cNvGrpSpPr/>
              <p:nvPr/>
            </p:nvGrpSpPr>
            <p:grpSpPr>
              <a:xfrm>
                <a:off x="3746273" y="5561427"/>
                <a:ext cx="2133308" cy="1761497"/>
                <a:chOff x="-175773" y="6824990"/>
                <a:chExt cx="3128851" cy="2583529"/>
              </a:xfrm>
            </p:grpSpPr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B6B4E261-9AC7-4010-B8C5-53992938A499}"/>
                    </a:ext>
                  </a:extLst>
                </p:cNvPr>
                <p:cNvSpPr txBox="1"/>
                <p:nvPr/>
              </p:nvSpPr>
              <p:spPr>
                <a:xfrm>
                  <a:off x="214745" y="9069965"/>
                  <a:ext cx="12192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3419612">
                    <a:defRPr/>
                  </a:pPr>
                  <a:r>
                    <a:rPr lang="en-US" sz="9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94A5DEAC-06AD-4D65-8E82-94557D5ECD32}"/>
                    </a:ext>
                  </a:extLst>
                </p:cNvPr>
                <p:cNvSpPr txBox="1"/>
                <p:nvPr/>
              </p:nvSpPr>
              <p:spPr>
                <a:xfrm>
                  <a:off x="-165298" y="7691039"/>
                  <a:ext cx="12192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 defTabSz="3419612">
                    <a:defRPr/>
                  </a:pPr>
                  <a:r>
                    <a:rPr lang="en-US" sz="9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YcE2-E10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935D6DC2-ACDC-4716-A6EA-E056EEAABA4A}"/>
                    </a:ext>
                  </a:extLst>
                </p:cNvPr>
                <p:cNvSpPr txBox="1"/>
                <p:nvPr/>
              </p:nvSpPr>
              <p:spPr>
                <a:xfrm>
                  <a:off x="838199" y="6824990"/>
                  <a:ext cx="745927" cy="3159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3419612"/>
                  <a:r>
                    <a:rPr lang="en-US" sz="800" dirty="0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NT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333042CD-422D-42C2-9F7E-947FAEAB6C70}"/>
                    </a:ext>
                  </a:extLst>
                </p:cNvPr>
                <p:cNvSpPr txBox="1"/>
                <p:nvPr/>
              </p:nvSpPr>
              <p:spPr>
                <a:xfrm>
                  <a:off x="1271789" y="6824990"/>
                  <a:ext cx="745927" cy="3159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3419612"/>
                  <a:r>
                    <a:rPr lang="en-US" sz="800" dirty="0" err="1">
                      <a:solidFill>
                        <a:prstClr val="black"/>
                      </a:solidFill>
                      <a:cs typeface="Arial" panose="020B0604020202020204" pitchFamily="34" charset="0"/>
                    </a:rPr>
                    <a:t>Yn</a:t>
                  </a:r>
                  <a:endParaRPr lang="en-US" sz="800" dirty="0">
                    <a:solidFill>
                      <a:prstClr val="black"/>
                    </a:solidFill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83B97B5E-C3BE-411B-8F2F-01B7D40CC97B}"/>
                    </a:ext>
                  </a:extLst>
                </p:cNvPr>
                <p:cNvSpPr txBox="1"/>
                <p:nvPr/>
              </p:nvSpPr>
              <p:spPr>
                <a:xfrm>
                  <a:off x="1834183" y="6848432"/>
                  <a:ext cx="1118895" cy="3159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3419612"/>
                  <a:r>
                    <a:rPr lang="en-US" sz="800" dirty="0">
                      <a:solidFill>
                        <a:prstClr val="black"/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YnE2-E10</a:t>
                  </a:r>
                </a:p>
              </p:txBody>
            </p:sp>
            <p:cxnSp>
              <p:nvCxnSpPr>
                <p:cNvPr id="98" name="直接箭头连接符 52">
                  <a:extLst>
                    <a:ext uri="{FF2B5EF4-FFF2-40B4-BE49-F238E27FC236}">
                      <a16:creationId xmlns:a16="http://schemas.microsoft.com/office/drawing/2014/main" id="{FFA7D310-943D-4198-9FC0-1298A1C988EF}"/>
                    </a:ext>
                  </a:extLst>
                </p:cNvPr>
                <p:cNvCxnSpPr/>
                <p:nvPr/>
              </p:nvCxnSpPr>
              <p:spPr>
                <a:xfrm>
                  <a:off x="762000" y="7848600"/>
                  <a:ext cx="2286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30ACF425-9B52-47D0-BEA1-34FEF500694D}"/>
                    </a:ext>
                  </a:extLst>
                </p:cNvPr>
                <p:cNvSpPr txBox="1"/>
                <p:nvPr/>
              </p:nvSpPr>
              <p:spPr>
                <a:xfrm>
                  <a:off x="-175773" y="7433544"/>
                  <a:ext cx="12192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 defTabSz="3419612">
                    <a:defRPr/>
                  </a:pPr>
                  <a:r>
                    <a:rPr lang="en-US" sz="9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YnE2-E10</a:t>
                  </a:r>
                </a:p>
              </p:txBody>
            </p:sp>
            <p:cxnSp>
              <p:nvCxnSpPr>
                <p:cNvPr id="100" name="直接箭头连接符 118">
                  <a:extLst>
                    <a:ext uri="{FF2B5EF4-FFF2-40B4-BE49-F238E27FC236}">
                      <a16:creationId xmlns:a16="http://schemas.microsoft.com/office/drawing/2014/main" id="{94FDEC11-9711-483E-97C5-C2292C6F51D8}"/>
                    </a:ext>
                  </a:extLst>
                </p:cNvPr>
                <p:cNvCxnSpPr/>
                <p:nvPr/>
              </p:nvCxnSpPr>
              <p:spPr>
                <a:xfrm>
                  <a:off x="762000" y="7580553"/>
                  <a:ext cx="2286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3BD7396-B497-4A79-9DD7-30F9880DF92D}"/>
                    </a:ext>
                  </a:extLst>
                </p:cNvPr>
                <p:cNvSpPr txBox="1"/>
                <p:nvPr/>
              </p:nvSpPr>
              <p:spPr>
                <a:xfrm>
                  <a:off x="406518" y="8256853"/>
                  <a:ext cx="12192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 defTabSz="3419612">
                    <a:defRPr/>
                  </a:pPr>
                  <a:r>
                    <a:rPr lang="en-US" sz="900" kern="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Yn</a:t>
                  </a:r>
                  <a:endPara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02" name="直接箭头连接符 120">
                  <a:extLst>
                    <a:ext uri="{FF2B5EF4-FFF2-40B4-BE49-F238E27FC236}">
                      <a16:creationId xmlns:a16="http://schemas.microsoft.com/office/drawing/2014/main" id="{7A9C1459-63E3-4738-AB39-324B25CD4BFA}"/>
                    </a:ext>
                  </a:extLst>
                </p:cNvPr>
                <p:cNvCxnSpPr/>
                <p:nvPr/>
              </p:nvCxnSpPr>
              <p:spPr>
                <a:xfrm>
                  <a:off x="762000" y="8412480"/>
                  <a:ext cx="2286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B2B3EF8D-6FF0-4D6F-B246-CD0647DEC03E}"/>
                    </a:ext>
                  </a:extLst>
                </p:cNvPr>
                <p:cNvSpPr txBox="1"/>
                <p:nvPr/>
              </p:nvSpPr>
              <p:spPr>
                <a:xfrm>
                  <a:off x="406518" y="8684480"/>
                  <a:ext cx="12192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 defTabSz="3419612">
                    <a:defRPr/>
                  </a:pPr>
                  <a:r>
                    <a:rPr lang="en-US" sz="900" kern="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Yc</a:t>
                  </a:r>
                  <a:endParaRPr lang="en-US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04" name="直接箭头连接符 123">
                  <a:extLst>
                    <a:ext uri="{FF2B5EF4-FFF2-40B4-BE49-F238E27FC236}">
                      <a16:creationId xmlns:a16="http://schemas.microsoft.com/office/drawing/2014/main" id="{B14BB6CD-CB5F-4A37-A7A7-420755ACCBFE}"/>
                    </a:ext>
                  </a:extLst>
                </p:cNvPr>
                <p:cNvCxnSpPr/>
                <p:nvPr/>
              </p:nvCxnSpPr>
              <p:spPr>
                <a:xfrm>
                  <a:off x="762000" y="8869680"/>
                  <a:ext cx="228600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F9A553B-0D96-4278-849C-4137DB5CBE3A}"/>
                  </a:ext>
                </a:extLst>
              </p:cNvPr>
              <p:cNvSpPr txBox="1"/>
              <p:nvPr/>
            </p:nvSpPr>
            <p:spPr>
              <a:xfrm>
                <a:off x="5455942" y="5565490"/>
                <a:ext cx="6192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 err="1">
                    <a:solidFill>
                      <a:prstClr val="black"/>
                    </a:solidFill>
                    <a:cs typeface="Arial" panose="020B0604020202020204" pitchFamily="34" charset="0"/>
                  </a:rPr>
                  <a:t>Yn</a:t>
                </a:r>
                <a:endParaRPr lang="en-US" sz="80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2C299B12-FF8A-47C8-B33B-AE4E70F71C8F}"/>
                  </a:ext>
                </a:extLst>
              </p:cNvPr>
              <p:cNvSpPr txBox="1"/>
              <p:nvPr/>
            </p:nvSpPr>
            <p:spPr>
              <a:xfrm>
                <a:off x="5726936" y="5564468"/>
                <a:ext cx="83409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3419612"/>
                <a:r>
                  <a:rPr lang="en-US" sz="800" dirty="0">
                    <a:solidFill>
                      <a:prstClr val="black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YnE2-E10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834A6AAA-BBEF-4002-AD01-FF06A958F7B7}"/>
                  </a:ext>
                </a:extLst>
              </p:cNvPr>
              <p:cNvSpPr txBox="1"/>
              <p:nvPr/>
            </p:nvSpPr>
            <p:spPr>
              <a:xfrm>
                <a:off x="4563644" y="5456746"/>
                <a:ext cx="17219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+        +            +           +          +  </a:t>
                </a:r>
              </a:p>
            </p:txBody>
          </p:sp>
        </p:grpSp>
      </p:grpSp>
      <p:sp>
        <p:nvSpPr>
          <p:cNvPr id="105" name="文本框 13">
            <a:extLst>
              <a:ext uri="{FF2B5EF4-FFF2-40B4-BE49-F238E27FC236}">
                <a16:creationId xmlns:a16="http://schemas.microsoft.com/office/drawing/2014/main" id="{5E0D5883-E345-4A6A-BE88-7839A2201A6B}"/>
              </a:ext>
            </a:extLst>
          </p:cNvPr>
          <p:cNvSpPr txBox="1"/>
          <p:nvPr/>
        </p:nvSpPr>
        <p:spPr>
          <a:xfrm>
            <a:off x="736187" y="4628076"/>
            <a:ext cx="5479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7.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Western blots showing that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-tagged E2-E10 were expressed at comparable levels between different transfected HT1080 cells. </a:t>
            </a:r>
            <a:r>
              <a:rPr lang="en-US" altLang="zh-CN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BiFC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assay to detect the dimerization of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E2-E10. E2-E10 ORF was either fused to an N-terminal of YFP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 C-terminal of YFP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HT1080 cells were co-transfected to express indicated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-tagged proteins. The reconstituted YFP signal was detected by flow cytometry. 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37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7905</TotalTime>
  <Words>94</Words>
  <Application>Microsoft Office PowerPoint</Application>
  <PresentationFormat>信纸(8.5x11 英寸)</PresentationFormat>
  <Paragraphs>17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黑体</vt:lpstr>
      <vt:lpstr>Arial</vt:lpstr>
      <vt:lpstr>Arial Narrow</vt:lpstr>
      <vt:lpstr>Calibri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Wang, Xiaosong</dc:creator>
  <cp:lastModifiedBy>李 莉</cp:lastModifiedBy>
  <cp:revision>336</cp:revision>
  <cp:lastPrinted>2019-07-15T22:05:44Z</cp:lastPrinted>
  <dcterms:created xsi:type="dcterms:W3CDTF">2018-01-29T15:22:56Z</dcterms:created>
  <dcterms:modified xsi:type="dcterms:W3CDTF">2020-04-08T14:27:19Z</dcterms:modified>
</cp:coreProperties>
</file>