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25" r:id="rId2"/>
  </p:sldIdLst>
  <p:sldSz cx="6858000" cy="9144000" type="letter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, Xiaosong" initials="WX" lastIdx="15" clrIdx="0">
    <p:extLst>
      <p:ext uri="{19B8F6BF-5375-455C-9EA6-DF929625EA0E}">
        <p15:presenceInfo xmlns:p15="http://schemas.microsoft.com/office/powerpoint/2012/main" userId="S-1-5-21-3638902971-2991412078-595165587-1001" providerId="AD"/>
      </p:ext>
    </p:extLst>
  </p:cmAuthor>
  <p:cmAuthor id="2" name="Wang, Xiaosong" initials="WX [2]" lastIdx="6" clrIdx="1">
    <p:extLst>
      <p:ext uri="{19B8F6BF-5375-455C-9EA6-DF929625EA0E}">
        <p15:presenceInfo xmlns:p15="http://schemas.microsoft.com/office/powerpoint/2012/main" userId="Wang, Xiaos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AF0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3C133FDB-C86D-474B-9D9A-05281838F995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160463"/>
            <a:ext cx="2346325" cy="3132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0"/>
            <a:ext cx="5588000" cy="3655457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8867E93F-A43C-471B-85D3-9478BE52F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0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6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9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3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3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5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9" Type="http://schemas.openxmlformats.org/officeDocument/2006/relationships/image" Target="../media/image35.png"/><Relationship Id="rId21" Type="http://schemas.openxmlformats.org/officeDocument/2006/relationships/image" Target="../media/image17.png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29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37" Type="http://schemas.openxmlformats.org/officeDocument/2006/relationships/image" Target="../media/image33.png"/><Relationship Id="rId40" Type="http://schemas.openxmlformats.org/officeDocument/2006/relationships/image" Target="../media/image36.png"/><Relationship Id="rId45" Type="http://schemas.openxmlformats.org/officeDocument/2006/relationships/image" Target="../media/image41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4" Type="http://schemas.openxmlformats.org/officeDocument/2006/relationships/image" Target="../media/image40.png"/><Relationship Id="rId4" Type="http://schemas.openxmlformats.org/officeDocument/2006/relationships/image" Target="../media/image1.emf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Relationship Id="rId43" Type="http://schemas.openxmlformats.org/officeDocument/2006/relationships/image" Target="../media/image39.png"/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38" Type="http://schemas.openxmlformats.org/officeDocument/2006/relationships/image" Target="../media/image34.png"/><Relationship Id="rId46" Type="http://schemas.openxmlformats.org/officeDocument/2006/relationships/image" Target="../media/image42.png"/><Relationship Id="rId20" Type="http://schemas.openxmlformats.org/officeDocument/2006/relationships/image" Target="../media/image16.png"/><Relationship Id="rId41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B019B19-0829-4027-96B9-CE961A8BC7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839770"/>
              </p:ext>
            </p:extLst>
          </p:nvPr>
        </p:nvGraphicFramePr>
        <p:xfrm>
          <a:off x="3474871" y="3290873"/>
          <a:ext cx="1734715" cy="1886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7" r:id="rId3" imgW="3250855" imgH="3534823" progId="Prism7.Document">
                  <p:embed/>
                </p:oleObj>
              </mc:Choice>
              <mc:Fallback>
                <p:oleObj name="Prism 7" r:id="rId3" imgW="3250855" imgH="3534823" progId="Prism7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AFFA60A-63E2-4A57-8B2A-66F85A55AF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74871" y="3290873"/>
                        <a:ext cx="1734715" cy="18863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F9C821-A3C8-4258-AC1F-3587DD5B9CD3}"/>
              </a:ext>
            </a:extLst>
          </p:cNvPr>
          <p:cNvSpPr txBox="1"/>
          <p:nvPr/>
        </p:nvSpPr>
        <p:spPr>
          <a:xfrm>
            <a:off x="1019553" y="1275638"/>
            <a:ext cx="289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B823F01-ABFD-413A-A12D-AB19D30F5F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430034"/>
              </p:ext>
            </p:extLst>
          </p:nvPr>
        </p:nvGraphicFramePr>
        <p:xfrm>
          <a:off x="3454528" y="1206252"/>
          <a:ext cx="1834584" cy="2005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7" r:id="rId5" imgW="3212695" imgH="3513587" progId="Prism7.Document">
                  <p:embed/>
                </p:oleObj>
              </mc:Choice>
              <mc:Fallback>
                <p:oleObj name="Prism 7" r:id="rId5" imgW="3212695" imgH="3513587" progId="Prism7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57D12D5-719F-4A5E-85EA-F5D19A990C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54528" y="1206252"/>
                        <a:ext cx="1834584" cy="2005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4D010B12-16A2-440F-852C-67B925D5CBA5}"/>
              </a:ext>
            </a:extLst>
          </p:cNvPr>
          <p:cNvGrpSpPr/>
          <p:nvPr/>
        </p:nvGrpSpPr>
        <p:grpSpPr>
          <a:xfrm>
            <a:off x="1097800" y="1297402"/>
            <a:ext cx="2564527" cy="1817469"/>
            <a:chOff x="2150623" y="559455"/>
            <a:chExt cx="4251829" cy="30132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58DD7CC-6A0F-4398-BDF4-4E64DF660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57227" y="1008253"/>
              <a:ext cx="627225" cy="627225"/>
            </a:xfrm>
            <a:prstGeom prst="ellipse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23408F-C703-4C55-8EE8-7D6B04F41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91471" y="1004206"/>
              <a:ext cx="635318" cy="635318"/>
            </a:xfrm>
            <a:prstGeom prst="ellipse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E85E8DA-014D-4EEB-8EF0-F0A453D50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54037" y="1006230"/>
              <a:ext cx="631271" cy="631271"/>
            </a:xfrm>
            <a:prstGeom prst="ellipse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6A9C032-4958-4258-8882-1B7DEA358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94768" y="1006230"/>
              <a:ext cx="631271" cy="631271"/>
            </a:xfrm>
            <a:prstGeom prst="ellipse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A28A36B-F654-4F06-89F5-AC500CFF0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25529" y="1006230"/>
              <a:ext cx="631271" cy="631271"/>
            </a:xfrm>
            <a:prstGeom prst="ellipse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06378C3-6A84-42E8-BBDC-6C7090644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53180" y="1639543"/>
              <a:ext cx="635318" cy="635318"/>
            </a:xfrm>
            <a:prstGeom prst="ellipse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B5DD37D-4816-480D-9709-386202BA7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593495" y="1641567"/>
              <a:ext cx="631271" cy="631271"/>
            </a:xfrm>
            <a:prstGeom prst="ellipse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5032B68-F4AB-4289-853C-3593B1A4A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252688" y="1639543"/>
              <a:ext cx="635318" cy="635318"/>
            </a:xfrm>
            <a:prstGeom prst="ellipse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65BD35F-522F-4377-825F-CF1678B6F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894768" y="1641567"/>
              <a:ext cx="631271" cy="631271"/>
            </a:xfrm>
            <a:prstGeom prst="ellipse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72437C1-6A37-4F31-BAA1-9581B43FE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525529" y="1641567"/>
              <a:ext cx="631271" cy="631271"/>
            </a:xfrm>
            <a:prstGeom prst="ellipse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B502599-3ED3-4F88-AD69-4CE2E5D25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953180" y="2275090"/>
              <a:ext cx="635318" cy="635318"/>
            </a:xfrm>
            <a:prstGeom prst="ellipse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6F40521-3FE3-4399-A477-1705FA27B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591471" y="2275090"/>
              <a:ext cx="635318" cy="635318"/>
            </a:xfrm>
            <a:prstGeom prst="ellipse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2049B2-DD50-4C28-A7A2-0AB7CA376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892744" y="2275090"/>
              <a:ext cx="635318" cy="635318"/>
            </a:xfrm>
            <a:prstGeom prst="ellipse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2FEF1B6-C250-48A1-BB48-5FDF5DCD4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255386" y="2277114"/>
              <a:ext cx="631271" cy="631271"/>
            </a:xfrm>
            <a:prstGeom prst="ellipse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B579DF2-C1BC-4DB0-9D32-9E0A9C1C5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525529" y="2277114"/>
              <a:ext cx="631271" cy="631271"/>
            </a:xfrm>
            <a:prstGeom prst="ellipse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C9DAE0D-1997-4792-B8B6-A48BC2D46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955204" y="2917408"/>
              <a:ext cx="631271" cy="631271"/>
            </a:xfrm>
            <a:prstGeom prst="ellipse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82B805B-7E32-40EB-BB47-D8B9388A4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591471" y="2915384"/>
              <a:ext cx="635318" cy="635318"/>
            </a:xfrm>
            <a:prstGeom prst="ellipse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B1833A5-5981-4FFB-BD3D-C5875D697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4254037" y="2917408"/>
              <a:ext cx="631271" cy="631271"/>
            </a:xfrm>
            <a:prstGeom prst="ellipse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92831A8-29FE-448D-9135-1556C290C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894768" y="2917408"/>
              <a:ext cx="631271" cy="631271"/>
            </a:xfrm>
            <a:prstGeom prst="ellipse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8B58524-A768-4BD7-AC6B-B9816B013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5523505" y="2915384"/>
              <a:ext cx="635318" cy="635318"/>
            </a:xfrm>
            <a:prstGeom prst="ellipse">
              <a:avLst/>
            </a:prstGeom>
          </p:spPr>
        </p:pic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3490FA6-5CE3-4A7E-8F4C-2703965864FF}"/>
                </a:ext>
              </a:extLst>
            </p:cNvPr>
            <p:cNvSpPr/>
            <p:nvPr/>
          </p:nvSpPr>
          <p:spPr>
            <a:xfrm rot="16200000">
              <a:off x="4444230" y="-645933"/>
              <a:ext cx="138951" cy="3121052"/>
            </a:xfrm>
            <a:prstGeom prst="rt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5A402D-21F9-4A53-88C4-4B6C7BC57DA1}"/>
                </a:ext>
              </a:extLst>
            </p:cNvPr>
            <p:cNvSpPr txBox="1"/>
            <p:nvPr/>
          </p:nvSpPr>
          <p:spPr>
            <a:xfrm>
              <a:off x="2472553" y="576024"/>
              <a:ext cx="742024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Tam: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5EBF4BA-3763-46AB-8FCB-50FC2760F45E}"/>
                </a:ext>
              </a:extLst>
            </p:cNvPr>
            <p:cNvSpPr txBox="1"/>
            <p:nvPr/>
          </p:nvSpPr>
          <p:spPr>
            <a:xfrm>
              <a:off x="3015212" y="588966"/>
              <a:ext cx="412472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B56F200-C5EE-4221-84B9-E33C5BED314B}"/>
                </a:ext>
              </a:extLst>
            </p:cNvPr>
            <p:cNvSpPr txBox="1"/>
            <p:nvPr/>
          </p:nvSpPr>
          <p:spPr>
            <a:xfrm>
              <a:off x="3531361" y="575069"/>
              <a:ext cx="678238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0.05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BE36249-4338-49B3-A238-DEC0019D689B}"/>
                </a:ext>
              </a:extLst>
            </p:cNvPr>
            <p:cNvSpPr txBox="1"/>
            <p:nvPr/>
          </p:nvSpPr>
          <p:spPr>
            <a:xfrm>
              <a:off x="4263303" y="565903"/>
              <a:ext cx="571933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0.1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52B57B-6B99-4ECF-BCDC-3C91F7931052}"/>
                </a:ext>
              </a:extLst>
            </p:cNvPr>
            <p:cNvSpPr txBox="1"/>
            <p:nvPr/>
          </p:nvSpPr>
          <p:spPr>
            <a:xfrm>
              <a:off x="4886592" y="563961"/>
              <a:ext cx="571933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1D8DFDC-CFC1-478B-9219-8746E5B43B2E}"/>
                </a:ext>
              </a:extLst>
            </p:cNvPr>
            <p:cNvSpPr txBox="1"/>
            <p:nvPr/>
          </p:nvSpPr>
          <p:spPr>
            <a:xfrm>
              <a:off x="5508939" y="559455"/>
              <a:ext cx="893513" cy="382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1.0 </a:t>
              </a:r>
              <a:r>
                <a:rPr lang="en-US" sz="900" dirty="0" err="1">
                  <a:latin typeface="Arial"/>
                  <a:cs typeface="Arial"/>
                </a:rPr>
                <a:t>μM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B835B00-FBC5-4263-A438-4258A6CF57ED}"/>
                </a:ext>
              </a:extLst>
            </p:cNvPr>
            <p:cNvSpPr txBox="1"/>
            <p:nvPr/>
          </p:nvSpPr>
          <p:spPr>
            <a:xfrm>
              <a:off x="2316255" y="1090201"/>
              <a:ext cx="688870" cy="382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Tam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B282D4D-133D-4918-8946-FB4C3253A5E8}"/>
                </a:ext>
              </a:extLst>
            </p:cNvPr>
            <p:cNvSpPr txBox="1"/>
            <p:nvPr/>
          </p:nvSpPr>
          <p:spPr>
            <a:xfrm>
              <a:off x="2280145" y="1666204"/>
              <a:ext cx="800493" cy="494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Tam+</a:t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>
                  <a:latin typeface="Arial"/>
                  <a:cs typeface="Arial"/>
                </a:rPr>
                <a:t>Lapa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C365ECD-858B-465F-8D22-143DE7CC4D3E}"/>
                </a:ext>
              </a:extLst>
            </p:cNvPr>
            <p:cNvSpPr txBox="1"/>
            <p:nvPr/>
          </p:nvSpPr>
          <p:spPr>
            <a:xfrm>
              <a:off x="2278841" y="2301523"/>
              <a:ext cx="800493" cy="494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Tam+</a:t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 err="1">
                  <a:latin typeface="Arial"/>
                  <a:cs typeface="Arial"/>
                </a:rPr>
                <a:t>Dasa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A142EF3-72ED-4B42-BAF9-3B0D890A3230}"/>
                </a:ext>
              </a:extLst>
            </p:cNvPr>
            <p:cNvSpPr txBox="1"/>
            <p:nvPr/>
          </p:nvSpPr>
          <p:spPr>
            <a:xfrm>
              <a:off x="2150623" y="2908386"/>
              <a:ext cx="864279" cy="664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Tam</a:t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>
                  <a:latin typeface="Arial"/>
                  <a:cs typeface="Arial"/>
                </a:rPr>
                <a:t>+Lapa</a:t>
              </a:r>
            </a:p>
            <a:p>
              <a:pPr algn="ctr"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+</a:t>
              </a:r>
              <a:r>
                <a:rPr lang="en-US" sz="900" dirty="0" err="1">
                  <a:latin typeface="Arial"/>
                  <a:cs typeface="Arial"/>
                </a:rPr>
                <a:t>Dasa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1383E6F-EA73-40B5-A5B5-BEBDAB8152BD}"/>
              </a:ext>
            </a:extLst>
          </p:cNvPr>
          <p:cNvSpPr txBox="1"/>
          <p:nvPr/>
        </p:nvSpPr>
        <p:spPr>
          <a:xfrm>
            <a:off x="1267964" y="1028847"/>
            <a:ext cx="3828407" cy="13849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Arial"/>
                <a:cs typeface="Arial"/>
              </a:rPr>
              <a:t>ZR-75-1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7F305F-E88F-48A5-B4A0-34CA15A46B67}"/>
              </a:ext>
            </a:extLst>
          </p:cNvPr>
          <p:cNvGrpSpPr/>
          <p:nvPr/>
        </p:nvGrpSpPr>
        <p:grpSpPr>
          <a:xfrm>
            <a:off x="1176196" y="3261577"/>
            <a:ext cx="2470532" cy="1792787"/>
            <a:chOff x="2269164" y="480422"/>
            <a:chExt cx="4125023" cy="2993407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54D1619-45F5-49A6-9BA1-582D84D9B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985888" y="937920"/>
              <a:ext cx="631271" cy="631271"/>
            </a:xfrm>
            <a:prstGeom prst="ellipse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4C82CAF-5E6A-41CC-9625-508AE064A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3624322" y="935896"/>
              <a:ext cx="635318" cy="635318"/>
            </a:xfrm>
            <a:prstGeom prst="ellipse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D50F227-0EA7-465E-9EF2-90C8A7A80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4262673" y="939943"/>
              <a:ext cx="627225" cy="627225"/>
            </a:xfrm>
            <a:prstGeom prst="ellipse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5DD0034A-D306-4BF2-AA4D-17BC23BDB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4893372" y="935896"/>
              <a:ext cx="635318" cy="635318"/>
            </a:xfrm>
            <a:prstGeom prst="ellipse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BE0DECC-69C9-4D97-8371-B6EB6CA8C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5536076" y="935896"/>
              <a:ext cx="635318" cy="635318"/>
            </a:xfrm>
            <a:prstGeom prst="ellipse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B8084753-6A93-43C7-AD45-B94AB3091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2987911" y="1576759"/>
              <a:ext cx="627225" cy="627225"/>
            </a:xfrm>
            <a:prstGeom prst="ellipse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BC2FAA8-AA3C-4BDC-A108-32D8FABCB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3622804" y="1572712"/>
              <a:ext cx="635318" cy="635318"/>
            </a:xfrm>
            <a:prstGeom prst="ellipse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162EE18E-251B-4B65-ABC3-139AF2396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4261661" y="1572712"/>
              <a:ext cx="635318" cy="635318"/>
            </a:xfrm>
            <a:prstGeom prst="ellipse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0C68472-0115-4EDC-BEAE-0111581ED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4900959" y="1576759"/>
              <a:ext cx="627225" cy="627225"/>
            </a:xfrm>
            <a:prstGeom prst="ellipse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8D8BBDF9-4F99-4346-AF19-75F1ADF2B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5536076" y="1572712"/>
              <a:ext cx="635318" cy="635318"/>
            </a:xfrm>
            <a:prstGeom prst="ellipse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2F20C67-BAD2-4855-ABC5-5681EBA4A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2985888" y="2215364"/>
              <a:ext cx="631271" cy="631271"/>
            </a:xfrm>
            <a:prstGeom prst="ellipse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17D8256-13AF-4065-A141-57CF6E80C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3622298" y="2213340"/>
              <a:ext cx="635318" cy="635318"/>
            </a:xfrm>
            <a:prstGeom prst="ellipse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64130F3-C130-4972-A5A3-B43866DEF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4258626" y="2213340"/>
              <a:ext cx="635318" cy="635318"/>
            </a:xfrm>
            <a:prstGeom prst="ellipse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395C101-A23C-4E09-B4E0-3A7B91EEB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4895395" y="2213340"/>
              <a:ext cx="635318" cy="635318"/>
            </a:xfrm>
            <a:prstGeom prst="ellipse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FD79F857-CBB4-4790-8B37-6F0330776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5536076" y="2215364"/>
              <a:ext cx="631271" cy="631271"/>
            </a:xfrm>
            <a:prstGeom prst="ellipse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11819E0B-9359-456B-94C1-3B02875CA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2983864" y="2838511"/>
              <a:ext cx="635318" cy="635318"/>
            </a:xfrm>
            <a:prstGeom prst="ellipse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294E8EC7-1938-4409-B3C3-77F9CAB9E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/>
            <a:stretch>
              <a:fillRect/>
            </a:stretch>
          </p:blipFill>
          <p:spPr>
            <a:xfrm>
              <a:off x="3629885" y="2842558"/>
              <a:ext cx="627225" cy="627225"/>
            </a:xfrm>
            <a:prstGeom prst="ellipse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18BE88CE-AC91-4B1A-9982-354E0966B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4263684" y="2842558"/>
              <a:ext cx="627225" cy="627225"/>
            </a:xfrm>
            <a:prstGeom prst="ellipse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162C462F-A059-4588-9480-9F1560E82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/>
            <a:stretch>
              <a:fillRect/>
            </a:stretch>
          </p:blipFill>
          <p:spPr>
            <a:xfrm>
              <a:off x="4897924" y="2842558"/>
              <a:ext cx="627225" cy="627225"/>
            </a:xfrm>
            <a:prstGeom prst="ellipse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6BEE1582-759F-47EC-866F-3B9B17295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/>
            <a:stretch>
              <a:fillRect/>
            </a:stretch>
          </p:blipFill>
          <p:spPr>
            <a:xfrm>
              <a:off x="5536076" y="2842558"/>
              <a:ext cx="627225" cy="627225"/>
            </a:xfrm>
            <a:prstGeom prst="ellipse">
              <a:avLst/>
            </a:prstGeom>
          </p:spPr>
        </p:pic>
        <p:sp>
          <p:nvSpPr>
            <p:cNvPr id="61" name="Right Triangle 60">
              <a:extLst>
                <a:ext uri="{FF2B5EF4-FFF2-40B4-BE49-F238E27FC236}">
                  <a16:creationId xmlns:a16="http://schemas.microsoft.com/office/drawing/2014/main" id="{DDF1D6DB-ACD4-4E0F-A107-D1A8D581750A}"/>
                </a:ext>
              </a:extLst>
            </p:cNvPr>
            <p:cNvSpPr/>
            <p:nvPr/>
          </p:nvSpPr>
          <p:spPr>
            <a:xfrm rot="16200000">
              <a:off x="4480672" y="-705306"/>
              <a:ext cx="115883" cy="3101406"/>
            </a:xfrm>
            <a:prstGeom prst="rt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C1B29A5-491B-431A-82E5-2F5F4BF8B6A0}"/>
                </a:ext>
              </a:extLst>
            </p:cNvPr>
            <p:cNvSpPr txBox="1"/>
            <p:nvPr/>
          </p:nvSpPr>
          <p:spPr>
            <a:xfrm>
              <a:off x="2594190" y="524792"/>
              <a:ext cx="629517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>
                  <a:latin typeface="Arial"/>
                  <a:cs typeface="Arial"/>
                </a:rPr>
                <a:t>Ful</a:t>
              </a:r>
              <a:r>
                <a:rPr lang="en-US" sz="900" dirty="0">
                  <a:latin typeface="Arial"/>
                  <a:cs typeface="Arial"/>
                </a:rPr>
                <a:t>: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A660FD1-1F48-434F-9E75-7F7095DAB6C0}"/>
                </a:ext>
              </a:extLst>
            </p:cNvPr>
            <p:cNvSpPr txBox="1"/>
            <p:nvPr/>
          </p:nvSpPr>
          <p:spPr>
            <a:xfrm>
              <a:off x="3054832" y="503584"/>
              <a:ext cx="415395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772C513-33C5-4F73-B8F5-5DDEDB003581}"/>
                </a:ext>
              </a:extLst>
            </p:cNvPr>
            <p:cNvSpPr txBox="1"/>
            <p:nvPr/>
          </p:nvSpPr>
          <p:spPr>
            <a:xfrm>
              <a:off x="3566515" y="503584"/>
              <a:ext cx="683047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0.01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3580389-067B-4BD5-A7A4-A6A72B6CBCC2}"/>
                </a:ext>
              </a:extLst>
            </p:cNvPr>
            <p:cNvSpPr txBox="1"/>
            <p:nvPr/>
          </p:nvSpPr>
          <p:spPr>
            <a:xfrm>
              <a:off x="4239951" y="492003"/>
              <a:ext cx="575986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3568F71-6689-4DCF-8A14-1340C6805C3B}"/>
                </a:ext>
              </a:extLst>
            </p:cNvPr>
            <p:cNvSpPr txBox="1"/>
            <p:nvPr/>
          </p:nvSpPr>
          <p:spPr>
            <a:xfrm>
              <a:off x="4851737" y="498062"/>
              <a:ext cx="575986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677ECF1-69C5-496E-94AA-07351325CD44}"/>
                </a:ext>
              </a:extLst>
            </p:cNvPr>
            <p:cNvSpPr txBox="1"/>
            <p:nvPr/>
          </p:nvSpPr>
          <p:spPr>
            <a:xfrm>
              <a:off x="5440811" y="480422"/>
              <a:ext cx="953376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1.0 </a:t>
              </a:r>
              <a:r>
                <a:rPr lang="en-US" sz="900" dirty="0" err="1">
                  <a:latin typeface="Arial"/>
                  <a:cs typeface="Arial"/>
                </a:rPr>
                <a:t>μM</a:t>
              </a:r>
              <a:r>
                <a:rPr lang="en-US" sz="900" dirty="0">
                  <a:latin typeface="Arial"/>
                  <a:cs typeface="Arial"/>
                </a:rPr>
                <a:t> 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1A4B958-6F6A-4781-B43C-F7AF31CD7BEC}"/>
                </a:ext>
              </a:extLst>
            </p:cNvPr>
            <p:cNvSpPr txBox="1"/>
            <p:nvPr/>
          </p:nvSpPr>
          <p:spPr>
            <a:xfrm>
              <a:off x="2405311" y="1074797"/>
              <a:ext cx="575986" cy="385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>
                  <a:latin typeface="Arial"/>
                  <a:cs typeface="Arial"/>
                </a:rPr>
                <a:t>Ful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C545AAF-24E6-49B6-8FA6-1E13EF06728C}"/>
                </a:ext>
              </a:extLst>
            </p:cNvPr>
            <p:cNvSpPr txBox="1"/>
            <p:nvPr/>
          </p:nvSpPr>
          <p:spPr>
            <a:xfrm>
              <a:off x="2391169" y="1596985"/>
              <a:ext cx="736577" cy="4977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US" sz="900" dirty="0" err="1">
                  <a:latin typeface="Arial"/>
                  <a:cs typeface="Arial"/>
                </a:rPr>
                <a:t>Ful</a:t>
              </a:r>
              <a:r>
                <a:rPr lang="en-US" sz="900" dirty="0">
                  <a:latin typeface="Arial"/>
                  <a:cs typeface="Arial"/>
                </a:rPr>
                <a:t>+</a:t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>
                  <a:latin typeface="Arial"/>
                  <a:cs typeface="Arial"/>
                </a:rPr>
                <a:t>Lapa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440D4BE-A8F7-48F7-9151-DD6E9F0493B3}"/>
                </a:ext>
              </a:extLst>
            </p:cNvPr>
            <p:cNvSpPr txBox="1"/>
            <p:nvPr/>
          </p:nvSpPr>
          <p:spPr>
            <a:xfrm>
              <a:off x="2392214" y="2283028"/>
              <a:ext cx="757989" cy="4977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US" sz="900" dirty="0" err="1">
                  <a:latin typeface="Arial"/>
                  <a:cs typeface="Arial"/>
                </a:rPr>
                <a:t>Ful</a:t>
              </a:r>
              <a:r>
                <a:rPr lang="en-US" sz="900" dirty="0">
                  <a:latin typeface="Arial"/>
                  <a:cs typeface="Arial"/>
                </a:rPr>
                <a:t>+</a:t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 err="1">
                  <a:latin typeface="Arial"/>
                  <a:cs typeface="Arial"/>
                </a:rPr>
                <a:t>Dasa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2145BB7-8122-4A41-B1C1-3257BE517A90}"/>
                </a:ext>
              </a:extLst>
            </p:cNvPr>
            <p:cNvSpPr txBox="1"/>
            <p:nvPr/>
          </p:nvSpPr>
          <p:spPr>
            <a:xfrm>
              <a:off x="2269164" y="2800760"/>
              <a:ext cx="870404" cy="669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  </a:t>
              </a:r>
              <a:r>
                <a:rPr lang="en-US" sz="900" dirty="0" err="1">
                  <a:latin typeface="Arial"/>
                  <a:cs typeface="Arial"/>
                </a:rPr>
                <a:t>Ful</a:t>
              </a:r>
              <a:r>
                <a:rPr lang="en-US" sz="900" dirty="0">
                  <a:latin typeface="Arial"/>
                  <a:cs typeface="Arial"/>
                </a:rPr>
                <a:t/>
              </a:r>
              <a:br>
                <a:rPr lang="en-US" sz="900" dirty="0">
                  <a:latin typeface="Arial"/>
                  <a:cs typeface="Arial"/>
                </a:rPr>
              </a:br>
              <a:r>
                <a:rPr lang="en-US" sz="900" dirty="0">
                  <a:latin typeface="Arial"/>
                  <a:cs typeface="Arial"/>
                </a:rPr>
                <a:t>+Lapa</a:t>
              </a:r>
            </a:p>
            <a:p>
              <a:pPr>
                <a:lnSpc>
                  <a:spcPts val="800"/>
                </a:lnSpc>
              </a:pPr>
              <a:r>
                <a:rPr lang="en-US" sz="900" dirty="0">
                  <a:latin typeface="Arial"/>
                  <a:cs typeface="Arial"/>
                </a:rPr>
                <a:t>+</a:t>
              </a:r>
              <a:r>
                <a:rPr lang="en-US" sz="900" dirty="0" err="1">
                  <a:latin typeface="Arial"/>
                  <a:cs typeface="Arial"/>
                </a:rPr>
                <a:t>Dasa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18C41818-FD8C-4775-9E74-6A83BB2AF913}"/>
              </a:ext>
            </a:extLst>
          </p:cNvPr>
          <p:cNvSpPr txBox="1"/>
          <p:nvPr/>
        </p:nvSpPr>
        <p:spPr>
          <a:xfrm>
            <a:off x="1011485" y="3159888"/>
            <a:ext cx="289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A2F9EDE-A52E-414F-8AC2-774E5B6BEB0F}"/>
              </a:ext>
            </a:extLst>
          </p:cNvPr>
          <p:cNvGrpSpPr/>
          <p:nvPr/>
        </p:nvGrpSpPr>
        <p:grpSpPr>
          <a:xfrm>
            <a:off x="4984949" y="2444706"/>
            <a:ext cx="45719" cy="419853"/>
            <a:chOff x="5437541" y="1789339"/>
            <a:chExt cx="56338" cy="672193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A5467A0-6342-4DF6-AB11-BA098181F1F4}"/>
                </a:ext>
              </a:extLst>
            </p:cNvPr>
            <p:cNvCxnSpPr>
              <a:cxnSpLocks/>
            </p:cNvCxnSpPr>
            <p:nvPr/>
          </p:nvCxnSpPr>
          <p:spPr>
            <a:xfrm>
              <a:off x="5438114" y="1792967"/>
              <a:ext cx="539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6F30A3B-1087-455F-952A-A9F6D251705D}"/>
                </a:ext>
              </a:extLst>
            </p:cNvPr>
            <p:cNvCxnSpPr>
              <a:cxnSpLocks/>
            </p:cNvCxnSpPr>
            <p:nvPr/>
          </p:nvCxnSpPr>
          <p:spPr>
            <a:xfrm>
              <a:off x="5493879" y="1789339"/>
              <a:ext cx="0" cy="5868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9F0934E-C799-49B8-8169-43726EAF770B}"/>
                </a:ext>
              </a:extLst>
            </p:cNvPr>
            <p:cNvCxnSpPr>
              <a:cxnSpLocks/>
            </p:cNvCxnSpPr>
            <p:nvPr/>
          </p:nvCxnSpPr>
          <p:spPr>
            <a:xfrm>
              <a:off x="5437541" y="2376161"/>
              <a:ext cx="545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D11B208-1A7E-453B-A75C-5308B67F1885}"/>
                </a:ext>
              </a:extLst>
            </p:cNvPr>
            <p:cNvCxnSpPr>
              <a:cxnSpLocks/>
            </p:cNvCxnSpPr>
            <p:nvPr/>
          </p:nvCxnSpPr>
          <p:spPr>
            <a:xfrm>
              <a:off x="5439355" y="2288721"/>
              <a:ext cx="0" cy="172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DC131B12-BB38-4E78-9CA9-9E292DB99510}"/>
              </a:ext>
            </a:extLst>
          </p:cNvPr>
          <p:cNvSpPr txBox="1"/>
          <p:nvPr/>
        </p:nvSpPr>
        <p:spPr>
          <a:xfrm>
            <a:off x="4732352" y="2566709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***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3E35CB0-7863-435E-B3A9-CEE9BE5040AF}"/>
              </a:ext>
            </a:extLst>
          </p:cNvPr>
          <p:cNvGrpSpPr/>
          <p:nvPr/>
        </p:nvGrpSpPr>
        <p:grpSpPr>
          <a:xfrm>
            <a:off x="4921378" y="4608655"/>
            <a:ext cx="45719" cy="203827"/>
            <a:chOff x="5437541" y="1789339"/>
            <a:chExt cx="56338" cy="776288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79854DF-A388-4D63-A82E-426ABF922810}"/>
                </a:ext>
              </a:extLst>
            </p:cNvPr>
            <p:cNvCxnSpPr>
              <a:cxnSpLocks/>
            </p:cNvCxnSpPr>
            <p:nvPr/>
          </p:nvCxnSpPr>
          <p:spPr>
            <a:xfrm>
              <a:off x="5438114" y="1792967"/>
              <a:ext cx="5395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6F84366D-A97B-4320-9C31-E666BE0D0AB9}"/>
                </a:ext>
              </a:extLst>
            </p:cNvPr>
            <p:cNvCxnSpPr>
              <a:cxnSpLocks/>
            </p:cNvCxnSpPr>
            <p:nvPr/>
          </p:nvCxnSpPr>
          <p:spPr>
            <a:xfrm>
              <a:off x="5493879" y="1789339"/>
              <a:ext cx="0" cy="58682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8D42D217-B05C-4E3E-9F02-F39AFE0F575B}"/>
                </a:ext>
              </a:extLst>
            </p:cNvPr>
            <p:cNvCxnSpPr>
              <a:cxnSpLocks/>
            </p:cNvCxnSpPr>
            <p:nvPr/>
          </p:nvCxnSpPr>
          <p:spPr>
            <a:xfrm>
              <a:off x="5437541" y="2376161"/>
              <a:ext cx="545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2486CF1-8CD2-45F2-980D-8E162F5E3C85}"/>
                </a:ext>
              </a:extLst>
            </p:cNvPr>
            <p:cNvCxnSpPr>
              <a:cxnSpLocks/>
            </p:cNvCxnSpPr>
            <p:nvPr/>
          </p:nvCxnSpPr>
          <p:spPr>
            <a:xfrm>
              <a:off x="5439355" y="2167834"/>
              <a:ext cx="0" cy="3977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75A0F6AB-71CB-46FE-AA22-B826A13B8EFE}"/>
              </a:ext>
            </a:extLst>
          </p:cNvPr>
          <p:cNvSpPr txBox="1"/>
          <p:nvPr/>
        </p:nvSpPr>
        <p:spPr>
          <a:xfrm>
            <a:off x="4642828" y="458267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***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B3B3FD0-26DD-40FC-9F97-3FD2253F2253}"/>
              </a:ext>
            </a:extLst>
          </p:cNvPr>
          <p:cNvSpPr/>
          <p:nvPr/>
        </p:nvSpPr>
        <p:spPr>
          <a:xfrm>
            <a:off x="375417" y="5420891"/>
            <a:ext cx="5933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Supplementary Figure 8. The effect of SRC and HER2 inhibitors on the endocrine response of ZR-75-1 cells expressing endogenous </a:t>
            </a:r>
            <a:r>
              <a:rPr lang="en-US" sz="12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ESR1–CCDC170</a:t>
            </a: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 fusion.  A)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 Sensitivity of ZR-75-1 cells to tamoxifen in combination with HER2, SRC, or HER2+SRC inhibitors as measured by clonogenic assays.  ZR-75-1 cells were treated with different dosages of 4-OH tamoxifen (</a:t>
            </a:r>
            <a:r>
              <a:rPr lang="en-US" sz="12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μM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), or 4-OH tamoxifen plus lapatinib (2μM), dasatinib (0.05μM), or lapatinib (2μM) + dasatinib (0.05μM). Data were normalized against vehicle treatment alone (as 100%). </a:t>
            </a: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</a:rPr>
              <a:t>B)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 Sensitivity of ZR-75-1 cells to fulvestrant in combination with HER2, SRC, or HER2+SRC inhibitors as measured by clonogenic assays. ZR-75-1 cells were treated with different dosages of fulvestrant (</a:t>
            </a:r>
            <a:r>
              <a:rPr lang="en-US" sz="12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μM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), or fulvestrant plus lapatinib (2μM), dasatinib (0.05μM), or lapatinib (2μM) + dasatinib (0.05μM). Data were normalized against vehicle treatment alone (as 100%). Tam, 4-OH tamoxifen; </a:t>
            </a:r>
            <a:r>
              <a:rPr lang="en-US" sz="12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Ful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, fulvestrant, Lapa; lapatinib; </a:t>
            </a:r>
            <a:r>
              <a:rPr lang="en-US" sz="12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Dasa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</a:rPr>
              <a:t>, dasatinib. ***p&lt;0.001 (two-way ANOVA).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30864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7905</TotalTime>
  <Words>218</Words>
  <Application>Microsoft Office PowerPoint</Application>
  <PresentationFormat>信纸(8.5x11 英寸)</PresentationFormat>
  <Paragraphs>28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Times New Roman</vt:lpstr>
      <vt:lpstr>Office Theme</vt:lpstr>
      <vt:lpstr>Prism 7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Xiaosong</dc:creator>
  <cp:lastModifiedBy>李 莉</cp:lastModifiedBy>
  <cp:revision>336</cp:revision>
  <cp:lastPrinted>2019-07-15T22:05:44Z</cp:lastPrinted>
  <dcterms:created xsi:type="dcterms:W3CDTF">2018-01-29T15:22:56Z</dcterms:created>
  <dcterms:modified xsi:type="dcterms:W3CDTF">2020-04-08T14:27:51Z</dcterms:modified>
</cp:coreProperties>
</file>