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40"/>
  </p:normalViewPr>
  <p:slideViewPr>
    <p:cSldViewPr snapToGrid="0" snapToObjects="1">
      <p:cViewPr varScale="1">
        <p:scale>
          <a:sx n="92" d="100"/>
          <a:sy n="92" d="100"/>
        </p:scale>
        <p:origin x="7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goto/Desktop/&#29983;&#23455;&#39443;/realtimePCR/renal%20organoid%20PC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goto/Desktop/&#29983;&#23455;&#39443;/realtimePCR/renal%20organoid%20PC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goto/Desktop/&#29983;&#23455;&#39443;/realtimePCR/renal%20organoid%20PC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Sheet3!$AD$14</c:f>
              <c:strCache>
                <c:ptCount val="1"/>
                <c:pt idx="0">
                  <c:v>SIM1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Sheet3!$AA$28:$AA$30</c:f>
                <c:numCache>
                  <c:formatCode>General</c:formatCode>
                  <c:ptCount val="3"/>
                  <c:pt idx="2">
                    <c:v>24482.148101566007</c:v>
                  </c:pt>
                </c:numCache>
              </c:numRef>
            </c:plus>
            <c:minus>
              <c:numRef>
                <c:f>Sheet3!$AA$28:$AA$30</c:f>
                <c:numCache>
                  <c:formatCode>General</c:formatCode>
                  <c:ptCount val="3"/>
                  <c:pt idx="2">
                    <c:v>24482.148101566007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Sheet3!$AA$15:$AA$17</c:f>
              <c:strCache>
                <c:ptCount val="3"/>
                <c:pt idx="0">
                  <c:v>Day 12</c:v>
                </c:pt>
                <c:pt idx="1">
                  <c:v>Day 13</c:v>
                </c:pt>
                <c:pt idx="2">
                  <c:v>Day15</c:v>
                </c:pt>
              </c:strCache>
            </c:strRef>
          </c:cat>
          <c:val>
            <c:numRef>
              <c:f>Sheet3!$AD$15:$AD$17</c:f>
              <c:numCache>
                <c:formatCode>General</c:formatCode>
                <c:ptCount val="3"/>
                <c:pt idx="0">
                  <c:v>25822.708570313531</c:v>
                </c:pt>
                <c:pt idx="1">
                  <c:v>32742.961092628673</c:v>
                </c:pt>
                <c:pt idx="2">
                  <c:v>84832.244460172311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6D-C34A-BC53-049B108204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4494496"/>
        <c:axId val="202326864"/>
      </c:barChart>
      <c:catAx>
        <c:axId val="20449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2326864"/>
        <c:crosses val="autoZero"/>
        <c:auto val="1"/>
        <c:lblAlgn val="ctr"/>
        <c:lblOffset val="100"/>
        <c:noMultiLvlLbl val="0"/>
      </c:catAx>
      <c:valAx>
        <c:axId val="202326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4494496"/>
        <c:crosses val="autoZero"/>
        <c:crossBetween val="between"/>
        <c:dispUnits>
          <c:builtInUnit val="tenThousand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altLang="ja-JP" dirty="0"/>
                    <a:t>x 10</a:t>
                  </a:r>
                  <a:r>
                    <a:rPr lang="en-US" altLang="ja-JP" baseline="30000" dirty="0"/>
                    <a:t>4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</c:dispUnitsLbl>
        </c:dispUnits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Sheet3!$AC$14</c:f>
              <c:strCache>
                <c:ptCount val="1"/>
                <c:pt idx="0">
                  <c:v>EMX2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Sheet3!$Z$28:$Z$30</c:f>
                <c:numCache>
                  <c:formatCode>General</c:formatCode>
                  <c:ptCount val="3"/>
                  <c:pt idx="2">
                    <c:v>3828.2242772668624</c:v>
                  </c:pt>
                </c:numCache>
              </c:numRef>
            </c:plus>
            <c:minus>
              <c:numRef>
                <c:f>Sheet3!$Z$28:$Z$30</c:f>
                <c:numCache>
                  <c:formatCode>General</c:formatCode>
                  <c:ptCount val="3"/>
                  <c:pt idx="2">
                    <c:v>3828.2242772668624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Sheet3!$AA$15:$AA$17</c:f>
              <c:strCache>
                <c:ptCount val="3"/>
                <c:pt idx="0">
                  <c:v>Day 12</c:v>
                </c:pt>
                <c:pt idx="1">
                  <c:v>Day 13</c:v>
                </c:pt>
                <c:pt idx="2">
                  <c:v>Day15</c:v>
                </c:pt>
              </c:strCache>
            </c:strRef>
          </c:cat>
          <c:val>
            <c:numRef>
              <c:f>Sheet3!$AC$15:$AC$17</c:f>
              <c:numCache>
                <c:formatCode>General</c:formatCode>
                <c:ptCount val="3"/>
                <c:pt idx="0" formatCode="#,##0.000000_ ">
                  <c:v>1477.2904694725455</c:v>
                </c:pt>
                <c:pt idx="1">
                  <c:v>6402.444143632244</c:v>
                </c:pt>
                <c:pt idx="2">
                  <c:v>12031.567205066618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A8-0842-A563-31AD3420E7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1201360"/>
        <c:axId val="24030720"/>
      </c:barChart>
      <c:catAx>
        <c:axId val="151201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030720"/>
        <c:crosses val="autoZero"/>
        <c:auto val="1"/>
        <c:lblAlgn val="ctr"/>
        <c:lblOffset val="100"/>
        <c:noMultiLvlLbl val="0"/>
      </c:catAx>
      <c:valAx>
        <c:axId val="24030720"/>
        <c:scaling>
          <c:orientation val="minMax"/>
        </c:scaling>
        <c:delete val="0"/>
        <c:axPos val="l"/>
        <c:numFmt formatCode="#,##0_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1201360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6.8036984456690347E-2"/>
                <c:y val="3.2700149559964128E-2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altLang="ja-JP" dirty="0"/>
                    <a:t>X 10</a:t>
                  </a:r>
                  <a:r>
                    <a:rPr lang="en-US" altLang="ja-JP" baseline="30000" dirty="0"/>
                    <a:t>3</a:t>
                  </a:r>
                  <a:endParaRPr lang="ja-JP" altLang="en-US" baseline="30000"/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</c:dispUnitsLbl>
        </c:dispUnits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Sheet3!$AE$14</c:f>
              <c:strCache>
                <c:ptCount val="1"/>
                <c:pt idx="0">
                  <c:v>GATA3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Sheet3!$AB$28:$AB$30</c:f>
                <c:numCache>
                  <c:formatCode>General</c:formatCode>
                  <c:ptCount val="3"/>
                  <c:pt idx="2">
                    <c:v>25.422931299823599</c:v>
                  </c:pt>
                </c:numCache>
              </c:numRef>
            </c:plus>
            <c:minus>
              <c:numRef>
                <c:f>Sheet3!$AB$28:$AB$30</c:f>
                <c:numCache>
                  <c:formatCode>General</c:formatCode>
                  <c:ptCount val="3"/>
                  <c:pt idx="2">
                    <c:v>25.422931299823599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Sheet3!$AA$15:$AA$17</c:f>
              <c:strCache>
                <c:ptCount val="3"/>
                <c:pt idx="0">
                  <c:v>Day 12</c:v>
                </c:pt>
                <c:pt idx="1">
                  <c:v>Day 13</c:v>
                </c:pt>
                <c:pt idx="2">
                  <c:v>Day15</c:v>
                </c:pt>
              </c:strCache>
            </c:strRef>
          </c:cat>
          <c:val>
            <c:numRef>
              <c:f>Sheet3!$AE$15:$AE$17</c:f>
              <c:numCache>
                <c:formatCode>General</c:formatCode>
                <c:ptCount val="3"/>
                <c:pt idx="0" formatCode="#,##0.00000000_ ">
                  <c:v>42.72435312352745</c:v>
                </c:pt>
                <c:pt idx="1">
                  <c:v>24.769773766413163</c:v>
                </c:pt>
                <c:pt idx="2">
                  <c:v>63.549407250370024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C7-2248-859D-609117620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2458912"/>
        <c:axId val="202432992"/>
      </c:barChart>
      <c:catAx>
        <c:axId val="202458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2432992"/>
        <c:crosses val="autoZero"/>
        <c:auto val="1"/>
        <c:lblAlgn val="ctr"/>
        <c:lblOffset val="100"/>
        <c:noMultiLvlLbl val="0"/>
      </c:catAx>
      <c:valAx>
        <c:axId val="202432992"/>
        <c:scaling>
          <c:orientation val="minMax"/>
        </c:scaling>
        <c:delete val="0"/>
        <c:axPos val="l"/>
        <c:numFmt formatCode="#,##0_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2458912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1CED7-9590-7543-88FD-E076DFC688C9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630B4-27B9-004D-B046-D3D1C49381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5714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8754C1-2E50-4745-85F0-5EF3BF0D8A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F8F7BD0-09E7-004A-91D6-FBC1EE46DC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514320-A7A5-0846-94EA-8B7D128B3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D74E9B-F3F9-2448-971B-275C85655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FB86E5-FB50-C84A-831A-1C2136F95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6841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AEED73-5CD8-AC4F-B773-0967B972B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69E3F04-DEA8-DE4A-9B9E-9B84D8982B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BB2939-23D0-7945-B8BE-5484CB148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9068B0-3AC8-E742-B32D-28A0FE079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90E2DD-C598-C24C-99C3-42B1F5433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06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72B6106-1C37-FF41-B907-0C4BAB49A3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2DAC28-1521-CF41-8363-E01D940962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BBF8DA-0274-B341-B43B-F8A97071A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758FF4-0B28-3942-9FB8-A80B101EE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813E30-A2F3-4C44-8382-19E401C3C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209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87B469-FCB9-E84D-B2A2-3559AC10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14F2E1-3404-9847-9B9C-739C9BD72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DA5EF0-D67D-E14F-98E4-63B9ECACA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739E26-D777-0842-8366-7677B28F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01BBB2-A7E9-7649-9B36-72D03F74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84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EC72A8-48C1-FF4B-9E0F-9766875A6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207D09-E1F2-AE41-8A03-EFA5B80F0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8A3693-5783-BB49-A426-E13D4A3D4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BDAFAD-7527-8249-8593-111B77372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88CF1C-70C3-AE4A-817C-FC83204C1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486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FE4A9B-2523-864E-962C-B63648828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9CF61A-E36B-3041-9EEB-D22E009BB2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D31403-F2AB-F645-8D73-D199A7FFE8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81345DB-06D1-6E41-BB45-62603DA83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0F968DF-47D9-DB47-9B78-714C59EF6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413891-68E0-EB48-BA2F-581217F0F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04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BE312E-D5B1-B14A-82B2-9D1E47DEF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7116976-4085-CA4D-A19F-5FC6E9F18B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FAFCD85-3207-8D4D-B1C9-16EBC8ADC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53AE6BB-03BE-7C45-BAE7-3F856713AC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B46FDB0-55B8-5F49-8C50-620B9AB0BB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ACCCC45-0FC4-7C4C-8157-471FAE997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F0BFE13-0B38-654F-B3A8-DEA1ABC5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4ACE2E3-FFD4-BA4B-B6A7-799DBB763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6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6A6263-853F-884E-B822-98EC2405D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3DF5ADC-47B8-4A47-9234-E4A3D3923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6D7FEE0-12C4-D746-A768-0C59109BA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C4BB51-A28E-3943-82E4-F079B2D9F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42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8E36EBC-2D90-BC4A-9564-5785A63F2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81603A3-3833-F248-A742-5482D44E5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3D60304-8BB9-E642-A1DE-E59C2DAF4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14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491DE4-5ED5-234A-94B3-29F33D1F5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4AE58E-2408-CC4B-A221-2AB6D97A9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50DC658-D7D1-0542-A1CA-73589B99F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D59569-B4A4-FA4E-AB6E-91F882592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8F00ADB-9324-A64F-9193-2536C3AF0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6B858E2-DCCF-C24E-8D1C-BFF7EAB66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78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434C6B-E7CB-554F-90B1-0BE40F184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717D84-08D2-B149-BD5A-E0D1248E91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2F1C326-3D5F-1C4D-B94A-2162F3628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C629C7-7FB5-3B43-A3A7-9F820A747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31CEC60-280A-4E47-9334-9C98E3731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79F31D-9D71-3B4D-A915-7652CAF55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09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3E167C1-BCCE-374A-8615-3E49C6793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9BD804-AF03-9342-BDF6-CE84FA676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DAAA85-4E4C-B94C-8790-D78DA4AB55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25ADF-37E2-4E44-BC07-0DC171D58333}" type="datetimeFigureOut">
              <a:rPr kumimoji="1" lang="ja-JP" altLang="en-US" smtClean="0"/>
              <a:t>2019/5/10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AB752F-496C-9749-B2AA-C193FE8877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708FBF-7FF0-AF4E-A089-AE8E2F379C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5574D-F4E6-F64F-A947-38FE354E2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15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C1E1971-D812-7949-ACAF-FFDCEB23BFA0}"/>
              </a:ext>
            </a:extLst>
          </p:cNvPr>
          <p:cNvSpPr txBox="1"/>
          <p:nvPr/>
        </p:nvSpPr>
        <p:spPr>
          <a:xfrm>
            <a:off x="8493832" y="194872"/>
            <a:ext cx="238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Supplemental data 1</a:t>
            </a:r>
            <a:endParaRPr lang="ja-JP" altLang="en-US"/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3D4D74FE-E85D-A24D-B0BD-593A7FE55C96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433123" y="2086543"/>
          <a:ext cx="2053653" cy="2755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289CF4CC-91B4-3F47-AEA2-0681DA712899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918264" y="2086542"/>
          <a:ext cx="2053295" cy="2718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25968AEF-F143-454A-A544-AA5812618EA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8194560" y="2100351"/>
          <a:ext cx="1603948" cy="2642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051ACCD-70D9-FB46-9B7D-A215A8F898E2}"/>
              </a:ext>
            </a:extLst>
          </p:cNvPr>
          <p:cNvSpPr txBox="1"/>
          <p:nvPr/>
        </p:nvSpPr>
        <p:spPr>
          <a:xfrm rot="16200000">
            <a:off x="1996857" y="3322753"/>
            <a:ext cx="20890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Relative EMX2 gene expression </a:t>
            </a:r>
            <a:endParaRPr lang="ja-JP" altLang="en-US" sz="10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A7C506A-F0C5-8245-A422-5608A30A72D7}"/>
              </a:ext>
            </a:extLst>
          </p:cNvPr>
          <p:cNvSpPr txBox="1"/>
          <p:nvPr/>
        </p:nvSpPr>
        <p:spPr>
          <a:xfrm rot="16200000">
            <a:off x="4473405" y="3323410"/>
            <a:ext cx="20425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Relative SIM1 gene expression </a:t>
            </a:r>
            <a:endParaRPr lang="ja-JP" altLang="en-US" sz="100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D5AA5C2-0691-E249-B680-95D33AFE93D6}"/>
              </a:ext>
            </a:extLst>
          </p:cNvPr>
          <p:cNvSpPr txBox="1"/>
          <p:nvPr/>
        </p:nvSpPr>
        <p:spPr>
          <a:xfrm rot="16200000">
            <a:off x="6961210" y="3298249"/>
            <a:ext cx="2220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Relative  GATA3  gene expression </a:t>
            </a:r>
            <a:endParaRPr lang="ja-JP" altLang="en-US" sz="1000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144CFF63-DBDB-7C43-812D-17F2B9F4F978}"/>
              </a:ext>
            </a:extLst>
          </p:cNvPr>
          <p:cNvCxnSpPr/>
          <p:nvPr/>
        </p:nvCxnSpPr>
        <p:spPr>
          <a:xfrm>
            <a:off x="3504000" y="4507200"/>
            <a:ext cx="1317600" cy="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5DD0A2B-E5F1-F442-BA74-145EE051B65A}"/>
              </a:ext>
            </a:extLst>
          </p:cNvPr>
          <p:cNvCxnSpPr/>
          <p:nvPr/>
        </p:nvCxnSpPr>
        <p:spPr>
          <a:xfrm>
            <a:off x="6018000" y="4536000"/>
            <a:ext cx="1317600" cy="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797AFAC3-9DC3-E943-BDE1-D40B4D71C837}"/>
              </a:ext>
            </a:extLst>
          </p:cNvPr>
          <p:cNvCxnSpPr>
            <a:cxnSpLocks/>
          </p:cNvCxnSpPr>
          <p:nvPr/>
        </p:nvCxnSpPr>
        <p:spPr>
          <a:xfrm>
            <a:off x="8574000" y="4442509"/>
            <a:ext cx="1078800" cy="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2B714EC-0F88-C448-9DB2-F0E43AB3342D}"/>
              </a:ext>
            </a:extLst>
          </p:cNvPr>
          <p:cNvSpPr txBox="1"/>
          <p:nvPr/>
        </p:nvSpPr>
        <p:spPr>
          <a:xfrm>
            <a:off x="3504000" y="4805184"/>
            <a:ext cx="13773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Day after 3D formation </a:t>
            </a:r>
            <a:endParaRPr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FC2A5DD-B12F-6F45-8FB1-6E46031FEE84}"/>
              </a:ext>
            </a:extLst>
          </p:cNvPr>
          <p:cNvSpPr txBox="1"/>
          <p:nvPr/>
        </p:nvSpPr>
        <p:spPr>
          <a:xfrm>
            <a:off x="5988150" y="4764199"/>
            <a:ext cx="13773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Day after 3D formation </a:t>
            </a:r>
            <a:endParaRPr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A6385E6-B667-C543-AAC7-3CC7763EFFD6}"/>
              </a:ext>
            </a:extLst>
          </p:cNvPr>
          <p:cNvSpPr txBox="1"/>
          <p:nvPr/>
        </p:nvSpPr>
        <p:spPr>
          <a:xfrm>
            <a:off x="8450008" y="4689768"/>
            <a:ext cx="13773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Day after 3D formation </a:t>
            </a:r>
            <a:endParaRPr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462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Macintosh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関谷 佐智子</dc:creator>
  <cp:lastModifiedBy>関谷 佐智子</cp:lastModifiedBy>
  <cp:revision>1</cp:revision>
  <dcterms:created xsi:type="dcterms:W3CDTF">2019-05-10T02:19:41Z</dcterms:created>
  <dcterms:modified xsi:type="dcterms:W3CDTF">2019-05-10T02:20:21Z</dcterms:modified>
</cp:coreProperties>
</file>