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5" r:id="rId3"/>
  </p:sldIdLst>
  <p:sldSz cx="109728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7" autoAdjust="0"/>
    <p:restoredTop sz="94660"/>
  </p:normalViewPr>
  <p:slideViewPr>
    <p:cSldViewPr snapToGrid="0">
      <p:cViewPr>
        <p:scale>
          <a:sx n="69" d="100"/>
          <a:sy n="69" d="100"/>
        </p:scale>
        <p:origin x="-714" y="-474"/>
      </p:cViewPr>
      <p:guideLst>
        <p:guide orient="horz" pos="288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7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4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1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12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2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9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7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4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7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7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402BD-52D7-4113-84AE-3C3722B0911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E7BBD-DEDE-4702-9037-3E5E027C6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67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microsoft.com/office/2007/relationships/hdphoto" Target="../media/hdphoto2.wdp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339"/>
          <p:cNvSpPr>
            <a:spLocks noChangeShapeType="1"/>
          </p:cNvSpPr>
          <p:nvPr/>
        </p:nvSpPr>
        <p:spPr bwMode="auto">
          <a:xfrm>
            <a:off x="1848945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Line 388"/>
          <p:cNvSpPr>
            <a:spLocks noChangeShapeType="1"/>
          </p:cNvSpPr>
          <p:nvPr/>
        </p:nvSpPr>
        <p:spPr bwMode="auto">
          <a:xfrm>
            <a:off x="1846088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399"/>
          <p:cNvSpPr>
            <a:spLocks noChangeShapeType="1"/>
          </p:cNvSpPr>
          <p:nvPr/>
        </p:nvSpPr>
        <p:spPr bwMode="auto">
          <a:xfrm>
            <a:off x="1846088" y="5017986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324"/>
          <p:cNvSpPr>
            <a:spLocks noChangeShapeType="1"/>
          </p:cNvSpPr>
          <p:nvPr/>
        </p:nvSpPr>
        <p:spPr bwMode="auto">
          <a:xfrm flipV="1">
            <a:off x="1610820" y="3370161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325"/>
          <p:cNvSpPr>
            <a:spLocks noChangeShapeType="1"/>
          </p:cNvSpPr>
          <p:nvPr/>
        </p:nvSpPr>
        <p:spPr bwMode="auto">
          <a:xfrm flipH="1">
            <a:off x="1572720" y="519896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326"/>
          <p:cNvSpPr>
            <a:spLocks noChangeArrowheads="1"/>
          </p:cNvSpPr>
          <p:nvPr/>
        </p:nvSpPr>
        <p:spPr bwMode="auto">
          <a:xfrm>
            <a:off x="1439370" y="5122761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Line 327"/>
          <p:cNvSpPr>
            <a:spLocks noChangeShapeType="1"/>
          </p:cNvSpPr>
          <p:nvPr/>
        </p:nvSpPr>
        <p:spPr bwMode="auto">
          <a:xfrm flipH="1">
            <a:off x="1572720" y="483701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28"/>
          <p:cNvSpPr>
            <a:spLocks noChangeArrowheads="1"/>
          </p:cNvSpPr>
          <p:nvPr/>
        </p:nvSpPr>
        <p:spPr bwMode="auto">
          <a:xfrm>
            <a:off x="1353645" y="4760811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Line 329"/>
          <p:cNvSpPr>
            <a:spLocks noChangeShapeType="1"/>
          </p:cNvSpPr>
          <p:nvPr/>
        </p:nvSpPr>
        <p:spPr bwMode="auto">
          <a:xfrm flipH="1">
            <a:off x="1572720" y="446553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30"/>
          <p:cNvSpPr>
            <a:spLocks noChangeArrowheads="1"/>
          </p:cNvSpPr>
          <p:nvPr/>
        </p:nvSpPr>
        <p:spPr bwMode="auto">
          <a:xfrm>
            <a:off x="1353645" y="438933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Line 331"/>
          <p:cNvSpPr>
            <a:spLocks noChangeShapeType="1"/>
          </p:cNvSpPr>
          <p:nvPr/>
        </p:nvSpPr>
        <p:spPr bwMode="auto">
          <a:xfrm flipH="1">
            <a:off x="1572720" y="410358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332"/>
          <p:cNvSpPr>
            <a:spLocks noChangeArrowheads="1"/>
          </p:cNvSpPr>
          <p:nvPr/>
        </p:nvSpPr>
        <p:spPr bwMode="auto">
          <a:xfrm>
            <a:off x="1353645" y="402738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Line 333"/>
          <p:cNvSpPr>
            <a:spLocks noChangeShapeType="1"/>
          </p:cNvSpPr>
          <p:nvPr/>
        </p:nvSpPr>
        <p:spPr bwMode="auto">
          <a:xfrm flipH="1">
            <a:off x="1572720" y="373211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334"/>
          <p:cNvSpPr>
            <a:spLocks noChangeArrowheads="1"/>
          </p:cNvSpPr>
          <p:nvPr/>
        </p:nvSpPr>
        <p:spPr bwMode="auto">
          <a:xfrm>
            <a:off x="1353645" y="3655911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Line 335"/>
          <p:cNvSpPr>
            <a:spLocks noChangeShapeType="1"/>
          </p:cNvSpPr>
          <p:nvPr/>
        </p:nvSpPr>
        <p:spPr bwMode="auto">
          <a:xfrm flipH="1">
            <a:off x="1572720" y="337016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336"/>
          <p:cNvSpPr>
            <a:spLocks noChangeArrowheads="1"/>
          </p:cNvSpPr>
          <p:nvPr/>
        </p:nvSpPr>
        <p:spPr bwMode="auto">
          <a:xfrm>
            <a:off x="1267920" y="3293961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Line 338"/>
          <p:cNvSpPr>
            <a:spLocks noChangeShapeType="1"/>
          </p:cNvSpPr>
          <p:nvPr/>
        </p:nvSpPr>
        <p:spPr bwMode="auto">
          <a:xfrm>
            <a:off x="1610820" y="5198961"/>
            <a:ext cx="2286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341"/>
          <p:cNvSpPr>
            <a:spLocks noChangeShapeType="1"/>
          </p:cNvSpPr>
          <p:nvPr/>
        </p:nvSpPr>
        <p:spPr bwMode="auto">
          <a:xfrm>
            <a:off x="2325195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343"/>
          <p:cNvSpPr>
            <a:spLocks noChangeShapeType="1"/>
          </p:cNvSpPr>
          <p:nvPr/>
        </p:nvSpPr>
        <p:spPr bwMode="auto">
          <a:xfrm>
            <a:off x="2801445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345"/>
          <p:cNvSpPr>
            <a:spLocks noChangeShapeType="1"/>
          </p:cNvSpPr>
          <p:nvPr/>
        </p:nvSpPr>
        <p:spPr bwMode="auto">
          <a:xfrm>
            <a:off x="3277695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347"/>
          <p:cNvSpPr>
            <a:spLocks noChangeShapeType="1"/>
          </p:cNvSpPr>
          <p:nvPr/>
        </p:nvSpPr>
        <p:spPr bwMode="auto">
          <a:xfrm>
            <a:off x="3753945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349"/>
          <p:cNvSpPr>
            <a:spLocks noChangeShapeType="1"/>
          </p:cNvSpPr>
          <p:nvPr/>
        </p:nvSpPr>
        <p:spPr bwMode="auto">
          <a:xfrm>
            <a:off x="1848945" y="3465411"/>
            <a:ext cx="47625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350"/>
          <p:cNvSpPr>
            <a:spLocks noChangeShapeType="1"/>
          </p:cNvSpPr>
          <p:nvPr/>
        </p:nvSpPr>
        <p:spPr bwMode="auto">
          <a:xfrm>
            <a:off x="1848945" y="3370161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351"/>
          <p:cNvSpPr>
            <a:spLocks noChangeShapeType="1"/>
          </p:cNvSpPr>
          <p:nvPr/>
        </p:nvSpPr>
        <p:spPr bwMode="auto">
          <a:xfrm>
            <a:off x="1829895" y="355113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352"/>
          <p:cNvSpPr>
            <a:spLocks noChangeArrowheads="1"/>
          </p:cNvSpPr>
          <p:nvPr/>
        </p:nvSpPr>
        <p:spPr bwMode="auto">
          <a:xfrm>
            <a:off x="1796558" y="341302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353"/>
          <p:cNvSpPr>
            <a:spLocks noChangeShapeType="1"/>
          </p:cNvSpPr>
          <p:nvPr/>
        </p:nvSpPr>
        <p:spPr bwMode="auto">
          <a:xfrm flipV="1">
            <a:off x="2325195" y="3551136"/>
            <a:ext cx="476250" cy="123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354"/>
          <p:cNvSpPr>
            <a:spLocks noChangeShapeType="1"/>
          </p:cNvSpPr>
          <p:nvPr/>
        </p:nvSpPr>
        <p:spPr bwMode="auto">
          <a:xfrm>
            <a:off x="2325195" y="3370161"/>
            <a:ext cx="0" cy="609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355"/>
          <p:cNvSpPr>
            <a:spLocks noChangeShapeType="1"/>
          </p:cNvSpPr>
          <p:nvPr/>
        </p:nvSpPr>
        <p:spPr bwMode="auto">
          <a:xfrm>
            <a:off x="2306145" y="397976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56"/>
          <p:cNvSpPr>
            <a:spLocks noChangeArrowheads="1"/>
          </p:cNvSpPr>
          <p:nvPr/>
        </p:nvSpPr>
        <p:spPr bwMode="auto">
          <a:xfrm>
            <a:off x="2272808" y="362257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357"/>
          <p:cNvSpPr>
            <a:spLocks noChangeShapeType="1"/>
          </p:cNvSpPr>
          <p:nvPr/>
        </p:nvSpPr>
        <p:spPr bwMode="auto">
          <a:xfrm flipV="1">
            <a:off x="2801445" y="3465411"/>
            <a:ext cx="476250" cy="857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58"/>
          <p:cNvSpPr>
            <a:spLocks noChangeShapeType="1"/>
          </p:cNvSpPr>
          <p:nvPr/>
        </p:nvSpPr>
        <p:spPr bwMode="auto">
          <a:xfrm>
            <a:off x="2801445" y="3370161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59"/>
          <p:cNvSpPr>
            <a:spLocks noChangeShapeType="1"/>
          </p:cNvSpPr>
          <p:nvPr/>
        </p:nvSpPr>
        <p:spPr bwMode="auto">
          <a:xfrm>
            <a:off x="2782395" y="373211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60"/>
          <p:cNvSpPr>
            <a:spLocks noChangeArrowheads="1"/>
          </p:cNvSpPr>
          <p:nvPr/>
        </p:nvSpPr>
        <p:spPr bwMode="auto">
          <a:xfrm>
            <a:off x="2749058" y="349874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361"/>
          <p:cNvSpPr>
            <a:spLocks noChangeShapeType="1"/>
          </p:cNvSpPr>
          <p:nvPr/>
        </p:nvSpPr>
        <p:spPr bwMode="auto">
          <a:xfrm>
            <a:off x="3277695" y="3465411"/>
            <a:ext cx="4762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362"/>
          <p:cNvSpPr>
            <a:spLocks noChangeShapeType="1"/>
          </p:cNvSpPr>
          <p:nvPr/>
        </p:nvSpPr>
        <p:spPr bwMode="auto">
          <a:xfrm>
            <a:off x="3277695" y="3370161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63"/>
          <p:cNvSpPr>
            <a:spLocks noChangeShapeType="1"/>
          </p:cNvSpPr>
          <p:nvPr/>
        </p:nvSpPr>
        <p:spPr bwMode="auto">
          <a:xfrm>
            <a:off x="3258645" y="355113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364"/>
          <p:cNvSpPr>
            <a:spLocks noChangeArrowheads="1"/>
          </p:cNvSpPr>
          <p:nvPr/>
        </p:nvSpPr>
        <p:spPr bwMode="auto">
          <a:xfrm>
            <a:off x="3225308" y="341302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65"/>
          <p:cNvSpPr>
            <a:spLocks noChangeShapeType="1"/>
          </p:cNvSpPr>
          <p:nvPr/>
        </p:nvSpPr>
        <p:spPr bwMode="auto">
          <a:xfrm>
            <a:off x="3753945" y="3370161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66"/>
          <p:cNvSpPr>
            <a:spLocks noChangeShapeType="1"/>
          </p:cNvSpPr>
          <p:nvPr/>
        </p:nvSpPr>
        <p:spPr bwMode="auto">
          <a:xfrm>
            <a:off x="3734895" y="355113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67"/>
          <p:cNvSpPr>
            <a:spLocks noChangeArrowheads="1"/>
          </p:cNvSpPr>
          <p:nvPr/>
        </p:nvSpPr>
        <p:spPr bwMode="auto">
          <a:xfrm>
            <a:off x="3701558" y="341302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368"/>
          <p:cNvSpPr>
            <a:spLocks noChangeShapeType="1"/>
          </p:cNvSpPr>
          <p:nvPr/>
        </p:nvSpPr>
        <p:spPr bwMode="auto">
          <a:xfrm>
            <a:off x="1610820" y="5198961"/>
            <a:ext cx="2286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369"/>
          <p:cNvSpPr>
            <a:spLocks noChangeShapeType="1"/>
          </p:cNvSpPr>
          <p:nvPr/>
        </p:nvSpPr>
        <p:spPr bwMode="auto">
          <a:xfrm flipV="1">
            <a:off x="1610820" y="3370161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390"/>
          <p:cNvSpPr>
            <a:spLocks noChangeShapeType="1"/>
          </p:cNvSpPr>
          <p:nvPr/>
        </p:nvSpPr>
        <p:spPr bwMode="auto">
          <a:xfrm>
            <a:off x="2322338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392"/>
          <p:cNvSpPr>
            <a:spLocks noChangeShapeType="1"/>
          </p:cNvSpPr>
          <p:nvPr/>
        </p:nvSpPr>
        <p:spPr bwMode="auto">
          <a:xfrm>
            <a:off x="2798588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394"/>
          <p:cNvSpPr>
            <a:spLocks noChangeShapeType="1"/>
          </p:cNvSpPr>
          <p:nvPr/>
        </p:nvSpPr>
        <p:spPr bwMode="auto">
          <a:xfrm>
            <a:off x="3274838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Line 396"/>
          <p:cNvSpPr>
            <a:spLocks noChangeShapeType="1"/>
          </p:cNvSpPr>
          <p:nvPr/>
        </p:nvSpPr>
        <p:spPr bwMode="auto">
          <a:xfrm>
            <a:off x="3751088" y="5198961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398"/>
          <p:cNvSpPr>
            <a:spLocks noChangeShapeType="1"/>
          </p:cNvSpPr>
          <p:nvPr/>
        </p:nvSpPr>
        <p:spPr bwMode="auto">
          <a:xfrm flipV="1">
            <a:off x="1846088" y="4894161"/>
            <a:ext cx="47625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400"/>
          <p:cNvSpPr>
            <a:spLocks noChangeShapeType="1"/>
          </p:cNvSpPr>
          <p:nvPr/>
        </p:nvSpPr>
        <p:spPr bwMode="auto">
          <a:xfrm>
            <a:off x="1827038" y="501798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Line 402"/>
          <p:cNvSpPr>
            <a:spLocks noChangeShapeType="1"/>
          </p:cNvSpPr>
          <p:nvPr/>
        </p:nvSpPr>
        <p:spPr bwMode="auto">
          <a:xfrm>
            <a:off x="2322338" y="4894161"/>
            <a:ext cx="476250" cy="123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403"/>
          <p:cNvSpPr>
            <a:spLocks noChangeShapeType="1"/>
          </p:cNvSpPr>
          <p:nvPr/>
        </p:nvSpPr>
        <p:spPr bwMode="auto">
          <a:xfrm>
            <a:off x="2322338" y="4589361"/>
            <a:ext cx="0" cy="609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404"/>
          <p:cNvSpPr>
            <a:spLocks noChangeShapeType="1"/>
          </p:cNvSpPr>
          <p:nvPr/>
        </p:nvSpPr>
        <p:spPr bwMode="auto">
          <a:xfrm>
            <a:off x="2303288" y="458936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405"/>
          <p:cNvSpPr>
            <a:spLocks noChangeArrowheads="1"/>
          </p:cNvSpPr>
          <p:nvPr/>
        </p:nvSpPr>
        <p:spPr bwMode="auto">
          <a:xfrm>
            <a:off x="2269951" y="4841774"/>
            <a:ext cx="114300" cy="11430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406"/>
          <p:cNvSpPr>
            <a:spLocks noChangeShapeType="1"/>
          </p:cNvSpPr>
          <p:nvPr/>
        </p:nvSpPr>
        <p:spPr bwMode="auto">
          <a:xfrm>
            <a:off x="2798588" y="5017986"/>
            <a:ext cx="476250" cy="857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Line 407"/>
          <p:cNvSpPr>
            <a:spLocks noChangeShapeType="1"/>
          </p:cNvSpPr>
          <p:nvPr/>
        </p:nvSpPr>
        <p:spPr bwMode="auto">
          <a:xfrm>
            <a:off x="2798588" y="4837011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408"/>
          <p:cNvSpPr>
            <a:spLocks noChangeShapeType="1"/>
          </p:cNvSpPr>
          <p:nvPr/>
        </p:nvSpPr>
        <p:spPr bwMode="auto">
          <a:xfrm>
            <a:off x="2779538" y="483701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Oval 409"/>
          <p:cNvSpPr>
            <a:spLocks noChangeArrowheads="1"/>
          </p:cNvSpPr>
          <p:nvPr/>
        </p:nvSpPr>
        <p:spPr bwMode="auto">
          <a:xfrm>
            <a:off x="2746201" y="4965599"/>
            <a:ext cx="114300" cy="11430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410"/>
          <p:cNvSpPr>
            <a:spLocks noChangeShapeType="1"/>
          </p:cNvSpPr>
          <p:nvPr/>
        </p:nvSpPr>
        <p:spPr bwMode="auto">
          <a:xfrm>
            <a:off x="3274838" y="5103711"/>
            <a:ext cx="4762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411"/>
          <p:cNvSpPr>
            <a:spLocks noChangeShapeType="1"/>
          </p:cNvSpPr>
          <p:nvPr/>
        </p:nvSpPr>
        <p:spPr bwMode="auto">
          <a:xfrm>
            <a:off x="3274838" y="5017986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412"/>
          <p:cNvSpPr>
            <a:spLocks noChangeShapeType="1"/>
          </p:cNvSpPr>
          <p:nvPr/>
        </p:nvSpPr>
        <p:spPr bwMode="auto">
          <a:xfrm>
            <a:off x="3255788" y="501798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414"/>
          <p:cNvSpPr>
            <a:spLocks noChangeShapeType="1"/>
          </p:cNvSpPr>
          <p:nvPr/>
        </p:nvSpPr>
        <p:spPr bwMode="auto">
          <a:xfrm>
            <a:off x="3751088" y="5017986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415"/>
          <p:cNvSpPr>
            <a:spLocks noChangeShapeType="1"/>
          </p:cNvSpPr>
          <p:nvPr/>
        </p:nvSpPr>
        <p:spPr bwMode="auto">
          <a:xfrm>
            <a:off x="3732038" y="501798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Line 404"/>
          <p:cNvSpPr>
            <a:spLocks noChangeShapeType="1"/>
          </p:cNvSpPr>
          <p:nvPr/>
        </p:nvSpPr>
        <p:spPr bwMode="auto">
          <a:xfrm>
            <a:off x="3259102" y="337016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404"/>
          <p:cNvSpPr>
            <a:spLocks noChangeShapeType="1"/>
          </p:cNvSpPr>
          <p:nvPr/>
        </p:nvSpPr>
        <p:spPr bwMode="auto">
          <a:xfrm>
            <a:off x="3735352" y="337016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351"/>
          <p:cNvSpPr>
            <a:spLocks noChangeShapeType="1"/>
          </p:cNvSpPr>
          <p:nvPr/>
        </p:nvSpPr>
        <p:spPr bwMode="auto">
          <a:xfrm>
            <a:off x="1830352" y="33717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355"/>
          <p:cNvSpPr>
            <a:spLocks noChangeShapeType="1"/>
          </p:cNvSpPr>
          <p:nvPr/>
        </p:nvSpPr>
        <p:spPr bwMode="auto">
          <a:xfrm>
            <a:off x="2306602" y="33685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Line 359"/>
          <p:cNvSpPr>
            <a:spLocks noChangeShapeType="1"/>
          </p:cNvSpPr>
          <p:nvPr/>
        </p:nvSpPr>
        <p:spPr bwMode="auto">
          <a:xfrm>
            <a:off x="2782852" y="33685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Oval 416"/>
          <p:cNvSpPr>
            <a:spLocks noChangeArrowheads="1"/>
          </p:cNvSpPr>
          <p:nvPr/>
        </p:nvSpPr>
        <p:spPr bwMode="auto">
          <a:xfrm>
            <a:off x="3698701" y="5051324"/>
            <a:ext cx="114300" cy="11430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413"/>
          <p:cNvSpPr>
            <a:spLocks noChangeArrowheads="1"/>
          </p:cNvSpPr>
          <p:nvPr/>
        </p:nvSpPr>
        <p:spPr bwMode="auto">
          <a:xfrm>
            <a:off x="3222451" y="5051324"/>
            <a:ext cx="114300" cy="11430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Oval 401"/>
          <p:cNvSpPr>
            <a:spLocks noChangeArrowheads="1"/>
          </p:cNvSpPr>
          <p:nvPr/>
        </p:nvSpPr>
        <p:spPr bwMode="auto">
          <a:xfrm>
            <a:off x="1793701" y="5051324"/>
            <a:ext cx="114300" cy="11430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50"/>
          <p:cNvSpPr>
            <a:spLocks noChangeShapeType="1"/>
          </p:cNvSpPr>
          <p:nvPr/>
        </p:nvSpPr>
        <p:spPr bwMode="auto">
          <a:xfrm flipV="1">
            <a:off x="5305211" y="3371454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51"/>
          <p:cNvSpPr>
            <a:spLocks noChangeShapeType="1"/>
          </p:cNvSpPr>
          <p:nvPr/>
        </p:nvSpPr>
        <p:spPr bwMode="auto">
          <a:xfrm flipH="1">
            <a:off x="5267111" y="520025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52"/>
          <p:cNvSpPr>
            <a:spLocks noChangeArrowheads="1"/>
          </p:cNvSpPr>
          <p:nvPr/>
        </p:nvSpPr>
        <p:spPr bwMode="auto">
          <a:xfrm>
            <a:off x="5133761" y="5124054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Line 53"/>
          <p:cNvSpPr>
            <a:spLocks noChangeShapeType="1"/>
          </p:cNvSpPr>
          <p:nvPr/>
        </p:nvSpPr>
        <p:spPr bwMode="auto">
          <a:xfrm flipH="1">
            <a:off x="5267111" y="483830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54"/>
          <p:cNvSpPr>
            <a:spLocks noChangeArrowheads="1"/>
          </p:cNvSpPr>
          <p:nvPr/>
        </p:nvSpPr>
        <p:spPr bwMode="auto">
          <a:xfrm>
            <a:off x="5051811" y="476210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Line 55"/>
          <p:cNvSpPr>
            <a:spLocks noChangeShapeType="1"/>
          </p:cNvSpPr>
          <p:nvPr/>
        </p:nvSpPr>
        <p:spPr bwMode="auto">
          <a:xfrm flipH="1">
            <a:off x="5267111" y="446682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5051811" y="439062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Line 57"/>
          <p:cNvSpPr>
            <a:spLocks noChangeShapeType="1"/>
          </p:cNvSpPr>
          <p:nvPr/>
        </p:nvSpPr>
        <p:spPr bwMode="auto">
          <a:xfrm flipH="1">
            <a:off x="5267111" y="410487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5051811" y="402867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Line 59"/>
          <p:cNvSpPr>
            <a:spLocks noChangeShapeType="1"/>
          </p:cNvSpPr>
          <p:nvPr/>
        </p:nvSpPr>
        <p:spPr bwMode="auto">
          <a:xfrm flipH="1">
            <a:off x="5267111" y="373340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5048036" y="365720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Line 61"/>
          <p:cNvSpPr>
            <a:spLocks noChangeShapeType="1"/>
          </p:cNvSpPr>
          <p:nvPr/>
        </p:nvSpPr>
        <p:spPr bwMode="auto">
          <a:xfrm flipH="1">
            <a:off x="5267111" y="337145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62"/>
          <p:cNvSpPr>
            <a:spLocks noChangeArrowheads="1"/>
          </p:cNvSpPr>
          <p:nvPr/>
        </p:nvSpPr>
        <p:spPr bwMode="auto">
          <a:xfrm>
            <a:off x="4966086" y="3295254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Line 90"/>
          <p:cNvSpPr>
            <a:spLocks noChangeShapeType="1"/>
          </p:cNvSpPr>
          <p:nvPr/>
        </p:nvSpPr>
        <p:spPr bwMode="auto">
          <a:xfrm>
            <a:off x="5305944" y="5200254"/>
            <a:ext cx="1828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91"/>
          <p:cNvSpPr>
            <a:spLocks noChangeShapeType="1"/>
          </p:cNvSpPr>
          <p:nvPr/>
        </p:nvSpPr>
        <p:spPr bwMode="auto">
          <a:xfrm flipV="1">
            <a:off x="5305211" y="3371454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Rectangle 340"/>
          <p:cNvSpPr>
            <a:spLocks noChangeArrowheads="1"/>
          </p:cNvSpPr>
          <p:nvPr/>
        </p:nvSpPr>
        <p:spPr bwMode="auto">
          <a:xfrm>
            <a:off x="5530530" y="528967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346"/>
          <p:cNvSpPr>
            <a:spLocks noChangeArrowheads="1"/>
          </p:cNvSpPr>
          <p:nvPr/>
        </p:nvSpPr>
        <p:spPr bwMode="auto">
          <a:xfrm>
            <a:off x="6504169" y="530292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348"/>
          <p:cNvSpPr>
            <a:spLocks noChangeArrowheads="1"/>
          </p:cNvSpPr>
          <p:nvPr/>
        </p:nvSpPr>
        <p:spPr bwMode="auto">
          <a:xfrm>
            <a:off x="6808439" y="5302923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69"/>
          <p:cNvSpPr>
            <a:spLocks noChangeArrowheads="1"/>
          </p:cNvSpPr>
          <p:nvPr/>
        </p:nvSpPr>
        <p:spPr bwMode="auto">
          <a:xfrm>
            <a:off x="5842995" y="5143621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Oval 169"/>
          <p:cNvSpPr>
            <a:spLocks noChangeArrowheads="1"/>
          </p:cNvSpPr>
          <p:nvPr/>
        </p:nvSpPr>
        <p:spPr bwMode="auto">
          <a:xfrm>
            <a:off x="6185895" y="5139609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Oval 169"/>
          <p:cNvSpPr>
            <a:spLocks noChangeArrowheads="1"/>
          </p:cNvSpPr>
          <p:nvPr/>
        </p:nvSpPr>
        <p:spPr bwMode="auto">
          <a:xfrm>
            <a:off x="6528664" y="5139352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Oval 169"/>
          <p:cNvSpPr>
            <a:spLocks noChangeArrowheads="1"/>
          </p:cNvSpPr>
          <p:nvPr/>
        </p:nvSpPr>
        <p:spPr bwMode="auto">
          <a:xfrm>
            <a:off x="6874003" y="5137271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Oval 169"/>
          <p:cNvSpPr>
            <a:spLocks noChangeArrowheads="1"/>
          </p:cNvSpPr>
          <p:nvPr/>
        </p:nvSpPr>
        <p:spPr bwMode="auto">
          <a:xfrm>
            <a:off x="5512795" y="5136177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Rectangle 342"/>
          <p:cNvSpPr>
            <a:spLocks noChangeArrowheads="1"/>
          </p:cNvSpPr>
          <p:nvPr/>
        </p:nvSpPr>
        <p:spPr bwMode="auto">
          <a:xfrm>
            <a:off x="5817870" y="529421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344"/>
          <p:cNvSpPr>
            <a:spLocks noChangeArrowheads="1"/>
          </p:cNvSpPr>
          <p:nvPr/>
        </p:nvSpPr>
        <p:spPr bwMode="auto">
          <a:xfrm>
            <a:off x="6168274" y="529421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346"/>
          <p:cNvSpPr>
            <a:spLocks noChangeArrowheads="1"/>
          </p:cNvSpPr>
          <p:nvPr/>
        </p:nvSpPr>
        <p:spPr bwMode="auto">
          <a:xfrm>
            <a:off x="3192886" y="526482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75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348"/>
          <p:cNvSpPr>
            <a:spLocks noChangeArrowheads="1"/>
          </p:cNvSpPr>
          <p:nvPr/>
        </p:nvSpPr>
        <p:spPr bwMode="auto">
          <a:xfrm>
            <a:off x="3620311" y="5264823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342"/>
          <p:cNvSpPr>
            <a:spLocks noChangeArrowheads="1"/>
          </p:cNvSpPr>
          <p:nvPr/>
        </p:nvSpPr>
        <p:spPr bwMode="auto">
          <a:xfrm>
            <a:off x="2239878" y="525611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344"/>
          <p:cNvSpPr>
            <a:spLocks noChangeArrowheads="1"/>
          </p:cNvSpPr>
          <p:nvPr/>
        </p:nvSpPr>
        <p:spPr bwMode="auto">
          <a:xfrm>
            <a:off x="2716128" y="526996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340"/>
          <p:cNvSpPr>
            <a:spLocks noChangeArrowheads="1"/>
          </p:cNvSpPr>
          <p:nvPr/>
        </p:nvSpPr>
        <p:spPr bwMode="auto">
          <a:xfrm>
            <a:off x="1799617" y="525813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03135" y="296277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3" name="Rectangle 167">
            <a:extLst>
              <a:ext uri="{FF2B5EF4-FFF2-40B4-BE49-F238E27FC236}">
                <a16:creationId xmlns:a16="http://schemas.microsoft.com/office/drawing/2014/main" xmlns="" id="{A8ACA7E5-FD87-40FD-8636-20877BCF7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33" y="360305"/>
            <a:ext cx="1097280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kumimoji="0" lang="en-US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Rectangle 18">
            <a:extLst>
              <a:ext uri="{FF2B5EF4-FFF2-40B4-BE49-F238E27FC236}">
                <a16:creationId xmlns:a16="http://schemas.microsoft.com/office/drawing/2014/main" xmlns="" id="{100C85B3-9F54-444A-8C4A-1C1E9DA58D3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5635" y="4153006"/>
            <a:ext cx="16559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en-US" sz="1200" dirty="0">
                <a:solidFill>
                  <a:srgbClr val="000000"/>
                </a:solidFill>
              </a:rPr>
              <a:t>Reward preference</a:t>
            </a:r>
          </a:p>
          <a:p>
            <a:pPr lvl="0" algn="ctr"/>
            <a:r>
              <a:rPr lang="en-US" altLang="en-US" sz="1200" dirty="0">
                <a:solidFill>
                  <a:srgbClr val="000000"/>
                </a:solidFill>
              </a:rPr>
              <a:t>(% of 10 trials per block)</a:t>
            </a:r>
            <a:endParaRPr lang="en-US" altLang="en-US" dirty="0"/>
          </a:p>
        </p:txBody>
      </p:sp>
      <p:sp>
        <p:nvSpPr>
          <p:cNvPr id="212" name="Rectangle 167">
            <a:extLst>
              <a:ext uri="{FF2B5EF4-FFF2-40B4-BE49-F238E27FC236}">
                <a16:creationId xmlns:a16="http://schemas.microsoft.com/office/drawing/2014/main" xmlns="" id="{0261E7E0-46C8-406B-9F6F-A4034E0E9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5343" y="4333859"/>
            <a:ext cx="9024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Small-reward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Line 168">
            <a:extLst>
              <a:ext uri="{FF2B5EF4-FFF2-40B4-BE49-F238E27FC236}">
                <a16:creationId xmlns:a16="http://schemas.microsoft.com/office/drawing/2014/main" xmlns="" id="{2876BDEF-6230-416D-8B6C-E0880A1B22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9118" y="4419584"/>
            <a:ext cx="190500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Oval 169">
            <a:extLst>
              <a:ext uri="{FF2B5EF4-FFF2-40B4-BE49-F238E27FC236}">
                <a16:creationId xmlns:a16="http://schemas.microsoft.com/office/drawing/2014/main" xmlns="" id="{B3DF8240-27C8-4550-9FBF-71D10FE96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1981" y="4367197"/>
            <a:ext cx="114300" cy="11430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Rectangle 170">
            <a:extLst>
              <a:ext uri="{FF2B5EF4-FFF2-40B4-BE49-F238E27FC236}">
                <a16:creationId xmlns:a16="http://schemas.microsoft.com/office/drawing/2014/main" xmlns="" id="{677AD205-2615-4B66-8AC8-C02FB1E9E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5343" y="4162409"/>
            <a:ext cx="91050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Large-reward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Line 171">
            <a:extLst>
              <a:ext uri="{FF2B5EF4-FFF2-40B4-BE49-F238E27FC236}">
                <a16:creationId xmlns:a16="http://schemas.microsoft.com/office/drawing/2014/main" xmlns="" id="{24F7121A-FB7A-4CAA-BE30-74A036F636D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9118" y="4248134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Oval 172">
            <a:extLst>
              <a:ext uri="{FF2B5EF4-FFF2-40B4-BE49-F238E27FC236}">
                <a16:creationId xmlns:a16="http://schemas.microsoft.com/office/drawing/2014/main" xmlns="" id="{9D9A27DD-DE75-4425-9585-E7A6F90D5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1981" y="419574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xmlns="" id="{A031290C-9077-4FB1-BBF8-BDE647F877AB}"/>
              </a:ext>
            </a:extLst>
          </p:cNvPr>
          <p:cNvSpPr txBox="1"/>
          <p:nvPr/>
        </p:nvSpPr>
        <p:spPr>
          <a:xfrm>
            <a:off x="711728" y="297438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9" name="Rectangle 18">
            <a:extLst>
              <a:ext uri="{FF2B5EF4-FFF2-40B4-BE49-F238E27FC236}">
                <a16:creationId xmlns:a16="http://schemas.microsoft.com/office/drawing/2014/main" xmlns="" id="{8C3ADE65-34AD-4165-ADD9-B471071AEAB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84791" y="4145417"/>
            <a:ext cx="16559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Omission rate</a:t>
            </a:r>
          </a:p>
          <a:p>
            <a:pPr lvl="0" algn="ctr"/>
            <a:r>
              <a:rPr lang="en-US" altLang="en-US" sz="1200" dirty="0">
                <a:solidFill>
                  <a:srgbClr val="000000"/>
                </a:solidFill>
              </a:rPr>
              <a:t>(% of 10 trials per block)</a:t>
            </a:r>
            <a:endParaRPr lang="en-US" altLang="en-US" sz="1200" dirty="0"/>
          </a:p>
        </p:txBody>
      </p:sp>
      <p:sp>
        <p:nvSpPr>
          <p:cNvPr id="220" name="Rectangle 167">
            <a:extLst>
              <a:ext uri="{FF2B5EF4-FFF2-40B4-BE49-F238E27FC236}">
                <a16:creationId xmlns:a16="http://schemas.microsoft.com/office/drawing/2014/main" xmlns="" id="{4C796C60-BC10-410B-950B-CADBE620F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811" y="5567615"/>
            <a:ext cx="26280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% ‘Shock</a:t>
            </a:r>
            <a:r>
              <a:rPr lang="en-US" altLang="en-US" sz="1200" baseline="0" dirty="0">
                <a:solidFill>
                  <a:srgbClr val="000000"/>
                </a:solidFill>
              </a:rPr>
              <a:t>-</a:t>
            </a: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probability’ (no shock given)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(10-trial-blocks)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Line 50">
            <a:extLst>
              <a:ext uri="{FF2B5EF4-FFF2-40B4-BE49-F238E27FC236}">
                <a16:creationId xmlns:a16="http://schemas.microsoft.com/office/drawing/2014/main" xmlns="" id="{17E23BC0-55DF-44F3-94C9-7C150E9591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69094" y="3373881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Line 51">
            <a:extLst>
              <a:ext uri="{FF2B5EF4-FFF2-40B4-BE49-F238E27FC236}">
                <a16:creationId xmlns:a16="http://schemas.microsoft.com/office/drawing/2014/main" xmlns="" id="{41E810EF-66BC-4952-91BE-DB54E7F03BE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30994" y="520268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Rectangle 52">
            <a:extLst>
              <a:ext uri="{FF2B5EF4-FFF2-40B4-BE49-F238E27FC236}">
                <a16:creationId xmlns:a16="http://schemas.microsoft.com/office/drawing/2014/main" xmlns="" id="{760FC64E-7F13-41FF-89F9-245522A1A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7644" y="5126481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Line 53">
            <a:extLst>
              <a:ext uri="{FF2B5EF4-FFF2-40B4-BE49-F238E27FC236}">
                <a16:creationId xmlns:a16="http://schemas.microsoft.com/office/drawing/2014/main" xmlns="" id="{A55700D0-906E-4C77-A4C0-9C70D5E9E5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30994" y="484073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Rectangle 54">
            <a:extLst>
              <a:ext uri="{FF2B5EF4-FFF2-40B4-BE49-F238E27FC236}">
                <a16:creationId xmlns:a16="http://schemas.microsoft.com/office/drawing/2014/main" xmlns="" id="{6C8B29F8-D24A-46D4-99C5-19D52BDEC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7644" y="4764531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Line 55">
            <a:extLst>
              <a:ext uri="{FF2B5EF4-FFF2-40B4-BE49-F238E27FC236}">
                <a16:creationId xmlns:a16="http://schemas.microsoft.com/office/drawing/2014/main" xmlns="" id="{DB5E79A3-4526-4AA6-8F13-71372789C6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30994" y="446925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Rectangle 56">
            <a:extLst>
              <a:ext uri="{FF2B5EF4-FFF2-40B4-BE49-F238E27FC236}">
                <a16:creationId xmlns:a16="http://schemas.microsoft.com/office/drawing/2014/main" xmlns="" id="{2C7DE6B2-ED3D-479E-AA92-38F487DCA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7644" y="439305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Line 57">
            <a:extLst>
              <a:ext uri="{FF2B5EF4-FFF2-40B4-BE49-F238E27FC236}">
                <a16:creationId xmlns:a16="http://schemas.microsoft.com/office/drawing/2014/main" xmlns="" id="{58A4754C-6F9D-4033-A57E-8A7F60386B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30994" y="410730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Rectangle 58">
            <a:extLst>
              <a:ext uri="{FF2B5EF4-FFF2-40B4-BE49-F238E27FC236}">
                <a16:creationId xmlns:a16="http://schemas.microsoft.com/office/drawing/2014/main" xmlns="" id="{662023B5-DD58-47E3-BF2B-BA4CEDC35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7644" y="403110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Line 59">
            <a:extLst>
              <a:ext uri="{FF2B5EF4-FFF2-40B4-BE49-F238E27FC236}">
                <a16:creationId xmlns:a16="http://schemas.microsoft.com/office/drawing/2014/main" xmlns="" id="{8FF2886B-5AB9-4F05-8386-A8EC6EDD4D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30994" y="373583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Rectangle 60">
            <a:extLst>
              <a:ext uri="{FF2B5EF4-FFF2-40B4-BE49-F238E27FC236}">
                <a16:creationId xmlns:a16="http://schemas.microsoft.com/office/drawing/2014/main" xmlns="" id="{BEF7DB97-4B38-4BEC-9367-967B27491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1919" y="3659631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Line 61">
            <a:extLst>
              <a:ext uri="{FF2B5EF4-FFF2-40B4-BE49-F238E27FC236}">
                <a16:creationId xmlns:a16="http://schemas.microsoft.com/office/drawing/2014/main" xmlns="" id="{C43EADC7-B156-423C-AC26-00ADAD9D49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30994" y="337388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Rectangle 62">
            <a:extLst>
              <a:ext uri="{FF2B5EF4-FFF2-40B4-BE49-F238E27FC236}">
                <a16:creationId xmlns:a16="http://schemas.microsoft.com/office/drawing/2014/main" xmlns="" id="{1904C8B3-62EF-4DF7-ACF1-4CAEADB2A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1919" y="3297681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Line 70">
            <a:extLst>
              <a:ext uri="{FF2B5EF4-FFF2-40B4-BE49-F238E27FC236}">
                <a16:creationId xmlns:a16="http://schemas.microsoft.com/office/drawing/2014/main" xmlns="" id="{624DF5DC-9137-408B-B5CF-25802C855EE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7002" y="4755006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Line 71">
            <a:extLst>
              <a:ext uri="{FF2B5EF4-FFF2-40B4-BE49-F238E27FC236}">
                <a16:creationId xmlns:a16="http://schemas.microsoft.com/office/drawing/2014/main" xmlns="" id="{34D24E4B-ADA7-4073-84FA-FA23D9707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7952" y="475500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Rectangle 72">
            <a:extLst>
              <a:ext uri="{FF2B5EF4-FFF2-40B4-BE49-F238E27FC236}">
                <a16:creationId xmlns:a16="http://schemas.microsoft.com/office/drawing/2014/main" xmlns="" id="{8D3D3813-B30E-43D6-9F17-E0C60940B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0541" y="4831206"/>
            <a:ext cx="18288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Freeform 73">
            <a:extLst>
              <a:ext uri="{FF2B5EF4-FFF2-40B4-BE49-F238E27FC236}">
                <a16:creationId xmlns:a16="http://schemas.microsoft.com/office/drawing/2014/main" xmlns="" id="{AD9D10E6-D944-4A0C-8D89-10DF8B4DF303}"/>
              </a:ext>
            </a:extLst>
          </p:cNvPr>
          <p:cNvSpPr>
            <a:spLocks/>
          </p:cNvSpPr>
          <p:nvPr/>
        </p:nvSpPr>
        <p:spPr bwMode="auto">
          <a:xfrm>
            <a:off x="8340541" y="4831206"/>
            <a:ext cx="182880" cy="371475"/>
          </a:xfrm>
          <a:custGeom>
            <a:avLst/>
            <a:gdLst>
              <a:gd name="T0" fmla="*/ 0 w 44"/>
              <a:gd name="T1" fmla="*/ 39 h 39"/>
              <a:gd name="T2" fmla="*/ 0 w 44"/>
              <a:gd name="T3" fmla="*/ 0 h 39"/>
              <a:gd name="T4" fmla="*/ 44 w 44"/>
              <a:gd name="T5" fmla="*/ 0 h 39"/>
              <a:gd name="T6" fmla="*/ 44 w 44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9">
                <a:moveTo>
                  <a:pt x="0" y="39"/>
                </a:moveTo>
                <a:lnTo>
                  <a:pt x="0" y="0"/>
                </a:lnTo>
                <a:lnTo>
                  <a:pt x="44" y="0"/>
                </a:lnTo>
                <a:lnTo>
                  <a:pt x="44" y="39"/>
                </a:lnTo>
              </a:path>
            </a:pathLst>
          </a:cu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Line 74">
            <a:extLst>
              <a:ext uri="{FF2B5EF4-FFF2-40B4-BE49-F238E27FC236}">
                <a16:creationId xmlns:a16="http://schemas.microsoft.com/office/drawing/2014/main" xmlns="" id="{65F9FCB6-603C-406C-911E-8441175E1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58112" y="4831206"/>
            <a:ext cx="0" cy="476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Line 75">
            <a:extLst>
              <a:ext uri="{FF2B5EF4-FFF2-40B4-BE49-F238E27FC236}">
                <a16:creationId xmlns:a16="http://schemas.microsoft.com/office/drawing/2014/main" xmlns="" id="{B8B5694E-614B-4C19-B0BE-B82B016370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39062" y="483120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Rectangle 76">
            <a:extLst>
              <a:ext uri="{FF2B5EF4-FFF2-40B4-BE49-F238E27FC236}">
                <a16:creationId xmlns:a16="http://schemas.microsoft.com/office/drawing/2014/main" xmlns="" id="{E3C72B3F-A9FB-4CEB-A12C-63C0EFDB1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1651" y="4878831"/>
            <a:ext cx="18288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Freeform 77">
            <a:extLst>
              <a:ext uri="{FF2B5EF4-FFF2-40B4-BE49-F238E27FC236}">
                <a16:creationId xmlns:a16="http://schemas.microsoft.com/office/drawing/2014/main" xmlns="" id="{61D871A4-D223-407B-B96E-2C4C6D39B0BB}"/>
              </a:ext>
            </a:extLst>
          </p:cNvPr>
          <p:cNvSpPr>
            <a:spLocks/>
          </p:cNvSpPr>
          <p:nvPr/>
        </p:nvSpPr>
        <p:spPr bwMode="auto">
          <a:xfrm>
            <a:off x="8671651" y="4878831"/>
            <a:ext cx="182880" cy="323850"/>
          </a:xfrm>
          <a:custGeom>
            <a:avLst/>
            <a:gdLst>
              <a:gd name="T0" fmla="*/ 0 w 44"/>
              <a:gd name="T1" fmla="*/ 34 h 34"/>
              <a:gd name="T2" fmla="*/ 0 w 44"/>
              <a:gd name="T3" fmla="*/ 0 h 34"/>
              <a:gd name="T4" fmla="*/ 44 w 44"/>
              <a:gd name="T5" fmla="*/ 0 h 34"/>
              <a:gd name="T6" fmla="*/ 44 w 44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4">
                <a:moveTo>
                  <a:pt x="0" y="34"/>
                </a:moveTo>
                <a:lnTo>
                  <a:pt x="0" y="0"/>
                </a:lnTo>
                <a:lnTo>
                  <a:pt x="44" y="0"/>
                </a:lnTo>
                <a:lnTo>
                  <a:pt x="44" y="34"/>
                </a:lnTo>
              </a:path>
            </a:pathLst>
          </a:cu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Line 78">
            <a:extLst>
              <a:ext uri="{FF2B5EF4-FFF2-40B4-BE49-F238E27FC236}">
                <a16:creationId xmlns:a16="http://schemas.microsoft.com/office/drawing/2014/main" xmlns="" id="{597F9498-6A4C-4800-8B1F-6D6448FC6048}"/>
              </a:ext>
            </a:extLst>
          </p:cNvPr>
          <p:cNvSpPr>
            <a:spLocks noChangeShapeType="1"/>
          </p:cNvSpPr>
          <p:nvPr/>
        </p:nvSpPr>
        <p:spPr bwMode="auto">
          <a:xfrm>
            <a:off x="9103736" y="4821681"/>
            <a:ext cx="0" cy="285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Line 79">
            <a:extLst>
              <a:ext uri="{FF2B5EF4-FFF2-40B4-BE49-F238E27FC236}">
                <a16:creationId xmlns:a16="http://schemas.microsoft.com/office/drawing/2014/main" xmlns="" id="{829FE575-738B-4B09-BD36-340F7D627809}"/>
              </a:ext>
            </a:extLst>
          </p:cNvPr>
          <p:cNvSpPr>
            <a:spLocks noChangeShapeType="1"/>
          </p:cNvSpPr>
          <p:nvPr/>
        </p:nvSpPr>
        <p:spPr bwMode="auto">
          <a:xfrm>
            <a:off x="9084686" y="482168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Rectangle 80">
            <a:extLst>
              <a:ext uri="{FF2B5EF4-FFF2-40B4-BE49-F238E27FC236}">
                <a16:creationId xmlns:a16="http://schemas.microsoft.com/office/drawing/2014/main" xmlns="" id="{1D1382F1-5BA3-48F0-B6F7-CE3696AF2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7275" y="4850256"/>
            <a:ext cx="182880" cy="3619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Freeform 81">
            <a:extLst>
              <a:ext uri="{FF2B5EF4-FFF2-40B4-BE49-F238E27FC236}">
                <a16:creationId xmlns:a16="http://schemas.microsoft.com/office/drawing/2014/main" xmlns="" id="{A2813ABE-AF90-4098-9029-0CC5EAAAEAC9}"/>
              </a:ext>
            </a:extLst>
          </p:cNvPr>
          <p:cNvSpPr>
            <a:spLocks/>
          </p:cNvSpPr>
          <p:nvPr/>
        </p:nvSpPr>
        <p:spPr bwMode="auto">
          <a:xfrm>
            <a:off x="9017275" y="4850256"/>
            <a:ext cx="182880" cy="352425"/>
          </a:xfrm>
          <a:custGeom>
            <a:avLst/>
            <a:gdLst>
              <a:gd name="T0" fmla="*/ 0 w 44"/>
              <a:gd name="T1" fmla="*/ 37 h 37"/>
              <a:gd name="T2" fmla="*/ 0 w 44"/>
              <a:gd name="T3" fmla="*/ 0 h 37"/>
              <a:gd name="T4" fmla="*/ 44 w 44"/>
              <a:gd name="T5" fmla="*/ 0 h 37"/>
              <a:gd name="T6" fmla="*/ 44 w 44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7">
                <a:moveTo>
                  <a:pt x="0" y="37"/>
                </a:moveTo>
                <a:lnTo>
                  <a:pt x="0" y="0"/>
                </a:lnTo>
                <a:lnTo>
                  <a:pt x="44" y="0"/>
                </a:lnTo>
                <a:lnTo>
                  <a:pt x="44" y="37"/>
                </a:lnTo>
              </a:path>
            </a:pathLst>
          </a:cu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Line 82">
            <a:extLst>
              <a:ext uri="{FF2B5EF4-FFF2-40B4-BE49-F238E27FC236}">
                <a16:creationId xmlns:a16="http://schemas.microsoft.com/office/drawing/2014/main" xmlns="" id="{AAADBB0A-7DFA-4759-A82B-79B9AB603151}"/>
              </a:ext>
            </a:extLst>
          </p:cNvPr>
          <p:cNvSpPr>
            <a:spLocks noChangeShapeType="1"/>
          </p:cNvSpPr>
          <p:nvPr/>
        </p:nvSpPr>
        <p:spPr bwMode="auto">
          <a:xfrm>
            <a:off x="9449360" y="4764531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Line 83">
            <a:extLst>
              <a:ext uri="{FF2B5EF4-FFF2-40B4-BE49-F238E27FC236}">
                <a16:creationId xmlns:a16="http://schemas.microsoft.com/office/drawing/2014/main" xmlns="" id="{E37CC37F-4D39-4ADC-915B-68CD5FF83DCA}"/>
              </a:ext>
            </a:extLst>
          </p:cNvPr>
          <p:cNvSpPr>
            <a:spLocks noChangeShapeType="1"/>
          </p:cNvSpPr>
          <p:nvPr/>
        </p:nvSpPr>
        <p:spPr bwMode="auto">
          <a:xfrm>
            <a:off x="9430310" y="476453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Rectangle 84">
            <a:extLst>
              <a:ext uri="{FF2B5EF4-FFF2-40B4-BE49-F238E27FC236}">
                <a16:creationId xmlns:a16="http://schemas.microsoft.com/office/drawing/2014/main" xmlns="" id="{A762282F-27C6-43BD-81DA-6F2DACB23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2899" y="4840731"/>
            <a:ext cx="182880" cy="3714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Freeform 85">
            <a:extLst>
              <a:ext uri="{FF2B5EF4-FFF2-40B4-BE49-F238E27FC236}">
                <a16:creationId xmlns:a16="http://schemas.microsoft.com/office/drawing/2014/main" xmlns="" id="{A3323E4B-A388-46B2-A008-D3086B86D2FB}"/>
              </a:ext>
            </a:extLst>
          </p:cNvPr>
          <p:cNvSpPr>
            <a:spLocks/>
          </p:cNvSpPr>
          <p:nvPr/>
        </p:nvSpPr>
        <p:spPr bwMode="auto">
          <a:xfrm>
            <a:off x="9362899" y="4840731"/>
            <a:ext cx="182880" cy="361950"/>
          </a:xfrm>
          <a:custGeom>
            <a:avLst/>
            <a:gdLst>
              <a:gd name="T0" fmla="*/ 0 w 44"/>
              <a:gd name="T1" fmla="*/ 38 h 38"/>
              <a:gd name="T2" fmla="*/ 0 w 44"/>
              <a:gd name="T3" fmla="*/ 0 h 38"/>
              <a:gd name="T4" fmla="*/ 44 w 44"/>
              <a:gd name="T5" fmla="*/ 0 h 38"/>
              <a:gd name="T6" fmla="*/ 44 w 44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8">
                <a:moveTo>
                  <a:pt x="0" y="38"/>
                </a:moveTo>
                <a:lnTo>
                  <a:pt x="0" y="0"/>
                </a:lnTo>
                <a:lnTo>
                  <a:pt x="44" y="0"/>
                </a:lnTo>
                <a:lnTo>
                  <a:pt x="44" y="38"/>
                </a:lnTo>
              </a:path>
            </a:pathLst>
          </a:cu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Line 86">
            <a:extLst>
              <a:ext uri="{FF2B5EF4-FFF2-40B4-BE49-F238E27FC236}">
                <a16:creationId xmlns:a16="http://schemas.microsoft.com/office/drawing/2014/main" xmlns="" id="{1BFAEF0F-38F4-4E66-9A7A-6D7B59E642B0}"/>
              </a:ext>
            </a:extLst>
          </p:cNvPr>
          <p:cNvSpPr>
            <a:spLocks noChangeShapeType="1"/>
          </p:cNvSpPr>
          <p:nvPr/>
        </p:nvSpPr>
        <p:spPr bwMode="auto">
          <a:xfrm>
            <a:off x="9780470" y="4764531"/>
            <a:ext cx="0" cy="857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Line 87">
            <a:extLst>
              <a:ext uri="{FF2B5EF4-FFF2-40B4-BE49-F238E27FC236}">
                <a16:creationId xmlns:a16="http://schemas.microsoft.com/office/drawing/2014/main" xmlns="" id="{95A00E28-BE4D-431A-ADA0-C5C01AFB138B}"/>
              </a:ext>
            </a:extLst>
          </p:cNvPr>
          <p:cNvSpPr>
            <a:spLocks noChangeShapeType="1"/>
          </p:cNvSpPr>
          <p:nvPr/>
        </p:nvSpPr>
        <p:spPr bwMode="auto">
          <a:xfrm>
            <a:off x="9761420" y="476453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Rectangle 88">
            <a:extLst>
              <a:ext uri="{FF2B5EF4-FFF2-40B4-BE49-F238E27FC236}">
                <a16:creationId xmlns:a16="http://schemas.microsoft.com/office/drawing/2014/main" xmlns="" id="{27782BF6-5B1A-40CE-B9BA-3234E84D7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4009" y="4850256"/>
            <a:ext cx="182880" cy="3619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Freeform 89">
            <a:extLst>
              <a:ext uri="{FF2B5EF4-FFF2-40B4-BE49-F238E27FC236}">
                <a16:creationId xmlns:a16="http://schemas.microsoft.com/office/drawing/2014/main" xmlns="" id="{C6A77B43-77EE-439D-8337-7A25535018BE}"/>
              </a:ext>
            </a:extLst>
          </p:cNvPr>
          <p:cNvSpPr>
            <a:spLocks/>
          </p:cNvSpPr>
          <p:nvPr/>
        </p:nvSpPr>
        <p:spPr bwMode="auto">
          <a:xfrm>
            <a:off x="9694009" y="4850256"/>
            <a:ext cx="182880" cy="352425"/>
          </a:xfrm>
          <a:custGeom>
            <a:avLst/>
            <a:gdLst>
              <a:gd name="T0" fmla="*/ 0 w 44"/>
              <a:gd name="T1" fmla="*/ 37 h 37"/>
              <a:gd name="T2" fmla="*/ 0 w 44"/>
              <a:gd name="T3" fmla="*/ 0 h 37"/>
              <a:gd name="T4" fmla="*/ 44 w 44"/>
              <a:gd name="T5" fmla="*/ 0 h 37"/>
              <a:gd name="T6" fmla="*/ 44 w 44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7">
                <a:moveTo>
                  <a:pt x="0" y="37"/>
                </a:moveTo>
                <a:lnTo>
                  <a:pt x="0" y="0"/>
                </a:lnTo>
                <a:lnTo>
                  <a:pt x="44" y="0"/>
                </a:lnTo>
                <a:lnTo>
                  <a:pt x="44" y="37"/>
                </a:lnTo>
              </a:path>
            </a:pathLst>
          </a:cu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Line 90">
            <a:extLst>
              <a:ext uri="{FF2B5EF4-FFF2-40B4-BE49-F238E27FC236}">
                <a16:creationId xmlns:a16="http://schemas.microsoft.com/office/drawing/2014/main" xmlns="" id="{972F83A8-8127-48B6-BA55-7CF798314A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9827" y="5202681"/>
            <a:ext cx="1828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Line 91">
            <a:extLst>
              <a:ext uri="{FF2B5EF4-FFF2-40B4-BE49-F238E27FC236}">
                <a16:creationId xmlns:a16="http://schemas.microsoft.com/office/drawing/2014/main" xmlns="" id="{E161353E-7B77-4CF6-A0A0-17F925A666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69094" y="3373881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xmlns="" id="{FD88882F-4952-40A4-B8FE-292D49211C1C}"/>
              </a:ext>
            </a:extLst>
          </p:cNvPr>
          <p:cNvSpPr txBox="1"/>
          <p:nvPr/>
        </p:nvSpPr>
        <p:spPr>
          <a:xfrm>
            <a:off x="7339776" y="299295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57" name="Rectangle 167">
            <a:extLst>
              <a:ext uri="{FF2B5EF4-FFF2-40B4-BE49-F238E27FC236}">
                <a16:creationId xmlns:a16="http://schemas.microsoft.com/office/drawing/2014/main" xmlns="" id="{81019D9D-62FC-4BF2-BAC0-47719C504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6958" y="5547940"/>
            <a:ext cx="25847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% ‘Shock</a:t>
            </a:r>
            <a:r>
              <a:rPr lang="en-US" altLang="en-US" sz="1200" baseline="0" dirty="0">
                <a:solidFill>
                  <a:srgbClr val="000000"/>
                </a:solidFill>
              </a:rPr>
              <a:t>-</a:t>
            </a: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probability</a:t>
            </a:r>
            <a:r>
              <a:rPr lang="en-US" altLang="en-US" sz="1200" dirty="0">
                <a:solidFill>
                  <a:srgbClr val="000000"/>
                </a:solidFill>
              </a:rPr>
              <a:t>’ (no shock given)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(10-trial-blocks)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18">
            <a:extLst>
              <a:ext uri="{FF2B5EF4-FFF2-40B4-BE49-F238E27FC236}">
                <a16:creationId xmlns:a16="http://schemas.microsoft.com/office/drawing/2014/main" xmlns="" id="{84924FA5-6A35-4FA7-BB8D-E8873F62871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044374" y="4140336"/>
            <a:ext cx="12455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Latency to 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 (sec)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9" name="Rectangle 340">
            <a:extLst>
              <a:ext uri="{FF2B5EF4-FFF2-40B4-BE49-F238E27FC236}">
                <a16:creationId xmlns:a16="http://schemas.microsoft.com/office/drawing/2014/main" xmlns="" id="{B659A71C-DDF7-428A-B7AB-EF2870E19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4327" y="5295857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0" name="Rectangle 346">
            <a:extLst>
              <a:ext uri="{FF2B5EF4-FFF2-40B4-BE49-F238E27FC236}">
                <a16:creationId xmlns:a16="http://schemas.microsoft.com/office/drawing/2014/main" xmlns="" id="{9CC09EFB-1DF5-4A67-91C0-8DFDCED02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2088" y="530910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1" name="Rectangle 348">
            <a:extLst>
              <a:ext uri="{FF2B5EF4-FFF2-40B4-BE49-F238E27FC236}">
                <a16:creationId xmlns:a16="http://schemas.microsoft.com/office/drawing/2014/main" xmlns="" id="{C7A76FB7-640B-47F9-9298-58EA83616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6358" y="5309109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342">
            <a:extLst>
              <a:ext uri="{FF2B5EF4-FFF2-40B4-BE49-F238E27FC236}">
                <a16:creationId xmlns:a16="http://schemas.microsoft.com/office/drawing/2014/main" xmlns="" id="{57A3DA9C-C2C1-4070-AAA5-41A3F9022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5789" y="530039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3" name="Rectangle 344">
            <a:extLst>
              <a:ext uri="{FF2B5EF4-FFF2-40B4-BE49-F238E27FC236}">
                <a16:creationId xmlns:a16="http://schemas.microsoft.com/office/drawing/2014/main" xmlns="" id="{0389CAD3-5D8B-4962-A497-0950D12E8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193" y="530039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167">
            <a:extLst>
              <a:ext uri="{FF2B5EF4-FFF2-40B4-BE49-F238E27FC236}">
                <a16:creationId xmlns:a16="http://schemas.microsoft.com/office/drawing/2014/main" xmlns="" id="{0775D2C8-BF4D-4456-9436-2ADF85995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201" y="5545500"/>
            <a:ext cx="25847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% ‘Shock</a:t>
            </a:r>
            <a:r>
              <a:rPr lang="en-US" altLang="en-US" sz="1200" baseline="0" dirty="0">
                <a:solidFill>
                  <a:srgbClr val="000000"/>
                </a:solidFill>
              </a:rPr>
              <a:t>-</a:t>
            </a: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probability</a:t>
            </a:r>
            <a:r>
              <a:rPr lang="en-US" altLang="en-US" sz="1200" dirty="0">
                <a:solidFill>
                  <a:srgbClr val="000000"/>
                </a:solidFill>
              </a:rPr>
              <a:t>’ (no shock given)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(10-trial-blocks)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9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Line 87"/>
          <p:cNvSpPr>
            <a:spLocks noChangeShapeType="1"/>
          </p:cNvSpPr>
          <p:nvPr/>
        </p:nvSpPr>
        <p:spPr bwMode="auto">
          <a:xfrm flipV="1">
            <a:off x="6778768" y="6693187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7" name="Line 88"/>
          <p:cNvSpPr>
            <a:spLocks noChangeShapeType="1"/>
          </p:cNvSpPr>
          <p:nvPr/>
        </p:nvSpPr>
        <p:spPr bwMode="auto">
          <a:xfrm flipH="1">
            <a:off x="6740668" y="852198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Rectangle 257"/>
          <p:cNvSpPr>
            <a:spLocks noChangeArrowheads="1"/>
          </p:cNvSpPr>
          <p:nvPr/>
        </p:nvSpPr>
        <p:spPr bwMode="auto">
          <a:xfrm>
            <a:off x="6607318" y="8445787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Line 90"/>
          <p:cNvSpPr>
            <a:spLocks noChangeShapeType="1"/>
          </p:cNvSpPr>
          <p:nvPr/>
        </p:nvSpPr>
        <p:spPr bwMode="auto">
          <a:xfrm flipH="1">
            <a:off x="6740668" y="816003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Rectangle 259"/>
          <p:cNvSpPr>
            <a:spLocks noChangeArrowheads="1"/>
          </p:cNvSpPr>
          <p:nvPr/>
        </p:nvSpPr>
        <p:spPr bwMode="auto">
          <a:xfrm>
            <a:off x="6435868" y="808383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Line 92"/>
          <p:cNvSpPr>
            <a:spLocks noChangeShapeType="1"/>
          </p:cNvSpPr>
          <p:nvPr/>
        </p:nvSpPr>
        <p:spPr bwMode="auto">
          <a:xfrm flipH="1">
            <a:off x="6740668" y="778856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Rectangle 261"/>
          <p:cNvSpPr>
            <a:spLocks noChangeArrowheads="1"/>
          </p:cNvSpPr>
          <p:nvPr/>
        </p:nvSpPr>
        <p:spPr bwMode="auto">
          <a:xfrm>
            <a:off x="6435868" y="771236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Line 94"/>
          <p:cNvSpPr>
            <a:spLocks noChangeShapeType="1"/>
          </p:cNvSpPr>
          <p:nvPr/>
        </p:nvSpPr>
        <p:spPr bwMode="auto">
          <a:xfrm flipH="1">
            <a:off x="6740668" y="742661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Rectangle 263"/>
          <p:cNvSpPr>
            <a:spLocks noChangeArrowheads="1"/>
          </p:cNvSpPr>
          <p:nvPr/>
        </p:nvSpPr>
        <p:spPr bwMode="auto">
          <a:xfrm>
            <a:off x="6435868" y="735041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Line 96"/>
          <p:cNvSpPr>
            <a:spLocks noChangeShapeType="1"/>
          </p:cNvSpPr>
          <p:nvPr/>
        </p:nvSpPr>
        <p:spPr bwMode="auto">
          <a:xfrm flipH="1">
            <a:off x="6740668" y="705513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Rectangle 265"/>
          <p:cNvSpPr>
            <a:spLocks noChangeArrowheads="1"/>
          </p:cNvSpPr>
          <p:nvPr/>
        </p:nvSpPr>
        <p:spPr bwMode="auto">
          <a:xfrm>
            <a:off x="6435868" y="697893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Line 98"/>
          <p:cNvSpPr>
            <a:spLocks noChangeShapeType="1"/>
          </p:cNvSpPr>
          <p:nvPr/>
        </p:nvSpPr>
        <p:spPr bwMode="auto">
          <a:xfrm flipH="1">
            <a:off x="6740668" y="669318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Rectangle 267"/>
          <p:cNvSpPr>
            <a:spLocks noChangeArrowheads="1"/>
          </p:cNvSpPr>
          <p:nvPr/>
        </p:nvSpPr>
        <p:spPr bwMode="auto">
          <a:xfrm>
            <a:off x="6435868" y="661698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Line 106"/>
          <p:cNvSpPr>
            <a:spLocks noChangeShapeType="1"/>
          </p:cNvSpPr>
          <p:nvPr/>
        </p:nvSpPr>
        <p:spPr bwMode="auto">
          <a:xfrm>
            <a:off x="7037796" y="7321837"/>
            <a:ext cx="0" cy="571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Line 107"/>
          <p:cNvSpPr>
            <a:spLocks noChangeShapeType="1"/>
          </p:cNvSpPr>
          <p:nvPr/>
        </p:nvSpPr>
        <p:spPr bwMode="auto">
          <a:xfrm>
            <a:off x="7018746" y="732183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Rectangle 271"/>
          <p:cNvSpPr>
            <a:spLocks noChangeArrowheads="1"/>
          </p:cNvSpPr>
          <p:nvPr/>
        </p:nvSpPr>
        <p:spPr bwMode="auto">
          <a:xfrm>
            <a:off x="6933021" y="7378987"/>
            <a:ext cx="228600" cy="1152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Freeform 272"/>
          <p:cNvSpPr>
            <a:spLocks/>
          </p:cNvSpPr>
          <p:nvPr/>
        </p:nvSpPr>
        <p:spPr bwMode="auto">
          <a:xfrm>
            <a:off x="6933021" y="7378987"/>
            <a:ext cx="219075" cy="1143000"/>
          </a:xfrm>
          <a:custGeom>
            <a:avLst/>
            <a:gdLst>
              <a:gd name="T0" fmla="*/ 0 w 23"/>
              <a:gd name="T1" fmla="*/ 120 h 120"/>
              <a:gd name="T2" fmla="*/ 0 w 23"/>
              <a:gd name="T3" fmla="*/ 0 h 120"/>
              <a:gd name="T4" fmla="*/ 23 w 23"/>
              <a:gd name="T5" fmla="*/ 0 h 120"/>
              <a:gd name="T6" fmla="*/ 23 w 23"/>
              <a:gd name="T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20">
                <a:moveTo>
                  <a:pt x="0" y="120"/>
                </a:moveTo>
                <a:lnTo>
                  <a:pt x="0" y="0"/>
                </a:lnTo>
                <a:lnTo>
                  <a:pt x="23" y="0"/>
                </a:lnTo>
                <a:lnTo>
                  <a:pt x="23" y="12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Line 110"/>
          <p:cNvSpPr>
            <a:spLocks noChangeShapeType="1"/>
          </p:cNvSpPr>
          <p:nvPr/>
        </p:nvSpPr>
        <p:spPr bwMode="auto">
          <a:xfrm>
            <a:off x="7435921" y="7236112"/>
            <a:ext cx="0" cy="666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Line 111"/>
          <p:cNvSpPr>
            <a:spLocks noChangeShapeType="1"/>
          </p:cNvSpPr>
          <p:nvPr/>
        </p:nvSpPr>
        <p:spPr bwMode="auto">
          <a:xfrm>
            <a:off x="7416871" y="723611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Rectangle 275"/>
          <p:cNvSpPr>
            <a:spLocks noChangeArrowheads="1"/>
          </p:cNvSpPr>
          <p:nvPr/>
        </p:nvSpPr>
        <p:spPr bwMode="auto">
          <a:xfrm>
            <a:off x="7331146" y="7302787"/>
            <a:ext cx="228600" cy="1228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Freeform 276"/>
          <p:cNvSpPr>
            <a:spLocks/>
          </p:cNvSpPr>
          <p:nvPr/>
        </p:nvSpPr>
        <p:spPr bwMode="auto">
          <a:xfrm>
            <a:off x="7331146" y="7302787"/>
            <a:ext cx="219075" cy="1219200"/>
          </a:xfrm>
          <a:custGeom>
            <a:avLst/>
            <a:gdLst>
              <a:gd name="T0" fmla="*/ 0 w 23"/>
              <a:gd name="T1" fmla="*/ 128 h 128"/>
              <a:gd name="T2" fmla="*/ 0 w 23"/>
              <a:gd name="T3" fmla="*/ 0 h 128"/>
              <a:gd name="T4" fmla="*/ 23 w 23"/>
              <a:gd name="T5" fmla="*/ 0 h 128"/>
              <a:gd name="T6" fmla="*/ 23 w 23"/>
              <a:gd name="T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28">
                <a:moveTo>
                  <a:pt x="0" y="128"/>
                </a:moveTo>
                <a:lnTo>
                  <a:pt x="0" y="0"/>
                </a:lnTo>
                <a:lnTo>
                  <a:pt x="23" y="0"/>
                </a:lnTo>
                <a:lnTo>
                  <a:pt x="23" y="12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Line 122"/>
          <p:cNvSpPr>
            <a:spLocks noChangeShapeType="1"/>
          </p:cNvSpPr>
          <p:nvPr/>
        </p:nvSpPr>
        <p:spPr bwMode="auto">
          <a:xfrm>
            <a:off x="6783271" y="8521987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Line 123"/>
          <p:cNvSpPr>
            <a:spLocks noChangeShapeType="1"/>
          </p:cNvSpPr>
          <p:nvPr/>
        </p:nvSpPr>
        <p:spPr bwMode="auto">
          <a:xfrm flipV="1">
            <a:off x="6778768" y="6693187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Line 87">
            <a:extLst>
              <a:ext uri="{FF2B5EF4-FFF2-40B4-BE49-F238E27FC236}">
                <a16:creationId xmlns:a16="http://schemas.microsoft.com/office/drawing/2014/main" xmlns="" id="{2A112329-6B29-4EAC-A381-F2A3F8314F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0666" y="6698802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" name="Line 88">
            <a:extLst>
              <a:ext uri="{FF2B5EF4-FFF2-40B4-BE49-F238E27FC236}">
                <a16:creationId xmlns:a16="http://schemas.microsoft.com/office/drawing/2014/main" xmlns="" id="{40EF4AE8-97C7-4E11-A998-0FB72269C5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2566" y="852760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Rectangle 414">
            <a:extLst>
              <a:ext uri="{FF2B5EF4-FFF2-40B4-BE49-F238E27FC236}">
                <a16:creationId xmlns:a16="http://schemas.microsoft.com/office/drawing/2014/main" xmlns="" id="{11DDC161-BE07-486C-B030-7F269E1F0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9216" y="8451402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6" name="Line 90">
            <a:extLst>
              <a:ext uri="{FF2B5EF4-FFF2-40B4-BE49-F238E27FC236}">
                <a16:creationId xmlns:a16="http://schemas.microsoft.com/office/drawing/2014/main" xmlns="" id="{2DBE87ED-158B-4B50-B7AE-061C1AAB96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2566" y="816565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xmlns="" id="{2B6480A5-6E4A-4377-8847-394BEF0B2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766" y="808945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8" name="Line 92">
            <a:extLst>
              <a:ext uri="{FF2B5EF4-FFF2-40B4-BE49-F238E27FC236}">
                <a16:creationId xmlns:a16="http://schemas.microsoft.com/office/drawing/2014/main" xmlns="" id="{B1A3DA44-F35E-48B6-8F2E-7FD52DD18F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2566" y="779417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" name="Rectangle 418">
            <a:extLst>
              <a:ext uri="{FF2B5EF4-FFF2-40B4-BE49-F238E27FC236}">
                <a16:creationId xmlns:a16="http://schemas.microsoft.com/office/drawing/2014/main" xmlns="" id="{60AB2B5B-8BC6-4538-925C-6E71F17C9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766" y="771797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0" name="Line 94">
            <a:extLst>
              <a:ext uri="{FF2B5EF4-FFF2-40B4-BE49-F238E27FC236}">
                <a16:creationId xmlns:a16="http://schemas.microsoft.com/office/drawing/2014/main" xmlns="" id="{30970405-CC52-4DDB-ADC2-44F7CCD9AB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2566" y="743222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" name="Rectangle 420">
            <a:extLst>
              <a:ext uri="{FF2B5EF4-FFF2-40B4-BE49-F238E27FC236}">
                <a16:creationId xmlns:a16="http://schemas.microsoft.com/office/drawing/2014/main" xmlns="" id="{20A9E482-A3A7-4E4F-915F-297603BB0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766" y="735602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2" name="Line 96">
            <a:extLst>
              <a:ext uri="{FF2B5EF4-FFF2-40B4-BE49-F238E27FC236}">
                <a16:creationId xmlns:a16="http://schemas.microsoft.com/office/drawing/2014/main" xmlns="" id="{EADCA8BB-7F14-4758-8F06-C3C6D36D1D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2566" y="706075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xmlns="" id="{696A47DF-862C-4C88-891D-7654259B1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766" y="698455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4" name="Line 98">
            <a:extLst>
              <a:ext uri="{FF2B5EF4-FFF2-40B4-BE49-F238E27FC236}">
                <a16:creationId xmlns:a16="http://schemas.microsoft.com/office/drawing/2014/main" xmlns="" id="{777EC7CC-27FA-472F-B050-6445C7E5F3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2566" y="669880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5" name="Rectangle 424">
            <a:extLst>
              <a:ext uri="{FF2B5EF4-FFF2-40B4-BE49-F238E27FC236}">
                <a16:creationId xmlns:a16="http://schemas.microsoft.com/office/drawing/2014/main" xmlns="" id="{4F6DC6D7-0A2E-4804-81DD-D80B92665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766" y="662260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5" name="Line 114">
            <a:extLst>
              <a:ext uri="{FF2B5EF4-FFF2-40B4-BE49-F238E27FC236}">
                <a16:creationId xmlns:a16="http://schemas.microsoft.com/office/drawing/2014/main" xmlns="" id="{19D1F03E-51F1-4A9A-BDF1-83858E0042E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15605" y="7527477"/>
            <a:ext cx="0" cy="285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" name="Line 115">
            <a:extLst>
              <a:ext uri="{FF2B5EF4-FFF2-40B4-BE49-F238E27FC236}">
                <a16:creationId xmlns:a16="http://schemas.microsoft.com/office/drawing/2014/main" xmlns="" id="{7F7161EE-1F6A-4F62-AC50-77282C8F22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6555" y="752747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xmlns="" id="{BF02107B-F9EF-42BD-A3C2-7FA64AE87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0830" y="7556052"/>
            <a:ext cx="228600" cy="981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8" name="Freeform 280">
            <a:extLst>
              <a:ext uri="{FF2B5EF4-FFF2-40B4-BE49-F238E27FC236}">
                <a16:creationId xmlns:a16="http://schemas.microsoft.com/office/drawing/2014/main" xmlns="" id="{5CEA2D77-D3BE-41D3-86D6-29F80A36E8D5}"/>
              </a:ext>
            </a:extLst>
          </p:cNvPr>
          <p:cNvSpPr>
            <a:spLocks/>
          </p:cNvSpPr>
          <p:nvPr/>
        </p:nvSpPr>
        <p:spPr bwMode="auto">
          <a:xfrm>
            <a:off x="3210830" y="7556052"/>
            <a:ext cx="219075" cy="971550"/>
          </a:xfrm>
          <a:custGeom>
            <a:avLst/>
            <a:gdLst>
              <a:gd name="T0" fmla="*/ 0 w 23"/>
              <a:gd name="T1" fmla="*/ 102 h 102"/>
              <a:gd name="T2" fmla="*/ 0 w 23"/>
              <a:gd name="T3" fmla="*/ 0 h 102"/>
              <a:gd name="T4" fmla="*/ 23 w 23"/>
              <a:gd name="T5" fmla="*/ 0 h 102"/>
              <a:gd name="T6" fmla="*/ 23 w 23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02">
                <a:moveTo>
                  <a:pt x="0" y="102"/>
                </a:moveTo>
                <a:lnTo>
                  <a:pt x="0" y="0"/>
                </a:lnTo>
                <a:lnTo>
                  <a:pt x="23" y="0"/>
                </a:lnTo>
                <a:lnTo>
                  <a:pt x="23" y="10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" name="Line 118">
            <a:extLst>
              <a:ext uri="{FF2B5EF4-FFF2-40B4-BE49-F238E27FC236}">
                <a16:creationId xmlns:a16="http://schemas.microsoft.com/office/drawing/2014/main" xmlns="" id="{BE9157C9-F05F-4241-8D51-51B3346206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0580" y="7498902"/>
            <a:ext cx="0" cy="857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" name="Line 119">
            <a:extLst>
              <a:ext uri="{FF2B5EF4-FFF2-40B4-BE49-F238E27FC236}">
                <a16:creationId xmlns:a16="http://schemas.microsoft.com/office/drawing/2014/main" xmlns="" id="{8FC6A0FA-B1B5-425C-B59B-E7726DE8E4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71530" y="749890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" name="Rectangle 440">
            <a:extLst>
              <a:ext uri="{FF2B5EF4-FFF2-40B4-BE49-F238E27FC236}">
                <a16:creationId xmlns:a16="http://schemas.microsoft.com/office/drawing/2014/main" xmlns="" id="{3FC86D13-14A5-4F6F-8789-7D634A9B9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5805" y="7584627"/>
            <a:ext cx="228600" cy="9525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2" name="Freeform 284">
            <a:extLst>
              <a:ext uri="{FF2B5EF4-FFF2-40B4-BE49-F238E27FC236}">
                <a16:creationId xmlns:a16="http://schemas.microsoft.com/office/drawing/2014/main" xmlns="" id="{D7C1DE8B-4354-4643-A024-E99A1CAF1240}"/>
              </a:ext>
            </a:extLst>
          </p:cNvPr>
          <p:cNvSpPr>
            <a:spLocks/>
          </p:cNvSpPr>
          <p:nvPr/>
        </p:nvSpPr>
        <p:spPr bwMode="auto">
          <a:xfrm>
            <a:off x="3585805" y="7584627"/>
            <a:ext cx="219075" cy="942975"/>
          </a:xfrm>
          <a:custGeom>
            <a:avLst/>
            <a:gdLst>
              <a:gd name="T0" fmla="*/ 0 w 23"/>
              <a:gd name="T1" fmla="*/ 99 h 99"/>
              <a:gd name="T2" fmla="*/ 0 w 23"/>
              <a:gd name="T3" fmla="*/ 0 h 99"/>
              <a:gd name="T4" fmla="*/ 23 w 23"/>
              <a:gd name="T5" fmla="*/ 0 h 99"/>
              <a:gd name="T6" fmla="*/ 23 w 23"/>
              <a:gd name="T7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99">
                <a:moveTo>
                  <a:pt x="0" y="99"/>
                </a:moveTo>
                <a:lnTo>
                  <a:pt x="0" y="0"/>
                </a:lnTo>
                <a:lnTo>
                  <a:pt x="23" y="0"/>
                </a:lnTo>
                <a:lnTo>
                  <a:pt x="23" y="9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3" name="Line 122">
            <a:extLst>
              <a:ext uri="{FF2B5EF4-FFF2-40B4-BE49-F238E27FC236}">
                <a16:creationId xmlns:a16="http://schemas.microsoft.com/office/drawing/2014/main" xmlns="" id="{DCC033CB-9AD3-44B8-95F2-C48CE91F6F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5169" y="8527602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" name="Line 123">
            <a:extLst>
              <a:ext uri="{FF2B5EF4-FFF2-40B4-BE49-F238E27FC236}">
                <a16:creationId xmlns:a16="http://schemas.microsoft.com/office/drawing/2014/main" xmlns="" id="{EF0768F1-42B5-4674-8C08-112EB03801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0666" y="6698802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" name="Rectangle 18">
            <a:extLst>
              <a:ext uri="{FF2B5EF4-FFF2-40B4-BE49-F238E27FC236}">
                <a16:creationId xmlns:a16="http://schemas.microsoft.com/office/drawing/2014/main" xmlns="" id="{57C06E91-64BA-4683-9A5E-36276831FDE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447993" y="7399957"/>
            <a:ext cx="1394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Hippocampal CA3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c-fos+ cells per mm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9" name="Rectangle 18">
            <a:extLst>
              <a:ext uri="{FF2B5EF4-FFF2-40B4-BE49-F238E27FC236}">
                <a16:creationId xmlns:a16="http://schemas.microsoft.com/office/drawing/2014/main" xmlns="" id="{449D2AC0-8275-4003-A81F-8A006DF9329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36324" y="7441487"/>
            <a:ext cx="1394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Hippocampal DG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c-fos+ cells per mm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5" name="Rectangle 128">
            <a:extLst>
              <a:ext uri="{FF2B5EF4-FFF2-40B4-BE49-F238E27FC236}">
                <a16:creationId xmlns:a16="http://schemas.microsoft.com/office/drawing/2014/main" xmlns="" id="{2B9BE8E3-D9E0-49C6-B92B-63BC9E561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6112" y="8596640"/>
            <a:ext cx="4826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RDT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6" name="Rectangle 134">
            <a:extLst>
              <a:ext uri="{FF2B5EF4-FFF2-40B4-BE49-F238E27FC236}">
                <a16:creationId xmlns:a16="http://schemas.microsoft.com/office/drawing/2014/main" xmlns="" id="{D64D1060-79F7-4A1D-A2C4-8633E1755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3691" y="859413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NS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8" name="Rectangle 128">
            <a:extLst>
              <a:ext uri="{FF2B5EF4-FFF2-40B4-BE49-F238E27FC236}">
                <a16:creationId xmlns:a16="http://schemas.microsoft.com/office/drawing/2014/main" xmlns="" id="{5C755594-C3FF-42C5-9676-09C3769EA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1194" y="8599029"/>
            <a:ext cx="4826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RDT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9" name="Rectangle 134">
            <a:extLst>
              <a:ext uri="{FF2B5EF4-FFF2-40B4-BE49-F238E27FC236}">
                <a16:creationId xmlns:a16="http://schemas.microsoft.com/office/drawing/2014/main" xmlns="" id="{1B80A2AE-AA14-4C3C-B05D-9948A4414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5477" y="8590052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NS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13" name="Picture 212">
            <a:extLst>
              <a:ext uri="{FF2B5EF4-FFF2-40B4-BE49-F238E27FC236}">
                <a16:creationId xmlns:a16="http://schemas.microsoft.com/office/drawing/2014/main" xmlns="" id="{9E328658-1D76-4E64-AB6F-54434C69DB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608" y="6477788"/>
            <a:ext cx="1396016" cy="939815"/>
          </a:xfrm>
          <a:prstGeom prst="rect">
            <a:avLst/>
          </a:prstGeom>
        </p:spPr>
      </p:pic>
      <p:pic>
        <p:nvPicPr>
          <p:cNvPr id="246" name="Picture 245">
            <a:extLst>
              <a:ext uri="{FF2B5EF4-FFF2-40B4-BE49-F238E27FC236}">
                <a16:creationId xmlns:a16="http://schemas.microsoft.com/office/drawing/2014/main" xmlns="" id="{843A84AC-0859-4705-AD27-B927A828A8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183" y="6504614"/>
            <a:ext cx="1279899" cy="860527"/>
          </a:xfrm>
          <a:prstGeom prst="rect">
            <a:avLst/>
          </a:prstGeom>
        </p:spPr>
      </p:pic>
      <p:sp>
        <p:nvSpPr>
          <p:cNvPr id="565" name="TextBox 564">
            <a:extLst>
              <a:ext uri="{FF2B5EF4-FFF2-40B4-BE49-F238E27FC236}">
                <a16:creationId xmlns:a16="http://schemas.microsoft.com/office/drawing/2014/main" xmlns="" id="{BA83EDA3-2595-44C4-8BDB-12D233C3E7E2}"/>
              </a:ext>
            </a:extLst>
          </p:cNvPr>
          <p:cNvSpPr txBox="1"/>
          <p:nvPr/>
        </p:nvSpPr>
        <p:spPr>
          <a:xfrm>
            <a:off x="5808142" y="6415937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566" name="TextBox 565">
            <a:extLst>
              <a:ext uri="{FF2B5EF4-FFF2-40B4-BE49-F238E27FC236}">
                <a16:creationId xmlns:a16="http://schemas.microsoft.com/office/drawing/2014/main" xmlns="" id="{AE8E7BE6-E6AB-40AE-AB45-2D025CE0B806}"/>
              </a:ext>
            </a:extLst>
          </p:cNvPr>
          <p:cNvSpPr txBox="1"/>
          <p:nvPr/>
        </p:nvSpPr>
        <p:spPr>
          <a:xfrm>
            <a:off x="2113579" y="6431092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98" name="Rectangle 167">
            <a:extLst>
              <a:ext uri="{FF2B5EF4-FFF2-40B4-BE49-F238E27FC236}">
                <a16:creationId xmlns:a16="http://schemas.microsoft.com/office/drawing/2014/main" xmlns="" id="{98C4E1FD-74F3-402B-8CB7-FF52F3363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33" y="360305"/>
            <a:ext cx="1097280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endParaRPr kumimoji="0" lang="en-US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36400F7-E223-497D-83F2-0380AA641438}"/>
              </a:ext>
            </a:extLst>
          </p:cNvPr>
          <p:cNvGrpSpPr>
            <a:grpSpLocks noChangeAspect="1"/>
          </p:cNvGrpSpPr>
          <p:nvPr/>
        </p:nvGrpSpPr>
        <p:grpSpPr>
          <a:xfrm>
            <a:off x="1908337" y="930931"/>
            <a:ext cx="3642304" cy="2564285"/>
            <a:chOff x="483802" y="1097850"/>
            <a:chExt cx="3767901" cy="265668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075020BE-5DEC-4F3A-B4B7-6666A33EC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802" y="1101958"/>
              <a:ext cx="3767901" cy="2652573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57DEFBD0-8425-4F60-B5B1-0D344F069167}"/>
                </a:ext>
              </a:extLst>
            </p:cNvPr>
            <p:cNvSpPr txBox="1"/>
            <p:nvPr/>
          </p:nvSpPr>
          <p:spPr>
            <a:xfrm>
              <a:off x="483802" y="1097850"/>
              <a:ext cx="351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5E695CB-F61A-480A-A9DA-0FE2C6138CC1}"/>
              </a:ext>
            </a:extLst>
          </p:cNvPr>
          <p:cNvGrpSpPr>
            <a:grpSpLocks/>
          </p:cNvGrpSpPr>
          <p:nvPr/>
        </p:nvGrpSpPr>
        <p:grpSpPr>
          <a:xfrm>
            <a:off x="5610102" y="945434"/>
            <a:ext cx="3931920" cy="2560320"/>
            <a:chOff x="4740066" y="1099303"/>
            <a:chExt cx="4332494" cy="26517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FDF081FB-62BA-48A0-89A8-A5E78BA50E6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0066" y="1099303"/>
              <a:ext cx="4332494" cy="2651760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C6C084A3-5CA0-480C-B14E-FF5D5E3B1A84}"/>
                </a:ext>
              </a:extLst>
            </p:cNvPr>
            <p:cNvSpPr txBox="1"/>
            <p:nvPr/>
          </p:nvSpPr>
          <p:spPr>
            <a:xfrm>
              <a:off x="4758544" y="1114184"/>
              <a:ext cx="351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8022D9B-AD24-4DEF-8389-8E0CE29A1BBA}"/>
              </a:ext>
            </a:extLst>
          </p:cNvPr>
          <p:cNvGrpSpPr/>
          <p:nvPr/>
        </p:nvGrpSpPr>
        <p:grpSpPr>
          <a:xfrm>
            <a:off x="1911329" y="3564812"/>
            <a:ext cx="3639312" cy="2560320"/>
            <a:chOff x="483802" y="3916584"/>
            <a:chExt cx="3639312" cy="25603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E330A251-5367-435E-AD1B-20F92DDC0096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802" y="3916584"/>
              <a:ext cx="3639312" cy="2560320"/>
            </a:xfrm>
            <a:prstGeom prst="rect">
              <a:avLst/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6DCB7B8E-723C-41A8-A999-27C6D2CE37E3}"/>
                </a:ext>
              </a:extLst>
            </p:cNvPr>
            <p:cNvSpPr txBox="1"/>
            <p:nvPr/>
          </p:nvSpPr>
          <p:spPr>
            <a:xfrm>
              <a:off x="495994" y="3917679"/>
              <a:ext cx="351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E89D16B-8556-41C4-BA87-380E4D7B8DD5}"/>
              </a:ext>
            </a:extLst>
          </p:cNvPr>
          <p:cNvGrpSpPr/>
          <p:nvPr/>
        </p:nvGrpSpPr>
        <p:grpSpPr>
          <a:xfrm>
            <a:off x="5611882" y="3562722"/>
            <a:ext cx="3931920" cy="2560320"/>
            <a:chOff x="4749265" y="3923983"/>
            <a:chExt cx="3931920" cy="256032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C68ADF20-B0F9-487A-BE51-5F1950162C9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265" y="3923983"/>
              <a:ext cx="3931920" cy="2560320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20982A06-209E-412E-9731-66AF960491B8}"/>
                </a:ext>
              </a:extLst>
            </p:cNvPr>
            <p:cNvSpPr txBox="1"/>
            <p:nvPr/>
          </p:nvSpPr>
          <p:spPr>
            <a:xfrm>
              <a:off x="4759002" y="3940359"/>
              <a:ext cx="351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8234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3448</TotalTime>
  <Words>139</Words>
  <Application>Microsoft Office PowerPoint</Application>
  <PresentationFormat>Custom</PresentationFormat>
  <Paragraphs>78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Charlo Catubig</cp:lastModifiedBy>
  <cp:revision>150</cp:revision>
  <dcterms:created xsi:type="dcterms:W3CDTF">2018-02-12T16:48:35Z</dcterms:created>
  <dcterms:modified xsi:type="dcterms:W3CDTF">2020-06-30T11:21:07Z</dcterms:modified>
</cp:coreProperties>
</file>