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73" d="100"/>
          <a:sy n="73" d="100"/>
        </p:scale>
        <p:origin x="-830" y="-67"/>
      </p:cViewPr>
      <p:guideLst>
        <p:guide orient="horz" pos="2704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7D3C90-0407-49FE-BEC3-4CE292FDF918}" type="datetimeFigureOut">
              <a:rPr lang="de-DE" smtClean="0"/>
              <a:t>24.05.2020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FD4F8F-76A1-49CB-AE69-3AAFBA02D24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837646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7D3C90-0407-49FE-BEC3-4CE292FDF918}" type="datetimeFigureOut">
              <a:rPr lang="de-DE" smtClean="0"/>
              <a:t>24.05.2020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FD4F8F-76A1-49CB-AE69-3AAFBA02D24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19353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7D3C90-0407-49FE-BEC3-4CE292FDF918}" type="datetimeFigureOut">
              <a:rPr lang="de-DE" smtClean="0"/>
              <a:t>24.05.2020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FD4F8F-76A1-49CB-AE69-3AAFBA02D24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218303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7D3C90-0407-49FE-BEC3-4CE292FDF918}" type="datetimeFigureOut">
              <a:rPr lang="de-DE" smtClean="0"/>
              <a:t>24.05.2020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FD4F8F-76A1-49CB-AE69-3AAFBA02D24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271467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7D3C90-0407-49FE-BEC3-4CE292FDF918}" type="datetimeFigureOut">
              <a:rPr lang="de-DE" smtClean="0"/>
              <a:t>24.05.2020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FD4F8F-76A1-49CB-AE69-3AAFBA02D24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940702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7D3C90-0407-49FE-BEC3-4CE292FDF918}" type="datetimeFigureOut">
              <a:rPr lang="de-DE" smtClean="0"/>
              <a:t>24.05.2020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FD4F8F-76A1-49CB-AE69-3AAFBA02D24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920370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7D3C90-0407-49FE-BEC3-4CE292FDF918}" type="datetimeFigureOut">
              <a:rPr lang="de-DE" smtClean="0"/>
              <a:t>24.05.2020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FD4F8F-76A1-49CB-AE69-3AAFBA02D24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08195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7D3C90-0407-49FE-BEC3-4CE292FDF918}" type="datetimeFigureOut">
              <a:rPr lang="de-DE" smtClean="0"/>
              <a:t>24.05.2020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FD4F8F-76A1-49CB-AE69-3AAFBA02D24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478600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7D3C90-0407-49FE-BEC3-4CE292FDF918}" type="datetimeFigureOut">
              <a:rPr lang="de-DE" smtClean="0"/>
              <a:t>24.05.2020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FD4F8F-76A1-49CB-AE69-3AAFBA02D24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443687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7D3C90-0407-49FE-BEC3-4CE292FDF918}" type="datetimeFigureOut">
              <a:rPr lang="de-DE" smtClean="0"/>
              <a:t>24.05.2020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FD4F8F-76A1-49CB-AE69-3AAFBA02D24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158102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7D3C90-0407-49FE-BEC3-4CE292FDF918}" type="datetimeFigureOut">
              <a:rPr lang="de-DE" smtClean="0"/>
              <a:t>24.05.2020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FD4F8F-76A1-49CB-AE69-3AAFBA02D24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61246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7D3C90-0407-49FE-BEC3-4CE292FDF918}" type="datetimeFigureOut">
              <a:rPr lang="de-DE" smtClean="0"/>
              <a:t>24.05.2020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FD4F8F-76A1-49CB-AE69-3AAFBA02D24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229288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k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21358703"/>
              </p:ext>
            </p:extLst>
          </p:nvPr>
        </p:nvGraphicFramePr>
        <p:xfrm>
          <a:off x="1820068" y="548680"/>
          <a:ext cx="5503863" cy="39512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5" name="SPW 14.0 Graph" r:id="rId3" imgW="5503167" imgH="3951734" progId="SigmaPlotGraphicObject.13">
                  <p:embed/>
                </p:oleObj>
              </mc:Choice>
              <mc:Fallback>
                <p:oleObj name="SPW 14.0 Graph" r:id="rId3" imgW="5503167" imgH="3951734" progId="SigmaPlotGraphicObject.1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820068" y="548680"/>
                        <a:ext cx="5503863" cy="39512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extfeld 5"/>
          <p:cNvSpPr txBox="1"/>
          <p:nvPr/>
        </p:nvSpPr>
        <p:spPr>
          <a:xfrm rot="3813324">
            <a:off x="2600968" y="4450783"/>
            <a:ext cx="79380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i="1" dirty="0" smtClean="0"/>
              <a:t>CDKN2A</a:t>
            </a:r>
            <a:endParaRPr lang="de-DE" sz="1400" i="1" dirty="0"/>
          </a:p>
        </p:txBody>
      </p:sp>
      <p:sp>
        <p:nvSpPr>
          <p:cNvPr id="7" name="Textfeld 6"/>
          <p:cNvSpPr txBox="1"/>
          <p:nvPr/>
        </p:nvSpPr>
        <p:spPr>
          <a:xfrm rot="3813324">
            <a:off x="3303046" y="4440623"/>
            <a:ext cx="78739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i="1" dirty="0" smtClean="0"/>
              <a:t>CDKN2B</a:t>
            </a:r>
            <a:endParaRPr lang="de-DE" sz="1400" i="1" dirty="0"/>
          </a:p>
        </p:txBody>
      </p:sp>
      <p:sp>
        <p:nvSpPr>
          <p:cNvPr id="8" name="Textfeld 7"/>
          <p:cNvSpPr txBox="1"/>
          <p:nvPr/>
        </p:nvSpPr>
        <p:spPr>
          <a:xfrm rot="3813324">
            <a:off x="4061572" y="4373187"/>
            <a:ext cx="61068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i="1" dirty="0" smtClean="0"/>
              <a:t>MTAP</a:t>
            </a:r>
            <a:endParaRPr lang="de-DE" sz="1400" i="1" dirty="0"/>
          </a:p>
        </p:txBody>
      </p:sp>
      <p:sp>
        <p:nvSpPr>
          <p:cNvPr id="9" name="Textfeld 8"/>
          <p:cNvSpPr txBox="1"/>
          <p:nvPr/>
        </p:nvSpPr>
        <p:spPr>
          <a:xfrm rot="3813324">
            <a:off x="4794137" y="4317021"/>
            <a:ext cx="49564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i="1" dirty="0" smtClean="0"/>
              <a:t>KIF7</a:t>
            </a:r>
            <a:endParaRPr lang="de-DE" sz="1400" i="1" dirty="0"/>
          </a:p>
        </p:txBody>
      </p:sp>
      <p:sp>
        <p:nvSpPr>
          <p:cNvPr id="10" name="Textfeld 9"/>
          <p:cNvSpPr txBox="1"/>
          <p:nvPr/>
        </p:nvSpPr>
        <p:spPr>
          <a:xfrm rot="3813324">
            <a:off x="5461467" y="4438941"/>
            <a:ext cx="73930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i="1" dirty="0" smtClean="0"/>
              <a:t>ZNF536</a:t>
            </a:r>
            <a:endParaRPr lang="de-DE" sz="1400" i="1" dirty="0"/>
          </a:p>
        </p:txBody>
      </p:sp>
      <p:sp>
        <p:nvSpPr>
          <p:cNvPr id="11" name="Textfeld 10"/>
          <p:cNvSpPr txBox="1"/>
          <p:nvPr/>
        </p:nvSpPr>
        <p:spPr>
          <a:xfrm rot="3813324">
            <a:off x="6176658" y="4438941"/>
            <a:ext cx="79380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i="1" dirty="0" smtClean="0"/>
              <a:t>GABRA2</a:t>
            </a:r>
            <a:endParaRPr lang="de-DE" sz="1400" i="1" dirty="0"/>
          </a:p>
        </p:txBody>
      </p:sp>
      <p:sp>
        <p:nvSpPr>
          <p:cNvPr id="12" name="Textfeld 11"/>
          <p:cNvSpPr txBox="1"/>
          <p:nvPr/>
        </p:nvSpPr>
        <p:spPr>
          <a:xfrm rot="16200000">
            <a:off x="1359472" y="2393057"/>
            <a:ext cx="7457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RPKM</a:t>
            </a:r>
            <a:endParaRPr lang="de-DE" dirty="0"/>
          </a:p>
        </p:txBody>
      </p:sp>
      <p:sp>
        <p:nvSpPr>
          <p:cNvPr id="13" name="Textfeld 12"/>
          <p:cNvSpPr txBox="1"/>
          <p:nvPr/>
        </p:nvSpPr>
        <p:spPr>
          <a:xfrm>
            <a:off x="3635896" y="548680"/>
            <a:ext cx="18308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 smtClean="0"/>
              <a:t>mRNA</a:t>
            </a:r>
            <a:r>
              <a:rPr lang="de-DE" dirty="0" smtClean="0"/>
              <a:t> </a:t>
            </a:r>
            <a:r>
              <a:rPr lang="de-DE" dirty="0" err="1" smtClean="0"/>
              <a:t>expression</a:t>
            </a:r>
            <a:endParaRPr lang="de-DE" dirty="0"/>
          </a:p>
        </p:txBody>
      </p:sp>
      <p:sp>
        <p:nvSpPr>
          <p:cNvPr id="14" name="Rechteck 13"/>
          <p:cNvSpPr/>
          <p:nvPr/>
        </p:nvSpPr>
        <p:spPr>
          <a:xfrm>
            <a:off x="2627784" y="1422649"/>
            <a:ext cx="178999" cy="216024"/>
          </a:xfrm>
          <a:prstGeom prst="rect">
            <a:avLst/>
          </a:prstGeom>
          <a:solidFill>
            <a:srgbClr val="FF0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5" name="Rechteck 14"/>
          <p:cNvSpPr/>
          <p:nvPr/>
        </p:nvSpPr>
        <p:spPr>
          <a:xfrm>
            <a:off x="2627784" y="1174969"/>
            <a:ext cx="178999" cy="216024"/>
          </a:xfrm>
          <a:prstGeom prst="rect">
            <a:avLst/>
          </a:prstGeom>
          <a:solidFill>
            <a:schemeClr val="bg1">
              <a:lumMod val="65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6" name="Textfeld 15"/>
          <p:cNvSpPr txBox="1"/>
          <p:nvPr/>
        </p:nvSpPr>
        <p:spPr>
          <a:xfrm>
            <a:off x="2762528" y="1391281"/>
            <a:ext cx="139365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i="1" dirty="0" smtClean="0"/>
              <a:t>CDKN2A</a:t>
            </a:r>
            <a:r>
              <a:rPr lang="de-DE" sz="1400" dirty="0" smtClean="0"/>
              <a:t> </a:t>
            </a:r>
            <a:r>
              <a:rPr lang="de-DE" sz="1400" dirty="0" err="1" smtClean="0"/>
              <a:t>deleted</a:t>
            </a:r>
            <a:endParaRPr lang="de-DE" sz="1400" dirty="0"/>
          </a:p>
        </p:txBody>
      </p:sp>
      <p:sp>
        <p:nvSpPr>
          <p:cNvPr id="17" name="Textfeld 16"/>
          <p:cNvSpPr txBox="1"/>
          <p:nvPr/>
        </p:nvSpPr>
        <p:spPr>
          <a:xfrm>
            <a:off x="2762528" y="1124744"/>
            <a:ext cx="125162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i="1" dirty="0" smtClean="0"/>
              <a:t>CDKN2A</a:t>
            </a:r>
            <a:r>
              <a:rPr lang="de-DE" sz="1400" dirty="0" smtClean="0"/>
              <a:t> </a:t>
            </a:r>
            <a:r>
              <a:rPr lang="de-DE" sz="1400" dirty="0" err="1" smtClean="0"/>
              <a:t>intact</a:t>
            </a:r>
            <a:endParaRPr lang="de-DE" sz="1400" dirty="0"/>
          </a:p>
        </p:txBody>
      </p:sp>
      <p:sp>
        <p:nvSpPr>
          <p:cNvPr id="18" name="Textfeld 17"/>
          <p:cNvSpPr txBox="1"/>
          <p:nvPr/>
        </p:nvSpPr>
        <p:spPr>
          <a:xfrm>
            <a:off x="179512" y="5589240"/>
            <a:ext cx="9159174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b="1" dirty="0" err="1" smtClean="0"/>
              <a:t>Supplementary</a:t>
            </a:r>
            <a:r>
              <a:rPr lang="de-DE" sz="1400" b="1" dirty="0" smtClean="0"/>
              <a:t> </a:t>
            </a:r>
            <a:r>
              <a:rPr lang="de-DE" sz="1400" b="1" dirty="0" err="1" smtClean="0"/>
              <a:t>Figure</a:t>
            </a:r>
            <a:r>
              <a:rPr lang="de-DE" sz="1400" b="1" dirty="0" smtClean="0"/>
              <a:t> 3</a:t>
            </a:r>
            <a:r>
              <a:rPr lang="de-DE" sz="1400" dirty="0" smtClean="0"/>
              <a:t>. Differential </a:t>
            </a:r>
            <a:r>
              <a:rPr lang="de-DE" sz="1400" dirty="0" err="1" smtClean="0"/>
              <a:t>expression</a:t>
            </a:r>
            <a:r>
              <a:rPr lang="de-DE" sz="1400" dirty="0" smtClean="0"/>
              <a:t> </a:t>
            </a:r>
            <a:r>
              <a:rPr lang="de-DE" sz="1400" dirty="0" err="1" smtClean="0"/>
              <a:t>of</a:t>
            </a:r>
            <a:r>
              <a:rPr lang="de-DE" sz="1400" dirty="0" smtClean="0"/>
              <a:t> genes in RELA </a:t>
            </a:r>
            <a:r>
              <a:rPr lang="de-DE" sz="1400" dirty="0" err="1" smtClean="0"/>
              <a:t>ependymomas</a:t>
            </a:r>
            <a:r>
              <a:rPr lang="de-DE" sz="1400" dirty="0" smtClean="0"/>
              <a:t> </a:t>
            </a:r>
            <a:r>
              <a:rPr lang="de-DE" sz="1400" dirty="0" err="1" smtClean="0"/>
              <a:t>with</a:t>
            </a:r>
            <a:r>
              <a:rPr lang="de-DE" sz="1400" dirty="0" smtClean="0"/>
              <a:t> (</a:t>
            </a:r>
            <a:r>
              <a:rPr lang="de-DE" sz="1400" dirty="0" err="1" smtClean="0"/>
              <a:t>red</a:t>
            </a:r>
            <a:r>
              <a:rPr lang="de-DE" sz="1400" dirty="0" smtClean="0"/>
              <a:t> </a:t>
            </a:r>
            <a:r>
              <a:rPr lang="de-DE" sz="1400" dirty="0" err="1" smtClean="0"/>
              <a:t>bars</a:t>
            </a:r>
            <a:r>
              <a:rPr lang="de-DE" sz="1400" dirty="0" smtClean="0"/>
              <a:t>) </a:t>
            </a:r>
            <a:r>
              <a:rPr lang="de-DE" sz="1400" dirty="0" err="1" smtClean="0"/>
              <a:t>or</a:t>
            </a:r>
            <a:r>
              <a:rPr lang="de-DE" sz="1400" dirty="0" smtClean="0"/>
              <a:t> </a:t>
            </a:r>
            <a:r>
              <a:rPr lang="de-DE" sz="1400" dirty="0" err="1" smtClean="0"/>
              <a:t>without</a:t>
            </a:r>
            <a:r>
              <a:rPr lang="de-DE" sz="1400" dirty="0" smtClean="0"/>
              <a:t> (</a:t>
            </a:r>
            <a:r>
              <a:rPr lang="de-DE" sz="1400" dirty="0" err="1" smtClean="0"/>
              <a:t>grey</a:t>
            </a:r>
            <a:r>
              <a:rPr lang="de-DE" sz="1400" dirty="0" smtClean="0"/>
              <a:t> </a:t>
            </a:r>
            <a:r>
              <a:rPr lang="de-DE" sz="1400" dirty="0" err="1" smtClean="0"/>
              <a:t>bars</a:t>
            </a:r>
            <a:r>
              <a:rPr lang="de-DE" sz="1400" dirty="0" smtClean="0"/>
              <a:t>)</a:t>
            </a:r>
          </a:p>
          <a:p>
            <a:r>
              <a:rPr lang="de-DE" sz="1400" dirty="0" err="1"/>
              <a:t>h</a:t>
            </a:r>
            <a:r>
              <a:rPr lang="de-DE" sz="1400" dirty="0" err="1" smtClean="0"/>
              <a:t>omozygous</a:t>
            </a:r>
            <a:r>
              <a:rPr lang="de-DE" sz="1400" dirty="0" smtClean="0"/>
              <a:t> </a:t>
            </a:r>
            <a:r>
              <a:rPr lang="de-DE" sz="1400" i="1" dirty="0" smtClean="0"/>
              <a:t>CDKN2A</a:t>
            </a:r>
            <a:r>
              <a:rPr lang="de-DE" sz="1400" dirty="0" smtClean="0"/>
              <a:t> </a:t>
            </a:r>
            <a:r>
              <a:rPr lang="de-DE" sz="1400" dirty="0" err="1" smtClean="0"/>
              <a:t>deletions</a:t>
            </a:r>
            <a:r>
              <a:rPr lang="de-DE" sz="1400" dirty="0" smtClean="0"/>
              <a:t>. </a:t>
            </a:r>
            <a:r>
              <a:rPr lang="de-DE" sz="1400" i="1" dirty="0" smtClean="0"/>
              <a:t>CDKN2A</a:t>
            </a:r>
            <a:r>
              <a:rPr lang="de-DE" sz="1400" dirty="0" smtClean="0"/>
              <a:t>, </a:t>
            </a:r>
            <a:r>
              <a:rPr lang="de-DE" sz="1400" i="1" dirty="0" smtClean="0"/>
              <a:t>CDKN2B</a:t>
            </a:r>
            <a:r>
              <a:rPr lang="de-DE" sz="1400" dirty="0" smtClean="0"/>
              <a:t> </a:t>
            </a:r>
            <a:r>
              <a:rPr lang="de-DE" sz="1400" dirty="0" err="1" smtClean="0"/>
              <a:t>and</a:t>
            </a:r>
            <a:r>
              <a:rPr lang="de-DE" sz="1400" dirty="0" smtClean="0"/>
              <a:t> </a:t>
            </a:r>
            <a:r>
              <a:rPr lang="de-DE" sz="1400" i="1" dirty="0" smtClean="0"/>
              <a:t>MTAP</a:t>
            </a:r>
            <a:r>
              <a:rPr lang="de-DE" sz="1400" dirty="0" smtClean="0"/>
              <a:t> </a:t>
            </a:r>
            <a:r>
              <a:rPr lang="de-DE" sz="1400" dirty="0" err="1" smtClean="0"/>
              <a:t>are</a:t>
            </a:r>
            <a:r>
              <a:rPr lang="de-DE" sz="1400" dirty="0" smtClean="0"/>
              <a:t> </a:t>
            </a:r>
            <a:r>
              <a:rPr lang="de-DE" sz="1400" dirty="0" err="1" smtClean="0"/>
              <a:t>located</a:t>
            </a:r>
            <a:r>
              <a:rPr lang="de-DE" sz="1400" dirty="0" smtClean="0"/>
              <a:t> </a:t>
            </a:r>
            <a:r>
              <a:rPr lang="de-DE" sz="1400" dirty="0" err="1" smtClean="0"/>
              <a:t>within</a:t>
            </a:r>
            <a:r>
              <a:rPr lang="de-DE" sz="1400" dirty="0" smtClean="0"/>
              <a:t> </a:t>
            </a:r>
            <a:r>
              <a:rPr lang="de-DE" sz="1400" dirty="0" err="1" smtClean="0"/>
              <a:t>the</a:t>
            </a:r>
            <a:r>
              <a:rPr lang="de-DE" sz="1400" dirty="0" smtClean="0"/>
              <a:t> </a:t>
            </a:r>
            <a:r>
              <a:rPr lang="de-DE" sz="1400" dirty="0" err="1" smtClean="0"/>
              <a:t>deleted</a:t>
            </a:r>
            <a:r>
              <a:rPr lang="de-DE" sz="1400" dirty="0" smtClean="0"/>
              <a:t> </a:t>
            </a:r>
            <a:r>
              <a:rPr lang="de-DE" sz="1400" dirty="0" err="1" smtClean="0"/>
              <a:t>genomic</a:t>
            </a:r>
            <a:r>
              <a:rPr lang="de-DE" sz="1400" dirty="0" smtClean="0"/>
              <a:t> </a:t>
            </a:r>
            <a:r>
              <a:rPr lang="de-DE" sz="1400" dirty="0" err="1" smtClean="0"/>
              <a:t>region</a:t>
            </a:r>
            <a:r>
              <a:rPr lang="de-DE" sz="1400" dirty="0" smtClean="0"/>
              <a:t>. </a:t>
            </a:r>
            <a:r>
              <a:rPr lang="de-DE" sz="1400" i="1" dirty="0" smtClean="0"/>
              <a:t>KIF7</a:t>
            </a:r>
            <a:r>
              <a:rPr lang="de-DE" sz="1400" dirty="0" smtClean="0"/>
              <a:t> </a:t>
            </a:r>
            <a:r>
              <a:rPr lang="de-DE" sz="1400" dirty="0" err="1" smtClean="0"/>
              <a:t>and</a:t>
            </a:r>
            <a:r>
              <a:rPr lang="de-DE" sz="1400" dirty="0" smtClean="0"/>
              <a:t> </a:t>
            </a:r>
          </a:p>
          <a:p>
            <a:r>
              <a:rPr lang="de-DE" sz="1400" i="1" dirty="0" smtClean="0"/>
              <a:t>ZNF536</a:t>
            </a:r>
            <a:r>
              <a:rPr lang="de-DE" sz="1400" dirty="0" smtClean="0"/>
              <a:t> </a:t>
            </a:r>
            <a:r>
              <a:rPr lang="de-DE" sz="1400" dirty="0" err="1" smtClean="0"/>
              <a:t>were</a:t>
            </a:r>
            <a:r>
              <a:rPr lang="de-DE" sz="1400" dirty="0" smtClean="0"/>
              <a:t> also </a:t>
            </a:r>
            <a:r>
              <a:rPr lang="de-DE" sz="1400" dirty="0" err="1" smtClean="0"/>
              <a:t>found</a:t>
            </a:r>
            <a:r>
              <a:rPr lang="de-DE" sz="1400" dirty="0" smtClean="0"/>
              <a:t> </a:t>
            </a:r>
            <a:r>
              <a:rPr lang="de-DE" sz="1400" dirty="0" err="1" smtClean="0"/>
              <a:t>expressed</a:t>
            </a:r>
            <a:r>
              <a:rPr lang="de-DE" sz="1400" dirty="0" smtClean="0"/>
              <a:t> at </a:t>
            </a:r>
            <a:r>
              <a:rPr lang="de-DE" sz="1400" dirty="0" err="1" smtClean="0"/>
              <a:t>significantly</a:t>
            </a:r>
            <a:r>
              <a:rPr lang="de-DE" sz="1400" dirty="0" smtClean="0"/>
              <a:t> </a:t>
            </a:r>
            <a:r>
              <a:rPr lang="de-DE" sz="1400" dirty="0" err="1" smtClean="0"/>
              <a:t>lower</a:t>
            </a:r>
            <a:r>
              <a:rPr lang="de-DE" sz="1400" dirty="0" smtClean="0"/>
              <a:t> </a:t>
            </a:r>
            <a:r>
              <a:rPr lang="de-DE" sz="1400" dirty="0" err="1" smtClean="0"/>
              <a:t>levels</a:t>
            </a:r>
            <a:r>
              <a:rPr lang="de-DE" sz="1400" dirty="0" smtClean="0"/>
              <a:t> after </a:t>
            </a:r>
            <a:r>
              <a:rPr lang="de-DE" sz="1400" dirty="0" err="1" smtClean="0"/>
              <a:t>correction</a:t>
            </a:r>
            <a:r>
              <a:rPr lang="de-DE" sz="1400" dirty="0" smtClean="0"/>
              <a:t> </a:t>
            </a:r>
            <a:r>
              <a:rPr lang="de-DE" sz="1400" dirty="0" err="1" smtClean="0"/>
              <a:t>for</a:t>
            </a:r>
            <a:r>
              <a:rPr lang="de-DE" sz="1400" dirty="0" smtClean="0"/>
              <a:t> multiple </a:t>
            </a:r>
            <a:r>
              <a:rPr lang="de-DE" sz="1400" dirty="0" err="1" smtClean="0"/>
              <a:t>testing</a:t>
            </a:r>
            <a:r>
              <a:rPr lang="de-DE" sz="1400" dirty="0" smtClean="0"/>
              <a:t>, GABRA2 was </a:t>
            </a:r>
            <a:r>
              <a:rPr lang="de-DE" sz="1400" dirty="0" err="1" smtClean="0"/>
              <a:t>found</a:t>
            </a:r>
            <a:r>
              <a:rPr lang="de-DE" sz="1400" dirty="0" smtClean="0"/>
              <a:t> </a:t>
            </a:r>
          </a:p>
          <a:p>
            <a:r>
              <a:rPr lang="de-DE" sz="1400" dirty="0" err="1"/>
              <a:t>o</a:t>
            </a:r>
            <a:r>
              <a:rPr lang="de-DE" sz="1400" dirty="0" err="1" smtClean="0"/>
              <a:t>verexpressed</a:t>
            </a:r>
            <a:r>
              <a:rPr lang="de-DE" sz="1400" dirty="0" smtClean="0"/>
              <a:t>  in </a:t>
            </a:r>
            <a:r>
              <a:rPr lang="de-DE" sz="1400" i="1" dirty="0" smtClean="0"/>
              <a:t>CDKN2A</a:t>
            </a:r>
            <a:r>
              <a:rPr lang="de-DE" sz="1400" dirty="0" smtClean="0"/>
              <a:t> </a:t>
            </a:r>
            <a:r>
              <a:rPr lang="de-DE" sz="1400" dirty="0" err="1" smtClean="0"/>
              <a:t>deleted</a:t>
            </a:r>
            <a:r>
              <a:rPr lang="de-DE" sz="1400" dirty="0" smtClean="0"/>
              <a:t> RELA </a:t>
            </a:r>
            <a:r>
              <a:rPr lang="de-DE" sz="1400" dirty="0" err="1" smtClean="0"/>
              <a:t>ependymomas</a:t>
            </a:r>
            <a:r>
              <a:rPr lang="de-DE" sz="1400" dirty="0" smtClean="0"/>
              <a:t>. RPKM, </a:t>
            </a:r>
            <a:r>
              <a:rPr lang="en-US" sz="1400" dirty="0" smtClean="0"/>
              <a:t>reads per </a:t>
            </a:r>
            <a:r>
              <a:rPr lang="en-US" sz="1400" dirty="0" err="1" smtClean="0"/>
              <a:t>kilobase</a:t>
            </a:r>
            <a:r>
              <a:rPr lang="en-US" sz="1400" dirty="0" smtClean="0"/>
              <a:t> </a:t>
            </a:r>
            <a:r>
              <a:rPr lang="en-US" sz="1400" dirty="0"/>
              <a:t>of transcript, per </a:t>
            </a:r>
            <a:r>
              <a:rPr lang="en-US" sz="1400" dirty="0" smtClean="0"/>
              <a:t>million </a:t>
            </a:r>
            <a:r>
              <a:rPr lang="en-US" sz="1400" dirty="0"/>
              <a:t>mapped reads</a:t>
            </a:r>
            <a:r>
              <a:rPr lang="de-DE" sz="1400" dirty="0" smtClean="0"/>
              <a:t>.</a:t>
            </a:r>
            <a:endParaRPr lang="de-DE" sz="1400" dirty="0"/>
          </a:p>
        </p:txBody>
      </p:sp>
    </p:spTree>
    <p:extLst>
      <p:ext uri="{BB962C8B-B14F-4D97-AF65-F5344CB8AC3E}">
        <p14:creationId xmlns:p14="http://schemas.microsoft.com/office/powerpoint/2010/main" val="85695342"/>
      </p:ext>
    </p:extLst>
  </p:cSld>
  <p:clrMapOvr>
    <a:masterClrMapping/>
  </p:clrMapOvr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92</Words>
  <Application>Microsoft Office PowerPoint</Application>
  <PresentationFormat>Bildschirmpräsentation (4:3)</PresentationFormat>
  <Paragraphs>14</Paragraphs>
  <Slides>1</Slides>
  <Notes>0</Notes>
  <HiddenSlides>0</HiddenSlides>
  <MMClips>0</MMClips>
  <ScaleCrop>false</ScaleCrop>
  <HeadingPairs>
    <vt:vector size="6" baseType="variant">
      <vt:variant>
        <vt:lpstr>Design</vt:lpstr>
      </vt:variant>
      <vt:variant>
        <vt:i4>1</vt:i4>
      </vt:variant>
      <vt:variant>
        <vt:lpstr>Eingebettete OLE-Server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3" baseType="lpstr">
      <vt:lpstr>Larissa</vt:lpstr>
      <vt:lpstr>SPW 14.0 Graph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DrTorstenPietsch</dc:creator>
  <cp:lastModifiedBy>DrTorstenPietsch</cp:lastModifiedBy>
  <cp:revision>4</cp:revision>
  <dcterms:created xsi:type="dcterms:W3CDTF">2020-05-23T21:44:59Z</dcterms:created>
  <dcterms:modified xsi:type="dcterms:W3CDTF">2020-05-24T12:26:08Z</dcterms:modified>
</cp:coreProperties>
</file>