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  <p:sldMasterId id="2147483651" r:id="rId2"/>
    <p:sldMasterId id="2147483653" r:id="rId3"/>
    <p:sldMasterId id="2147483654" r:id="rId4"/>
    <p:sldMasterId id="2147483655" r:id="rId5"/>
    <p:sldMasterId id="2147483717" r:id="rId6"/>
  </p:sldMasterIdLst>
  <p:sldIdLst>
    <p:sldId id="263" r:id="rId7"/>
  </p:sldIdLst>
  <p:sldSz cx="6858000" cy="9906000" type="A4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GeorgFuellen" initials="GF [7]" lastIdx="1" clrIdx="6">
    <p:extLst/>
  </p:cmAuthor>
  <p:cmAuthor id="1" name="GeorgFuellen" initials="GF" lastIdx="1" clrIdx="0">
    <p:extLst/>
  </p:cmAuthor>
  <p:cmAuthor id="8" name="Julia Beck" initials="JB" lastIdx="6" clrIdx="7">
    <p:extLst/>
  </p:cmAuthor>
  <p:cmAuthor id="2" name="GeorgFuellen" initials="GF [2]" lastIdx="1" clrIdx="1">
    <p:extLst/>
  </p:cmAuthor>
  <p:cmAuthor id="3" name="GeorgFuellen" initials="GF [3]" lastIdx="1" clrIdx="2">
    <p:extLst/>
  </p:cmAuthor>
  <p:cmAuthor id="4" name="GeorgFuellen" initials="GF [4]" lastIdx="1" clrIdx="3">
    <p:extLst/>
  </p:cmAuthor>
  <p:cmAuthor id="5" name="GeorgFuellen" initials="GF [5]" lastIdx="1" clrIdx="4">
    <p:extLst/>
  </p:cmAuthor>
  <p:cmAuthor id="6" name="GeorgFuellen" initials="GF [6]" lastIdx="1" clrIdx="5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178" autoAdjust="0"/>
    <p:restoredTop sz="94660"/>
  </p:normalViewPr>
  <p:slideViewPr>
    <p:cSldViewPr>
      <p:cViewPr>
        <p:scale>
          <a:sx n="90" d="100"/>
          <a:sy n="90" d="100"/>
        </p:scale>
        <p:origin x="-3480" y="-36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4900613" y="6720947"/>
            <a:ext cx="1444229" cy="1456090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566739" y="6720947"/>
            <a:ext cx="4219575" cy="1456090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6"/>
          <p:cNvGrpSpPr>
            <a:grpSpLocks/>
          </p:cNvGrpSpPr>
          <p:nvPr userDrawn="1"/>
        </p:nvGrpSpPr>
        <p:grpSpPr bwMode="auto">
          <a:xfrm>
            <a:off x="80964" y="389820"/>
            <a:ext cx="6694885" cy="9351081"/>
            <a:chOff x="68" y="170"/>
            <a:chExt cx="5623" cy="4078"/>
          </a:xfrm>
        </p:grpSpPr>
        <p:pic>
          <p:nvPicPr>
            <p:cNvPr id="5" name="Picture 9" descr="ppt_logo_uni_rostock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76" y="213"/>
              <a:ext cx="1565" cy="3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10" descr="ppt_logo_unimed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513" y="170"/>
              <a:ext cx="1745" cy="4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7" name="Group 15"/>
            <p:cNvGrpSpPr>
              <a:grpSpLocks/>
            </p:cNvGrpSpPr>
            <p:nvPr userDrawn="1"/>
          </p:nvGrpSpPr>
          <p:grpSpPr bwMode="auto">
            <a:xfrm>
              <a:off x="68" y="922"/>
              <a:ext cx="5623" cy="3326"/>
              <a:chOff x="68" y="922"/>
              <a:chExt cx="5623" cy="3326"/>
            </a:xfrm>
          </p:grpSpPr>
          <p:sp>
            <p:nvSpPr>
              <p:cNvPr id="8" name="Rectangle 7"/>
              <p:cNvSpPr>
                <a:spLocks noChangeArrowheads="1"/>
              </p:cNvSpPr>
              <p:nvPr userDrawn="1"/>
            </p:nvSpPr>
            <p:spPr bwMode="auto">
              <a:xfrm>
                <a:off x="68" y="2588"/>
                <a:ext cx="155" cy="161"/>
              </a:xfrm>
              <a:prstGeom prst="rect">
                <a:avLst/>
              </a:prstGeom>
              <a:gradFill rotWithShape="1">
                <a:gsLst>
                  <a:gs pos="0">
                    <a:schemeClr val="accent1"/>
                  </a:gs>
                  <a:gs pos="100000">
                    <a:srgbClr val="A1003D"/>
                  </a:gs>
                </a:gsLst>
                <a:lin ang="5400000" scaled="1"/>
              </a:gradFill>
              <a:ln>
                <a:noFill/>
              </a:ln>
              <a:effectLst/>
              <a:extLst/>
            </p:spPr>
            <p:txBody>
              <a:bodyPr wrap="none" anchor="ctr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defRPr/>
                </a:pPr>
                <a:endParaRPr lang="de-DE" altLang="de-DE"/>
              </a:p>
            </p:txBody>
          </p:sp>
          <p:pic>
            <p:nvPicPr>
              <p:cNvPr id="9" name="Picture 8" descr="ppt_bildmarke_titel"/>
              <p:cNvPicPr>
                <a:picLocks noChangeAspect="1" noChangeArrowheads="1"/>
              </p:cNvPicPr>
              <p:nvPr userDrawn="1"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68" y="1088"/>
                <a:ext cx="5623" cy="31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0" name="Rectangle 14"/>
              <p:cNvSpPr>
                <a:spLocks noChangeArrowheads="1"/>
              </p:cNvSpPr>
              <p:nvPr userDrawn="1"/>
            </p:nvSpPr>
            <p:spPr bwMode="auto">
              <a:xfrm>
                <a:off x="68" y="922"/>
                <a:ext cx="5622" cy="161"/>
              </a:xfrm>
              <a:prstGeom prst="rect">
                <a:avLst/>
              </a:prstGeom>
              <a:solidFill>
                <a:srgbClr val="ECEDED"/>
              </a:solidFill>
              <a:ln>
                <a:noFill/>
              </a:ln>
              <a:effectLst/>
              <a:extLst/>
            </p:spPr>
            <p:txBody>
              <a:bodyPr anchor="ctr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5000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defRPr/>
                </a:pPr>
                <a:endParaRPr lang="de-DE" altLang="de-DE"/>
              </a:p>
            </p:txBody>
          </p:sp>
        </p:grpSp>
      </p:grpSp>
      <p:sp>
        <p:nvSpPr>
          <p:cNvPr id="90129" name="Rectangle 17"/>
          <p:cNvSpPr>
            <a:spLocks noGrp="1" noChangeArrowheads="1"/>
          </p:cNvSpPr>
          <p:nvPr>
            <p:ph type="ctrTitle" sz="quarter"/>
          </p:nvPr>
        </p:nvSpPr>
        <p:spPr>
          <a:xfrm>
            <a:off x="566738" y="5925256"/>
            <a:ext cx="5829300" cy="1141942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altLang="de-DE" noProof="0"/>
              <a:t>Titelmaster durch Klicken bearbeiten</a:t>
            </a:r>
          </a:p>
        </p:txBody>
      </p:sp>
      <p:sp>
        <p:nvSpPr>
          <p:cNvPr id="90130" name="Rectangle 1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566738" y="7138284"/>
            <a:ext cx="5832872" cy="830086"/>
          </a:xfrm>
        </p:spPr>
        <p:txBody>
          <a:bodyPr/>
          <a:lstStyle>
            <a:lvl1pPr marL="0" indent="0">
              <a:buFontTx/>
              <a:buNone/>
              <a:defRPr sz="3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altLang="de-DE" noProof="0"/>
              <a:t>Untertitelmasters durch Klicken bearbeiten</a:t>
            </a:r>
          </a:p>
        </p:txBody>
      </p:sp>
      <p:sp>
        <p:nvSpPr>
          <p:cNvPr id="11" name="Rectangle 19"/>
          <p:cNvSpPr>
            <a:spLocks noGrp="1" noChangeArrowheads="1"/>
          </p:cNvSpPr>
          <p:nvPr>
            <p:ph type="ftr" sz="quarter" idx="10"/>
          </p:nvPr>
        </p:nvSpPr>
        <p:spPr>
          <a:xfrm>
            <a:off x="566738" y="9199739"/>
            <a:ext cx="2862263" cy="330200"/>
          </a:xfrm>
        </p:spPr>
        <p:txBody>
          <a:bodyPr rIns="0" bIns="0"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"/>
          <p:cNvGrpSpPr>
            <a:grpSpLocks/>
          </p:cNvGrpSpPr>
          <p:nvPr userDrawn="1"/>
        </p:nvGrpSpPr>
        <p:grpSpPr bwMode="auto">
          <a:xfrm>
            <a:off x="90488" y="8991066"/>
            <a:ext cx="6693694" cy="779639"/>
            <a:chOff x="76" y="3913"/>
            <a:chExt cx="5622" cy="340"/>
          </a:xfrm>
        </p:grpSpPr>
        <p:sp>
          <p:nvSpPr>
            <p:cNvPr id="5" name="Rectangle 9"/>
            <p:cNvSpPr>
              <a:spLocks noChangeArrowheads="1"/>
            </p:cNvSpPr>
            <p:nvPr userDrawn="1"/>
          </p:nvSpPr>
          <p:spPr bwMode="auto">
            <a:xfrm>
              <a:off x="76" y="3913"/>
              <a:ext cx="5622" cy="340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defRPr/>
              </a:pPr>
              <a:endParaRPr lang="de-DE" altLang="de-DE"/>
            </a:p>
          </p:txBody>
        </p:sp>
        <p:sp>
          <p:nvSpPr>
            <p:cNvPr id="6" name="Text Box 9"/>
            <p:cNvSpPr txBox="1">
              <a:spLocks noChangeArrowheads="1"/>
            </p:cNvSpPr>
            <p:nvPr userDrawn="1"/>
          </p:nvSpPr>
          <p:spPr bwMode="auto">
            <a:xfrm>
              <a:off x="4195" y="3974"/>
              <a:ext cx="1224" cy="2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de-DE" sz="1400" b="1">
                  <a:solidFill>
                    <a:schemeClr val="bg1"/>
                  </a:solidFill>
                </a:rPr>
                <a:t>Universitätsmedizin </a:t>
              </a:r>
              <a:r>
                <a:rPr lang="de-DE" sz="1400">
                  <a:solidFill>
                    <a:schemeClr val="bg1"/>
                  </a:solidFill>
                </a:rPr>
                <a:t/>
              </a:r>
              <a:br>
                <a:rPr lang="de-DE" sz="1400">
                  <a:solidFill>
                    <a:schemeClr val="bg1"/>
                  </a:solidFill>
                </a:rPr>
              </a:br>
              <a:r>
                <a:rPr lang="de-DE" sz="1400">
                  <a:solidFill>
                    <a:schemeClr val="bg1"/>
                  </a:solidFill>
                </a:rPr>
                <a:t>Rostock</a:t>
              </a:r>
            </a:p>
          </p:txBody>
        </p:sp>
      </p:grpSp>
      <p:sp>
        <p:nvSpPr>
          <p:cNvPr id="7" name="Bildplatzhalter 2"/>
          <p:cNvSpPr>
            <a:spLocks noGrp="1"/>
          </p:cNvSpPr>
          <p:nvPr>
            <p:ph type="pic" idx="1"/>
          </p:nvPr>
        </p:nvSpPr>
        <p:spPr>
          <a:xfrm>
            <a:off x="566682" y="885119"/>
            <a:ext cx="5724636" cy="625212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8" name="Textplatzhalter 3"/>
          <p:cNvSpPr>
            <a:spLocks noGrp="1"/>
          </p:cNvSpPr>
          <p:nvPr>
            <p:ph type="body" sz="half" idx="2"/>
          </p:nvPr>
        </p:nvSpPr>
        <p:spPr>
          <a:xfrm>
            <a:off x="566682" y="7345266"/>
            <a:ext cx="5724636" cy="157013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spcBef>
                <a:spcPct val="0"/>
              </a:spcBef>
              <a:defRPr sz="1000">
                <a:solidFill>
                  <a:schemeClr val="bg1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6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7"/>
          <p:cNvGrpSpPr>
            <a:grpSpLocks/>
          </p:cNvGrpSpPr>
          <p:nvPr userDrawn="1"/>
        </p:nvGrpSpPr>
        <p:grpSpPr bwMode="auto">
          <a:xfrm>
            <a:off x="80963" y="9009410"/>
            <a:ext cx="6693694" cy="779639"/>
            <a:chOff x="76" y="3913"/>
            <a:chExt cx="5622" cy="340"/>
          </a:xfrm>
        </p:grpSpPr>
        <p:sp>
          <p:nvSpPr>
            <p:cNvPr id="6" name="Rectangle 9"/>
            <p:cNvSpPr>
              <a:spLocks noChangeArrowheads="1"/>
            </p:cNvSpPr>
            <p:nvPr userDrawn="1"/>
          </p:nvSpPr>
          <p:spPr bwMode="auto">
            <a:xfrm>
              <a:off x="76" y="3913"/>
              <a:ext cx="5622" cy="340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defRPr/>
              </a:pPr>
              <a:endParaRPr lang="de-DE" altLang="de-DE"/>
            </a:p>
          </p:txBody>
        </p:sp>
        <p:sp>
          <p:nvSpPr>
            <p:cNvPr id="7" name="Text Box 9"/>
            <p:cNvSpPr txBox="1">
              <a:spLocks noChangeArrowheads="1"/>
            </p:cNvSpPr>
            <p:nvPr userDrawn="1"/>
          </p:nvSpPr>
          <p:spPr bwMode="auto">
            <a:xfrm>
              <a:off x="4195" y="3974"/>
              <a:ext cx="1224" cy="2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de-DE" sz="1400" b="1">
                  <a:solidFill>
                    <a:schemeClr val="bg1"/>
                  </a:solidFill>
                </a:rPr>
                <a:t>Universitätsmedizin </a:t>
              </a:r>
              <a:r>
                <a:rPr lang="de-DE" sz="1400">
                  <a:solidFill>
                    <a:schemeClr val="bg1"/>
                  </a:solidFill>
                </a:rPr>
                <a:t/>
              </a:r>
              <a:br>
                <a:rPr lang="de-DE" sz="1400">
                  <a:solidFill>
                    <a:schemeClr val="bg1"/>
                  </a:solidFill>
                </a:rPr>
              </a:br>
              <a:r>
                <a:rPr lang="de-DE" sz="1400">
                  <a:solidFill>
                    <a:schemeClr val="bg1"/>
                  </a:solidFill>
                </a:rPr>
                <a:t>Rostock</a:t>
              </a:r>
            </a:p>
          </p:txBody>
        </p:sp>
      </p:grp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66738" y="2352676"/>
            <a:ext cx="2831306" cy="62554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512345" y="2352676"/>
            <a:ext cx="2832497" cy="62554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557214" y="9254773"/>
            <a:ext cx="2915841" cy="311856"/>
          </a:xfrm>
        </p:spPr>
        <p:txBody>
          <a:bodyPr/>
          <a:lstStyle>
            <a:lvl1pPr>
              <a:spcBef>
                <a:spcPct val="0"/>
              </a:spcBef>
              <a:defRPr sz="1000">
                <a:solidFill>
                  <a:schemeClr val="bg1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81288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5" name="Bildplatzhalter 2"/>
          <p:cNvSpPr>
            <a:spLocks noGrp="1" noTextEdit="1"/>
          </p:cNvSpPr>
          <p:nvPr>
            <p:ph type="pic" idx="11"/>
          </p:nvPr>
        </p:nvSpPr>
        <p:spPr>
          <a:xfrm>
            <a:off x="80628" y="2248700"/>
            <a:ext cx="6696744" cy="3848428"/>
          </a:xfrm>
        </p:spPr>
      </p:sp>
      <p:sp>
        <p:nvSpPr>
          <p:cNvPr id="6" name="Fußzeilenplatzhalt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Zentrum für Radiologie, Symposium </a:t>
            </a:r>
            <a:r>
              <a:rPr lang="de-DE" altLang="de-DE" err="1"/>
              <a:t>Xy</a:t>
            </a:r>
            <a:endParaRPr lang="de-DE" altLang="de-DE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4900613" y="623712"/>
            <a:ext cx="1444229" cy="7984419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566739" y="623712"/>
            <a:ext cx="4219575" cy="7984419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0"/>
          <p:cNvGrpSpPr>
            <a:grpSpLocks/>
          </p:cNvGrpSpPr>
          <p:nvPr userDrawn="1"/>
        </p:nvGrpSpPr>
        <p:grpSpPr bwMode="auto">
          <a:xfrm>
            <a:off x="80963" y="9009410"/>
            <a:ext cx="6693694" cy="779639"/>
            <a:chOff x="76" y="3913"/>
            <a:chExt cx="5622" cy="340"/>
          </a:xfrm>
        </p:grpSpPr>
        <p:sp>
          <p:nvSpPr>
            <p:cNvPr id="5" name="Rectangle 9"/>
            <p:cNvSpPr>
              <a:spLocks noChangeArrowheads="1"/>
            </p:cNvSpPr>
            <p:nvPr userDrawn="1"/>
          </p:nvSpPr>
          <p:spPr bwMode="auto">
            <a:xfrm>
              <a:off x="76" y="3913"/>
              <a:ext cx="5622" cy="340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defRPr/>
              </a:pPr>
              <a:endParaRPr lang="de-DE" altLang="de-DE"/>
            </a:p>
          </p:txBody>
        </p:sp>
        <p:sp>
          <p:nvSpPr>
            <p:cNvPr id="6" name="Text Box 12"/>
            <p:cNvSpPr txBox="1">
              <a:spLocks noChangeArrowheads="1"/>
            </p:cNvSpPr>
            <p:nvPr userDrawn="1"/>
          </p:nvSpPr>
          <p:spPr bwMode="auto">
            <a:xfrm>
              <a:off x="4195" y="3974"/>
              <a:ext cx="1224" cy="2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de-DE" sz="1400" b="1">
                  <a:solidFill>
                    <a:schemeClr val="bg1"/>
                  </a:solidFill>
                </a:rPr>
                <a:t>Universitätsmedizin </a:t>
              </a:r>
              <a:r>
                <a:rPr lang="de-DE" sz="1400">
                  <a:solidFill>
                    <a:schemeClr val="bg1"/>
                  </a:solidFill>
                </a:rPr>
                <a:t/>
              </a:r>
              <a:br>
                <a:rPr lang="de-DE" sz="1400">
                  <a:solidFill>
                    <a:schemeClr val="bg1"/>
                  </a:solidFill>
                </a:rPr>
              </a:br>
              <a:r>
                <a:rPr lang="de-DE" sz="1400">
                  <a:solidFill>
                    <a:schemeClr val="bg1"/>
                  </a:solidFill>
                </a:rPr>
                <a:t>Rostock</a:t>
              </a:r>
            </a:p>
          </p:txBody>
        </p:sp>
      </p:grp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400801" y="1208441"/>
            <a:ext cx="259556" cy="440267"/>
          </a:xfrm>
          <a:prstGeom prst="rect">
            <a:avLst/>
          </a:prstGeom>
        </p:spPr>
        <p:txBody>
          <a:bodyPr/>
          <a:lstStyle>
            <a:lvl1pPr>
              <a:spcBef>
                <a:spcPct val="50000"/>
              </a:spcBef>
              <a:defRPr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B14610E8-FEAE-46D8-9EFD-746C800AAA64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557214" y="9254773"/>
            <a:ext cx="2915841" cy="311856"/>
          </a:xfrm>
        </p:spPr>
        <p:txBody>
          <a:bodyPr/>
          <a:lstStyle>
            <a:lvl1pPr>
              <a:spcBef>
                <a:spcPct val="0"/>
              </a:spcBef>
              <a:defRPr sz="1000">
                <a:solidFill>
                  <a:schemeClr val="bg1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</p:spTree>
  </p:cSld>
  <p:clrMapOvr>
    <a:masterClrMapping/>
  </p:clrMapOvr>
  <p:transition spd="med">
    <p:wipe dir="r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Bildplatzhalter 2"/>
          <p:cNvSpPr>
            <a:spLocks noGrp="1" noTextEdit="1"/>
          </p:cNvSpPr>
          <p:nvPr>
            <p:ph type="pic" idx="11"/>
          </p:nvPr>
        </p:nvSpPr>
        <p:spPr>
          <a:xfrm>
            <a:off x="80628" y="2248700"/>
            <a:ext cx="6696744" cy="3744416"/>
          </a:xfrm>
        </p:spPr>
      </p:sp>
      <p:sp>
        <p:nvSpPr>
          <p:cNvPr id="6" name="Rectangle 5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6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66738" y="7553325"/>
            <a:ext cx="2831306" cy="62371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512345" y="7553325"/>
            <a:ext cx="2832497" cy="62371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6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81288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4900613" y="6720947"/>
            <a:ext cx="1444229" cy="1456090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566739" y="6720947"/>
            <a:ext cx="4219575" cy="1456090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Rectangle 1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1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6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Rectangle 1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66738" y="6055961"/>
            <a:ext cx="1535906" cy="201788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216944" y="6055961"/>
            <a:ext cx="1535906" cy="201788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Rectangle 1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66738" y="7553325"/>
            <a:ext cx="2831306" cy="62371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512345" y="7553325"/>
            <a:ext cx="2832497" cy="62371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Rectangle 1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81288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Rectangle 1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1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4779170" y="4329290"/>
            <a:ext cx="1403747" cy="3744560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566739" y="4329290"/>
            <a:ext cx="4098131" cy="3744560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18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6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66738" y="6055961"/>
            <a:ext cx="1535906" cy="201788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216944" y="6055961"/>
            <a:ext cx="1535906" cy="201788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81288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4779170" y="4329290"/>
            <a:ext cx="1403747" cy="3744560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566739" y="4329290"/>
            <a:ext cx="4098131" cy="3744560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AAE90-CE0F-4260-9418-B73527458D04}" type="datetimeFigureOut">
              <a:rPr lang="en-GB" smtClean="0"/>
              <a:t>09/01/2020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 alt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3DF4A-DE79-46E3-BACE-74E9474B7F1E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921979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AAE90-CE0F-4260-9418-B73527458D04}" type="datetimeFigureOut">
              <a:rPr lang="en-GB" smtClean="0"/>
              <a:t>09/01/2020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 alt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3DF4A-DE79-46E3-BACE-74E9474B7F1E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455996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AAE90-CE0F-4260-9418-B73527458D04}" type="datetimeFigureOut">
              <a:rPr lang="en-GB" smtClean="0"/>
              <a:t>09/01/2020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 alt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3DF4A-DE79-46E3-BACE-74E9474B7F1E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67171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4290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8615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AAE90-CE0F-4260-9418-B73527458D04}" type="datetimeFigureOut">
              <a:rPr lang="en-GB" smtClean="0"/>
              <a:t>09/01/2020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 alt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3DF4A-DE79-46E3-BACE-74E9474B7F1E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384050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AAE90-CE0F-4260-9418-B73527458D04}" type="datetimeFigureOut">
              <a:rPr lang="en-GB" smtClean="0"/>
              <a:t>09/01/2020</a:t>
            </a:fld>
            <a:endParaRPr lang="en-GB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 alt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3DF4A-DE79-46E3-BACE-74E9474B7F1E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523156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AAE90-CE0F-4260-9418-B73527458D04}" type="datetimeFigureOut">
              <a:rPr lang="en-GB" smtClean="0"/>
              <a:t>09/01/2020</a:t>
            </a:fld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 alt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3DF4A-DE79-46E3-BACE-74E9474B7F1E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979526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AAE90-CE0F-4260-9418-B73527458D04}" type="datetimeFigureOut">
              <a:rPr lang="en-GB" smtClean="0"/>
              <a:t>09/01/2020</a:t>
            </a:fld>
            <a:endParaRPr lang="en-GB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 alt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3DF4A-DE79-46E3-BACE-74E9474B7F1E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235479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81288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AAE90-CE0F-4260-9418-B73527458D04}" type="datetimeFigureOut">
              <a:rPr lang="en-GB" smtClean="0"/>
              <a:t>09/01/2020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 alt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3DF4A-DE79-46E3-BACE-74E9474B7F1E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4218652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AAE90-CE0F-4260-9418-B73527458D04}" type="datetimeFigureOut">
              <a:rPr lang="en-GB" smtClean="0"/>
              <a:t>09/01/2020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 alt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3DF4A-DE79-46E3-BACE-74E9474B7F1E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022784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AAE90-CE0F-4260-9418-B73527458D04}" type="datetimeFigureOut">
              <a:rPr lang="en-GB" smtClean="0"/>
              <a:t>09/01/2020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 alt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3DF4A-DE79-46E3-BACE-74E9474B7F1E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0258658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4972050" y="396701"/>
            <a:ext cx="1543050" cy="8452202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42900" y="396701"/>
            <a:ext cx="4514850" cy="8452202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AAE90-CE0F-4260-9418-B73527458D04}" type="datetimeFigureOut">
              <a:rPr lang="en-GB" smtClean="0"/>
              <a:t>09/01/2020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de-DE" alt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3DF4A-DE79-46E3-BACE-74E9474B7F1E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01859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81288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alt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image" Target="../media/image2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14" Type="http://schemas.openxmlformats.org/officeDocument/2006/relationships/image" Target="../media/image2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Relationship Id="rId14" Type="http://schemas.openxmlformats.org/officeDocument/2006/relationships/image" Target="../media/image5.jpe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66739" y="9199740"/>
            <a:ext cx="2915841" cy="31185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000">
                <a:solidFill>
                  <a:schemeClr val="accent1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grpSp>
        <p:nvGrpSpPr>
          <p:cNvPr id="1027" name="Group 17"/>
          <p:cNvGrpSpPr>
            <a:grpSpLocks/>
          </p:cNvGrpSpPr>
          <p:nvPr/>
        </p:nvGrpSpPr>
        <p:grpSpPr bwMode="auto">
          <a:xfrm>
            <a:off x="80963" y="389820"/>
            <a:ext cx="6693694" cy="7131403"/>
            <a:chOff x="68" y="170"/>
            <a:chExt cx="5622" cy="3110"/>
          </a:xfrm>
        </p:grpSpPr>
        <p:sp>
          <p:nvSpPr>
            <p:cNvPr id="1030" name="Rectangle 7"/>
            <p:cNvSpPr>
              <a:spLocks noChangeArrowheads="1"/>
            </p:cNvSpPr>
            <p:nvPr userDrawn="1"/>
          </p:nvSpPr>
          <p:spPr bwMode="auto">
            <a:xfrm flipV="1">
              <a:off x="68" y="3119"/>
              <a:ext cx="5622" cy="161"/>
            </a:xfrm>
            <a:prstGeom prst="rect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rgbClr val="A1003D"/>
                </a:gs>
              </a:gsLst>
              <a:lin ang="5400000" scaled="1"/>
            </a:gradFill>
            <a:ln>
              <a:noFill/>
            </a:ln>
            <a:effectLst/>
            <a:extLst/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defRPr/>
              </a:pPr>
              <a:endParaRPr lang="de-DE" altLang="de-DE"/>
            </a:p>
          </p:txBody>
        </p:sp>
        <p:pic>
          <p:nvPicPr>
            <p:cNvPr id="1031" name="Picture 9" descr="ppt_logo_uni_rostock"/>
            <p:cNvPicPr>
              <a:picLocks noChangeAspect="1" noChangeArrowheads="1"/>
            </p:cNvPicPr>
            <p:nvPr userDrawn="1"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476" y="213"/>
              <a:ext cx="1565" cy="3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32" name="Picture 10" descr="ppt_logo_unimed"/>
            <p:cNvPicPr>
              <a:picLocks noChangeAspect="1" noChangeArrowheads="1"/>
            </p:cNvPicPr>
            <p:nvPr userDrawn="1"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3513" y="170"/>
              <a:ext cx="1745" cy="4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33" name="Rectangle 14"/>
            <p:cNvSpPr>
              <a:spLocks noChangeArrowheads="1"/>
            </p:cNvSpPr>
            <p:nvPr userDrawn="1"/>
          </p:nvSpPr>
          <p:spPr bwMode="auto">
            <a:xfrm>
              <a:off x="68" y="888"/>
              <a:ext cx="5622" cy="161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  <a:effectLst/>
            <a:extLst/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defRPr/>
              </a:pPr>
              <a:endParaRPr lang="de-DE" altLang="de-DE"/>
            </a:p>
          </p:txBody>
        </p:sp>
      </p:grpSp>
      <p:sp>
        <p:nvSpPr>
          <p:cNvPr id="1028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7" y="7553325"/>
            <a:ext cx="5778104" cy="623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Untertitel durch Klicken bearbeiten</a:t>
            </a:r>
          </a:p>
        </p:txBody>
      </p:sp>
      <p:sp>
        <p:nvSpPr>
          <p:cNvPr id="1029" name="Rectangle 16"/>
          <p:cNvSpPr>
            <a:spLocks noGrp="1" noChangeArrowheads="1"/>
          </p:cNvSpPr>
          <p:nvPr>
            <p:ph type="title"/>
          </p:nvPr>
        </p:nvSpPr>
        <p:spPr bwMode="auto">
          <a:xfrm>
            <a:off x="566737" y="6720947"/>
            <a:ext cx="5778104" cy="623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Kapiteltitel durch Klicken bearbeiten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712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defRPr sz="26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22" name="Group 10"/>
          <p:cNvGrpSpPr>
            <a:grpSpLocks/>
          </p:cNvGrpSpPr>
          <p:nvPr/>
        </p:nvGrpSpPr>
        <p:grpSpPr bwMode="auto">
          <a:xfrm>
            <a:off x="90488" y="8991066"/>
            <a:ext cx="6693694" cy="779639"/>
            <a:chOff x="76" y="3913"/>
            <a:chExt cx="5622" cy="340"/>
          </a:xfrm>
        </p:grpSpPr>
        <p:sp>
          <p:nvSpPr>
            <p:cNvPr id="2054" name="Rectangle 9"/>
            <p:cNvSpPr>
              <a:spLocks noChangeArrowheads="1"/>
            </p:cNvSpPr>
            <p:nvPr userDrawn="1"/>
          </p:nvSpPr>
          <p:spPr bwMode="auto">
            <a:xfrm>
              <a:off x="76" y="3913"/>
              <a:ext cx="5622" cy="340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defRPr/>
              </a:pPr>
              <a:endParaRPr lang="de-DE" altLang="de-DE"/>
            </a:p>
          </p:txBody>
        </p:sp>
        <p:sp>
          <p:nvSpPr>
            <p:cNvPr id="13321" name="Text Box 9"/>
            <p:cNvSpPr txBox="1">
              <a:spLocks noChangeArrowheads="1"/>
            </p:cNvSpPr>
            <p:nvPr userDrawn="1"/>
          </p:nvSpPr>
          <p:spPr bwMode="auto">
            <a:xfrm>
              <a:off x="4195" y="3974"/>
              <a:ext cx="1224" cy="2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de-DE" sz="1400" b="1">
                  <a:solidFill>
                    <a:schemeClr val="bg1"/>
                  </a:solidFill>
                </a:rPr>
                <a:t>Universitätsmedizin </a:t>
              </a:r>
              <a:r>
                <a:rPr lang="de-DE" sz="1400">
                  <a:solidFill>
                    <a:schemeClr val="bg1"/>
                  </a:solidFill>
                </a:rPr>
                <a:t/>
              </a:r>
              <a:br>
                <a:rPr lang="de-DE" sz="1400">
                  <a:solidFill>
                    <a:schemeClr val="bg1"/>
                  </a:solidFill>
                </a:rPr>
              </a:br>
              <a:r>
                <a:rPr lang="de-DE" sz="1400">
                  <a:solidFill>
                    <a:schemeClr val="bg1"/>
                  </a:solidFill>
                </a:rPr>
                <a:t>Rostock</a:t>
              </a:r>
            </a:p>
          </p:txBody>
        </p:sp>
      </p:grpSp>
      <p:sp>
        <p:nvSpPr>
          <p:cNvPr id="4301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66739" y="9236428"/>
            <a:ext cx="2915841" cy="31185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000">
                <a:solidFill>
                  <a:schemeClr val="bg1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13315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566737" y="623712"/>
            <a:ext cx="5778104" cy="623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 durch Klicken bearbeiten</a:t>
            </a:r>
          </a:p>
        </p:txBody>
      </p:sp>
      <p:sp>
        <p:nvSpPr>
          <p:cNvPr id="1331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7" y="2352676"/>
            <a:ext cx="5778104" cy="6255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678" r:id="rId3"/>
    <p:sldLayoutId id="2147483715" r:id="rId4"/>
    <p:sldLayoutId id="2147483677" r:id="rId5"/>
    <p:sldLayoutId id="2147483676" r:id="rId6"/>
    <p:sldLayoutId id="2147483675" r:id="rId7"/>
    <p:sldLayoutId id="2147483674" r:id="rId8"/>
    <p:sldLayoutId id="2147483673" r:id="rId9"/>
    <p:sldLayoutId id="2147483672" r:id="rId10"/>
    <p:sldLayoutId id="2147483671" r:id="rId11"/>
    <p:sldLayoutId id="2147483716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accent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accent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accent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accent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accent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accent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accent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accent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ct val="110000"/>
        </a:lnSpc>
        <a:spcBef>
          <a:spcPct val="25000"/>
        </a:spcBef>
        <a:spcAft>
          <a:spcPct val="0"/>
        </a:spcAft>
        <a:buClr>
          <a:schemeClr val="accent1"/>
        </a:buClr>
        <a:buChar char="-"/>
        <a:defRPr sz="20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lnSpc>
          <a:spcPct val="110000"/>
        </a:lnSpc>
        <a:spcBef>
          <a:spcPct val="25000"/>
        </a:spcBef>
        <a:spcAft>
          <a:spcPct val="0"/>
        </a:spcAft>
        <a:buClr>
          <a:schemeClr val="accent1"/>
        </a:buClr>
        <a:buChar char="-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lnSpc>
          <a:spcPct val="110000"/>
        </a:lnSpc>
        <a:spcBef>
          <a:spcPct val="25000"/>
        </a:spcBef>
        <a:spcAft>
          <a:spcPct val="0"/>
        </a:spcAft>
        <a:buClr>
          <a:schemeClr val="accent1"/>
        </a:buClr>
        <a:buChar char="-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lnSpc>
          <a:spcPct val="110000"/>
        </a:lnSpc>
        <a:spcBef>
          <a:spcPct val="25000"/>
        </a:spcBef>
        <a:spcAft>
          <a:spcPct val="0"/>
        </a:spcAft>
        <a:buClr>
          <a:schemeClr val="accent1"/>
        </a:buClr>
        <a:buChar char="-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lnSpc>
          <a:spcPct val="110000"/>
        </a:lnSpc>
        <a:spcBef>
          <a:spcPct val="25000"/>
        </a:spcBef>
        <a:spcAft>
          <a:spcPct val="0"/>
        </a:spcAft>
        <a:buClr>
          <a:schemeClr val="accent1"/>
        </a:buClr>
        <a:buChar char="-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lnSpc>
          <a:spcPct val="110000"/>
        </a:lnSpc>
        <a:spcBef>
          <a:spcPct val="25000"/>
        </a:spcBef>
        <a:spcAft>
          <a:spcPct val="0"/>
        </a:spcAft>
        <a:buClr>
          <a:schemeClr val="accent1"/>
        </a:buClr>
        <a:buChar char="-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lnSpc>
          <a:spcPct val="110000"/>
        </a:lnSpc>
        <a:spcBef>
          <a:spcPct val="25000"/>
        </a:spcBef>
        <a:spcAft>
          <a:spcPct val="0"/>
        </a:spcAft>
        <a:buClr>
          <a:schemeClr val="accent1"/>
        </a:buClr>
        <a:buChar char="-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lnSpc>
          <a:spcPct val="110000"/>
        </a:lnSpc>
        <a:spcBef>
          <a:spcPct val="25000"/>
        </a:spcBef>
        <a:spcAft>
          <a:spcPct val="0"/>
        </a:spcAft>
        <a:buClr>
          <a:schemeClr val="accent1"/>
        </a:buClr>
        <a:buChar char="-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66739" y="9199740"/>
            <a:ext cx="2915841" cy="31185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000">
                <a:solidFill>
                  <a:schemeClr val="bg1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grpSp>
        <p:nvGrpSpPr>
          <p:cNvPr id="26627" name="Group 9"/>
          <p:cNvGrpSpPr>
            <a:grpSpLocks/>
          </p:cNvGrpSpPr>
          <p:nvPr/>
        </p:nvGrpSpPr>
        <p:grpSpPr bwMode="auto">
          <a:xfrm>
            <a:off x="80963" y="389820"/>
            <a:ext cx="6693694" cy="7702375"/>
            <a:chOff x="68" y="170"/>
            <a:chExt cx="5622" cy="3359"/>
          </a:xfrm>
        </p:grpSpPr>
        <p:sp>
          <p:nvSpPr>
            <p:cNvPr id="3078" name="Rectangle 2"/>
            <p:cNvSpPr>
              <a:spLocks noChangeArrowheads="1"/>
            </p:cNvSpPr>
            <p:nvPr userDrawn="1"/>
          </p:nvSpPr>
          <p:spPr bwMode="auto">
            <a:xfrm flipV="1">
              <a:off x="68" y="3368"/>
              <a:ext cx="5622" cy="161"/>
            </a:xfrm>
            <a:prstGeom prst="rect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rgbClr val="A1003D"/>
                </a:gs>
              </a:gsLst>
              <a:lin ang="5400000" scaled="1"/>
            </a:gradFill>
            <a:ln>
              <a:noFill/>
            </a:ln>
            <a:effectLst/>
            <a:extLst/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defRPr/>
              </a:pPr>
              <a:endParaRPr lang="de-DE" altLang="de-DE"/>
            </a:p>
          </p:txBody>
        </p:sp>
        <p:pic>
          <p:nvPicPr>
            <p:cNvPr id="26631" name="Picture 3" descr="ppt_logo_uni_rostock"/>
            <p:cNvPicPr>
              <a:picLocks noChangeAspect="1" noChangeArrowheads="1"/>
            </p:cNvPicPr>
            <p:nvPr userDrawn="1"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476" y="213"/>
              <a:ext cx="1565" cy="3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632" name="Picture 4" descr="ppt_logo_unimed"/>
            <p:cNvPicPr>
              <a:picLocks noChangeAspect="1" noChangeArrowheads="1"/>
            </p:cNvPicPr>
            <p:nvPr userDrawn="1"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3513" y="170"/>
              <a:ext cx="1745" cy="4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81" name="Rectangle 6"/>
            <p:cNvSpPr>
              <a:spLocks noChangeArrowheads="1"/>
            </p:cNvSpPr>
            <p:nvPr userDrawn="1"/>
          </p:nvSpPr>
          <p:spPr bwMode="auto">
            <a:xfrm>
              <a:off x="68" y="888"/>
              <a:ext cx="5622" cy="161"/>
            </a:xfrm>
            <a:prstGeom prst="rect">
              <a:avLst/>
            </a:prstGeom>
            <a:solidFill>
              <a:schemeClr val="hlink"/>
            </a:solidFill>
            <a:ln>
              <a:noFill/>
            </a:ln>
            <a:effectLst/>
            <a:extLst/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defRPr/>
              </a:pPr>
              <a:endParaRPr lang="de-DE" altLang="de-DE"/>
            </a:p>
          </p:txBody>
        </p:sp>
      </p:grpSp>
      <p:sp>
        <p:nvSpPr>
          <p:cNvPr id="26628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7" y="7553325"/>
            <a:ext cx="5778104" cy="623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Untertitel durch Klicken bearbeiten</a:t>
            </a:r>
          </a:p>
        </p:txBody>
      </p:sp>
      <p:sp>
        <p:nvSpPr>
          <p:cNvPr id="26629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566737" y="6720947"/>
            <a:ext cx="5778104" cy="623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Kapiteltitel durch Klicken bearbeiten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26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914" name="Group 21"/>
          <p:cNvGrpSpPr>
            <a:grpSpLocks/>
          </p:cNvGrpSpPr>
          <p:nvPr/>
        </p:nvGrpSpPr>
        <p:grpSpPr bwMode="auto">
          <a:xfrm>
            <a:off x="80963" y="389819"/>
            <a:ext cx="6693694" cy="5913791"/>
            <a:chOff x="68" y="170"/>
            <a:chExt cx="5622" cy="2579"/>
          </a:xfrm>
        </p:grpSpPr>
        <p:pic>
          <p:nvPicPr>
            <p:cNvPr id="38918" name="Picture 10" descr="ppt_logo_uni_rostock"/>
            <p:cNvPicPr>
              <a:picLocks noChangeAspect="1" noChangeArrowheads="1"/>
            </p:cNvPicPr>
            <p:nvPr userDrawn="1"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476" y="213"/>
              <a:ext cx="1565" cy="3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8919" name="Picture 11" descr="ppt_logo_unimed"/>
            <p:cNvPicPr>
              <a:picLocks noChangeAspect="1" noChangeArrowheads="1"/>
            </p:cNvPicPr>
            <p:nvPr userDrawn="1"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3513" y="170"/>
              <a:ext cx="1745" cy="4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104" name="Rectangle 13"/>
            <p:cNvSpPr>
              <a:spLocks noChangeArrowheads="1"/>
            </p:cNvSpPr>
            <p:nvPr userDrawn="1"/>
          </p:nvSpPr>
          <p:spPr bwMode="auto">
            <a:xfrm>
              <a:off x="68" y="2588"/>
              <a:ext cx="155" cy="161"/>
            </a:xfrm>
            <a:prstGeom prst="rect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rgbClr val="A1003D"/>
                </a:gs>
              </a:gsLst>
              <a:lin ang="5400000" scaled="1"/>
            </a:gradFill>
            <a:ln>
              <a:noFill/>
            </a:ln>
            <a:effectLst/>
            <a:extLst/>
          </p:spPr>
          <p:txBody>
            <a:bodyPr wrap="non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defRPr/>
              </a:pPr>
              <a:endParaRPr lang="de-DE" altLang="de-DE"/>
            </a:p>
          </p:txBody>
        </p:sp>
        <p:sp>
          <p:nvSpPr>
            <p:cNvPr id="4105" name="Rectangle 15"/>
            <p:cNvSpPr>
              <a:spLocks noChangeArrowheads="1"/>
            </p:cNvSpPr>
            <p:nvPr userDrawn="1"/>
          </p:nvSpPr>
          <p:spPr bwMode="auto">
            <a:xfrm>
              <a:off x="68" y="922"/>
              <a:ext cx="5622" cy="161"/>
            </a:xfrm>
            <a:prstGeom prst="rect">
              <a:avLst/>
            </a:prstGeom>
            <a:solidFill>
              <a:srgbClr val="ECEDED"/>
            </a:solidFill>
            <a:ln>
              <a:noFill/>
            </a:ln>
            <a:effectLst/>
            <a:extLst/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defRPr/>
              </a:pPr>
              <a:endParaRPr lang="de-DE" altLang="de-DE"/>
            </a:p>
          </p:txBody>
        </p:sp>
      </p:grpSp>
      <p:sp>
        <p:nvSpPr>
          <p:cNvPr id="113682" name="Rectangle 1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66738" y="9199739"/>
            <a:ext cx="2862263" cy="330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000">
                <a:solidFill>
                  <a:schemeClr val="bg1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38916" name="Rectangle 19"/>
          <p:cNvSpPr>
            <a:spLocks noGrp="1" noChangeArrowheads="1"/>
          </p:cNvSpPr>
          <p:nvPr>
            <p:ph type="title"/>
          </p:nvPr>
        </p:nvSpPr>
        <p:spPr bwMode="auto">
          <a:xfrm>
            <a:off x="566738" y="4329290"/>
            <a:ext cx="5616179" cy="937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Schlusstitel durch Klicken bearbeiten</a:t>
            </a:r>
          </a:p>
        </p:txBody>
      </p:sp>
      <p:sp>
        <p:nvSpPr>
          <p:cNvPr id="38917" name="Rectangle 20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8" y="6055961"/>
            <a:ext cx="3186113" cy="2017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Adresse durch Klicken bearbeiten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algn="l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bg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02" name="Group 11"/>
          <p:cNvGrpSpPr>
            <a:grpSpLocks/>
          </p:cNvGrpSpPr>
          <p:nvPr/>
        </p:nvGrpSpPr>
        <p:grpSpPr bwMode="auto">
          <a:xfrm>
            <a:off x="80963" y="389820"/>
            <a:ext cx="6693694" cy="5338233"/>
            <a:chOff x="68" y="170"/>
            <a:chExt cx="5622" cy="2328"/>
          </a:xfrm>
        </p:grpSpPr>
        <p:pic>
          <p:nvPicPr>
            <p:cNvPr id="51206" name="Picture 3" descr="ppt_logo_uni_rostock"/>
            <p:cNvPicPr>
              <a:picLocks noChangeAspect="1" noChangeArrowheads="1"/>
            </p:cNvPicPr>
            <p:nvPr userDrawn="1"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476" y="213"/>
              <a:ext cx="1565" cy="2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07" name="Picture 4" descr="ppt_logo_unimed"/>
            <p:cNvPicPr>
              <a:picLocks noChangeAspect="1" noChangeArrowheads="1"/>
            </p:cNvPicPr>
            <p:nvPr userDrawn="1"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3513" y="170"/>
              <a:ext cx="1745" cy="3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128" name="Rectangle 5"/>
            <p:cNvSpPr>
              <a:spLocks noChangeArrowheads="1"/>
            </p:cNvSpPr>
            <p:nvPr userDrawn="1"/>
          </p:nvSpPr>
          <p:spPr bwMode="auto">
            <a:xfrm>
              <a:off x="68" y="2337"/>
              <a:ext cx="5622" cy="161"/>
            </a:xfrm>
            <a:prstGeom prst="rect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rgbClr val="A1003D"/>
                </a:gs>
              </a:gsLst>
              <a:lin ang="5400000" scaled="1"/>
            </a:gradFill>
            <a:ln>
              <a:noFill/>
            </a:ln>
            <a:effectLst/>
            <a:extLst/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defRPr/>
              </a:pPr>
              <a:endParaRPr lang="de-DE" altLang="de-DE"/>
            </a:p>
          </p:txBody>
        </p:sp>
        <p:sp>
          <p:nvSpPr>
            <p:cNvPr id="5129" name="Rectangle 6"/>
            <p:cNvSpPr>
              <a:spLocks noChangeArrowheads="1"/>
            </p:cNvSpPr>
            <p:nvPr userDrawn="1"/>
          </p:nvSpPr>
          <p:spPr bwMode="auto">
            <a:xfrm>
              <a:off x="68" y="912"/>
              <a:ext cx="5622" cy="161"/>
            </a:xfrm>
            <a:prstGeom prst="rect">
              <a:avLst/>
            </a:prstGeom>
            <a:solidFill>
              <a:srgbClr val="ECEDED"/>
            </a:solidFill>
            <a:ln>
              <a:noFill/>
            </a:ln>
            <a:effectLst/>
            <a:extLst/>
          </p:spPr>
          <p:txBody>
            <a:bodyPr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defRPr/>
              </a:pPr>
              <a:endParaRPr lang="de-DE" altLang="de-DE"/>
            </a:p>
          </p:txBody>
        </p:sp>
      </p:grpSp>
      <p:sp>
        <p:nvSpPr>
          <p:cNvPr id="23450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66738" y="9218083"/>
            <a:ext cx="2862263" cy="330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000">
                <a:solidFill>
                  <a:schemeClr val="accent1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51204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566738" y="4329290"/>
            <a:ext cx="5616179" cy="937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Schlusstitel durch Klicken bearbeiten</a:t>
            </a:r>
          </a:p>
        </p:txBody>
      </p:sp>
      <p:sp>
        <p:nvSpPr>
          <p:cNvPr id="51205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8" y="6055961"/>
            <a:ext cx="3186113" cy="2017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Adresse durch Klicken bearbeiten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algn="l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bg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42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5AAE90-CE0F-4260-9418-B73527458D04}" type="datetimeFigureOut">
              <a:rPr lang="en-GB" smtClean="0"/>
              <a:t>09/01/2020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43150" y="9181396"/>
            <a:ext cx="21717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914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F3DF4A-DE79-46E3-BACE-74E9474B7F1E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35839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128012" y="128464"/>
            <a:ext cx="670560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>
                <a:latin typeface="Arial" panose="020B0604020202020204" pitchFamily="34" charset="0"/>
                <a:cs typeface="Arial" panose="020B0604020202020204" pitchFamily="34" charset="0"/>
              </a:rPr>
              <a:t>Table 1: Comparison of the differential expression analysis of RS4;11 and SEM exposed with </a:t>
            </a:r>
            <a:r>
              <a:rPr lang="en-GB" sz="1050" dirty="0" err="1">
                <a:latin typeface="Arial" panose="020B0604020202020204" pitchFamily="34" charset="0"/>
                <a:cs typeface="Arial" panose="020B0604020202020204" pitchFamily="34" charset="0"/>
              </a:rPr>
              <a:t>AraC</a:t>
            </a:r>
            <a:r>
              <a:rPr lang="en-GB" sz="1050" dirty="0">
                <a:latin typeface="Arial" panose="020B0604020202020204" pitchFamily="34" charset="0"/>
                <a:cs typeface="Arial" panose="020B0604020202020204" pitchFamily="34" charset="0"/>
              </a:rPr>
              <a:t>, DEX and IDEL and two drugs combined (</a:t>
            </a:r>
            <a:r>
              <a:rPr lang="en-GB" sz="1050" dirty="0" err="1">
                <a:latin typeface="Arial" panose="020B0604020202020204" pitchFamily="34" charset="0"/>
                <a:cs typeface="Arial" panose="020B0604020202020204" pitchFamily="34" charset="0"/>
              </a:rPr>
              <a:t>AraC+IDEL</a:t>
            </a:r>
            <a:r>
              <a:rPr lang="en-GB" sz="1050" dirty="0">
                <a:latin typeface="Arial" panose="020B0604020202020204" pitchFamily="34" charset="0"/>
                <a:cs typeface="Arial" panose="020B0604020202020204" pitchFamily="34" charset="0"/>
              </a:rPr>
              <a:t>, DEX+IDEL) for 72 h. </a:t>
            </a:r>
            <a:r>
              <a:rPr lang="en-GB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FC = fold </a:t>
            </a:r>
            <a:r>
              <a:rPr lang="en-GB" sz="1050" dirty="0">
                <a:latin typeface="Arial" panose="020B0604020202020204" pitchFamily="34" charset="0"/>
                <a:cs typeface="Arial" panose="020B0604020202020204" pitchFamily="34" charset="0"/>
              </a:rPr>
              <a:t>change</a:t>
            </a:r>
            <a:r>
              <a:rPr lang="en-GB" sz="105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5167128"/>
              </p:ext>
            </p:extLst>
          </p:nvPr>
        </p:nvGraphicFramePr>
        <p:xfrm>
          <a:off x="166631" y="632520"/>
          <a:ext cx="6172203" cy="2366806"/>
        </p:xfrm>
        <a:graphic>
          <a:graphicData uri="http://schemas.openxmlformats.org/drawingml/2006/table">
            <a:tbl>
              <a:tblPr/>
              <a:tblGrid>
                <a:gridCol w="56974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01308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59822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598229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598229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598229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598229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598229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</a:tblGrid>
              <a:tr h="149557">
                <a:tc>
                  <a:txBody>
                    <a:bodyPr/>
                    <a:lstStyle/>
                    <a:p>
                      <a:pPr algn="l" fontAlgn="b"/>
                      <a:r>
                        <a:rPr lang="de-DE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cell</a:t>
                      </a:r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de-DE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lines</a:t>
                      </a:r>
                      <a:endParaRPr lang="de-DE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748" marR="4748" marT="474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AraC (AI)</a:t>
                      </a:r>
                    </a:p>
                  </a:txBody>
                  <a:tcPr marL="4748" marR="4748" marT="474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IDEL (AI)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AraC+IDEL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DEX (DI)</a:t>
                      </a:r>
                    </a:p>
                  </a:txBody>
                  <a:tcPr marL="4748" marR="4748" marT="474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IDEL (DI)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DEX+IDEL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37688">
                <a:tc rowSpan="8">
                  <a:txBody>
                    <a:bodyPr/>
                    <a:lstStyle/>
                    <a:p>
                      <a:pPr algn="ctr" fontAlgn="t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RS4;11</a:t>
                      </a:r>
                    </a:p>
                  </a:txBody>
                  <a:tcPr marL="4748" marR="4748" marT="4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8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amount</a:t>
                      </a:r>
                      <a:r>
                        <a:rPr lang="de-DE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de-DE" sz="8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of</a:t>
                      </a:r>
                      <a:r>
                        <a:rPr lang="de-DE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de-DE" sz="8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regulated</a:t>
                      </a:r>
                      <a:r>
                        <a:rPr lang="de-DE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 genes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1538</a:t>
                      </a:r>
                    </a:p>
                  </a:txBody>
                  <a:tcPr marL="4748" marR="4748" marT="474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738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2820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5453</a:t>
                      </a:r>
                    </a:p>
                  </a:txBody>
                  <a:tcPr marL="4748" marR="4748" marT="474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446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6387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3768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8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upregulated</a:t>
                      </a:r>
                      <a:r>
                        <a:rPr lang="de-DE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 genes (FC&lt;1)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1007 (579)</a:t>
                      </a:r>
                    </a:p>
                  </a:txBody>
                  <a:tcPr marL="4748" marR="4748" marT="474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340 (88)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1322 (644)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2746 (1500)</a:t>
                      </a:r>
                    </a:p>
                  </a:txBody>
                  <a:tcPr marL="4748" marR="4748" marT="474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226 (73)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3059 (1650)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3768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8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corresponding</a:t>
                      </a:r>
                      <a:r>
                        <a:rPr lang="de-DE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de-DE" sz="8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pathway</a:t>
                      </a:r>
                      <a:r>
                        <a:rPr lang="de-DE" sz="8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s</a:t>
                      </a:r>
                      <a:r>
                        <a:rPr lang="de-DE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de-DE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(</a:t>
                      </a:r>
                      <a:r>
                        <a:rPr lang="de-DE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≥</a:t>
                      </a:r>
                      <a:r>
                        <a:rPr lang="de-DE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 2 genes)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161</a:t>
                      </a:r>
                    </a:p>
                  </a:txBody>
                  <a:tcPr marL="4748" marR="4748" marT="474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95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164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212</a:t>
                      </a:r>
                    </a:p>
                  </a:txBody>
                  <a:tcPr marL="4748" marR="4748" marT="474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70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215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3768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max. FC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5,03</a:t>
                      </a:r>
                    </a:p>
                  </a:txBody>
                  <a:tcPr marL="4748" marR="4748" marT="474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3,92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4,98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11,65</a:t>
                      </a:r>
                    </a:p>
                  </a:txBody>
                  <a:tcPr marL="4748" marR="4748" marT="474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3,5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11,98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3768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8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downregulated</a:t>
                      </a:r>
                      <a:r>
                        <a:rPr lang="de-DE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 genes (FC&lt;-1)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531 (46)</a:t>
                      </a:r>
                    </a:p>
                  </a:txBody>
                  <a:tcPr marL="4748" marR="4748" marT="474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398 (122)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1498 (201)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2707 (942)</a:t>
                      </a:r>
                    </a:p>
                  </a:txBody>
                  <a:tcPr marL="4748" marR="4748" marT="474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220 (77)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3328 (1434)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13768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corresponding pathway</a:t>
                      </a:r>
                      <a:r>
                        <a:rPr lang="en-US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s</a:t>
                      </a:r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 (</a:t>
                      </a:r>
                      <a:r>
                        <a:rPr lang="de-DE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≥ </a:t>
                      </a:r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2 genes)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84</a:t>
                      </a:r>
                    </a:p>
                  </a:txBody>
                  <a:tcPr marL="4748" marR="4748" marT="474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94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150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152</a:t>
                      </a:r>
                    </a:p>
                  </a:txBody>
                  <a:tcPr marL="4748" marR="4748" marT="474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69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187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13768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min. FC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-2,11</a:t>
                      </a:r>
                    </a:p>
                  </a:txBody>
                  <a:tcPr marL="4748" marR="4748" marT="474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-3,51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-3,56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-5,1</a:t>
                      </a:r>
                    </a:p>
                  </a:txBody>
                  <a:tcPr marL="4748" marR="4748" marT="474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-3,59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-7,49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14243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8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exclusive</a:t>
                      </a:r>
                      <a:r>
                        <a:rPr lang="de-DE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de-DE" sz="8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regulated</a:t>
                      </a:r>
                      <a:r>
                        <a:rPr lang="de-DE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 genes (</a:t>
                      </a:r>
                      <a:r>
                        <a:rPr lang="de-DE" sz="8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combination</a:t>
                      </a:r>
                      <a:r>
                        <a:rPr lang="de-DE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)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48" marR="4748" marT="474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982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48" marR="4748" marT="474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4549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137688">
                <a:tc rowSpan="8">
                  <a:txBody>
                    <a:bodyPr/>
                    <a:lstStyle/>
                    <a:p>
                      <a:pPr algn="ctr" fontAlgn="t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SEM</a:t>
                      </a:r>
                    </a:p>
                  </a:txBody>
                  <a:tcPr marL="4748" marR="4748" marT="4748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8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amount</a:t>
                      </a:r>
                      <a:r>
                        <a:rPr lang="de-DE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de-DE" sz="8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of</a:t>
                      </a:r>
                      <a:r>
                        <a:rPr lang="de-DE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de-DE" sz="8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regulated</a:t>
                      </a:r>
                      <a:r>
                        <a:rPr lang="de-DE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 genes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3940</a:t>
                      </a:r>
                    </a:p>
                  </a:txBody>
                  <a:tcPr marL="4748" marR="4748" marT="474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249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4488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2532</a:t>
                      </a:r>
                    </a:p>
                  </a:txBody>
                  <a:tcPr marL="4748" marR="4748" marT="474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249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4029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13768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8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upregulated</a:t>
                      </a:r>
                      <a:r>
                        <a:rPr lang="de-DE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 genes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2111 (846)</a:t>
                      </a:r>
                    </a:p>
                  </a:txBody>
                  <a:tcPr marL="4748" marR="4748" marT="474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76 (4)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2257 (822)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1175 (360)</a:t>
                      </a:r>
                    </a:p>
                  </a:txBody>
                  <a:tcPr marL="4748" marR="4748" marT="474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76 (4)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1926 (589)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13768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8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corresponding</a:t>
                      </a:r>
                      <a:r>
                        <a:rPr lang="de-DE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de-DE" sz="8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pathway</a:t>
                      </a:r>
                      <a:r>
                        <a:rPr lang="de-DE" sz="8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s</a:t>
                      </a:r>
                      <a:r>
                        <a:rPr lang="de-DE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de-DE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(</a:t>
                      </a:r>
                      <a:r>
                        <a:rPr lang="de-DE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≥ </a:t>
                      </a:r>
                      <a:r>
                        <a:rPr lang="de-DE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2 genes)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197</a:t>
                      </a:r>
                    </a:p>
                  </a:txBody>
                  <a:tcPr marL="4748" marR="4748" marT="474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192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170</a:t>
                      </a:r>
                    </a:p>
                  </a:txBody>
                  <a:tcPr marL="4748" marR="4748" marT="474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195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13768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max. FC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8,45</a:t>
                      </a:r>
                    </a:p>
                  </a:txBody>
                  <a:tcPr marL="4748" marR="4748" marT="474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1,9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8,35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9,67</a:t>
                      </a:r>
                    </a:p>
                  </a:txBody>
                  <a:tcPr marL="4748" marR="4748" marT="474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1,9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9,66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13768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8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downregulated</a:t>
                      </a:r>
                      <a:r>
                        <a:rPr lang="de-DE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 genes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1829 (225)</a:t>
                      </a:r>
                    </a:p>
                  </a:txBody>
                  <a:tcPr marL="4748" marR="4748" marT="474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173 (23)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2231 (315)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1357 (429)</a:t>
                      </a:r>
                    </a:p>
                  </a:txBody>
                  <a:tcPr marL="4748" marR="4748" marT="474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173 (23)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2103 (572)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13768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corresponding pathway</a:t>
                      </a:r>
                      <a:r>
                        <a:rPr lang="en-US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s </a:t>
                      </a:r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(</a:t>
                      </a:r>
                      <a:r>
                        <a:rPr lang="de-DE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≥ </a:t>
                      </a:r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2 genes)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165</a:t>
                      </a:r>
                    </a:p>
                  </a:txBody>
                  <a:tcPr marL="4748" marR="4748" marT="474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88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176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189</a:t>
                      </a:r>
                    </a:p>
                  </a:txBody>
                  <a:tcPr marL="4748" marR="4748" marT="474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88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204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  <a:tr h="14243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min. FC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-4,09</a:t>
                      </a:r>
                    </a:p>
                  </a:txBody>
                  <a:tcPr marL="4748" marR="4748" marT="474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-1,84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-4,99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-5,65</a:t>
                      </a:r>
                    </a:p>
                  </a:txBody>
                  <a:tcPr marL="4748" marR="4748" marT="474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-1,84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-6,88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5"/>
                  </a:ext>
                </a:extLst>
              </a:tr>
              <a:tr h="14243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8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exclusive</a:t>
                      </a:r>
                      <a:r>
                        <a:rPr lang="de-DE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de-DE" sz="8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regulated</a:t>
                      </a:r>
                      <a:r>
                        <a:rPr lang="de-DE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 genes (</a:t>
                      </a:r>
                      <a:r>
                        <a:rPr lang="de-DE" sz="8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combination</a:t>
                      </a:r>
                      <a:r>
                        <a:rPr lang="de-DE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)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48" marR="4748" marT="474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2589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48" marR="4748" marT="474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2130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61972167"/>
      </p:ext>
    </p:extLst>
  </p:cSld>
  <p:clrMapOvr>
    <a:masterClrMapping/>
  </p:clrMapOvr>
</p:sld>
</file>

<file path=ppt/theme/theme1.xml><?xml version="1.0" encoding="utf-8"?>
<a:theme xmlns:a="http://schemas.openxmlformats.org/drawingml/2006/main" name="corporate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7E8083"/>
      </a:lt2>
      <a:accent1>
        <a:srgbClr val="AC0040"/>
      </a:accent1>
      <a:accent2>
        <a:srgbClr val="FF931D"/>
      </a:accent2>
      <a:accent3>
        <a:srgbClr val="FFFFFF"/>
      </a:accent3>
      <a:accent4>
        <a:srgbClr val="000000"/>
      </a:accent4>
      <a:accent5>
        <a:srgbClr val="D2AAAF"/>
      </a:accent5>
      <a:accent6>
        <a:srgbClr val="E78519"/>
      </a:accent6>
      <a:hlink>
        <a:srgbClr val="0071BB"/>
      </a:hlink>
      <a:folHlink>
        <a:srgbClr val="22B9CA"/>
      </a:folHlink>
    </a:clrScheme>
    <a:fontScheme name="Benutzerdefiniertes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e-DE" alt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e-DE" alt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Benutzerdefiniertes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Benutzerdefiniertes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7E8083"/>
      </a:lt2>
      <a:accent1>
        <a:srgbClr val="AC0040"/>
      </a:accent1>
      <a:accent2>
        <a:srgbClr val="FF931D"/>
      </a:accent2>
      <a:accent3>
        <a:srgbClr val="FFFFFF"/>
      </a:accent3>
      <a:accent4>
        <a:srgbClr val="000000"/>
      </a:accent4>
      <a:accent5>
        <a:srgbClr val="D2AAAF"/>
      </a:accent5>
      <a:accent6>
        <a:srgbClr val="E78519"/>
      </a:accent6>
      <a:hlink>
        <a:srgbClr val="0071BB"/>
      </a:hlink>
      <a:folHlink>
        <a:srgbClr val="22B9CA"/>
      </a:folHlink>
    </a:clrScheme>
    <a:fontScheme name="1_Benutzerdefiniertes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e-DE" alt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e-DE" alt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1_Benutzerdefiniertes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enutzerdefiniertes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enutzerdefiniertes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enutzerdefiniertes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enutzerdefiniertes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enutzerdefiniertes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enutzerdefiniertes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enutzerdefiniertes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enutzerdefiniertes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enutzerdefiniertes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enutzerdefiniertes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enutzerdefiniertes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Benutzerdefiniertes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7E8083"/>
      </a:lt2>
      <a:accent1>
        <a:srgbClr val="AC0040"/>
      </a:accent1>
      <a:accent2>
        <a:srgbClr val="FF931D"/>
      </a:accent2>
      <a:accent3>
        <a:srgbClr val="FFFFFF"/>
      </a:accent3>
      <a:accent4>
        <a:srgbClr val="000000"/>
      </a:accent4>
      <a:accent5>
        <a:srgbClr val="D2AAAF"/>
      </a:accent5>
      <a:accent6>
        <a:srgbClr val="E78519"/>
      </a:accent6>
      <a:hlink>
        <a:srgbClr val="0071BB"/>
      </a:hlink>
      <a:folHlink>
        <a:srgbClr val="22B9CA"/>
      </a:folHlink>
    </a:clrScheme>
    <a:fontScheme name="2_Benutzerdefiniertes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e-DE" alt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e-DE" alt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2_Benutzerdefiniertes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enutzerdefiniertes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enutzerdefiniertes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enutzerdefiniertes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enutzerdefiniertes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Benutzerdefiniertes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enutzerdefiniertes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enutzerdefiniertes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enutzerdefiniertes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enutzerdefiniertes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enutzerdefiniertes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Benutzerdefiniertes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Benutzerdefiniertes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7E8083"/>
      </a:lt2>
      <a:accent1>
        <a:srgbClr val="AC0040"/>
      </a:accent1>
      <a:accent2>
        <a:srgbClr val="FF931D"/>
      </a:accent2>
      <a:accent3>
        <a:srgbClr val="FFFFFF"/>
      </a:accent3>
      <a:accent4>
        <a:srgbClr val="000000"/>
      </a:accent4>
      <a:accent5>
        <a:srgbClr val="D2AAAF"/>
      </a:accent5>
      <a:accent6>
        <a:srgbClr val="E78519"/>
      </a:accent6>
      <a:hlink>
        <a:srgbClr val="0071BB"/>
      </a:hlink>
      <a:folHlink>
        <a:srgbClr val="22B9CA"/>
      </a:folHlink>
    </a:clrScheme>
    <a:fontScheme name="3_Benutzerdefiniertes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e-DE" alt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e-DE" alt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3_Benutzerdefiniertes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Benutzerdefiniertes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Benutzerdefiniertes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Benutzerdefiniertes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Benutzerdefiniertes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Benutzerdefiniertes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Benutzerdefiniertes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Benutzerdefiniertes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Benutzerdefiniertes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Benutzerdefiniertes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Benutzerdefiniertes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Benutzerdefiniertes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Benutzerdefiniertes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7E8083"/>
      </a:lt2>
      <a:accent1>
        <a:srgbClr val="AC0040"/>
      </a:accent1>
      <a:accent2>
        <a:srgbClr val="FF931D"/>
      </a:accent2>
      <a:accent3>
        <a:srgbClr val="FFFFFF"/>
      </a:accent3>
      <a:accent4>
        <a:srgbClr val="000000"/>
      </a:accent4>
      <a:accent5>
        <a:srgbClr val="D2AAAF"/>
      </a:accent5>
      <a:accent6>
        <a:srgbClr val="E78519"/>
      </a:accent6>
      <a:hlink>
        <a:srgbClr val="0071BB"/>
      </a:hlink>
      <a:folHlink>
        <a:srgbClr val="22B9CA"/>
      </a:folHlink>
    </a:clrScheme>
    <a:fontScheme name="4_Benutzerdefiniertes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e-DE" alt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e-DE" alt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4_Benutzerdefiniertes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enutzerdefiniertes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enutzerdefiniertes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enutzerdefiniertes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enutzerdefiniertes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enutzerdefiniertes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enutzerdefiniertes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enutzerdefiniertes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enutzerdefiniertes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enutzerdefiniertes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enutzerdefiniertes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enutzerdefiniertes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308</Words>
  <Application>Microsoft Office PowerPoint</Application>
  <PresentationFormat>A4-Papier (210x297 mm)</PresentationFormat>
  <Paragraphs>123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6</vt:i4>
      </vt:variant>
      <vt:variant>
        <vt:lpstr>Folientitel</vt:lpstr>
      </vt:variant>
      <vt:variant>
        <vt:i4>1</vt:i4>
      </vt:variant>
    </vt:vector>
  </HeadingPairs>
  <TitlesOfParts>
    <vt:vector size="7" baseType="lpstr">
      <vt:lpstr>corporate design</vt:lpstr>
      <vt:lpstr>1_Benutzerdefiniertes Design</vt:lpstr>
      <vt:lpstr>2_Benutzerdefiniertes Design</vt:lpstr>
      <vt:lpstr>3_Benutzerdefiniertes Design</vt:lpstr>
      <vt:lpstr>4_Benutzerdefiniertes Design</vt:lpstr>
      <vt:lpstr>Larissa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Lisa Sklarz</dc:creator>
  <cp:lastModifiedBy>Lisa-Madeleine Sklarz</cp:lastModifiedBy>
  <cp:revision>74</cp:revision>
  <dcterms:created xsi:type="dcterms:W3CDTF">2018-03-29T16:05:38Z</dcterms:created>
  <dcterms:modified xsi:type="dcterms:W3CDTF">2020-01-09T17:32:37Z</dcterms:modified>
</cp:coreProperties>
</file>