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3716000" cy="13258800"/>
  <p:notesSz cx="6858000" cy="9144000"/>
  <p:defaultTextStyle>
    <a:defPPr>
      <a:defRPr lang="en-US"/>
    </a:defPPr>
    <a:lvl1pPr marL="0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1pPr>
    <a:lvl2pPr marL="770623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2pPr>
    <a:lvl3pPr marL="1541247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3pPr>
    <a:lvl4pPr marL="2311870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4pPr>
    <a:lvl5pPr marL="3082493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5pPr>
    <a:lvl6pPr marL="3853116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6pPr>
    <a:lvl7pPr marL="4623740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7pPr>
    <a:lvl8pPr marL="5394363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8pPr>
    <a:lvl9pPr marL="6164987" algn="l" defTabSz="770623" rtl="0" eaLnBrk="1" latinLnBrk="0" hangingPunct="1">
      <a:defRPr sz="3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76543"/>
  </p:normalViewPr>
  <p:slideViewPr>
    <p:cSldViewPr snapToGrid="0" snapToObjects="1">
      <p:cViewPr>
        <p:scale>
          <a:sx n="97" d="100"/>
          <a:sy n="97" d="100"/>
        </p:scale>
        <p:origin x="536" y="-4288"/>
      </p:cViewPr>
      <p:guideLst>
        <p:guide orient="horz" pos="4176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E94E5-420B-7B4C-9D8F-37565F1443B2}" type="datetimeFigureOut">
              <a:rPr lang="en-US" smtClean="0"/>
              <a:t>5/19/20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55763" y="685800"/>
            <a:ext cx="35464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F72AA-A4DB-B941-ACFD-4B0754526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703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770623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541247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2311870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3082493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3853116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4623740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5394363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6164987" algn="l" defTabSz="770623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55763" y="685800"/>
            <a:ext cx="354647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44161C-B9F3-8D4F-92D2-F0236C92E7D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4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4118823"/>
            <a:ext cx="11658600" cy="28420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7513320"/>
            <a:ext cx="9601200" cy="33883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706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412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118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082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8531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623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39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164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142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4916150" y="1025104"/>
            <a:ext cx="4629150" cy="218739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1025104"/>
            <a:ext cx="13658850" cy="218739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41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09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470" y="8520009"/>
            <a:ext cx="11658600" cy="2633345"/>
          </a:xfrm>
        </p:spPr>
        <p:txBody>
          <a:bodyPr anchor="t"/>
          <a:lstStyle>
            <a:lvl1pPr algn="l">
              <a:defRPr sz="6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3470" y="5619647"/>
            <a:ext cx="11658600" cy="2900362"/>
          </a:xfrm>
        </p:spPr>
        <p:txBody>
          <a:bodyPr anchor="b"/>
          <a:lstStyle>
            <a:lvl1pPr marL="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770623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541247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3118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082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85311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6237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39436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1649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55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5981808"/>
            <a:ext cx="9144000" cy="16917247"/>
          </a:xfr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4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01300" y="5981808"/>
            <a:ext cx="9144000" cy="16917247"/>
          </a:xfr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4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369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0967"/>
            <a:ext cx="12344400" cy="2209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967886"/>
            <a:ext cx="6060282" cy="123687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70623" indent="0">
              <a:buNone/>
              <a:defRPr sz="3400" b="1"/>
            </a:lvl2pPr>
            <a:lvl3pPr marL="1541247" indent="0">
              <a:buNone/>
              <a:defRPr sz="3000" b="1"/>
            </a:lvl3pPr>
            <a:lvl4pPr marL="2311870" indent="0">
              <a:buNone/>
              <a:defRPr sz="2700" b="1"/>
            </a:lvl4pPr>
            <a:lvl5pPr marL="3082493" indent="0">
              <a:buNone/>
              <a:defRPr sz="2700" b="1"/>
            </a:lvl5pPr>
            <a:lvl6pPr marL="3853116" indent="0">
              <a:buNone/>
              <a:defRPr sz="2700" b="1"/>
            </a:lvl6pPr>
            <a:lvl7pPr marL="4623740" indent="0">
              <a:buNone/>
              <a:defRPr sz="2700" b="1"/>
            </a:lvl7pPr>
            <a:lvl8pPr marL="5394363" indent="0">
              <a:buNone/>
              <a:defRPr sz="2700" b="1"/>
            </a:lvl8pPr>
            <a:lvl9pPr marL="6164987" indent="0">
              <a:buNone/>
              <a:defRPr sz="2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204759"/>
            <a:ext cx="6060282" cy="763915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67539" y="2967886"/>
            <a:ext cx="6062663" cy="123687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70623" indent="0">
              <a:buNone/>
              <a:defRPr sz="3400" b="1"/>
            </a:lvl2pPr>
            <a:lvl3pPr marL="1541247" indent="0">
              <a:buNone/>
              <a:defRPr sz="3000" b="1"/>
            </a:lvl3pPr>
            <a:lvl4pPr marL="2311870" indent="0">
              <a:buNone/>
              <a:defRPr sz="2700" b="1"/>
            </a:lvl4pPr>
            <a:lvl5pPr marL="3082493" indent="0">
              <a:buNone/>
              <a:defRPr sz="2700" b="1"/>
            </a:lvl5pPr>
            <a:lvl6pPr marL="3853116" indent="0">
              <a:buNone/>
              <a:defRPr sz="2700" b="1"/>
            </a:lvl6pPr>
            <a:lvl7pPr marL="4623740" indent="0">
              <a:buNone/>
              <a:defRPr sz="2700" b="1"/>
            </a:lvl7pPr>
            <a:lvl8pPr marL="5394363" indent="0">
              <a:buNone/>
              <a:defRPr sz="2700" b="1"/>
            </a:lvl8pPr>
            <a:lvl9pPr marL="6164987" indent="0">
              <a:buNone/>
              <a:defRPr sz="27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67539" y="4204759"/>
            <a:ext cx="6062663" cy="7639157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3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40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2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527897"/>
            <a:ext cx="4512470" cy="2246630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62576" y="527899"/>
            <a:ext cx="7667625" cy="11316018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74529"/>
            <a:ext cx="4512470" cy="9069388"/>
          </a:xfrm>
        </p:spPr>
        <p:txBody>
          <a:bodyPr/>
          <a:lstStyle>
            <a:lvl1pPr marL="0" indent="0">
              <a:buNone/>
              <a:defRPr sz="2400"/>
            </a:lvl1pPr>
            <a:lvl2pPr marL="770623" indent="0">
              <a:buNone/>
              <a:defRPr sz="2000"/>
            </a:lvl2pPr>
            <a:lvl3pPr marL="1541247" indent="0">
              <a:buNone/>
              <a:defRPr sz="1700"/>
            </a:lvl3pPr>
            <a:lvl4pPr marL="2311870" indent="0">
              <a:buNone/>
              <a:defRPr sz="1500"/>
            </a:lvl4pPr>
            <a:lvl5pPr marL="3082493" indent="0">
              <a:buNone/>
              <a:defRPr sz="1500"/>
            </a:lvl5pPr>
            <a:lvl6pPr marL="3853116" indent="0">
              <a:buNone/>
              <a:defRPr sz="1500"/>
            </a:lvl6pPr>
            <a:lvl7pPr marL="4623740" indent="0">
              <a:buNone/>
              <a:defRPr sz="1500"/>
            </a:lvl7pPr>
            <a:lvl8pPr marL="5394363" indent="0">
              <a:buNone/>
              <a:defRPr sz="1500"/>
            </a:lvl8pPr>
            <a:lvl9pPr marL="6164987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983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8432" y="9281161"/>
            <a:ext cx="8229600" cy="1095693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88432" y="1184698"/>
            <a:ext cx="8229600" cy="7955280"/>
          </a:xfrm>
        </p:spPr>
        <p:txBody>
          <a:bodyPr/>
          <a:lstStyle>
            <a:lvl1pPr marL="0" indent="0">
              <a:buNone/>
              <a:defRPr sz="5400"/>
            </a:lvl1pPr>
            <a:lvl2pPr marL="770623" indent="0">
              <a:buNone/>
              <a:defRPr sz="4700"/>
            </a:lvl2pPr>
            <a:lvl3pPr marL="1541247" indent="0">
              <a:buNone/>
              <a:defRPr sz="4000"/>
            </a:lvl3pPr>
            <a:lvl4pPr marL="2311870" indent="0">
              <a:buNone/>
              <a:defRPr sz="3400"/>
            </a:lvl4pPr>
            <a:lvl5pPr marL="3082493" indent="0">
              <a:buNone/>
              <a:defRPr sz="3400"/>
            </a:lvl5pPr>
            <a:lvl6pPr marL="3853116" indent="0">
              <a:buNone/>
              <a:defRPr sz="3400"/>
            </a:lvl6pPr>
            <a:lvl7pPr marL="4623740" indent="0">
              <a:buNone/>
              <a:defRPr sz="3400"/>
            </a:lvl7pPr>
            <a:lvl8pPr marL="5394363" indent="0">
              <a:buNone/>
              <a:defRPr sz="3400"/>
            </a:lvl8pPr>
            <a:lvl9pPr marL="6164987" indent="0">
              <a:buNone/>
              <a:defRPr sz="3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8432" y="10376854"/>
            <a:ext cx="8229600" cy="1556067"/>
          </a:xfrm>
        </p:spPr>
        <p:txBody>
          <a:bodyPr/>
          <a:lstStyle>
            <a:lvl1pPr marL="0" indent="0">
              <a:buNone/>
              <a:defRPr sz="2400"/>
            </a:lvl1pPr>
            <a:lvl2pPr marL="770623" indent="0">
              <a:buNone/>
              <a:defRPr sz="2000"/>
            </a:lvl2pPr>
            <a:lvl3pPr marL="1541247" indent="0">
              <a:buNone/>
              <a:defRPr sz="1700"/>
            </a:lvl3pPr>
            <a:lvl4pPr marL="2311870" indent="0">
              <a:buNone/>
              <a:defRPr sz="1500"/>
            </a:lvl4pPr>
            <a:lvl5pPr marL="3082493" indent="0">
              <a:buNone/>
              <a:defRPr sz="1500"/>
            </a:lvl5pPr>
            <a:lvl6pPr marL="3853116" indent="0">
              <a:buNone/>
              <a:defRPr sz="1500"/>
            </a:lvl6pPr>
            <a:lvl7pPr marL="4623740" indent="0">
              <a:buNone/>
              <a:defRPr sz="1500"/>
            </a:lvl7pPr>
            <a:lvl8pPr marL="5394363" indent="0">
              <a:buNone/>
              <a:defRPr sz="1500"/>
            </a:lvl8pPr>
            <a:lvl9pPr marL="6164987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19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530967"/>
            <a:ext cx="12344400" cy="2209800"/>
          </a:xfrm>
          <a:prstGeom prst="rect">
            <a:avLst/>
          </a:prstGeom>
        </p:spPr>
        <p:txBody>
          <a:bodyPr vert="horz" lIns="154125" tIns="77062" rIns="154125" bIns="770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093721"/>
            <a:ext cx="12344400" cy="8750195"/>
          </a:xfrm>
          <a:prstGeom prst="rect">
            <a:avLst/>
          </a:prstGeom>
        </p:spPr>
        <p:txBody>
          <a:bodyPr vert="horz" lIns="154125" tIns="77062" rIns="154125" bIns="770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12288944"/>
            <a:ext cx="3200400" cy="705908"/>
          </a:xfrm>
          <a:prstGeom prst="rect">
            <a:avLst/>
          </a:prstGeom>
        </p:spPr>
        <p:txBody>
          <a:bodyPr vert="horz" lIns="154125" tIns="77062" rIns="154125" bIns="77062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CFAF3-9CF3-0D4A-8224-933687BE22B3}" type="datetimeFigureOut">
              <a:rPr lang="en-US" smtClean="0"/>
              <a:t>5/19/20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86300" y="12288944"/>
            <a:ext cx="4343400" cy="705908"/>
          </a:xfrm>
          <a:prstGeom prst="rect">
            <a:avLst/>
          </a:prstGeom>
        </p:spPr>
        <p:txBody>
          <a:bodyPr vert="horz" lIns="154125" tIns="77062" rIns="154125" bIns="77062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9800" y="12288944"/>
            <a:ext cx="3200400" cy="705908"/>
          </a:xfrm>
          <a:prstGeom prst="rect">
            <a:avLst/>
          </a:prstGeom>
        </p:spPr>
        <p:txBody>
          <a:bodyPr vert="horz" lIns="154125" tIns="77062" rIns="154125" bIns="77062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EBD8D-405B-E24A-8CBF-432F01C7C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8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70623" rtl="0" eaLnBrk="1" latinLnBrk="0" hangingPunct="1">
        <a:spcBef>
          <a:spcPct val="0"/>
        </a:spcBef>
        <a:buNone/>
        <a:defRPr sz="7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7968" indent="-577968" algn="l" defTabSz="770623" rtl="0" eaLnBrk="1" latinLnBrk="0" hangingPunct="1">
        <a:spcBef>
          <a:spcPct val="20000"/>
        </a:spcBef>
        <a:buFont typeface="Arial"/>
        <a:buChar char="•"/>
        <a:defRPr sz="5400" kern="1200">
          <a:solidFill>
            <a:schemeClr val="tx1"/>
          </a:solidFill>
          <a:latin typeface="+mn-lt"/>
          <a:ea typeface="+mn-ea"/>
          <a:cs typeface="+mn-cs"/>
        </a:defRPr>
      </a:lvl1pPr>
      <a:lvl2pPr marL="1252263" indent="-481640" algn="l" defTabSz="770623" rtl="0" eaLnBrk="1" latinLnBrk="0" hangingPunct="1">
        <a:spcBef>
          <a:spcPct val="20000"/>
        </a:spcBef>
        <a:buFont typeface="Arial"/>
        <a:buChar char="–"/>
        <a:defRPr sz="4700" kern="1200">
          <a:solidFill>
            <a:schemeClr val="tx1"/>
          </a:solidFill>
          <a:latin typeface="+mn-lt"/>
          <a:ea typeface="+mn-ea"/>
          <a:cs typeface="+mn-cs"/>
        </a:defRPr>
      </a:lvl2pPr>
      <a:lvl3pPr marL="1926558" indent="-385311" algn="l" defTabSz="770623" rtl="0" eaLnBrk="1" latinLnBrk="0" hangingPunct="1">
        <a:spcBef>
          <a:spcPct val="20000"/>
        </a:spcBef>
        <a:buFont typeface="Arial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2697182" indent="-385311" algn="l" defTabSz="770623" rtl="0" eaLnBrk="1" latinLnBrk="0" hangingPunct="1">
        <a:spcBef>
          <a:spcPct val="20000"/>
        </a:spcBef>
        <a:buFont typeface="Arial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467805" indent="-385311" algn="l" defTabSz="770623" rtl="0" eaLnBrk="1" latinLnBrk="0" hangingPunct="1">
        <a:spcBef>
          <a:spcPct val="20000"/>
        </a:spcBef>
        <a:buFont typeface="Arial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38429" indent="-385311" algn="l" defTabSz="770623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009052" indent="-385311" algn="l" defTabSz="770623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779675" indent="-385311" algn="l" defTabSz="770623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550298" indent="-385311" algn="l" defTabSz="770623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70623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41247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11870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82493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53116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623740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94363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64987" algn="l" defTabSz="770623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 rot="5400000">
            <a:off x="-3314292" y="5929811"/>
            <a:ext cx="9236856" cy="4723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013" tIns="38508" rIns="77013" bIns="38508" rtlCol="0" anchor="ctr"/>
          <a:lstStyle/>
          <a:p>
            <a:pPr algn="ctr"/>
            <a:endParaRPr lang="en-US" dirty="0"/>
          </a:p>
        </p:txBody>
      </p:sp>
      <p:pic>
        <p:nvPicPr>
          <p:cNvPr id="2" name="Picture 1" descr="heatmap_50boxL7-EIP10Lp10_beta0.6_2x2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057" y="486590"/>
            <a:ext cx="3666744" cy="3666744"/>
          </a:xfrm>
          <a:prstGeom prst="rect">
            <a:avLst/>
          </a:prstGeom>
        </p:spPr>
      </p:pic>
      <p:pic>
        <p:nvPicPr>
          <p:cNvPr id="3" name="Picture 2" descr="heatmap_50boxL7-EIP7Lp10_beta0.6_2x2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051" y="475494"/>
            <a:ext cx="3666744" cy="3666744"/>
          </a:xfrm>
          <a:prstGeom prst="rect">
            <a:avLst/>
          </a:prstGeom>
        </p:spPr>
      </p:pic>
      <p:pic>
        <p:nvPicPr>
          <p:cNvPr id="6" name="Picture 5" descr="heatmap_50boxL7-EIP2Lp10_beta0.6_2x2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352" y="518713"/>
            <a:ext cx="3666744" cy="3666744"/>
          </a:xfrm>
          <a:prstGeom prst="rect">
            <a:avLst/>
          </a:prstGeom>
        </p:spPr>
      </p:pic>
      <p:pic>
        <p:nvPicPr>
          <p:cNvPr id="7" name="Picture 6" descr="heatmap_50boxL14-EIP10Lp10_beta0.6_2x2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0825" y="3849306"/>
            <a:ext cx="3666744" cy="3666744"/>
          </a:xfrm>
          <a:prstGeom prst="rect">
            <a:avLst/>
          </a:prstGeom>
        </p:spPr>
      </p:pic>
      <p:pic>
        <p:nvPicPr>
          <p:cNvPr id="8" name="Picture 7" descr="heatmap_50boxL14-EIP7Lp10_beta0.6_2x2.png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715" y="3849306"/>
            <a:ext cx="3666744" cy="3666744"/>
          </a:xfrm>
          <a:prstGeom prst="rect">
            <a:avLst/>
          </a:prstGeom>
        </p:spPr>
      </p:pic>
      <p:pic>
        <p:nvPicPr>
          <p:cNvPr id="9" name="Picture 8" descr="heatmap_50boxL14-EIP2Lp10_beta0.6_2x2.png"/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36" y="3849306"/>
            <a:ext cx="3666744" cy="3666744"/>
          </a:xfrm>
          <a:prstGeom prst="rect">
            <a:avLst/>
          </a:prstGeom>
        </p:spPr>
      </p:pic>
      <p:pic>
        <p:nvPicPr>
          <p:cNvPr id="11" name="Picture 10" descr="heatmap_50boxL21-EIP10Lp10_beta0.6_2x2.png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9933" y="7217980"/>
            <a:ext cx="3666744" cy="3666744"/>
          </a:xfrm>
          <a:prstGeom prst="rect">
            <a:avLst/>
          </a:prstGeom>
        </p:spPr>
      </p:pic>
      <p:pic>
        <p:nvPicPr>
          <p:cNvPr id="12" name="Picture 11" descr="heatmap_50boxL21-EIP7Lp10_beta0.6_2x2.png"/>
          <p:cNvPicPr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058" y="7227945"/>
            <a:ext cx="3666744" cy="3666744"/>
          </a:xfrm>
          <a:prstGeom prst="rect">
            <a:avLst/>
          </a:prstGeom>
        </p:spPr>
      </p:pic>
      <p:pic>
        <p:nvPicPr>
          <p:cNvPr id="13" name="Picture 12" descr="heatmap_50boxL21-EIP2Lp10_beta0.6_2x2.png"/>
          <p:cNvPicPr>
            <a:picLocks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22" y="7227945"/>
            <a:ext cx="3666744" cy="3666744"/>
          </a:xfrm>
          <a:prstGeom prst="rect">
            <a:avLst/>
          </a:prstGeom>
        </p:spPr>
      </p:pic>
      <p:sp>
        <p:nvSpPr>
          <p:cNvPr id="73" name="Rectangle 72"/>
          <p:cNvSpPr/>
          <p:nvPr/>
        </p:nvSpPr>
        <p:spPr>
          <a:xfrm>
            <a:off x="1026583" y="10401947"/>
            <a:ext cx="12400091" cy="50314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77" tIns="45690" rIns="91377" bIns="45690" rtlCol="0" anchor="ctr"/>
          <a:lstStyle/>
          <a:p>
            <a:pPr algn="ctr"/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2590639" y="10353936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200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321684" y="10347484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300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042955" y="10355766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400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873119" y="10361266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100</a:t>
            </a:r>
          </a:p>
        </p:txBody>
      </p:sp>
      <p:pic>
        <p:nvPicPr>
          <p:cNvPr id="80" name="Picture 79" descr="Screen Shot 2018-05-16 at 9.18.39 A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27856" y="8089677"/>
            <a:ext cx="1244561" cy="9730213"/>
          </a:xfrm>
          <a:prstGeom prst="rect">
            <a:avLst/>
          </a:prstGeom>
        </p:spPr>
      </p:pic>
      <p:sp>
        <p:nvSpPr>
          <p:cNvPr id="81" name="Rectangle 80"/>
          <p:cNvSpPr/>
          <p:nvPr/>
        </p:nvSpPr>
        <p:spPr>
          <a:xfrm rot="10800000">
            <a:off x="1714712" y="12977698"/>
            <a:ext cx="9879510" cy="560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3907194" y="12084985"/>
            <a:ext cx="827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0.25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148445" y="12098752"/>
            <a:ext cx="827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0.50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8365953" y="12099927"/>
            <a:ext cx="827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0.75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0535944" y="12084985"/>
            <a:ext cx="827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1.00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1764143" y="12102117"/>
            <a:ext cx="8271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0.00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-645640" y="11578897"/>
            <a:ext cx="14361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Probability of enzootic establishment (proportion of simulations that persisted) 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709289" y="10705173"/>
            <a:ext cx="9653837" cy="523160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800" b="1" dirty="0"/>
              <a:t>Number of mosquitoes (1000s)</a:t>
            </a:r>
          </a:p>
        </p:txBody>
      </p:sp>
      <p:sp>
        <p:nvSpPr>
          <p:cNvPr id="98" name="TextBox 97"/>
          <p:cNvSpPr txBox="1"/>
          <p:nvPr/>
        </p:nvSpPr>
        <p:spPr>
          <a:xfrm rot="16200000">
            <a:off x="-4504159" y="6052764"/>
            <a:ext cx="10702280" cy="523160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800" b="1" dirty="0"/>
              <a:t>Number of primates (1000s)</a:t>
            </a:r>
          </a:p>
        </p:txBody>
      </p:sp>
      <p:sp>
        <p:nvSpPr>
          <p:cNvPr id="99" name="Rectangle 98"/>
          <p:cNvSpPr/>
          <p:nvPr/>
        </p:nvSpPr>
        <p:spPr>
          <a:xfrm rot="5400000">
            <a:off x="-3763234" y="5371205"/>
            <a:ext cx="10309806" cy="5662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77" tIns="45690" rIns="91377" bIns="45690" rtlCol="0" anchor="ctr"/>
          <a:lstStyle/>
          <a:p>
            <a:pPr algn="ctr"/>
            <a:endParaRPr lang="en-US" dirty="0"/>
          </a:p>
        </p:txBody>
      </p:sp>
      <p:sp>
        <p:nvSpPr>
          <p:cNvPr id="100" name="TextBox 99"/>
          <p:cNvSpPr txBox="1"/>
          <p:nvPr/>
        </p:nvSpPr>
        <p:spPr>
          <a:xfrm rot="16200000">
            <a:off x="4588055" y="9608766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10</a:t>
            </a: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4593374" y="9009846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20</a:t>
            </a: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4602605" y="8416609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30</a:t>
            </a: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4587223" y="7859093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40</a:t>
            </a:r>
          </a:p>
        </p:txBody>
      </p:sp>
      <p:sp>
        <p:nvSpPr>
          <p:cNvPr id="104" name="TextBox 103"/>
          <p:cNvSpPr txBox="1"/>
          <p:nvPr/>
        </p:nvSpPr>
        <p:spPr>
          <a:xfrm rot="16200000">
            <a:off x="4587224" y="7322544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50</a:t>
            </a:r>
          </a:p>
        </p:txBody>
      </p:sp>
      <p:sp>
        <p:nvSpPr>
          <p:cNvPr id="105" name="TextBox 104"/>
          <p:cNvSpPr txBox="1"/>
          <p:nvPr/>
        </p:nvSpPr>
        <p:spPr>
          <a:xfrm rot="16200000">
            <a:off x="1179719" y="6499958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10</a:t>
            </a:r>
          </a:p>
        </p:txBody>
      </p:sp>
      <p:sp>
        <p:nvSpPr>
          <p:cNvPr id="106" name="TextBox 105"/>
          <p:cNvSpPr txBox="1"/>
          <p:nvPr/>
        </p:nvSpPr>
        <p:spPr>
          <a:xfrm rot="16200000">
            <a:off x="1182843" y="5828625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20</a:t>
            </a:r>
          </a:p>
        </p:txBody>
      </p:sp>
      <p:sp>
        <p:nvSpPr>
          <p:cNvPr id="107" name="TextBox 106"/>
          <p:cNvSpPr txBox="1"/>
          <p:nvPr/>
        </p:nvSpPr>
        <p:spPr>
          <a:xfrm rot="16200000">
            <a:off x="1182843" y="5226110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30</a:t>
            </a:r>
          </a:p>
        </p:txBody>
      </p:sp>
      <p:sp>
        <p:nvSpPr>
          <p:cNvPr id="108" name="TextBox 107"/>
          <p:cNvSpPr txBox="1"/>
          <p:nvPr/>
        </p:nvSpPr>
        <p:spPr>
          <a:xfrm rot="16200000">
            <a:off x="1181095" y="4562846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40</a:t>
            </a:r>
          </a:p>
        </p:txBody>
      </p:sp>
      <p:sp>
        <p:nvSpPr>
          <p:cNvPr id="118" name="TextBox 117"/>
          <p:cNvSpPr txBox="1"/>
          <p:nvPr/>
        </p:nvSpPr>
        <p:spPr>
          <a:xfrm rot="16200000">
            <a:off x="1171444" y="3946351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50</a:t>
            </a: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1159460" y="3109266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10</a:t>
            </a: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1162584" y="2437933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20</a:t>
            </a:r>
          </a:p>
        </p:txBody>
      </p:sp>
      <p:sp>
        <p:nvSpPr>
          <p:cNvPr id="142" name="TextBox 141"/>
          <p:cNvSpPr txBox="1"/>
          <p:nvPr/>
        </p:nvSpPr>
        <p:spPr>
          <a:xfrm rot="16200000">
            <a:off x="1162584" y="1835418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30</a:t>
            </a: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1160836" y="1172154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40</a:t>
            </a:r>
          </a:p>
        </p:txBody>
      </p:sp>
      <p:sp>
        <p:nvSpPr>
          <p:cNvPr id="144" name="TextBox 143"/>
          <p:cNvSpPr txBox="1"/>
          <p:nvPr/>
        </p:nvSpPr>
        <p:spPr>
          <a:xfrm rot="16200000">
            <a:off x="1151185" y="555659"/>
            <a:ext cx="685380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50</a:t>
            </a:r>
          </a:p>
        </p:txBody>
      </p:sp>
      <p:sp>
        <p:nvSpPr>
          <p:cNvPr id="145" name="TextBox 144"/>
          <p:cNvSpPr txBox="1"/>
          <p:nvPr/>
        </p:nvSpPr>
        <p:spPr>
          <a:xfrm>
            <a:off x="11384359" y="605251"/>
            <a:ext cx="21226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Mosquito lifespan</a:t>
            </a:r>
          </a:p>
        </p:txBody>
      </p:sp>
      <p:sp>
        <p:nvSpPr>
          <p:cNvPr id="146" name="TextBox 145"/>
          <p:cNvSpPr txBox="1"/>
          <p:nvPr/>
        </p:nvSpPr>
        <p:spPr>
          <a:xfrm>
            <a:off x="11005209" y="5250846"/>
            <a:ext cx="19224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14 days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10920308" y="1920069"/>
            <a:ext cx="19224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7 days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10979519" y="8486257"/>
            <a:ext cx="192244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21 days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731495" y="191380"/>
            <a:ext cx="4496227" cy="507771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700" dirty="0"/>
              <a:t>EIP = 2 days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4091162" y="194152"/>
            <a:ext cx="4496227" cy="507771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700" dirty="0"/>
              <a:t>EIP = 7 days</a:t>
            </a:r>
          </a:p>
        </p:txBody>
      </p:sp>
      <p:sp>
        <p:nvSpPr>
          <p:cNvPr id="151" name="TextBox 150"/>
          <p:cNvSpPr txBox="1"/>
          <p:nvPr/>
        </p:nvSpPr>
        <p:spPr>
          <a:xfrm>
            <a:off x="7467043" y="191011"/>
            <a:ext cx="4496227" cy="507771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700" dirty="0"/>
              <a:t>EIP = 10 days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F9C310C-AE73-7149-BB1D-222FF9BB38E3}"/>
              </a:ext>
            </a:extLst>
          </p:cNvPr>
          <p:cNvSpPr txBox="1"/>
          <p:nvPr/>
        </p:nvSpPr>
        <p:spPr>
          <a:xfrm>
            <a:off x="5884246" y="10351751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200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C7B092F-5033-6C46-BB78-62D9CA2E2AF9}"/>
              </a:ext>
            </a:extLst>
          </p:cNvPr>
          <p:cNvSpPr txBox="1"/>
          <p:nvPr/>
        </p:nvSpPr>
        <p:spPr>
          <a:xfrm>
            <a:off x="6615291" y="10345299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300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7399DD-A3F5-544A-9EA0-EEA75715EA55}"/>
              </a:ext>
            </a:extLst>
          </p:cNvPr>
          <p:cNvSpPr txBox="1"/>
          <p:nvPr/>
        </p:nvSpPr>
        <p:spPr>
          <a:xfrm>
            <a:off x="7336562" y="10353581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400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17E9486-12F3-7449-9D8C-2BD14308CF79}"/>
              </a:ext>
            </a:extLst>
          </p:cNvPr>
          <p:cNvSpPr txBox="1"/>
          <p:nvPr/>
        </p:nvSpPr>
        <p:spPr>
          <a:xfrm>
            <a:off x="5166726" y="10359081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100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FACAC8F-F69B-444F-9EB2-573CFD096E57}"/>
              </a:ext>
            </a:extLst>
          </p:cNvPr>
          <p:cNvSpPr txBox="1"/>
          <p:nvPr/>
        </p:nvSpPr>
        <p:spPr>
          <a:xfrm>
            <a:off x="9194996" y="10347218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200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9AE7675-18E7-F545-A0F8-B44A49EA5269}"/>
              </a:ext>
            </a:extLst>
          </p:cNvPr>
          <p:cNvSpPr txBox="1"/>
          <p:nvPr/>
        </p:nvSpPr>
        <p:spPr>
          <a:xfrm>
            <a:off x="9926041" y="10340766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300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CB3551D-73E8-D642-8252-C445C9933C06}"/>
              </a:ext>
            </a:extLst>
          </p:cNvPr>
          <p:cNvSpPr txBox="1"/>
          <p:nvPr/>
        </p:nvSpPr>
        <p:spPr>
          <a:xfrm>
            <a:off x="10647312" y="10349048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400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62525BC-2E2A-AF48-9ABE-BD208841C03C}"/>
              </a:ext>
            </a:extLst>
          </p:cNvPr>
          <p:cNvSpPr txBox="1"/>
          <p:nvPr/>
        </p:nvSpPr>
        <p:spPr>
          <a:xfrm>
            <a:off x="8477476" y="10354548"/>
            <a:ext cx="924498" cy="430827"/>
          </a:xfrm>
          <a:prstGeom prst="rect">
            <a:avLst/>
          </a:prstGeom>
          <a:noFill/>
        </p:spPr>
        <p:txBody>
          <a:bodyPr wrap="square" lIns="91377" tIns="45690" rIns="91377" bIns="45690" rtlCol="0">
            <a:spAutoFit/>
          </a:bodyPr>
          <a:lstStyle/>
          <a:p>
            <a:pPr algn="ctr"/>
            <a:r>
              <a:rPr lang="en-US" sz="2200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37655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76</Words>
  <Application>Microsoft Macintosh PowerPoint</Application>
  <PresentationFormat>Custom</PresentationFormat>
  <Paragraphs>43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Middlebury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Sarah Guth</dc:creator>
  <cp:lastModifiedBy>Sarah Guth</cp:lastModifiedBy>
  <cp:revision>9</cp:revision>
  <dcterms:created xsi:type="dcterms:W3CDTF">2018-10-30T22:07:21Z</dcterms:created>
  <dcterms:modified xsi:type="dcterms:W3CDTF">2020-05-19T13:13:37Z</dcterms:modified>
</cp:coreProperties>
</file>