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4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A0BBE-D6E3-4611-B19C-70DC40FF647B}" type="datetimeFigureOut">
              <a:rPr lang="en-US" smtClean="0"/>
              <a:t>6/10/2020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A662-46D0-4877-B8E5-0C539E1E0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05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A0BBE-D6E3-4611-B19C-70DC40FF647B}" type="datetimeFigureOut">
              <a:rPr lang="en-US" smtClean="0"/>
              <a:t>6/10/2020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A662-46D0-4877-B8E5-0C539E1E0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237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A0BBE-D6E3-4611-B19C-70DC40FF647B}" type="datetimeFigureOut">
              <a:rPr lang="en-US" smtClean="0"/>
              <a:t>6/10/2020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A662-46D0-4877-B8E5-0C539E1E0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231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A0BBE-D6E3-4611-B19C-70DC40FF647B}" type="datetimeFigureOut">
              <a:rPr lang="en-US" smtClean="0"/>
              <a:t>6/10/2020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A662-46D0-4877-B8E5-0C539E1E0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7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A0BBE-D6E3-4611-B19C-70DC40FF647B}" type="datetimeFigureOut">
              <a:rPr lang="en-US" smtClean="0"/>
              <a:t>6/10/2020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A662-46D0-4877-B8E5-0C539E1E0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4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A0BBE-D6E3-4611-B19C-70DC40FF647B}" type="datetimeFigureOut">
              <a:rPr lang="en-US" smtClean="0"/>
              <a:t>6/10/2020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A662-46D0-4877-B8E5-0C539E1E0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779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A0BBE-D6E3-4611-B19C-70DC40FF647B}" type="datetimeFigureOut">
              <a:rPr lang="en-US" smtClean="0"/>
              <a:t>6/10/2020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A662-46D0-4877-B8E5-0C539E1E0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678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A0BBE-D6E3-4611-B19C-70DC40FF647B}" type="datetimeFigureOut">
              <a:rPr lang="en-US" smtClean="0"/>
              <a:t>6/10/2020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A662-46D0-4877-B8E5-0C539E1E0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706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A0BBE-D6E3-4611-B19C-70DC40FF647B}" type="datetimeFigureOut">
              <a:rPr lang="en-US" smtClean="0"/>
              <a:t>6/10/2020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A662-46D0-4877-B8E5-0C539E1E0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649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A0BBE-D6E3-4611-B19C-70DC40FF647B}" type="datetimeFigureOut">
              <a:rPr lang="en-US" smtClean="0"/>
              <a:t>6/10/2020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A662-46D0-4877-B8E5-0C539E1E0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831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A0BBE-D6E3-4611-B19C-70DC40FF647B}" type="datetimeFigureOut">
              <a:rPr lang="en-US" smtClean="0"/>
              <a:t>6/10/2020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A662-46D0-4877-B8E5-0C539E1E0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352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A0BBE-D6E3-4611-B19C-70DC40FF647B}" type="datetimeFigureOut">
              <a:rPr lang="en-US" smtClean="0"/>
              <a:t>6/10/2020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2A662-46D0-4877-B8E5-0C539E1E0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651150" y="3727333"/>
            <a:ext cx="109441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Effects of SC extract on the </a:t>
            </a:r>
            <a:r>
              <a:rPr lang="en-US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LNCaP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cell line. 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LNCaP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cells were incubated in medium containing testosterone (1 µM), Finasteride (10 µM), Saw palmetto (100 µg/mL) or SC (25, 50 µg/mL) for 72 h.  (A) Western blot analysis of AR, PSA , and 5</a:t>
            </a:r>
            <a:r>
              <a:rPr lang="el-G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α-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reductase type 2.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887810" y="831429"/>
            <a:ext cx="29556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A</a:t>
            </a:r>
            <a:endParaRPr lang="en-US" sz="1500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2887810" y="831429"/>
            <a:ext cx="4834773" cy="2231237"/>
            <a:chOff x="2887810" y="831429"/>
            <a:chExt cx="4834773" cy="2231237"/>
          </a:xfrm>
        </p:grpSpPr>
        <p:grpSp>
          <p:nvGrpSpPr>
            <p:cNvPr id="30" name="Group 29"/>
            <p:cNvGrpSpPr/>
            <p:nvPr/>
          </p:nvGrpSpPr>
          <p:grpSpPr>
            <a:xfrm>
              <a:off x="2887810" y="831429"/>
              <a:ext cx="4834773" cy="2231237"/>
              <a:chOff x="2945113" y="729829"/>
              <a:chExt cx="4834773" cy="2231237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4179790" y="1293091"/>
                <a:ext cx="3504864" cy="1667975"/>
                <a:chOff x="4179790" y="1293091"/>
                <a:chExt cx="3504864" cy="1667975"/>
              </a:xfrm>
            </p:grpSpPr>
            <p:pic>
              <p:nvPicPr>
                <p:cNvPr id="4" name="Picture 3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6640" t="19603" r="18343" b="60900"/>
                <a:stretch/>
              </p:blipFill>
              <p:spPr>
                <a:xfrm>
                  <a:off x="4193309" y="1293091"/>
                  <a:ext cx="3491345" cy="385624"/>
                </a:xfrm>
                <a:prstGeom prst="rect">
                  <a:avLst/>
                </a:prstGeom>
              </p:spPr>
            </p:pic>
            <p:pic>
              <p:nvPicPr>
                <p:cNvPr id="5" name="Picture 4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6992" t="41675" r="19222" b="38459"/>
                <a:stretch/>
              </p:blipFill>
              <p:spPr>
                <a:xfrm>
                  <a:off x="4179790" y="1715586"/>
                  <a:ext cx="3417455" cy="399541"/>
                </a:xfrm>
                <a:prstGeom prst="rect">
                  <a:avLst/>
                </a:prstGeom>
              </p:spPr>
            </p:pic>
            <p:pic>
              <p:nvPicPr>
                <p:cNvPr id="7" name="Picture 6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7343" t="81774" r="19398"/>
                <a:stretch/>
              </p:blipFill>
              <p:spPr>
                <a:xfrm>
                  <a:off x="4230251" y="2596178"/>
                  <a:ext cx="3417455" cy="364888"/>
                </a:xfrm>
                <a:prstGeom prst="rect">
                  <a:avLst/>
                </a:prstGeom>
              </p:spPr>
            </p:pic>
          </p:grpSp>
          <p:grpSp>
            <p:nvGrpSpPr>
              <p:cNvPr id="8" name="Group 7"/>
              <p:cNvGrpSpPr/>
              <p:nvPr/>
            </p:nvGrpSpPr>
            <p:grpSpPr>
              <a:xfrm>
                <a:off x="2945113" y="1370487"/>
                <a:ext cx="1387474" cy="1549643"/>
                <a:chOff x="565669" y="257748"/>
                <a:chExt cx="1140374" cy="1381062"/>
              </a:xfrm>
            </p:grpSpPr>
            <p:sp>
              <p:nvSpPr>
                <p:cNvPr id="9" name="TextBox 8"/>
                <p:cNvSpPr txBox="1"/>
                <p:nvPr/>
              </p:nvSpPr>
              <p:spPr>
                <a:xfrm>
                  <a:off x="565669" y="257748"/>
                  <a:ext cx="984968" cy="2057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9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AR</a:t>
                  </a: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565669" y="680498"/>
                  <a:ext cx="1000407" cy="2057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9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PSA</a:t>
                  </a:r>
                  <a:endParaRPr lang="ko-KR" altLang="en-US" sz="9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565669" y="1030831"/>
                  <a:ext cx="1140374" cy="3291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9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5</a:t>
                  </a:r>
                  <a:r>
                    <a:rPr lang="el-GR" altLang="ko-KR" sz="9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α</a:t>
                  </a:r>
                  <a:r>
                    <a:rPr lang="en-US" altLang="ko-KR" sz="9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-reductase type 2</a:t>
                  </a:r>
                  <a:endParaRPr lang="ko-KR" altLang="en-US" sz="9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594200" y="1433090"/>
                  <a:ext cx="999202" cy="2057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altLang="ko-KR" sz="9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β</a:t>
                  </a:r>
                  <a:r>
                    <a:rPr lang="en-US" altLang="ko-KR" sz="9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-actin</a:t>
                  </a:r>
                  <a:endParaRPr lang="ko-KR" altLang="en-US" sz="9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4193308" y="729829"/>
                <a:ext cx="3586578" cy="512463"/>
                <a:chOff x="4267581" y="620154"/>
                <a:chExt cx="3586578" cy="512463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>
                  <a:off x="4267581" y="620154"/>
                  <a:ext cx="3586578" cy="512463"/>
                  <a:chOff x="4593228" y="939445"/>
                  <a:chExt cx="3586578" cy="512463"/>
                </a:xfrm>
              </p:grpSpPr>
              <p:grpSp>
                <p:nvGrpSpPr>
                  <p:cNvPr id="14" name="Group 13"/>
                  <p:cNvGrpSpPr/>
                  <p:nvPr/>
                </p:nvGrpSpPr>
                <p:grpSpPr>
                  <a:xfrm>
                    <a:off x="4593228" y="1203621"/>
                    <a:ext cx="3586578" cy="248287"/>
                    <a:chOff x="1550082" y="370843"/>
                    <a:chExt cx="3483322" cy="248287"/>
                  </a:xfrm>
                </p:grpSpPr>
                <p:sp>
                  <p:nvSpPr>
                    <p:cNvPr id="17" name="TextBox 16"/>
                    <p:cNvSpPr txBox="1"/>
                    <p:nvPr/>
                  </p:nvSpPr>
                  <p:spPr>
                    <a:xfrm>
                      <a:off x="1550082" y="378967"/>
                      <a:ext cx="704933" cy="2308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ko-KR" sz="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ontrol</a:t>
                      </a:r>
                      <a:endParaRPr lang="ko-KR" alt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8" name="TextBox 17"/>
                    <p:cNvSpPr txBox="1"/>
                    <p:nvPr/>
                  </p:nvSpPr>
                  <p:spPr>
                    <a:xfrm>
                      <a:off x="2123400" y="388298"/>
                      <a:ext cx="536693" cy="2308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ko-KR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BPH</a:t>
                      </a:r>
                      <a:endParaRPr lang="ko-KR" alt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9" name="TextBox 18"/>
                    <p:cNvSpPr txBox="1"/>
                    <p:nvPr/>
                  </p:nvSpPr>
                  <p:spPr>
                    <a:xfrm>
                      <a:off x="2764709" y="388298"/>
                      <a:ext cx="563429" cy="2308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ko-KR" sz="9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</a:t>
                      </a:r>
                      <a:endParaRPr lang="ko-KR" alt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0" name="TextBox 19"/>
                    <p:cNvSpPr txBox="1"/>
                    <p:nvPr/>
                  </p:nvSpPr>
                  <p:spPr>
                    <a:xfrm>
                      <a:off x="4513717" y="370843"/>
                      <a:ext cx="519687" cy="2308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endParaRPr lang="ko-KR" alt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1" name="TextBox 20"/>
                    <p:cNvSpPr txBox="1"/>
                    <p:nvPr/>
                  </p:nvSpPr>
                  <p:spPr>
                    <a:xfrm>
                      <a:off x="3817464" y="388298"/>
                      <a:ext cx="1192344" cy="2308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ko-KR" sz="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25            50</a:t>
                      </a:r>
                      <a:endParaRPr lang="ko-KR" alt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cxnSp>
                <p:nvCxnSpPr>
                  <p:cNvPr id="15" name="직선 연결선 18"/>
                  <p:cNvCxnSpPr/>
                  <p:nvPr/>
                </p:nvCxnSpPr>
                <p:spPr>
                  <a:xfrm>
                    <a:off x="6980454" y="1213952"/>
                    <a:ext cx="854739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6766699" y="939445"/>
                    <a:ext cx="1322737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9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SC (µg/mL)</a:t>
                    </a:r>
                    <a:endParaRPr lang="ko-KR" altLang="en-US" sz="9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2" name="TextBox 21"/>
                <p:cNvSpPr txBox="1"/>
                <p:nvPr/>
              </p:nvSpPr>
              <p:spPr>
                <a:xfrm>
                  <a:off x="6079426" y="901785"/>
                  <a:ext cx="575381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9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Saw</a:t>
                  </a:r>
                  <a:endParaRPr lang="ko-KR" altLang="en-US" sz="9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pic>
          <p:nvPicPr>
            <p:cNvPr id="28" name="그림 6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99" t="65213" r="604" b="19711"/>
            <a:stretch/>
          </p:blipFill>
          <p:spPr>
            <a:xfrm>
              <a:off x="4176931" y="2254235"/>
              <a:ext cx="3343070" cy="382138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651150" y="4831492"/>
            <a:ext cx="100992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Segoe UI Historic" panose="020B0502040204020203" pitchFamily="34" charset="0"/>
                <a:cs typeface="Times New Roman" panose="02020603050405020304" pitchFamily="18" charset="0"/>
              </a:rPr>
              <a:t>These are single continuous images and no image fragments (lanes) were spliced together.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Segoe UI Historic" panose="020B0502040204020203" pitchFamily="34" charset="0"/>
                <a:cs typeface="Times New Roman" panose="02020603050405020304" pitchFamily="18" charset="0"/>
              </a:rPr>
              <a:t>The lanes were not rearranged or not spliced next one to another.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Segoe UI Historic" panose="020B0502040204020203" pitchFamily="34" charset="0"/>
                <a:cs typeface="Times New Roman" panose="02020603050405020304" pitchFamily="18" charset="0"/>
              </a:rPr>
              <a:t>All lanes originated from the same original raw image.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Segoe UI Historic" panose="020B0502040204020203" pitchFamily="34" charset="0"/>
                <a:cs typeface="Times New Roman" panose="02020603050405020304" pitchFamily="18" charset="0"/>
              </a:rPr>
              <a:t>In this study, we used the hand made SDS gel (not the already made commercial product). This reason and the difference of the current flow may have a effect on space between the lanes.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Segoe UI Historic" panose="020B0502040204020203" pitchFamily="34" charset="0"/>
                <a:cs typeface="Times New Roman" panose="02020603050405020304" pitchFamily="18" charset="0"/>
              </a:rPr>
              <a:t>We confirm that these blot data are original raw images.</a:t>
            </a:r>
            <a:endParaRPr lang="en-US" sz="1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Segoe UI Historic" panose="020B0502040204020203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180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>
          <a:xfrm>
            <a:off x="751782" y="2828311"/>
            <a:ext cx="10301275" cy="1579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200" b="1" dirty="0" smtClean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Effects </a:t>
            </a:r>
            <a:r>
              <a:rPr lang="en-US" sz="1200" b="1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of SC extract on prostatic AR and PSA in TP-induced BPH rats. 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200" dirty="0" smtClean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To induce BPH, all rats were daily received TP injection (5 mg/kg, S.C.), except for the control group along with appropriate drugs (finasteride, saw palmetto, SC extract) orally for 4 weeks. Western blotting was performed to assay AR and PSA, the BPH-related protein expressions. (</a:t>
            </a:r>
            <a:r>
              <a:rPr lang="en-US" sz="1200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A</a:t>
            </a:r>
            <a:r>
              <a:rPr lang="en-US" sz="1200" dirty="0" smtClean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) Western blot analysis of prostatic AR and PSA. Abbreviations: Control (PBS), BPH (5 mg/kg TP, S.C.), </a:t>
            </a:r>
            <a:r>
              <a:rPr lang="en-US" sz="1200" dirty="0" err="1" smtClean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Fina</a:t>
            </a:r>
            <a:r>
              <a:rPr lang="en-US" sz="1200" dirty="0" smtClean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(Finasteride 10 mg/kg, P.O.), Saw (saw palmetto 100 mg/kg, P.O.), SC 50 (SC extract 50 mg/kg, P.O.). </a:t>
            </a:r>
            <a:endParaRPr lang="en-US" sz="1200" dirty="0">
              <a:latin typeface="Calibri" panose="020F0502020204030204" pitchFamily="34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433532" y="777657"/>
            <a:ext cx="29556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A</a:t>
            </a:r>
            <a:endParaRPr lang="en-US" sz="1500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3433532" y="874749"/>
            <a:ext cx="5970451" cy="1481312"/>
            <a:chOff x="2778624" y="1601700"/>
            <a:chExt cx="5970451" cy="1481312"/>
          </a:xfrm>
        </p:grpSpPr>
        <p:grpSp>
          <p:nvGrpSpPr>
            <p:cNvPr id="46" name="Group 45"/>
            <p:cNvGrpSpPr/>
            <p:nvPr/>
          </p:nvGrpSpPr>
          <p:grpSpPr>
            <a:xfrm>
              <a:off x="2778624" y="1601700"/>
              <a:ext cx="5889486" cy="1481312"/>
              <a:chOff x="2603133" y="1675591"/>
              <a:chExt cx="5889486" cy="1481312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2603133" y="2064507"/>
                <a:ext cx="747382" cy="1092396"/>
                <a:chOff x="802187" y="918074"/>
                <a:chExt cx="1000407" cy="1014822"/>
              </a:xfrm>
            </p:grpSpPr>
            <p:sp>
              <p:nvSpPr>
                <p:cNvPr id="30" name="TextBox 29"/>
                <p:cNvSpPr txBox="1"/>
                <p:nvPr/>
              </p:nvSpPr>
              <p:spPr>
                <a:xfrm>
                  <a:off x="802187" y="918074"/>
                  <a:ext cx="984967" cy="2144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9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AR</a:t>
                  </a: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802187" y="1318514"/>
                  <a:ext cx="1000407" cy="2144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9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PSA</a:t>
                  </a:r>
                  <a:endParaRPr lang="ko-KR" altLang="en-US" sz="9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803393" y="1718456"/>
                  <a:ext cx="999201" cy="2144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altLang="ko-KR" sz="9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β</a:t>
                  </a:r>
                  <a:r>
                    <a:rPr lang="en-US" altLang="ko-KR" sz="9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-actin</a:t>
                  </a:r>
                  <a:endParaRPr lang="ko-KR" altLang="en-US" sz="9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3" name="Group 32"/>
              <p:cNvGrpSpPr/>
              <p:nvPr/>
            </p:nvGrpSpPr>
            <p:grpSpPr>
              <a:xfrm>
                <a:off x="3321543" y="1675591"/>
                <a:ext cx="5171076" cy="282267"/>
                <a:chOff x="3149600" y="2163476"/>
                <a:chExt cx="5287817" cy="294232"/>
              </a:xfrm>
            </p:grpSpPr>
            <p:grpSp>
              <p:nvGrpSpPr>
                <p:cNvPr id="34" name="Group 33"/>
                <p:cNvGrpSpPr/>
                <p:nvPr/>
              </p:nvGrpSpPr>
              <p:grpSpPr>
                <a:xfrm>
                  <a:off x="3293280" y="2163866"/>
                  <a:ext cx="5144137" cy="250115"/>
                  <a:chOff x="1992264" y="400592"/>
                  <a:chExt cx="4996040" cy="250115"/>
                </a:xfrm>
              </p:grpSpPr>
              <p:sp>
                <p:nvSpPr>
                  <p:cNvPr id="41" name="TextBox 40"/>
                  <p:cNvSpPr txBox="1"/>
                  <p:nvPr/>
                </p:nvSpPr>
                <p:spPr>
                  <a:xfrm>
                    <a:off x="1992264" y="410090"/>
                    <a:ext cx="778566" cy="24061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ko-KR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</a:t>
                    </a:r>
                    <a:r>
                      <a:rPr lang="en-US" altLang="ko-KR" sz="9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ontrol</a:t>
                    </a:r>
                    <a:endParaRPr lang="ko-KR" altLang="en-US" sz="9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2" name="TextBox 41"/>
                  <p:cNvSpPr txBox="1"/>
                  <p:nvPr/>
                </p:nvSpPr>
                <p:spPr>
                  <a:xfrm>
                    <a:off x="3054491" y="400592"/>
                    <a:ext cx="536693" cy="24061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9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BPH</a:t>
                    </a:r>
                    <a:endParaRPr lang="ko-KR" altLang="en-US" sz="9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3" name="TextBox 42"/>
                  <p:cNvSpPr txBox="1"/>
                  <p:nvPr/>
                </p:nvSpPr>
                <p:spPr>
                  <a:xfrm>
                    <a:off x="4183221" y="410090"/>
                    <a:ext cx="518494" cy="24061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ko-KR" sz="900" b="1" dirty="0" err="1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Fina</a:t>
                    </a:r>
                    <a:endParaRPr lang="ko-KR" altLang="en-US" sz="9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4" name="TextBox 43"/>
                  <p:cNvSpPr txBox="1"/>
                  <p:nvPr/>
                </p:nvSpPr>
                <p:spPr>
                  <a:xfrm>
                    <a:off x="6381360" y="407504"/>
                    <a:ext cx="606944" cy="24061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ko-KR" sz="9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SC 50</a:t>
                    </a:r>
                    <a:endParaRPr lang="ko-KR" altLang="en-US" sz="9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35" name="TextBox 34"/>
                <p:cNvSpPr txBox="1"/>
                <p:nvPr/>
              </p:nvSpPr>
              <p:spPr>
                <a:xfrm>
                  <a:off x="6692634" y="2163476"/>
                  <a:ext cx="575381" cy="2406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9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Saw</a:t>
                  </a:r>
                  <a:endParaRPr lang="ko-KR" altLang="en-US" sz="9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36" name="직선 연결선 18"/>
                <p:cNvCxnSpPr/>
                <p:nvPr/>
              </p:nvCxnSpPr>
              <p:spPr>
                <a:xfrm>
                  <a:off x="3149600" y="2457708"/>
                  <a:ext cx="831271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직선 연결선 18"/>
                <p:cNvCxnSpPr/>
                <p:nvPr/>
              </p:nvCxnSpPr>
              <p:spPr>
                <a:xfrm>
                  <a:off x="4247660" y="2453924"/>
                  <a:ext cx="831271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직선 연결선 18"/>
                <p:cNvCxnSpPr/>
                <p:nvPr/>
              </p:nvCxnSpPr>
              <p:spPr>
                <a:xfrm>
                  <a:off x="5373322" y="2443905"/>
                  <a:ext cx="831271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직선 연결선 18"/>
                <p:cNvCxnSpPr/>
                <p:nvPr/>
              </p:nvCxnSpPr>
              <p:spPr>
                <a:xfrm>
                  <a:off x="6532842" y="2443905"/>
                  <a:ext cx="831271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직선 연결선 18"/>
                <p:cNvCxnSpPr/>
                <p:nvPr/>
              </p:nvCxnSpPr>
              <p:spPr>
                <a:xfrm>
                  <a:off x="7606146" y="2448081"/>
                  <a:ext cx="831271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25" name="그림 2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07166" y="1974819"/>
              <a:ext cx="5341909" cy="360331"/>
            </a:xfrm>
            <a:prstGeom prst="rect">
              <a:avLst/>
            </a:prstGeom>
          </p:spPr>
        </p:pic>
        <p:pic>
          <p:nvPicPr>
            <p:cNvPr id="26" name="그림 3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07166" y="2421335"/>
              <a:ext cx="5341909" cy="324298"/>
            </a:xfrm>
            <a:prstGeom prst="rect">
              <a:avLst/>
            </a:prstGeom>
          </p:spPr>
        </p:pic>
        <p:pic>
          <p:nvPicPr>
            <p:cNvPr id="27" name="그림 3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07166" y="2815762"/>
              <a:ext cx="5341909" cy="252502"/>
            </a:xfrm>
            <a:prstGeom prst="rect">
              <a:avLst/>
            </a:prstGeom>
          </p:spPr>
        </p:pic>
      </p:grpSp>
      <p:sp>
        <p:nvSpPr>
          <p:cNvPr id="28" name="TextBox 27"/>
          <p:cNvSpPr txBox="1"/>
          <p:nvPr/>
        </p:nvSpPr>
        <p:spPr>
          <a:xfrm>
            <a:off x="751782" y="4633084"/>
            <a:ext cx="100992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Segoe UI Historic" panose="020B0502040204020203" pitchFamily="34" charset="0"/>
                <a:cs typeface="Times New Roman" panose="02020603050405020304" pitchFamily="18" charset="0"/>
              </a:rPr>
              <a:t>These are single continuous images and no image fragments (lanes) were spliced together.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Segoe UI Historic" panose="020B0502040204020203" pitchFamily="34" charset="0"/>
                <a:cs typeface="Times New Roman" panose="02020603050405020304" pitchFamily="18" charset="0"/>
              </a:rPr>
              <a:t>The lanes were not rearranged or not spliced next one to another.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Segoe UI Historic" panose="020B0502040204020203" pitchFamily="34" charset="0"/>
                <a:cs typeface="Times New Roman" panose="02020603050405020304" pitchFamily="18" charset="0"/>
              </a:rPr>
              <a:t>All lanes originated from the same original raw image.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Segoe UI Historic" panose="020B0502040204020203" pitchFamily="34" charset="0"/>
                <a:cs typeface="Times New Roman" panose="02020603050405020304" pitchFamily="18" charset="0"/>
              </a:rPr>
              <a:t>In this study we used the hand made SDS gel (not the already made commercial product). This reason and the difference of the current flow may have a effect on space between the lanes.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Segoe UI Historic" panose="020B0502040204020203" pitchFamily="34" charset="0"/>
                <a:cs typeface="Times New Roman" panose="02020603050405020304" pitchFamily="18" charset="0"/>
              </a:rPr>
              <a:t>We confirm that these blot data are original raw images.</a:t>
            </a:r>
            <a:endParaRPr lang="en-US" sz="1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Segoe UI Historic" panose="020B0502040204020203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840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694833" y="2874953"/>
            <a:ext cx="10472011" cy="1302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200" b="1" dirty="0" smtClean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Effects of SC extract on the expression of Bcl-2 family proteins in prostate tissues in TP-induced BPH rats. 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200" dirty="0" smtClean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To induce BPH, all rats were daily received TP injection (5 mg/kg, S.C.), except for the control group along with appropriate drugs (finasteride, saw palmetto, SC extract) orally for 4 weeks. Western blotting was performed to assay Bcl-2 and </a:t>
            </a:r>
            <a:r>
              <a:rPr lang="en-US" sz="1200" dirty="0" err="1" smtClean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Bax</a:t>
            </a:r>
            <a:r>
              <a:rPr lang="en-US" sz="1200" dirty="0" smtClean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, the Bcl-2 family proteins. (A) Western blot analysis of prostatic Bcl-2 and </a:t>
            </a:r>
            <a:r>
              <a:rPr lang="en-US" sz="1200" dirty="0" err="1" smtClean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Bax</a:t>
            </a:r>
            <a:r>
              <a:rPr lang="en-US" sz="1200" dirty="0" smtClean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. Abbreviations: Control (PBS), BPH (5 mg/kg TP, S.C.), </a:t>
            </a:r>
            <a:r>
              <a:rPr lang="en-US" sz="1200" dirty="0" err="1" smtClean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Fina</a:t>
            </a:r>
            <a:r>
              <a:rPr lang="en-US" sz="1200" dirty="0" smtClean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(Finasteride 10 mg/kg, P.O.), Saw (saw palmetto 100 mg/kg, P.O.), SC 50 (SC extract 50 mg/kg, P.O.).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58908" y="4407263"/>
            <a:ext cx="1084637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Segoe UI Historic" panose="020B0502040204020203" pitchFamily="34" charset="0"/>
                <a:cs typeface="Times New Roman" panose="02020603050405020304" pitchFamily="18" charset="0"/>
              </a:rPr>
              <a:t>In this study we used the hand made SDS gel (not the already made commercial product). This reason and the difference of the current flow may have a effect on space between the lanes.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Segoe UI Historic" panose="020B0502040204020203" pitchFamily="34" charset="0"/>
                <a:cs typeface="Times New Roman" panose="02020603050405020304" pitchFamily="18" charset="0"/>
              </a:rPr>
              <a:t>Here we have run 3 lanes of control, SC50 and 2 lanes of BPH, </a:t>
            </a:r>
            <a:r>
              <a:rPr lang="en-US" sz="16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Segoe UI Historic" panose="020B0502040204020203" pitchFamily="34" charset="0"/>
                <a:cs typeface="Times New Roman" panose="02020603050405020304" pitchFamily="18" charset="0"/>
              </a:rPr>
              <a:t>Fina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Segoe UI Historic" panose="020B0502040204020203" pitchFamily="34" charset="0"/>
                <a:cs typeface="Times New Roman" panose="02020603050405020304" pitchFamily="18" charset="0"/>
              </a:rPr>
              <a:t>, and Saw.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Segoe UI Historic" panose="020B0502040204020203" pitchFamily="34" charset="0"/>
                <a:cs typeface="Times New Roman" panose="02020603050405020304" pitchFamily="18" charset="0"/>
              </a:rPr>
              <a:t>In addition, we ran another sample (Sample X), which is not related to this study to compare the effect with SC extract.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Segoe UI Historic" panose="020B0502040204020203" pitchFamily="34" charset="0"/>
                <a:cs typeface="Times New Roman" panose="02020603050405020304" pitchFamily="18" charset="0"/>
              </a:rPr>
              <a:t>Therefore we cut the original image to isolate the related bands for this study.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Segoe UI Historic" panose="020B0502040204020203" pitchFamily="34" charset="0"/>
                <a:cs typeface="Times New Roman" panose="02020603050405020304" pitchFamily="18" charset="0"/>
              </a:rPr>
              <a:t>However, we cut the image as a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Segoe UI Historic" panose="020B0502040204020203" pitchFamily="34" charset="0"/>
                <a:cs typeface="Times New Roman" panose="02020603050405020304" pitchFamily="18" charset="0"/>
              </a:rPr>
              <a:t>single continuous images and no image fragments (lanes) were spliced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Segoe UI Historic" panose="020B0502040204020203" pitchFamily="34" charset="0"/>
                <a:cs typeface="Times New Roman" panose="02020603050405020304" pitchFamily="18" charset="0"/>
              </a:rPr>
              <a:t>together. Also, all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Segoe UI Historic" panose="020B0502040204020203" pitchFamily="34" charset="0"/>
                <a:cs typeface="Times New Roman" panose="02020603050405020304" pitchFamily="18" charset="0"/>
              </a:rPr>
              <a:t>lanes originated from the same original raw image</a:t>
            </a:r>
            <a:endParaRPr lang="en-US" sz="16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Segoe UI Historic" panose="020B0502040204020203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Segoe UI Historic" panose="020B0502040204020203" pitchFamily="34" charset="0"/>
                <a:cs typeface="Times New Roman" panose="02020603050405020304" pitchFamily="18" charset="0"/>
              </a:rPr>
              <a:t>Further, the cuts we made have been marked with red lines for your convenient.  </a:t>
            </a:r>
            <a:endParaRPr lang="en-US" sz="16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Segoe UI Historic" panose="020B0502040204020203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2451940" y="506517"/>
            <a:ext cx="7300550" cy="1822180"/>
            <a:chOff x="2451940" y="506517"/>
            <a:chExt cx="7300550" cy="1822180"/>
          </a:xfrm>
        </p:grpSpPr>
        <p:grpSp>
          <p:nvGrpSpPr>
            <p:cNvPr id="37" name="Group 36"/>
            <p:cNvGrpSpPr/>
            <p:nvPr/>
          </p:nvGrpSpPr>
          <p:grpSpPr>
            <a:xfrm>
              <a:off x="2451940" y="506517"/>
              <a:ext cx="7300550" cy="1822180"/>
              <a:chOff x="2748502" y="728939"/>
              <a:chExt cx="7300550" cy="1822180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2748502" y="1254897"/>
                <a:ext cx="764255" cy="1175224"/>
                <a:chOff x="817627" y="1023467"/>
                <a:chExt cx="1000407" cy="1047374"/>
              </a:xfrm>
            </p:grpSpPr>
            <p:sp>
              <p:nvSpPr>
                <p:cNvPr id="7" name="TextBox 6"/>
                <p:cNvSpPr txBox="1"/>
                <p:nvPr/>
              </p:nvSpPr>
              <p:spPr>
                <a:xfrm>
                  <a:off x="817627" y="1023467"/>
                  <a:ext cx="984967" cy="2057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9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Bcl-2</a:t>
                  </a:r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817627" y="1484992"/>
                  <a:ext cx="1000407" cy="2057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900" b="1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Bax</a:t>
                  </a:r>
                  <a:endParaRPr lang="ko-KR" altLang="en-US" sz="9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817627" y="1865121"/>
                  <a:ext cx="984967" cy="2057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altLang="ko-KR" sz="9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β</a:t>
                  </a:r>
                  <a:r>
                    <a:rPr lang="en-US" altLang="ko-KR" sz="9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-actin</a:t>
                  </a:r>
                  <a:endParaRPr lang="ko-KR" altLang="en-US" sz="9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6" name="TextBox 25"/>
              <p:cNvSpPr txBox="1"/>
              <p:nvPr/>
            </p:nvSpPr>
            <p:spPr>
              <a:xfrm>
                <a:off x="2748502" y="728939"/>
                <a:ext cx="29556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 smtClean="0"/>
                  <a:t>A</a:t>
                </a:r>
                <a:endParaRPr lang="en-US" sz="1500" b="1" dirty="0"/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3254192" y="1135145"/>
                <a:ext cx="6794860" cy="1415974"/>
                <a:chOff x="3218718" y="1072397"/>
                <a:chExt cx="6794860" cy="1415974"/>
              </a:xfrm>
            </p:grpSpPr>
            <p:pic>
              <p:nvPicPr>
                <p:cNvPr id="27" name="그림 2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3337681" y="1072397"/>
                  <a:ext cx="6562340" cy="436796"/>
                </a:xfrm>
                <a:prstGeom prst="rect">
                  <a:avLst/>
                </a:prstGeom>
              </p:spPr>
            </p:pic>
            <p:pic>
              <p:nvPicPr>
                <p:cNvPr id="28" name="그림 15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337681" y="1583485"/>
                  <a:ext cx="6556935" cy="424137"/>
                </a:xfrm>
                <a:prstGeom prst="rect">
                  <a:avLst/>
                </a:prstGeom>
              </p:spPr>
            </p:pic>
            <p:pic>
              <p:nvPicPr>
                <p:cNvPr id="29" name="그림 16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18718" y="2055449"/>
                  <a:ext cx="6794860" cy="432922"/>
                </a:xfrm>
                <a:prstGeom prst="rect">
                  <a:avLst/>
                </a:prstGeom>
              </p:spPr>
            </p:pic>
          </p:grpSp>
          <p:grpSp>
            <p:nvGrpSpPr>
              <p:cNvPr id="35" name="Group 34"/>
              <p:cNvGrpSpPr/>
              <p:nvPr/>
            </p:nvGrpSpPr>
            <p:grpSpPr>
              <a:xfrm>
                <a:off x="3415385" y="756750"/>
                <a:ext cx="6309383" cy="277752"/>
                <a:chOff x="3415385" y="756750"/>
                <a:chExt cx="6309383" cy="277752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4448432" y="758927"/>
                  <a:ext cx="5276336" cy="275575"/>
                  <a:chOff x="3081236" y="1679612"/>
                  <a:chExt cx="5276336" cy="275575"/>
                </a:xfrm>
              </p:grpSpPr>
              <p:grpSp>
                <p:nvGrpSpPr>
                  <p:cNvPr id="10" name="Group 9"/>
                  <p:cNvGrpSpPr/>
                  <p:nvPr/>
                </p:nvGrpSpPr>
                <p:grpSpPr>
                  <a:xfrm>
                    <a:off x="3081236" y="1679612"/>
                    <a:ext cx="5276336" cy="275575"/>
                    <a:chOff x="2776661" y="663536"/>
                    <a:chExt cx="5276336" cy="275575"/>
                  </a:xfrm>
                </p:grpSpPr>
                <p:grpSp>
                  <p:nvGrpSpPr>
                    <p:cNvPr id="11" name="Group 10"/>
                    <p:cNvGrpSpPr/>
                    <p:nvPr/>
                  </p:nvGrpSpPr>
                  <p:grpSpPr>
                    <a:xfrm>
                      <a:off x="2977097" y="663536"/>
                      <a:ext cx="4766111" cy="242879"/>
                      <a:chOff x="1794472" y="454023"/>
                      <a:chExt cx="4628892" cy="242879"/>
                    </a:xfrm>
                  </p:grpSpPr>
                  <p:sp>
                    <p:nvSpPr>
                      <p:cNvPr id="17" name="TextBox 16"/>
                      <p:cNvSpPr txBox="1"/>
                      <p:nvPr/>
                    </p:nvSpPr>
                    <p:spPr>
                      <a:xfrm>
                        <a:off x="1794472" y="454023"/>
                        <a:ext cx="704933" cy="2308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altLang="ko-KR" sz="900" b="1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C</a:t>
                        </a:r>
                        <a:r>
                          <a:rPr lang="en-US" altLang="ko-KR" sz="900" b="1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ontrol</a:t>
                        </a:r>
                        <a:endParaRPr lang="ko-KR" altLang="en-US" sz="900" b="1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8" name="TextBox 17"/>
                      <p:cNvSpPr txBox="1"/>
                      <p:nvPr/>
                    </p:nvSpPr>
                    <p:spPr>
                      <a:xfrm>
                        <a:off x="2879179" y="466070"/>
                        <a:ext cx="536693" cy="2308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altLang="ko-KR" sz="900" b="1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BPH</a:t>
                        </a:r>
                        <a:endParaRPr lang="ko-KR" altLang="en-US" sz="900" b="1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9" name="TextBox 18"/>
                      <p:cNvSpPr txBox="1"/>
                      <p:nvPr/>
                    </p:nvSpPr>
                    <p:spPr>
                      <a:xfrm>
                        <a:off x="3808553" y="462387"/>
                        <a:ext cx="558816" cy="2308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altLang="ko-KR" sz="900" b="1" dirty="0" err="1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Fina</a:t>
                        </a:r>
                        <a:endParaRPr lang="ko-KR" altLang="en-US" sz="900" b="1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0" name="TextBox 19"/>
                      <p:cNvSpPr txBox="1"/>
                      <p:nvPr/>
                    </p:nvSpPr>
                    <p:spPr>
                      <a:xfrm>
                        <a:off x="5816420" y="462387"/>
                        <a:ext cx="606944" cy="2308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altLang="ko-KR" sz="900" b="1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SC 50</a:t>
                        </a:r>
                        <a:endParaRPr lang="ko-KR" altLang="en-US" sz="900" b="1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cxnSp>
                  <p:nvCxnSpPr>
                    <p:cNvPr id="12" name="직선 연결선 18"/>
                    <p:cNvCxnSpPr/>
                    <p:nvPr/>
                  </p:nvCxnSpPr>
                  <p:spPr>
                    <a:xfrm>
                      <a:off x="2776661" y="930875"/>
                      <a:ext cx="1012465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" name="직선 연결선 18"/>
                    <p:cNvCxnSpPr/>
                    <p:nvPr/>
                  </p:nvCxnSpPr>
                  <p:spPr>
                    <a:xfrm>
                      <a:off x="4079032" y="926754"/>
                      <a:ext cx="582456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" name="직선 연결선 18"/>
                    <p:cNvCxnSpPr/>
                    <p:nvPr/>
                  </p:nvCxnSpPr>
                  <p:spPr>
                    <a:xfrm>
                      <a:off x="4979851" y="939111"/>
                      <a:ext cx="582456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" name="직선 연결선 18"/>
                    <p:cNvCxnSpPr/>
                    <p:nvPr/>
                  </p:nvCxnSpPr>
                  <p:spPr>
                    <a:xfrm>
                      <a:off x="5894971" y="926754"/>
                      <a:ext cx="582456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직선 연결선 18"/>
                    <p:cNvCxnSpPr/>
                    <p:nvPr/>
                  </p:nvCxnSpPr>
                  <p:spPr>
                    <a:xfrm>
                      <a:off x="6871134" y="926754"/>
                      <a:ext cx="1181863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1" name="TextBox 20"/>
                  <p:cNvSpPr txBox="1"/>
                  <p:nvPr/>
                </p:nvSpPr>
                <p:spPr>
                  <a:xfrm>
                    <a:off x="6283436" y="1711998"/>
                    <a:ext cx="575381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ko-KR" sz="9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Saw</a:t>
                    </a:r>
                    <a:endParaRPr lang="ko-KR" altLang="en-US" sz="9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32" name="TextBox 31"/>
                <p:cNvSpPr txBox="1"/>
                <p:nvPr/>
              </p:nvSpPr>
              <p:spPr>
                <a:xfrm>
                  <a:off x="3415385" y="756750"/>
                  <a:ext cx="781799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9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Sample X</a:t>
                  </a:r>
                  <a:endParaRPr lang="ko-KR" altLang="en-US" sz="9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33" name="직선 연결선 18"/>
                <p:cNvCxnSpPr/>
                <p:nvPr/>
              </p:nvCxnSpPr>
              <p:spPr>
                <a:xfrm>
                  <a:off x="3501883" y="1022145"/>
                  <a:ext cx="79672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42" name="Straight Connector 41"/>
            <p:cNvCxnSpPr/>
            <p:nvPr/>
          </p:nvCxnSpPr>
          <p:spPr>
            <a:xfrm>
              <a:off x="4510215" y="912723"/>
              <a:ext cx="0" cy="141597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9061622" y="912723"/>
              <a:ext cx="0" cy="141597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85749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681</Words>
  <Application>Microsoft Office PowerPoint</Application>
  <PresentationFormat>Widescreen</PresentationFormat>
  <Paragraphs>52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맑은 고딕</vt:lpstr>
      <vt:lpstr>Arial</vt:lpstr>
      <vt:lpstr>Calibri</vt:lpstr>
      <vt:lpstr>Calibri Light</vt:lpstr>
      <vt:lpstr>Segoe UI Historic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27</cp:revision>
  <dcterms:created xsi:type="dcterms:W3CDTF">2020-05-07T07:45:45Z</dcterms:created>
  <dcterms:modified xsi:type="dcterms:W3CDTF">2020-06-10T03:07:14Z</dcterms:modified>
</cp:coreProperties>
</file>