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8" r:id="rId2"/>
    <p:sldId id="257" r:id="rId3"/>
    <p:sldId id="256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0BDC"/>
    <a:srgbClr val="5657FA"/>
    <a:srgbClr val="3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84"/>
    <p:restoredTop sz="94646"/>
  </p:normalViewPr>
  <p:slideViewPr>
    <p:cSldViewPr snapToGrid="0" snapToObjects="1">
      <p:cViewPr>
        <p:scale>
          <a:sx n="131" d="100"/>
          <a:sy n="131" d="100"/>
        </p:scale>
        <p:origin x="1128" y="-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3769E-EB5C-F440-976A-B38435BB3940}" type="datetimeFigureOut">
              <a:rPr lang="en-US" smtClean="0"/>
              <a:t>3/23/20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23688-7A77-5E40-9B89-9D77DBAF1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737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23688-7A77-5E40-9B89-9D77DBAF18B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88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34533-011D-6841-BDF6-8D2D0D2D99BA}" type="datetimeFigureOut">
              <a:rPr lang="en-US" smtClean="0"/>
              <a:t>3/23/20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E4DF-8BC5-5F4B-9289-E51662FD3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971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34533-011D-6841-BDF6-8D2D0D2D99BA}" type="datetimeFigureOut">
              <a:rPr lang="en-US" smtClean="0"/>
              <a:t>3/23/20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E4DF-8BC5-5F4B-9289-E51662FD3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289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34533-011D-6841-BDF6-8D2D0D2D99BA}" type="datetimeFigureOut">
              <a:rPr lang="en-US" smtClean="0"/>
              <a:t>3/23/20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E4DF-8BC5-5F4B-9289-E51662FD3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43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34533-011D-6841-BDF6-8D2D0D2D99BA}" type="datetimeFigureOut">
              <a:rPr lang="en-US" smtClean="0"/>
              <a:t>3/23/20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E4DF-8BC5-5F4B-9289-E51662FD3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145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34533-011D-6841-BDF6-8D2D0D2D99BA}" type="datetimeFigureOut">
              <a:rPr lang="en-US" smtClean="0"/>
              <a:t>3/23/20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E4DF-8BC5-5F4B-9289-E51662FD3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788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34533-011D-6841-BDF6-8D2D0D2D99BA}" type="datetimeFigureOut">
              <a:rPr lang="en-US" smtClean="0"/>
              <a:t>3/23/20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E4DF-8BC5-5F4B-9289-E51662FD3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611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34533-011D-6841-BDF6-8D2D0D2D99BA}" type="datetimeFigureOut">
              <a:rPr lang="en-US" smtClean="0"/>
              <a:t>3/23/20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E4DF-8BC5-5F4B-9289-E51662FD3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95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34533-011D-6841-BDF6-8D2D0D2D99BA}" type="datetimeFigureOut">
              <a:rPr lang="en-US" smtClean="0"/>
              <a:t>3/23/20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E4DF-8BC5-5F4B-9289-E51662FD3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031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34533-011D-6841-BDF6-8D2D0D2D99BA}" type="datetimeFigureOut">
              <a:rPr lang="en-US" smtClean="0"/>
              <a:t>3/23/20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E4DF-8BC5-5F4B-9289-E51662FD3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103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34533-011D-6841-BDF6-8D2D0D2D99BA}" type="datetimeFigureOut">
              <a:rPr lang="en-US" smtClean="0"/>
              <a:t>3/23/20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E4DF-8BC5-5F4B-9289-E51662FD3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447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34533-011D-6841-BDF6-8D2D0D2D99BA}" type="datetimeFigureOut">
              <a:rPr lang="en-US" smtClean="0"/>
              <a:t>3/23/20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E4DF-8BC5-5F4B-9289-E51662FD3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165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34533-011D-6841-BDF6-8D2D0D2D99BA}" type="datetimeFigureOut">
              <a:rPr lang="en-US" smtClean="0"/>
              <a:t>3/23/20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DE4DF-8BC5-5F4B-9289-E51662FD3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83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tiff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5">
            <a:extLst>
              <a:ext uri="{FF2B5EF4-FFF2-40B4-BE49-F238E27FC236}">
                <a16:creationId xmlns:a16="http://schemas.microsoft.com/office/drawing/2014/main" id="{761239B4-1053-4841-87B3-C15378590A17}"/>
              </a:ext>
            </a:extLst>
          </p:cNvPr>
          <p:cNvSpPr/>
          <p:nvPr/>
        </p:nvSpPr>
        <p:spPr>
          <a:xfrm>
            <a:off x="439533" y="3695857"/>
            <a:ext cx="5879670" cy="98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Figure 1. Serum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TNF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adult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TNF-Tg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mice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aged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mice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ELISA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murine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TNF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and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(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human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TNF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protein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levels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serum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from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adult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(8-m-old)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WT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and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TNF-Tg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mice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and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old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(24-m-old)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WT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mice.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Mean ± SD (n =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mice; **p &lt; 0.01; ***p &lt; 0.001). All analyses done using one-way ANOVA with Tukey’s post-hoc test. </a:t>
            </a:r>
            <a:endParaRPr lang="en-US" altLang="zh-CN" sz="10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F9E6979E-D299-914A-81BC-52EA87814B0C}"/>
              </a:ext>
            </a:extLst>
          </p:cNvPr>
          <p:cNvGrpSpPr/>
          <p:nvPr/>
        </p:nvGrpSpPr>
        <p:grpSpPr>
          <a:xfrm>
            <a:off x="4955055" y="2134166"/>
            <a:ext cx="724429" cy="641029"/>
            <a:chOff x="6100989" y="6075066"/>
            <a:chExt cx="481658" cy="426206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BD5BBF2-217D-6143-8CA2-5C18997EA3B5}"/>
                </a:ext>
              </a:extLst>
            </p:cNvPr>
            <p:cNvSpPr txBox="1"/>
            <p:nvPr/>
          </p:nvSpPr>
          <p:spPr>
            <a:xfrm>
              <a:off x="6144180" y="6075066"/>
              <a:ext cx="326155" cy="1140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WT (8-m)</a:t>
              </a:r>
            </a:p>
          </p:txBody>
        </p:sp>
        <p:sp>
          <p:nvSpPr>
            <p:cNvPr id="77" name="Oval 29">
              <a:extLst>
                <a:ext uri="{FF2B5EF4-FFF2-40B4-BE49-F238E27FC236}">
                  <a16:creationId xmlns:a16="http://schemas.microsoft.com/office/drawing/2014/main" id="{01932F72-7DC2-FE4D-81FF-10034DD200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0990" y="6111290"/>
              <a:ext cx="77436" cy="74939"/>
            </a:xfrm>
            <a:prstGeom prst="ellipse">
              <a:avLst/>
            </a:prstGeom>
            <a:solidFill>
              <a:srgbClr val="00FF00"/>
            </a:solidFill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Oval 34">
              <a:extLst>
                <a:ext uri="{FF2B5EF4-FFF2-40B4-BE49-F238E27FC236}">
                  <a16:creationId xmlns:a16="http://schemas.microsoft.com/office/drawing/2014/main" id="{2B580030-D157-A74A-B9D7-195B54CE9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0990" y="6259812"/>
              <a:ext cx="77436" cy="77436"/>
            </a:xfrm>
            <a:prstGeom prst="ellipse">
              <a:avLst/>
            </a:prstGeom>
            <a:solidFill>
              <a:srgbClr val="5757F9"/>
            </a:solidFill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Oval 46">
              <a:extLst>
                <a:ext uri="{FF2B5EF4-FFF2-40B4-BE49-F238E27FC236}">
                  <a16:creationId xmlns:a16="http://schemas.microsoft.com/office/drawing/2014/main" id="{F4A13B24-CF11-1345-8BAB-5EF303246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0989" y="6414080"/>
              <a:ext cx="79934" cy="77436"/>
            </a:xfrm>
            <a:prstGeom prst="ellipse">
              <a:avLst/>
            </a:prstGeom>
            <a:solidFill>
              <a:srgbClr val="AD07E3"/>
            </a:solidFill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7D78492-0EEE-6B40-8A54-727CD9CB884A}"/>
                </a:ext>
              </a:extLst>
            </p:cNvPr>
            <p:cNvSpPr txBox="1"/>
            <p:nvPr/>
          </p:nvSpPr>
          <p:spPr>
            <a:xfrm>
              <a:off x="6153772" y="6387177"/>
              <a:ext cx="428875" cy="1140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TNF-Tg (8-m)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DBDFFD0C-D7FB-6340-B12E-3508B39A5A91}"/>
                </a:ext>
              </a:extLst>
            </p:cNvPr>
            <p:cNvSpPr txBox="1"/>
            <p:nvPr/>
          </p:nvSpPr>
          <p:spPr>
            <a:xfrm>
              <a:off x="6153773" y="6229109"/>
              <a:ext cx="356716" cy="1140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WT (24-m)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FE91D5B-7241-F04B-AAEC-7583E7A59E94}"/>
              </a:ext>
            </a:extLst>
          </p:cNvPr>
          <p:cNvGrpSpPr/>
          <p:nvPr/>
        </p:nvGrpSpPr>
        <p:grpSpPr>
          <a:xfrm>
            <a:off x="1121080" y="1502659"/>
            <a:ext cx="1515845" cy="1718573"/>
            <a:chOff x="1121080" y="1502659"/>
            <a:chExt cx="1515845" cy="1718573"/>
          </a:xfrm>
        </p:grpSpPr>
        <p:sp>
          <p:nvSpPr>
            <p:cNvPr id="110" name="Line 132">
              <a:extLst>
                <a:ext uri="{FF2B5EF4-FFF2-40B4-BE49-F238E27FC236}">
                  <a16:creationId xmlns:a16="http://schemas.microsoft.com/office/drawing/2014/main" id="{BD4C1923-674B-6B4A-B230-2FA8650F35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8627" y="3155996"/>
              <a:ext cx="10482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1" name="Line 133">
              <a:extLst>
                <a:ext uri="{FF2B5EF4-FFF2-40B4-BE49-F238E27FC236}">
                  <a16:creationId xmlns:a16="http://schemas.microsoft.com/office/drawing/2014/main" id="{1D118A67-6445-644F-BF57-629154E85A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02775" y="3155996"/>
              <a:ext cx="0" cy="4675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2" name="Line 134">
              <a:extLst>
                <a:ext uri="{FF2B5EF4-FFF2-40B4-BE49-F238E27FC236}">
                  <a16:creationId xmlns:a16="http://schemas.microsoft.com/office/drawing/2014/main" id="{6FA9EBED-241A-AC40-A4C2-221F802732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13243" y="3155996"/>
              <a:ext cx="0" cy="4675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3" name="Line 135">
              <a:extLst>
                <a:ext uri="{FF2B5EF4-FFF2-40B4-BE49-F238E27FC236}">
                  <a16:creationId xmlns:a16="http://schemas.microsoft.com/office/drawing/2014/main" id="{6CD5B928-D16A-1848-B340-0A5B96436C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22777" y="3155996"/>
              <a:ext cx="0" cy="4675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14" name="Rectangle 136">
              <a:extLst>
                <a:ext uri="{FF2B5EF4-FFF2-40B4-BE49-F238E27FC236}">
                  <a16:creationId xmlns:a16="http://schemas.microsoft.com/office/drawing/2014/main" id="{6808717A-4AB3-8445-B633-51EE083008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9500" y="3098121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zh-CN" altLang="zh-CN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5" name="Rectangle 137">
              <a:extLst>
                <a:ext uri="{FF2B5EF4-FFF2-40B4-BE49-F238E27FC236}">
                  <a16:creationId xmlns:a16="http://schemas.microsoft.com/office/drawing/2014/main" id="{CBA32D2B-75FF-9444-AA8E-1936405205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083" y="2701979"/>
              <a:ext cx="17312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zh-CN" altLang="zh-CN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6" name="Rectangle 138">
              <a:extLst>
                <a:ext uri="{FF2B5EF4-FFF2-40B4-BE49-F238E27FC236}">
                  <a16:creationId xmlns:a16="http://schemas.microsoft.com/office/drawing/2014/main" id="{967B0894-26F9-B043-B6DB-3C722142E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083" y="2314829"/>
              <a:ext cx="17312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200</a:t>
              </a:r>
              <a:endParaRPr kumimoji="0" lang="zh-CN" altLang="zh-CN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7" name="Rectangle 139">
              <a:extLst>
                <a:ext uri="{FF2B5EF4-FFF2-40B4-BE49-F238E27FC236}">
                  <a16:creationId xmlns:a16="http://schemas.microsoft.com/office/drawing/2014/main" id="{C5A215FB-50D4-CB43-B555-A359B0734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083" y="1926744"/>
              <a:ext cx="17312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300</a:t>
              </a:r>
              <a:endParaRPr kumimoji="0" lang="zh-CN" altLang="zh-CN" sz="8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8" name="Rectangle 140">
              <a:extLst>
                <a:ext uri="{FF2B5EF4-FFF2-40B4-BE49-F238E27FC236}">
                  <a16:creationId xmlns:a16="http://schemas.microsoft.com/office/drawing/2014/main" id="{EC502174-47EE-1C47-A954-7BC29A8DE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083" y="1539594"/>
              <a:ext cx="17312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400</a:t>
              </a:r>
              <a:endParaRPr kumimoji="0" lang="zh-CN" altLang="zh-CN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9" name="Line 141">
              <a:extLst>
                <a:ext uri="{FF2B5EF4-FFF2-40B4-BE49-F238E27FC236}">
                  <a16:creationId xmlns:a16="http://schemas.microsoft.com/office/drawing/2014/main" id="{03D5B321-1498-A74C-BE64-263576C130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96109" y="1598044"/>
              <a:ext cx="0" cy="1565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0" name="Line 142">
              <a:extLst>
                <a:ext uri="{FF2B5EF4-FFF2-40B4-BE49-F238E27FC236}">
                  <a16:creationId xmlns:a16="http://schemas.microsoft.com/office/drawing/2014/main" id="{2FD3BB6F-F318-5E44-9434-6F73F8CCD8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49351" y="3155996"/>
              <a:ext cx="4675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1" name="Line 143">
              <a:extLst>
                <a:ext uri="{FF2B5EF4-FFF2-40B4-BE49-F238E27FC236}">
                  <a16:creationId xmlns:a16="http://schemas.microsoft.com/office/drawing/2014/main" id="{C18A04C9-B9AF-D14F-A6A4-00EEAD86ED0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49351" y="2767911"/>
              <a:ext cx="4675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2" name="Line 144">
              <a:extLst>
                <a:ext uri="{FF2B5EF4-FFF2-40B4-BE49-F238E27FC236}">
                  <a16:creationId xmlns:a16="http://schemas.microsoft.com/office/drawing/2014/main" id="{3D24B40A-C6E2-5D45-BA53-70F1A40547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49351" y="2380761"/>
              <a:ext cx="4675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3" name="Line 145">
              <a:extLst>
                <a:ext uri="{FF2B5EF4-FFF2-40B4-BE49-F238E27FC236}">
                  <a16:creationId xmlns:a16="http://schemas.microsoft.com/office/drawing/2014/main" id="{5CC900E7-7F31-2145-A962-3FAE6E91FB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49351" y="1993611"/>
              <a:ext cx="4675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24" name="Line 146">
              <a:extLst>
                <a:ext uri="{FF2B5EF4-FFF2-40B4-BE49-F238E27FC236}">
                  <a16:creationId xmlns:a16="http://schemas.microsoft.com/office/drawing/2014/main" id="{35A1130D-49C3-6146-8A15-16CE9564DA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49351" y="1606461"/>
              <a:ext cx="4675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30" name="Freeform 152">
              <a:extLst>
                <a:ext uri="{FF2B5EF4-FFF2-40B4-BE49-F238E27FC236}">
                  <a16:creationId xmlns:a16="http://schemas.microsoft.com/office/drawing/2014/main" id="{0F763E95-5918-AE42-B96A-F3BF2602D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961" y="2903506"/>
              <a:ext cx="76682" cy="78552"/>
            </a:xfrm>
            <a:custGeom>
              <a:avLst/>
              <a:gdLst>
                <a:gd name="T0" fmla="*/ 165 w 165"/>
                <a:gd name="T1" fmla="*/ 93 h 167"/>
                <a:gd name="T2" fmla="*/ 161 w 165"/>
                <a:gd name="T3" fmla="*/ 108 h 167"/>
                <a:gd name="T4" fmla="*/ 155 w 165"/>
                <a:gd name="T5" fmla="*/ 123 h 167"/>
                <a:gd name="T6" fmla="*/ 145 w 165"/>
                <a:gd name="T7" fmla="*/ 137 h 167"/>
                <a:gd name="T8" fmla="*/ 134 w 165"/>
                <a:gd name="T9" fmla="*/ 148 h 167"/>
                <a:gd name="T10" fmla="*/ 121 w 165"/>
                <a:gd name="T11" fmla="*/ 156 h 167"/>
                <a:gd name="T12" fmla="*/ 107 w 165"/>
                <a:gd name="T13" fmla="*/ 164 h 167"/>
                <a:gd name="T14" fmla="*/ 90 w 165"/>
                <a:gd name="T15" fmla="*/ 166 h 167"/>
                <a:gd name="T16" fmla="*/ 73 w 165"/>
                <a:gd name="T17" fmla="*/ 166 h 167"/>
                <a:gd name="T18" fmla="*/ 57 w 165"/>
                <a:gd name="T19" fmla="*/ 164 h 167"/>
                <a:gd name="T20" fmla="*/ 42 w 165"/>
                <a:gd name="T21" fmla="*/ 156 h 167"/>
                <a:gd name="T22" fmla="*/ 28 w 165"/>
                <a:gd name="T23" fmla="*/ 148 h 167"/>
                <a:gd name="T24" fmla="*/ 19 w 165"/>
                <a:gd name="T25" fmla="*/ 137 h 167"/>
                <a:gd name="T26" fmla="*/ 9 w 165"/>
                <a:gd name="T27" fmla="*/ 123 h 167"/>
                <a:gd name="T28" fmla="*/ 3 w 165"/>
                <a:gd name="T29" fmla="*/ 108 h 167"/>
                <a:gd name="T30" fmla="*/ 0 w 165"/>
                <a:gd name="T31" fmla="*/ 93 h 167"/>
                <a:gd name="T32" fmla="*/ 0 w 165"/>
                <a:gd name="T33" fmla="*/ 75 h 167"/>
                <a:gd name="T34" fmla="*/ 3 w 165"/>
                <a:gd name="T35" fmla="*/ 60 h 167"/>
                <a:gd name="T36" fmla="*/ 9 w 165"/>
                <a:gd name="T37" fmla="*/ 45 h 167"/>
                <a:gd name="T38" fmla="*/ 19 w 165"/>
                <a:gd name="T39" fmla="*/ 31 h 167"/>
                <a:gd name="T40" fmla="*/ 28 w 165"/>
                <a:gd name="T41" fmla="*/ 20 h 167"/>
                <a:gd name="T42" fmla="*/ 42 w 165"/>
                <a:gd name="T43" fmla="*/ 10 h 167"/>
                <a:gd name="T44" fmla="*/ 57 w 165"/>
                <a:gd name="T45" fmla="*/ 4 h 167"/>
                <a:gd name="T46" fmla="*/ 73 w 165"/>
                <a:gd name="T47" fmla="*/ 0 h 167"/>
                <a:gd name="T48" fmla="*/ 90 w 165"/>
                <a:gd name="T49" fmla="*/ 0 h 167"/>
                <a:gd name="T50" fmla="*/ 107 w 165"/>
                <a:gd name="T51" fmla="*/ 4 h 167"/>
                <a:gd name="T52" fmla="*/ 121 w 165"/>
                <a:gd name="T53" fmla="*/ 10 h 167"/>
                <a:gd name="T54" fmla="*/ 134 w 165"/>
                <a:gd name="T55" fmla="*/ 20 h 167"/>
                <a:gd name="T56" fmla="*/ 145 w 165"/>
                <a:gd name="T57" fmla="*/ 31 h 167"/>
                <a:gd name="T58" fmla="*/ 155 w 165"/>
                <a:gd name="T59" fmla="*/ 45 h 167"/>
                <a:gd name="T60" fmla="*/ 161 w 165"/>
                <a:gd name="T61" fmla="*/ 60 h 167"/>
                <a:gd name="T62" fmla="*/ 165 w 165"/>
                <a:gd name="T63" fmla="*/ 7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" h="167">
                  <a:moveTo>
                    <a:pt x="165" y="83"/>
                  </a:moveTo>
                  <a:lnTo>
                    <a:pt x="165" y="93"/>
                  </a:lnTo>
                  <a:lnTo>
                    <a:pt x="163" y="100"/>
                  </a:lnTo>
                  <a:lnTo>
                    <a:pt x="161" y="108"/>
                  </a:lnTo>
                  <a:lnTo>
                    <a:pt x="159" y="116"/>
                  </a:lnTo>
                  <a:lnTo>
                    <a:pt x="155" y="123"/>
                  </a:lnTo>
                  <a:lnTo>
                    <a:pt x="151" y="131"/>
                  </a:lnTo>
                  <a:lnTo>
                    <a:pt x="145" y="137"/>
                  </a:lnTo>
                  <a:lnTo>
                    <a:pt x="140" y="143"/>
                  </a:lnTo>
                  <a:lnTo>
                    <a:pt x="134" y="148"/>
                  </a:lnTo>
                  <a:lnTo>
                    <a:pt x="128" y="152"/>
                  </a:lnTo>
                  <a:lnTo>
                    <a:pt x="121" y="156"/>
                  </a:lnTo>
                  <a:lnTo>
                    <a:pt x="115" y="160"/>
                  </a:lnTo>
                  <a:lnTo>
                    <a:pt x="107" y="164"/>
                  </a:lnTo>
                  <a:lnTo>
                    <a:pt x="99" y="166"/>
                  </a:lnTo>
                  <a:lnTo>
                    <a:pt x="90" y="166"/>
                  </a:lnTo>
                  <a:lnTo>
                    <a:pt x="82" y="167"/>
                  </a:lnTo>
                  <a:lnTo>
                    <a:pt x="73" y="166"/>
                  </a:lnTo>
                  <a:lnTo>
                    <a:pt x="65" y="166"/>
                  </a:lnTo>
                  <a:lnTo>
                    <a:pt x="57" y="164"/>
                  </a:lnTo>
                  <a:lnTo>
                    <a:pt x="50" y="160"/>
                  </a:lnTo>
                  <a:lnTo>
                    <a:pt x="42" y="156"/>
                  </a:lnTo>
                  <a:lnTo>
                    <a:pt x="36" y="152"/>
                  </a:lnTo>
                  <a:lnTo>
                    <a:pt x="28" y="148"/>
                  </a:lnTo>
                  <a:lnTo>
                    <a:pt x="23" y="143"/>
                  </a:lnTo>
                  <a:lnTo>
                    <a:pt x="19" y="137"/>
                  </a:lnTo>
                  <a:lnTo>
                    <a:pt x="13" y="131"/>
                  </a:lnTo>
                  <a:lnTo>
                    <a:pt x="9" y="123"/>
                  </a:lnTo>
                  <a:lnTo>
                    <a:pt x="5" y="116"/>
                  </a:lnTo>
                  <a:lnTo>
                    <a:pt x="3" y="108"/>
                  </a:lnTo>
                  <a:lnTo>
                    <a:pt x="2" y="100"/>
                  </a:lnTo>
                  <a:lnTo>
                    <a:pt x="0" y="93"/>
                  </a:lnTo>
                  <a:lnTo>
                    <a:pt x="0" y="83"/>
                  </a:lnTo>
                  <a:lnTo>
                    <a:pt x="0" y="75"/>
                  </a:lnTo>
                  <a:lnTo>
                    <a:pt x="2" y="68"/>
                  </a:lnTo>
                  <a:lnTo>
                    <a:pt x="3" y="60"/>
                  </a:lnTo>
                  <a:lnTo>
                    <a:pt x="5" y="52"/>
                  </a:lnTo>
                  <a:lnTo>
                    <a:pt x="9" y="45"/>
                  </a:lnTo>
                  <a:lnTo>
                    <a:pt x="13" y="37"/>
                  </a:lnTo>
                  <a:lnTo>
                    <a:pt x="19" y="31"/>
                  </a:lnTo>
                  <a:lnTo>
                    <a:pt x="23" y="25"/>
                  </a:lnTo>
                  <a:lnTo>
                    <a:pt x="28" y="20"/>
                  </a:lnTo>
                  <a:lnTo>
                    <a:pt x="36" y="16"/>
                  </a:lnTo>
                  <a:lnTo>
                    <a:pt x="42" y="10"/>
                  </a:lnTo>
                  <a:lnTo>
                    <a:pt x="50" y="8"/>
                  </a:lnTo>
                  <a:lnTo>
                    <a:pt x="57" y="4"/>
                  </a:lnTo>
                  <a:lnTo>
                    <a:pt x="65" y="2"/>
                  </a:lnTo>
                  <a:lnTo>
                    <a:pt x="73" y="0"/>
                  </a:lnTo>
                  <a:lnTo>
                    <a:pt x="82" y="0"/>
                  </a:lnTo>
                  <a:lnTo>
                    <a:pt x="90" y="0"/>
                  </a:lnTo>
                  <a:lnTo>
                    <a:pt x="99" y="2"/>
                  </a:lnTo>
                  <a:lnTo>
                    <a:pt x="107" y="4"/>
                  </a:lnTo>
                  <a:lnTo>
                    <a:pt x="115" y="8"/>
                  </a:lnTo>
                  <a:lnTo>
                    <a:pt x="121" y="10"/>
                  </a:lnTo>
                  <a:lnTo>
                    <a:pt x="128" y="16"/>
                  </a:lnTo>
                  <a:lnTo>
                    <a:pt x="134" y="20"/>
                  </a:lnTo>
                  <a:lnTo>
                    <a:pt x="140" y="25"/>
                  </a:lnTo>
                  <a:lnTo>
                    <a:pt x="145" y="31"/>
                  </a:lnTo>
                  <a:lnTo>
                    <a:pt x="151" y="37"/>
                  </a:lnTo>
                  <a:lnTo>
                    <a:pt x="155" y="45"/>
                  </a:lnTo>
                  <a:lnTo>
                    <a:pt x="159" y="52"/>
                  </a:lnTo>
                  <a:lnTo>
                    <a:pt x="161" y="60"/>
                  </a:lnTo>
                  <a:lnTo>
                    <a:pt x="163" y="68"/>
                  </a:lnTo>
                  <a:lnTo>
                    <a:pt x="165" y="75"/>
                  </a:lnTo>
                  <a:lnTo>
                    <a:pt x="165" y="83"/>
                  </a:lnTo>
                </a:path>
              </a:pathLst>
            </a:custGeom>
            <a:solidFill>
              <a:srgbClr val="A70BDC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31" name="Freeform 153">
              <a:extLst>
                <a:ext uri="{FF2B5EF4-FFF2-40B4-BE49-F238E27FC236}">
                  <a16:creationId xmlns:a16="http://schemas.microsoft.com/office/drawing/2014/main" id="{E2ECEE83-1D53-F640-8137-B0F67311E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9911" y="2925949"/>
              <a:ext cx="76682" cy="77617"/>
            </a:xfrm>
            <a:custGeom>
              <a:avLst/>
              <a:gdLst>
                <a:gd name="T0" fmla="*/ 165 w 165"/>
                <a:gd name="T1" fmla="*/ 91 h 166"/>
                <a:gd name="T2" fmla="*/ 161 w 165"/>
                <a:gd name="T3" fmla="*/ 108 h 166"/>
                <a:gd name="T4" fmla="*/ 156 w 165"/>
                <a:gd name="T5" fmla="*/ 121 h 166"/>
                <a:gd name="T6" fmla="*/ 146 w 165"/>
                <a:gd name="T7" fmla="*/ 135 h 166"/>
                <a:gd name="T8" fmla="*/ 135 w 165"/>
                <a:gd name="T9" fmla="*/ 146 h 166"/>
                <a:gd name="T10" fmla="*/ 123 w 165"/>
                <a:gd name="T11" fmla="*/ 156 h 166"/>
                <a:gd name="T12" fmla="*/ 108 w 165"/>
                <a:gd name="T13" fmla="*/ 162 h 166"/>
                <a:gd name="T14" fmla="*/ 90 w 165"/>
                <a:gd name="T15" fmla="*/ 166 h 166"/>
                <a:gd name="T16" fmla="*/ 75 w 165"/>
                <a:gd name="T17" fmla="*/ 166 h 166"/>
                <a:gd name="T18" fmla="*/ 58 w 165"/>
                <a:gd name="T19" fmla="*/ 162 h 166"/>
                <a:gd name="T20" fmla="*/ 42 w 165"/>
                <a:gd name="T21" fmla="*/ 156 h 166"/>
                <a:gd name="T22" fmla="*/ 31 w 165"/>
                <a:gd name="T23" fmla="*/ 146 h 166"/>
                <a:gd name="T24" fmla="*/ 19 w 165"/>
                <a:gd name="T25" fmla="*/ 135 h 166"/>
                <a:gd name="T26" fmla="*/ 10 w 165"/>
                <a:gd name="T27" fmla="*/ 121 h 166"/>
                <a:gd name="T28" fmla="*/ 4 w 165"/>
                <a:gd name="T29" fmla="*/ 108 h 166"/>
                <a:gd name="T30" fmla="*/ 0 w 165"/>
                <a:gd name="T31" fmla="*/ 91 h 166"/>
                <a:gd name="T32" fmla="*/ 0 w 165"/>
                <a:gd name="T33" fmla="*/ 73 h 166"/>
                <a:gd name="T34" fmla="*/ 4 w 165"/>
                <a:gd name="T35" fmla="*/ 58 h 166"/>
                <a:gd name="T36" fmla="*/ 10 w 165"/>
                <a:gd name="T37" fmla="*/ 43 h 166"/>
                <a:gd name="T38" fmla="*/ 19 w 165"/>
                <a:gd name="T39" fmla="*/ 29 h 166"/>
                <a:gd name="T40" fmla="*/ 31 w 165"/>
                <a:gd name="T41" fmla="*/ 20 h 166"/>
                <a:gd name="T42" fmla="*/ 42 w 165"/>
                <a:gd name="T43" fmla="*/ 10 h 166"/>
                <a:gd name="T44" fmla="*/ 58 w 165"/>
                <a:gd name="T45" fmla="*/ 4 h 166"/>
                <a:gd name="T46" fmla="*/ 75 w 165"/>
                <a:gd name="T47" fmla="*/ 0 h 166"/>
                <a:gd name="T48" fmla="*/ 90 w 165"/>
                <a:gd name="T49" fmla="*/ 0 h 166"/>
                <a:gd name="T50" fmla="*/ 108 w 165"/>
                <a:gd name="T51" fmla="*/ 4 h 166"/>
                <a:gd name="T52" fmla="*/ 123 w 165"/>
                <a:gd name="T53" fmla="*/ 10 h 166"/>
                <a:gd name="T54" fmla="*/ 135 w 165"/>
                <a:gd name="T55" fmla="*/ 20 h 166"/>
                <a:gd name="T56" fmla="*/ 146 w 165"/>
                <a:gd name="T57" fmla="*/ 29 h 166"/>
                <a:gd name="T58" fmla="*/ 156 w 165"/>
                <a:gd name="T59" fmla="*/ 43 h 166"/>
                <a:gd name="T60" fmla="*/ 161 w 165"/>
                <a:gd name="T61" fmla="*/ 58 h 166"/>
                <a:gd name="T62" fmla="*/ 165 w 165"/>
                <a:gd name="T63" fmla="*/ 7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" h="166">
                  <a:moveTo>
                    <a:pt x="165" y="83"/>
                  </a:moveTo>
                  <a:lnTo>
                    <a:pt x="165" y="91"/>
                  </a:lnTo>
                  <a:lnTo>
                    <a:pt x="163" y="100"/>
                  </a:lnTo>
                  <a:lnTo>
                    <a:pt x="161" y="108"/>
                  </a:lnTo>
                  <a:lnTo>
                    <a:pt x="160" y="116"/>
                  </a:lnTo>
                  <a:lnTo>
                    <a:pt x="156" y="121"/>
                  </a:lnTo>
                  <a:lnTo>
                    <a:pt x="152" y="129"/>
                  </a:lnTo>
                  <a:lnTo>
                    <a:pt x="146" y="135"/>
                  </a:lnTo>
                  <a:lnTo>
                    <a:pt x="142" y="141"/>
                  </a:lnTo>
                  <a:lnTo>
                    <a:pt x="135" y="146"/>
                  </a:lnTo>
                  <a:lnTo>
                    <a:pt x="129" y="152"/>
                  </a:lnTo>
                  <a:lnTo>
                    <a:pt x="123" y="156"/>
                  </a:lnTo>
                  <a:lnTo>
                    <a:pt x="115" y="160"/>
                  </a:lnTo>
                  <a:lnTo>
                    <a:pt x="108" y="162"/>
                  </a:lnTo>
                  <a:lnTo>
                    <a:pt x="100" y="164"/>
                  </a:lnTo>
                  <a:lnTo>
                    <a:pt x="90" y="166"/>
                  </a:lnTo>
                  <a:lnTo>
                    <a:pt x="83" y="166"/>
                  </a:lnTo>
                  <a:lnTo>
                    <a:pt x="75" y="166"/>
                  </a:lnTo>
                  <a:lnTo>
                    <a:pt x="65" y="164"/>
                  </a:lnTo>
                  <a:lnTo>
                    <a:pt x="58" y="162"/>
                  </a:lnTo>
                  <a:lnTo>
                    <a:pt x="50" y="160"/>
                  </a:lnTo>
                  <a:lnTo>
                    <a:pt x="42" y="156"/>
                  </a:lnTo>
                  <a:lnTo>
                    <a:pt x="37" y="152"/>
                  </a:lnTo>
                  <a:lnTo>
                    <a:pt x="31" y="146"/>
                  </a:lnTo>
                  <a:lnTo>
                    <a:pt x="25" y="141"/>
                  </a:lnTo>
                  <a:lnTo>
                    <a:pt x="19" y="135"/>
                  </a:lnTo>
                  <a:lnTo>
                    <a:pt x="14" y="129"/>
                  </a:lnTo>
                  <a:lnTo>
                    <a:pt x="10" y="121"/>
                  </a:lnTo>
                  <a:lnTo>
                    <a:pt x="6" y="116"/>
                  </a:lnTo>
                  <a:lnTo>
                    <a:pt x="4" y="108"/>
                  </a:lnTo>
                  <a:lnTo>
                    <a:pt x="2" y="100"/>
                  </a:lnTo>
                  <a:lnTo>
                    <a:pt x="0" y="91"/>
                  </a:lnTo>
                  <a:lnTo>
                    <a:pt x="0" y="83"/>
                  </a:lnTo>
                  <a:lnTo>
                    <a:pt x="0" y="73"/>
                  </a:lnTo>
                  <a:lnTo>
                    <a:pt x="2" y="66"/>
                  </a:lnTo>
                  <a:lnTo>
                    <a:pt x="4" y="58"/>
                  </a:lnTo>
                  <a:lnTo>
                    <a:pt x="6" y="50"/>
                  </a:lnTo>
                  <a:lnTo>
                    <a:pt x="10" y="43"/>
                  </a:lnTo>
                  <a:lnTo>
                    <a:pt x="14" y="37"/>
                  </a:lnTo>
                  <a:lnTo>
                    <a:pt x="19" y="29"/>
                  </a:lnTo>
                  <a:lnTo>
                    <a:pt x="25" y="23"/>
                  </a:lnTo>
                  <a:lnTo>
                    <a:pt x="31" y="20"/>
                  </a:lnTo>
                  <a:lnTo>
                    <a:pt x="37" y="14"/>
                  </a:lnTo>
                  <a:lnTo>
                    <a:pt x="42" y="10"/>
                  </a:lnTo>
                  <a:lnTo>
                    <a:pt x="50" y="6"/>
                  </a:lnTo>
                  <a:lnTo>
                    <a:pt x="58" y="4"/>
                  </a:lnTo>
                  <a:lnTo>
                    <a:pt x="65" y="2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0" y="0"/>
                  </a:lnTo>
                  <a:lnTo>
                    <a:pt x="100" y="2"/>
                  </a:lnTo>
                  <a:lnTo>
                    <a:pt x="108" y="4"/>
                  </a:lnTo>
                  <a:lnTo>
                    <a:pt x="115" y="6"/>
                  </a:lnTo>
                  <a:lnTo>
                    <a:pt x="123" y="10"/>
                  </a:lnTo>
                  <a:lnTo>
                    <a:pt x="129" y="14"/>
                  </a:lnTo>
                  <a:lnTo>
                    <a:pt x="135" y="20"/>
                  </a:lnTo>
                  <a:lnTo>
                    <a:pt x="142" y="23"/>
                  </a:lnTo>
                  <a:lnTo>
                    <a:pt x="146" y="29"/>
                  </a:lnTo>
                  <a:lnTo>
                    <a:pt x="152" y="37"/>
                  </a:lnTo>
                  <a:lnTo>
                    <a:pt x="156" y="43"/>
                  </a:lnTo>
                  <a:lnTo>
                    <a:pt x="160" y="50"/>
                  </a:lnTo>
                  <a:lnTo>
                    <a:pt x="161" y="58"/>
                  </a:lnTo>
                  <a:lnTo>
                    <a:pt x="163" y="66"/>
                  </a:lnTo>
                  <a:lnTo>
                    <a:pt x="165" y="73"/>
                  </a:lnTo>
                  <a:lnTo>
                    <a:pt x="165" y="83"/>
                  </a:lnTo>
                </a:path>
              </a:pathLst>
            </a:custGeom>
            <a:solidFill>
              <a:srgbClr val="A70BDC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32" name="Freeform 154">
              <a:extLst>
                <a:ext uri="{FF2B5EF4-FFF2-40B4-BE49-F238E27FC236}">
                  <a16:creationId xmlns:a16="http://schemas.microsoft.com/office/drawing/2014/main" id="{C4CED4CB-D5B5-044B-80F9-FAC612599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4435" y="2935301"/>
              <a:ext cx="76682" cy="76682"/>
            </a:xfrm>
            <a:custGeom>
              <a:avLst/>
              <a:gdLst>
                <a:gd name="T0" fmla="*/ 165 w 165"/>
                <a:gd name="T1" fmla="*/ 90 h 165"/>
                <a:gd name="T2" fmla="*/ 162 w 165"/>
                <a:gd name="T3" fmla="*/ 107 h 165"/>
                <a:gd name="T4" fmla="*/ 156 w 165"/>
                <a:gd name="T5" fmla="*/ 122 h 165"/>
                <a:gd name="T6" fmla="*/ 146 w 165"/>
                <a:gd name="T7" fmla="*/ 134 h 165"/>
                <a:gd name="T8" fmla="*/ 135 w 165"/>
                <a:gd name="T9" fmla="*/ 146 h 165"/>
                <a:gd name="T10" fmla="*/ 123 w 165"/>
                <a:gd name="T11" fmla="*/ 155 h 165"/>
                <a:gd name="T12" fmla="*/ 108 w 165"/>
                <a:gd name="T13" fmla="*/ 161 h 165"/>
                <a:gd name="T14" fmla="*/ 91 w 165"/>
                <a:gd name="T15" fmla="*/ 165 h 165"/>
                <a:gd name="T16" fmla="*/ 75 w 165"/>
                <a:gd name="T17" fmla="*/ 165 h 165"/>
                <a:gd name="T18" fmla="*/ 58 w 165"/>
                <a:gd name="T19" fmla="*/ 161 h 165"/>
                <a:gd name="T20" fmla="*/ 43 w 165"/>
                <a:gd name="T21" fmla="*/ 155 h 165"/>
                <a:gd name="T22" fmla="*/ 31 w 165"/>
                <a:gd name="T23" fmla="*/ 146 h 165"/>
                <a:gd name="T24" fmla="*/ 20 w 165"/>
                <a:gd name="T25" fmla="*/ 134 h 165"/>
                <a:gd name="T26" fmla="*/ 10 w 165"/>
                <a:gd name="T27" fmla="*/ 122 h 165"/>
                <a:gd name="T28" fmla="*/ 4 w 165"/>
                <a:gd name="T29" fmla="*/ 107 h 165"/>
                <a:gd name="T30" fmla="*/ 0 w 165"/>
                <a:gd name="T31" fmla="*/ 90 h 165"/>
                <a:gd name="T32" fmla="*/ 0 w 165"/>
                <a:gd name="T33" fmla="*/ 73 h 165"/>
                <a:gd name="T34" fmla="*/ 4 w 165"/>
                <a:gd name="T35" fmla="*/ 57 h 165"/>
                <a:gd name="T36" fmla="*/ 10 w 165"/>
                <a:gd name="T37" fmla="*/ 42 h 165"/>
                <a:gd name="T38" fmla="*/ 20 w 165"/>
                <a:gd name="T39" fmla="*/ 28 h 165"/>
                <a:gd name="T40" fmla="*/ 31 w 165"/>
                <a:gd name="T41" fmla="*/ 19 h 165"/>
                <a:gd name="T42" fmla="*/ 43 w 165"/>
                <a:gd name="T43" fmla="*/ 9 h 165"/>
                <a:gd name="T44" fmla="*/ 58 w 165"/>
                <a:gd name="T45" fmla="*/ 3 h 165"/>
                <a:gd name="T46" fmla="*/ 75 w 165"/>
                <a:gd name="T47" fmla="*/ 0 h 165"/>
                <a:gd name="T48" fmla="*/ 91 w 165"/>
                <a:gd name="T49" fmla="*/ 0 h 165"/>
                <a:gd name="T50" fmla="*/ 108 w 165"/>
                <a:gd name="T51" fmla="*/ 3 h 165"/>
                <a:gd name="T52" fmla="*/ 123 w 165"/>
                <a:gd name="T53" fmla="*/ 9 h 165"/>
                <a:gd name="T54" fmla="*/ 135 w 165"/>
                <a:gd name="T55" fmla="*/ 19 h 165"/>
                <a:gd name="T56" fmla="*/ 146 w 165"/>
                <a:gd name="T57" fmla="*/ 28 h 165"/>
                <a:gd name="T58" fmla="*/ 156 w 165"/>
                <a:gd name="T59" fmla="*/ 42 h 165"/>
                <a:gd name="T60" fmla="*/ 162 w 165"/>
                <a:gd name="T61" fmla="*/ 57 h 165"/>
                <a:gd name="T62" fmla="*/ 165 w 165"/>
                <a:gd name="T63" fmla="*/ 7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" h="165">
                  <a:moveTo>
                    <a:pt x="165" y="82"/>
                  </a:moveTo>
                  <a:lnTo>
                    <a:pt x="165" y="90"/>
                  </a:lnTo>
                  <a:lnTo>
                    <a:pt x="164" y="99"/>
                  </a:lnTo>
                  <a:lnTo>
                    <a:pt x="162" y="107"/>
                  </a:lnTo>
                  <a:lnTo>
                    <a:pt x="160" y="115"/>
                  </a:lnTo>
                  <a:lnTo>
                    <a:pt x="156" y="122"/>
                  </a:lnTo>
                  <a:lnTo>
                    <a:pt x="152" y="128"/>
                  </a:lnTo>
                  <a:lnTo>
                    <a:pt x="146" y="134"/>
                  </a:lnTo>
                  <a:lnTo>
                    <a:pt x="141" y="140"/>
                  </a:lnTo>
                  <a:lnTo>
                    <a:pt x="135" y="146"/>
                  </a:lnTo>
                  <a:lnTo>
                    <a:pt x="129" y="151"/>
                  </a:lnTo>
                  <a:lnTo>
                    <a:pt x="123" y="155"/>
                  </a:lnTo>
                  <a:lnTo>
                    <a:pt x="116" y="159"/>
                  </a:lnTo>
                  <a:lnTo>
                    <a:pt x="108" y="161"/>
                  </a:lnTo>
                  <a:lnTo>
                    <a:pt x="100" y="163"/>
                  </a:lnTo>
                  <a:lnTo>
                    <a:pt x="91" y="165"/>
                  </a:lnTo>
                  <a:lnTo>
                    <a:pt x="83" y="165"/>
                  </a:lnTo>
                  <a:lnTo>
                    <a:pt x="75" y="165"/>
                  </a:lnTo>
                  <a:lnTo>
                    <a:pt x="66" y="163"/>
                  </a:lnTo>
                  <a:lnTo>
                    <a:pt x="58" y="161"/>
                  </a:lnTo>
                  <a:lnTo>
                    <a:pt x="50" y="159"/>
                  </a:lnTo>
                  <a:lnTo>
                    <a:pt x="43" y="155"/>
                  </a:lnTo>
                  <a:lnTo>
                    <a:pt x="37" y="151"/>
                  </a:lnTo>
                  <a:lnTo>
                    <a:pt x="31" y="146"/>
                  </a:lnTo>
                  <a:lnTo>
                    <a:pt x="23" y="140"/>
                  </a:lnTo>
                  <a:lnTo>
                    <a:pt x="20" y="134"/>
                  </a:lnTo>
                  <a:lnTo>
                    <a:pt x="14" y="128"/>
                  </a:lnTo>
                  <a:lnTo>
                    <a:pt x="10" y="122"/>
                  </a:lnTo>
                  <a:lnTo>
                    <a:pt x="6" y="115"/>
                  </a:lnTo>
                  <a:lnTo>
                    <a:pt x="4" y="107"/>
                  </a:lnTo>
                  <a:lnTo>
                    <a:pt x="2" y="99"/>
                  </a:lnTo>
                  <a:lnTo>
                    <a:pt x="0" y="90"/>
                  </a:lnTo>
                  <a:lnTo>
                    <a:pt x="0" y="82"/>
                  </a:lnTo>
                  <a:lnTo>
                    <a:pt x="0" y="73"/>
                  </a:lnTo>
                  <a:lnTo>
                    <a:pt x="2" y="65"/>
                  </a:lnTo>
                  <a:lnTo>
                    <a:pt x="4" y="57"/>
                  </a:lnTo>
                  <a:lnTo>
                    <a:pt x="6" y="50"/>
                  </a:lnTo>
                  <a:lnTo>
                    <a:pt x="10" y="42"/>
                  </a:lnTo>
                  <a:lnTo>
                    <a:pt x="14" y="36"/>
                  </a:lnTo>
                  <a:lnTo>
                    <a:pt x="20" y="28"/>
                  </a:lnTo>
                  <a:lnTo>
                    <a:pt x="23" y="23"/>
                  </a:lnTo>
                  <a:lnTo>
                    <a:pt x="31" y="19"/>
                  </a:lnTo>
                  <a:lnTo>
                    <a:pt x="37" y="13"/>
                  </a:lnTo>
                  <a:lnTo>
                    <a:pt x="43" y="9"/>
                  </a:lnTo>
                  <a:lnTo>
                    <a:pt x="50" y="5"/>
                  </a:lnTo>
                  <a:lnTo>
                    <a:pt x="58" y="3"/>
                  </a:lnTo>
                  <a:lnTo>
                    <a:pt x="66" y="2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0"/>
                  </a:lnTo>
                  <a:lnTo>
                    <a:pt x="100" y="2"/>
                  </a:lnTo>
                  <a:lnTo>
                    <a:pt x="108" y="3"/>
                  </a:lnTo>
                  <a:lnTo>
                    <a:pt x="116" y="5"/>
                  </a:lnTo>
                  <a:lnTo>
                    <a:pt x="123" y="9"/>
                  </a:lnTo>
                  <a:lnTo>
                    <a:pt x="129" y="13"/>
                  </a:lnTo>
                  <a:lnTo>
                    <a:pt x="135" y="19"/>
                  </a:lnTo>
                  <a:lnTo>
                    <a:pt x="141" y="23"/>
                  </a:lnTo>
                  <a:lnTo>
                    <a:pt x="146" y="28"/>
                  </a:lnTo>
                  <a:lnTo>
                    <a:pt x="152" y="36"/>
                  </a:lnTo>
                  <a:lnTo>
                    <a:pt x="156" y="42"/>
                  </a:lnTo>
                  <a:lnTo>
                    <a:pt x="160" y="50"/>
                  </a:lnTo>
                  <a:lnTo>
                    <a:pt x="162" y="57"/>
                  </a:lnTo>
                  <a:lnTo>
                    <a:pt x="164" y="65"/>
                  </a:lnTo>
                  <a:lnTo>
                    <a:pt x="165" y="73"/>
                  </a:lnTo>
                  <a:lnTo>
                    <a:pt x="165" y="82"/>
                  </a:lnTo>
                </a:path>
              </a:pathLst>
            </a:custGeom>
            <a:solidFill>
              <a:srgbClr val="A70BDC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33" name="Freeform 155">
              <a:extLst>
                <a:ext uri="{FF2B5EF4-FFF2-40B4-BE49-F238E27FC236}">
                  <a16:creationId xmlns:a16="http://schemas.microsoft.com/office/drawing/2014/main" id="{346D6081-623E-A842-98FA-CBE47C854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4435" y="2738868"/>
              <a:ext cx="76682" cy="76682"/>
            </a:xfrm>
            <a:custGeom>
              <a:avLst/>
              <a:gdLst>
                <a:gd name="T0" fmla="*/ 165 w 165"/>
                <a:gd name="T1" fmla="*/ 90 h 165"/>
                <a:gd name="T2" fmla="*/ 162 w 165"/>
                <a:gd name="T3" fmla="*/ 107 h 165"/>
                <a:gd name="T4" fmla="*/ 156 w 165"/>
                <a:gd name="T5" fmla="*/ 121 h 165"/>
                <a:gd name="T6" fmla="*/ 146 w 165"/>
                <a:gd name="T7" fmla="*/ 134 h 165"/>
                <a:gd name="T8" fmla="*/ 135 w 165"/>
                <a:gd name="T9" fmla="*/ 145 h 165"/>
                <a:gd name="T10" fmla="*/ 123 w 165"/>
                <a:gd name="T11" fmla="*/ 155 h 165"/>
                <a:gd name="T12" fmla="*/ 108 w 165"/>
                <a:gd name="T13" fmla="*/ 161 h 165"/>
                <a:gd name="T14" fmla="*/ 91 w 165"/>
                <a:gd name="T15" fmla="*/ 165 h 165"/>
                <a:gd name="T16" fmla="*/ 75 w 165"/>
                <a:gd name="T17" fmla="*/ 165 h 165"/>
                <a:gd name="T18" fmla="*/ 58 w 165"/>
                <a:gd name="T19" fmla="*/ 161 h 165"/>
                <a:gd name="T20" fmla="*/ 43 w 165"/>
                <a:gd name="T21" fmla="*/ 155 h 165"/>
                <a:gd name="T22" fmla="*/ 31 w 165"/>
                <a:gd name="T23" fmla="*/ 145 h 165"/>
                <a:gd name="T24" fmla="*/ 20 w 165"/>
                <a:gd name="T25" fmla="*/ 134 h 165"/>
                <a:gd name="T26" fmla="*/ 10 w 165"/>
                <a:gd name="T27" fmla="*/ 121 h 165"/>
                <a:gd name="T28" fmla="*/ 4 w 165"/>
                <a:gd name="T29" fmla="*/ 107 h 165"/>
                <a:gd name="T30" fmla="*/ 0 w 165"/>
                <a:gd name="T31" fmla="*/ 90 h 165"/>
                <a:gd name="T32" fmla="*/ 0 w 165"/>
                <a:gd name="T33" fmla="*/ 73 h 165"/>
                <a:gd name="T34" fmla="*/ 4 w 165"/>
                <a:gd name="T35" fmla="*/ 57 h 165"/>
                <a:gd name="T36" fmla="*/ 10 w 165"/>
                <a:gd name="T37" fmla="*/ 42 h 165"/>
                <a:gd name="T38" fmla="*/ 20 w 165"/>
                <a:gd name="T39" fmla="*/ 28 h 165"/>
                <a:gd name="T40" fmla="*/ 31 w 165"/>
                <a:gd name="T41" fmla="*/ 17 h 165"/>
                <a:gd name="T42" fmla="*/ 43 w 165"/>
                <a:gd name="T43" fmla="*/ 9 h 165"/>
                <a:gd name="T44" fmla="*/ 58 w 165"/>
                <a:gd name="T45" fmla="*/ 2 h 165"/>
                <a:gd name="T46" fmla="*/ 75 w 165"/>
                <a:gd name="T47" fmla="*/ 0 h 165"/>
                <a:gd name="T48" fmla="*/ 91 w 165"/>
                <a:gd name="T49" fmla="*/ 0 h 165"/>
                <a:gd name="T50" fmla="*/ 108 w 165"/>
                <a:gd name="T51" fmla="*/ 2 h 165"/>
                <a:gd name="T52" fmla="*/ 123 w 165"/>
                <a:gd name="T53" fmla="*/ 9 h 165"/>
                <a:gd name="T54" fmla="*/ 135 w 165"/>
                <a:gd name="T55" fmla="*/ 17 h 165"/>
                <a:gd name="T56" fmla="*/ 146 w 165"/>
                <a:gd name="T57" fmla="*/ 28 h 165"/>
                <a:gd name="T58" fmla="*/ 156 w 165"/>
                <a:gd name="T59" fmla="*/ 42 h 165"/>
                <a:gd name="T60" fmla="*/ 162 w 165"/>
                <a:gd name="T61" fmla="*/ 57 h 165"/>
                <a:gd name="T62" fmla="*/ 165 w 165"/>
                <a:gd name="T63" fmla="*/ 7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" h="165">
                  <a:moveTo>
                    <a:pt x="165" y="82"/>
                  </a:moveTo>
                  <a:lnTo>
                    <a:pt x="165" y="90"/>
                  </a:lnTo>
                  <a:lnTo>
                    <a:pt x="164" y="97"/>
                  </a:lnTo>
                  <a:lnTo>
                    <a:pt x="162" y="107"/>
                  </a:lnTo>
                  <a:lnTo>
                    <a:pt x="160" y="115"/>
                  </a:lnTo>
                  <a:lnTo>
                    <a:pt x="156" y="121"/>
                  </a:lnTo>
                  <a:lnTo>
                    <a:pt x="152" y="128"/>
                  </a:lnTo>
                  <a:lnTo>
                    <a:pt x="146" y="134"/>
                  </a:lnTo>
                  <a:lnTo>
                    <a:pt x="141" y="140"/>
                  </a:lnTo>
                  <a:lnTo>
                    <a:pt x="135" y="145"/>
                  </a:lnTo>
                  <a:lnTo>
                    <a:pt x="129" y="151"/>
                  </a:lnTo>
                  <a:lnTo>
                    <a:pt x="123" y="155"/>
                  </a:lnTo>
                  <a:lnTo>
                    <a:pt x="116" y="157"/>
                  </a:lnTo>
                  <a:lnTo>
                    <a:pt x="108" y="161"/>
                  </a:lnTo>
                  <a:lnTo>
                    <a:pt x="100" y="163"/>
                  </a:lnTo>
                  <a:lnTo>
                    <a:pt x="91" y="165"/>
                  </a:lnTo>
                  <a:lnTo>
                    <a:pt x="83" y="165"/>
                  </a:lnTo>
                  <a:lnTo>
                    <a:pt x="75" y="165"/>
                  </a:lnTo>
                  <a:lnTo>
                    <a:pt x="66" y="163"/>
                  </a:lnTo>
                  <a:lnTo>
                    <a:pt x="58" y="161"/>
                  </a:lnTo>
                  <a:lnTo>
                    <a:pt x="50" y="157"/>
                  </a:lnTo>
                  <a:lnTo>
                    <a:pt x="43" y="155"/>
                  </a:lnTo>
                  <a:lnTo>
                    <a:pt x="37" y="151"/>
                  </a:lnTo>
                  <a:lnTo>
                    <a:pt x="31" y="145"/>
                  </a:lnTo>
                  <a:lnTo>
                    <a:pt x="23" y="140"/>
                  </a:lnTo>
                  <a:lnTo>
                    <a:pt x="20" y="134"/>
                  </a:lnTo>
                  <a:lnTo>
                    <a:pt x="14" y="128"/>
                  </a:lnTo>
                  <a:lnTo>
                    <a:pt x="10" y="121"/>
                  </a:lnTo>
                  <a:lnTo>
                    <a:pt x="6" y="115"/>
                  </a:lnTo>
                  <a:lnTo>
                    <a:pt x="4" y="107"/>
                  </a:lnTo>
                  <a:lnTo>
                    <a:pt x="2" y="97"/>
                  </a:lnTo>
                  <a:lnTo>
                    <a:pt x="0" y="90"/>
                  </a:lnTo>
                  <a:lnTo>
                    <a:pt x="0" y="82"/>
                  </a:lnTo>
                  <a:lnTo>
                    <a:pt x="0" y="73"/>
                  </a:lnTo>
                  <a:lnTo>
                    <a:pt x="2" y="65"/>
                  </a:lnTo>
                  <a:lnTo>
                    <a:pt x="4" y="57"/>
                  </a:lnTo>
                  <a:lnTo>
                    <a:pt x="6" y="49"/>
                  </a:lnTo>
                  <a:lnTo>
                    <a:pt x="10" y="42"/>
                  </a:lnTo>
                  <a:lnTo>
                    <a:pt x="14" y="36"/>
                  </a:lnTo>
                  <a:lnTo>
                    <a:pt x="20" y="28"/>
                  </a:lnTo>
                  <a:lnTo>
                    <a:pt x="23" y="23"/>
                  </a:lnTo>
                  <a:lnTo>
                    <a:pt x="31" y="17"/>
                  </a:lnTo>
                  <a:lnTo>
                    <a:pt x="37" y="13"/>
                  </a:lnTo>
                  <a:lnTo>
                    <a:pt x="43" y="9"/>
                  </a:lnTo>
                  <a:lnTo>
                    <a:pt x="50" y="5"/>
                  </a:lnTo>
                  <a:lnTo>
                    <a:pt x="58" y="2"/>
                  </a:lnTo>
                  <a:lnTo>
                    <a:pt x="66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0"/>
                  </a:lnTo>
                  <a:lnTo>
                    <a:pt x="100" y="0"/>
                  </a:lnTo>
                  <a:lnTo>
                    <a:pt x="108" y="2"/>
                  </a:lnTo>
                  <a:lnTo>
                    <a:pt x="116" y="5"/>
                  </a:lnTo>
                  <a:lnTo>
                    <a:pt x="123" y="9"/>
                  </a:lnTo>
                  <a:lnTo>
                    <a:pt x="129" y="13"/>
                  </a:lnTo>
                  <a:lnTo>
                    <a:pt x="135" y="17"/>
                  </a:lnTo>
                  <a:lnTo>
                    <a:pt x="141" y="23"/>
                  </a:lnTo>
                  <a:lnTo>
                    <a:pt x="146" y="28"/>
                  </a:lnTo>
                  <a:lnTo>
                    <a:pt x="152" y="36"/>
                  </a:lnTo>
                  <a:lnTo>
                    <a:pt x="156" y="42"/>
                  </a:lnTo>
                  <a:lnTo>
                    <a:pt x="160" y="49"/>
                  </a:lnTo>
                  <a:lnTo>
                    <a:pt x="162" y="57"/>
                  </a:lnTo>
                  <a:lnTo>
                    <a:pt x="164" y="65"/>
                  </a:lnTo>
                  <a:lnTo>
                    <a:pt x="165" y="73"/>
                  </a:lnTo>
                  <a:lnTo>
                    <a:pt x="165" y="82"/>
                  </a:lnTo>
                </a:path>
              </a:pathLst>
            </a:custGeom>
            <a:solidFill>
              <a:srgbClr val="A70BDC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34" name="Freeform 156">
              <a:extLst>
                <a:ext uri="{FF2B5EF4-FFF2-40B4-BE49-F238E27FC236}">
                  <a16:creationId xmlns:a16="http://schemas.microsoft.com/office/drawing/2014/main" id="{7EF46CF7-5F0F-C942-9F72-4BB119444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9911" y="3043778"/>
              <a:ext cx="76682" cy="76682"/>
            </a:xfrm>
            <a:custGeom>
              <a:avLst/>
              <a:gdLst>
                <a:gd name="T0" fmla="*/ 165 w 165"/>
                <a:gd name="T1" fmla="*/ 90 h 165"/>
                <a:gd name="T2" fmla="*/ 161 w 165"/>
                <a:gd name="T3" fmla="*/ 107 h 165"/>
                <a:gd name="T4" fmla="*/ 156 w 165"/>
                <a:gd name="T5" fmla="*/ 121 h 165"/>
                <a:gd name="T6" fmla="*/ 146 w 165"/>
                <a:gd name="T7" fmla="*/ 134 h 165"/>
                <a:gd name="T8" fmla="*/ 135 w 165"/>
                <a:gd name="T9" fmla="*/ 146 h 165"/>
                <a:gd name="T10" fmla="*/ 123 w 165"/>
                <a:gd name="T11" fmla="*/ 155 h 165"/>
                <a:gd name="T12" fmla="*/ 108 w 165"/>
                <a:gd name="T13" fmla="*/ 161 h 165"/>
                <a:gd name="T14" fmla="*/ 90 w 165"/>
                <a:gd name="T15" fmla="*/ 165 h 165"/>
                <a:gd name="T16" fmla="*/ 75 w 165"/>
                <a:gd name="T17" fmla="*/ 165 h 165"/>
                <a:gd name="T18" fmla="*/ 58 w 165"/>
                <a:gd name="T19" fmla="*/ 161 h 165"/>
                <a:gd name="T20" fmla="*/ 42 w 165"/>
                <a:gd name="T21" fmla="*/ 155 h 165"/>
                <a:gd name="T22" fmla="*/ 31 w 165"/>
                <a:gd name="T23" fmla="*/ 146 h 165"/>
                <a:gd name="T24" fmla="*/ 19 w 165"/>
                <a:gd name="T25" fmla="*/ 134 h 165"/>
                <a:gd name="T26" fmla="*/ 10 w 165"/>
                <a:gd name="T27" fmla="*/ 121 h 165"/>
                <a:gd name="T28" fmla="*/ 4 w 165"/>
                <a:gd name="T29" fmla="*/ 107 h 165"/>
                <a:gd name="T30" fmla="*/ 0 w 165"/>
                <a:gd name="T31" fmla="*/ 90 h 165"/>
                <a:gd name="T32" fmla="*/ 0 w 165"/>
                <a:gd name="T33" fmla="*/ 73 h 165"/>
                <a:gd name="T34" fmla="*/ 4 w 165"/>
                <a:gd name="T35" fmla="*/ 57 h 165"/>
                <a:gd name="T36" fmla="*/ 10 w 165"/>
                <a:gd name="T37" fmla="*/ 42 h 165"/>
                <a:gd name="T38" fmla="*/ 19 w 165"/>
                <a:gd name="T39" fmla="*/ 29 h 165"/>
                <a:gd name="T40" fmla="*/ 31 w 165"/>
                <a:gd name="T41" fmla="*/ 17 h 165"/>
                <a:gd name="T42" fmla="*/ 42 w 165"/>
                <a:gd name="T43" fmla="*/ 9 h 165"/>
                <a:gd name="T44" fmla="*/ 58 w 165"/>
                <a:gd name="T45" fmla="*/ 4 h 165"/>
                <a:gd name="T46" fmla="*/ 75 w 165"/>
                <a:gd name="T47" fmla="*/ 0 h 165"/>
                <a:gd name="T48" fmla="*/ 90 w 165"/>
                <a:gd name="T49" fmla="*/ 0 h 165"/>
                <a:gd name="T50" fmla="*/ 108 w 165"/>
                <a:gd name="T51" fmla="*/ 4 h 165"/>
                <a:gd name="T52" fmla="*/ 123 w 165"/>
                <a:gd name="T53" fmla="*/ 9 h 165"/>
                <a:gd name="T54" fmla="*/ 135 w 165"/>
                <a:gd name="T55" fmla="*/ 17 h 165"/>
                <a:gd name="T56" fmla="*/ 146 w 165"/>
                <a:gd name="T57" fmla="*/ 29 h 165"/>
                <a:gd name="T58" fmla="*/ 156 w 165"/>
                <a:gd name="T59" fmla="*/ 42 h 165"/>
                <a:gd name="T60" fmla="*/ 161 w 165"/>
                <a:gd name="T61" fmla="*/ 57 h 165"/>
                <a:gd name="T62" fmla="*/ 165 w 165"/>
                <a:gd name="T63" fmla="*/ 7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" h="165">
                  <a:moveTo>
                    <a:pt x="165" y="82"/>
                  </a:moveTo>
                  <a:lnTo>
                    <a:pt x="165" y="90"/>
                  </a:lnTo>
                  <a:lnTo>
                    <a:pt x="163" y="98"/>
                  </a:lnTo>
                  <a:lnTo>
                    <a:pt x="161" y="107"/>
                  </a:lnTo>
                  <a:lnTo>
                    <a:pt x="160" y="115"/>
                  </a:lnTo>
                  <a:lnTo>
                    <a:pt x="156" y="121"/>
                  </a:lnTo>
                  <a:lnTo>
                    <a:pt x="152" y="129"/>
                  </a:lnTo>
                  <a:lnTo>
                    <a:pt x="146" y="134"/>
                  </a:lnTo>
                  <a:lnTo>
                    <a:pt x="142" y="140"/>
                  </a:lnTo>
                  <a:lnTo>
                    <a:pt x="135" y="146"/>
                  </a:lnTo>
                  <a:lnTo>
                    <a:pt x="129" y="152"/>
                  </a:lnTo>
                  <a:lnTo>
                    <a:pt x="123" y="155"/>
                  </a:lnTo>
                  <a:lnTo>
                    <a:pt x="115" y="159"/>
                  </a:lnTo>
                  <a:lnTo>
                    <a:pt x="108" y="161"/>
                  </a:lnTo>
                  <a:lnTo>
                    <a:pt x="100" y="163"/>
                  </a:lnTo>
                  <a:lnTo>
                    <a:pt x="90" y="165"/>
                  </a:lnTo>
                  <a:lnTo>
                    <a:pt x="83" y="165"/>
                  </a:lnTo>
                  <a:lnTo>
                    <a:pt x="75" y="165"/>
                  </a:lnTo>
                  <a:lnTo>
                    <a:pt x="65" y="163"/>
                  </a:lnTo>
                  <a:lnTo>
                    <a:pt x="58" y="161"/>
                  </a:lnTo>
                  <a:lnTo>
                    <a:pt x="50" y="159"/>
                  </a:lnTo>
                  <a:lnTo>
                    <a:pt x="42" y="155"/>
                  </a:lnTo>
                  <a:lnTo>
                    <a:pt x="37" y="152"/>
                  </a:lnTo>
                  <a:lnTo>
                    <a:pt x="31" y="146"/>
                  </a:lnTo>
                  <a:lnTo>
                    <a:pt x="25" y="140"/>
                  </a:lnTo>
                  <a:lnTo>
                    <a:pt x="19" y="134"/>
                  </a:lnTo>
                  <a:lnTo>
                    <a:pt x="14" y="129"/>
                  </a:lnTo>
                  <a:lnTo>
                    <a:pt x="10" y="121"/>
                  </a:lnTo>
                  <a:lnTo>
                    <a:pt x="6" y="115"/>
                  </a:lnTo>
                  <a:lnTo>
                    <a:pt x="4" y="107"/>
                  </a:lnTo>
                  <a:lnTo>
                    <a:pt x="2" y="98"/>
                  </a:lnTo>
                  <a:lnTo>
                    <a:pt x="0" y="90"/>
                  </a:lnTo>
                  <a:lnTo>
                    <a:pt x="0" y="82"/>
                  </a:lnTo>
                  <a:lnTo>
                    <a:pt x="0" y="73"/>
                  </a:lnTo>
                  <a:lnTo>
                    <a:pt x="2" y="65"/>
                  </a:lnTo>
                  <a:lnTo>
                    <a:pt x="4" y="57"/>
                  </a:lnTo>
                  <a:lnTo>
                    <a:pt x="6" y="50"/>
                  </a:lnTo>
                  <a:lnTo>
                    <a:pt x="10" y="42"/>
                  </a:lnTo>
                  <a:lnTo>
                    <a:pt x="14" y="36"/>
                  </a:lnTo>
                  <a:lnTo>
                    <a:pt x="19" y="29"/>
                  </a:lnTo>
                  <a:lnTo>
                    <a:pt x="25" y="23"/>
                  </a:lnTo>
                  <a:lnTo>
                    <a:pt x="31" y="17"/>
                  </a:lnTo>
                  <a:lnTo>
                    <a:pt x="37" y="13"/>
                  </a:lnTo>
                  <a:lnTo>
                    <a:pt x="42" y="9"/>
                  </a:lnTo>
                  <a:lnTo>
                    <a:pt x="50" y="6"/>
                  </a:lnTo>
                  <a:lnTo>
                    <a:pt x="58" y="4"/>
                  </a:lnTo>
                  <a:lnTo>
                    <a:pt x="65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0" y="0"/>
                  </a:lnTo>
                  <a:lnTo>
                    <a:pt x="100" y="0"/>
                  </a:lnTo>
                  <a:lnTo>
                    <a:pt x="108" y="4"/>
                  </a:lnTo>
                  <a:lnTo>
                    <a:pt x="115" y="6"/>
                  </a:lnTo>
                  <a:lnTo>
                    <a:pt x="123" y="9"/>
                  </a:lnTo>
                  <a:lnTo>
                    <a:pt x="129" y="13"/>
                  </a:lnTo>
                  <a:lnTo>
                    <a:pt x="135" y="17"/>
                  </a:lnTo>
                  <a:lnTo>
                    <a:pt x="142" y="23"/>
                  </a:lnTo>
                  <a:lnTo>
                    <a:pt x="146" y="29"/>
                  </a:lnTo>
                  <a:lnTo>
                    <a:pt x="152" y="36"/>
                  </a:lnTo>
                  <a:lnTo>
                    <a:pt x="156" y="42"/>
                  </a:lnTo>
                  <a:lnTo>
                    <a:pt x="160" y="50"/>
                  </a:lnTo>
                  <a:lnTo>
                    <a:pt x="161" y="57"/>
                  </a:lnTo>
                  <a:lnTo>
                    <a:pt x="163" y="65"/>
                  </a:lnTo>
                  <a:lnTo>
                    <a:pt x="165" y="73"/>
                  </a:lnTo>
                  <a:lnTo>
                    <a:pt x="165" y="82"/>
                  </a:lnTo>
                </a:path>
              </a:pathLst>
            </a:custGeom>
            <a:solidFill>
              <a:srgbClr val="A70BDC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35" name="Freeform 157">
              <a:extLst>
                <a:ext uri="{FF2B5EF4-FFF2-40B4-BE49-F238E27FC236}">
                  <a16:creationId xmlns:a16="http://schemas.microsoft.com/office/drawing/2014/main" id="{0409311D-2C28-6649-ABEE-244E3793C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961" y="2987669"/>
              <a:ext cx="76682" cy="77617"/>
            </a:xfrm>
            <a:custGeom>
              <a:avLst/>
              <a:gdLst>
                <a:gd name="T0" fmla="*/ 165 w 165"/>
                <a:gd name="T1" fmla="*/ 90 h 165"/>
                <a:gd name="T2" fmla="*/ 161 w 165"/>
                <a:gd name="T3" fmla="*/ 107 h 165"/>
                <a:gd name="T4" fmla="*/ 155 w 165"/>
                <a:gd name="T5" fmla="*/ 123 h 165"/>
                <a:gd name="T6" fmla="*/ 145 w 165"/>
                <a:gd name="T7" fmla="*/ 134 h 165"/>
                <a:gd name="T8" fmla="*/ 134 w 165"/>
                <a:gd name="T9" fmla="*/ 146 h 165"/>
                <a:gd name="T10" fmla="*/ 121 w 165"/>
                <a:gd name="T11" fmla="*/ 155 h 165"/>
                <a:gd name="T12" fmla="*/ 107 w 165"/>
                <a:gd name="T13" fmla="*/ 161 h 165"/>
                <a:gd name="T14" fmla="*/ 90 w 165"/>
                <a:gd name="T15" fmla="*/ 165 h 165"/>
                <a:gd name="T16" fmla="*/ 73 w 165"/>
                <a:gd name="T17" fmla="*/ 165 h 165"/>
                <a:gd name="T18" fmla="*/ 57 w 165"/>
                <a:gd name="T19" fmla="*/ 161 h 165"/>
                <a:gd name="T20" fmla="*/ 42 w 165"/>
                <a:gd name="T21" fmla="*/ 155 h 165"/>
                <a:gd name="T22" fmla="*/ 28 w 165"/>
                <a:gd name="T23" fmla="*/ 146 h 165"/>
                <a:gd name="T24" fmla="*/ 19 w 165"/>
                <a:gd name="T25" fmla="*/ 134 h 165"/>
                <a:gd name="T26" fmla="*/ 9 w 165"/>
                <a:gd name="T27" fmla="*/ 123 h 165"/>
                <a:gd name="T28" fmla="*/ 3 w 165"/>
                <a:gd name="T29" fmla="*/ 107 h 165"/>
                <a:gd name="T30" fmla="*/ 0 w 165"/>
                <a:gd name="T31" fmla="*/ 90 h 165"/>
                <a:gd name="T32" fmla="*/ 0 w 165"/>
                <a:gd name="T33" fmla="*/ 73 h 165"/>
                <a:gd name="T34" fmla="*/ 3 w 165"/>
                <a:gd name="T35" fmla="*/ 57 h 165"/>
                <a:gd name="T36" fmla="*/ 9 w 165"/>
                <a:gd name="T37" fmla="*/ 42 h 165"/>
                <a:gd name="T38" fmla="*/ 19 w 165"/>
                <a:gd name="T39" fmla="*/ 29 h 165"/>
                <a:gd name="T40" fmla="*/ 28 w 165"/>
                <a:gd name="T41" fmla="*/ 19 h 165"/>
                <a:gd name="T42" fmla="*/ 42 w 165"/>
                <a:gd name="T43" fmla="*/ 9 h 165"/>
                <a:gd name="T44" fmla="*/ 57 w 165"/>
                <a:gd name="T45" fmla="*/ 4 h 165"/>
                <a:gd name="T46" fmla="*/ 73 w 165"/>
                <a:gd name="T47" fmla="*/ 0 h 165"/>
                <a:gd name="T48" fmla="*/ 90 w 165"/>
                <a:gd name="T49" fmla="*/ 0 h 165"/>
                <a:gd name="T50" fmla="*/ 107 w 165"/>
                <a:gd name="T51" fmla="*/ 4 h 165"/>
                <a:gd name="T52" fmla="*/ 121 w 165"/>
                <a:gd name="T53" fmla="*/ 9 h 165"/>
                <a:gd name="T54" fmla="*/ 134 w 165"/>
                <a:gd name="T55" fmla="*/ 19 h 165"/>
                <a:gd name="T56" fmla="*/ 145 w 165"/>
                <a:gd name="T57" fmla="*/ 29 h 165"/>
                <a:gd name="T58" fmla="*/ 155 w 165"/>
                <a:gd name="T59" fmla="*/ 42 h 165"/>
                <a:gd name="T60" fmla="*/ 161 w 165"/>
                <a:gd name="T61" fmla="*/ 57 h 165"/>
                <a:gd name="T62" fmla="*/ 165 w 165"/>
                <a:gd name="T63" fmla="*/ 7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" h="165">
                  <a:moveTo>
                    <a:pt x="165" y="82"/>
                  </a:moveTo>
                  <a:lnTo>
                    <a:pt x="165" y="90"/>
                  </a:lnTo>
                  <a:lnTo>
                    <a:pt x="163" y="100"/>
                  </a:lnTo>
                  <a:lnTo>
                    <a:pt x="161" y="107"/>
                  </a:lnTo>
                  <a:lnTo>
                    <a:pt x="159" y="115"/>
                  </a:lnTo>
                  <a:lnTo>
                    <a:pt x="155" y="123"/>
                  </a:lnTo>
                  <a:lnTo>
                    <a:pt x="151" y="128"/>
                  </a:lnTo>
                  <a:lnTo>
                    <a:pt x="145" y="134"/>
                  </a:lnTo>
                  <a:lnTo>
                    <a:pt x="140" y="140"/>
                  </a:lnTo>
                  <a:lnTo>
                    <a:pt x="134" y="146"/>
                  </a:lnTo>
                  <a:lnTo>
                    <a:pt x="128" y="152"/>
                  </a:lnTo>
                  <a:lnTo>
                    <a:pt x="121" y="155"/>
                  </a:lnTo>
                  <a:lnTo>
                    <a:pt x="115" y="159"/>
                  </a:lnTo>
                  <a:lnTo>
                    <a:pt x="107" y="161"/>
                  </a:lnTo>
                  <a:lnTo>
                    <a:pt x="99" y="163"/>
                  </a:lnTo>
                  <a:lnTo>
                    <a:pt x="90" y="165"/>
                  </a:lnTo>
                  <a:lnTo>
                    <a:pt x="82" y="165"/>
                  </a:lnTo>
                  <a:lnTo>
                    <a:pt x="73" y="165"/>
                  </a:lnTo>
                  <a:lnTo>
                    <a:pt x="65" y="163"/>
                  </a:lnTo>
                  <a:lnTo>
                    <a:pt x="57" y="161"/>
                  </a:lnTo>
                  <a:lnTo>
                    <a:pt x="50" y="159"/>
                  </a:lnTo>
                  <a:lnTo>
                    <a:pt x="42" y="155"/>
                  </a:lnTo>
                  <a:lnTo>
                    <a:pt x="36" y="152"/>
                  </a:lnTo>
                  <a:lnTo>
                    <a:pt x="28" y="146"/>
                  </a:lnTo>
                  <a:lnTo>
                    <a:pt x="23" y="140"/>
                  </a:lnTo>
                  <a:lnTo>
                    <a:pt x="19" y="134"/>
                  </a:lnTo>
                  <a:lnTo>
                    <a:pt x="13" y="128"/>
                  </a:lnTo>
                  <a:lnTo>
                    <a:pt x="9" y="123"/>
                  </a:lnTo>
                  <a:lnTo>
                    <a:pt x="5" y="115"/>
                  </a:lnTo>
                  <a:lnTo>
                    <a:pt x="3" y="107"/>
                  </a:lnTo>
                  <a:lnTo>
                    <a:pt x="2" y="100"/>
                  </a:lnTo>
                  <a:lnTo>
                    <a:pt x="0" y="90"/>
                  </a:lnTo>
                  <a:lnTo>
                    <a:pt x="0" y="82"/>
                  </a:lnTo>
                  <a:lnTo>
                    <a:pt x="0" y="73"/>
                  </a:lnTo>
                  <a:lnTo>
                    <a:pt x="2" y="65"/>
                  </a:lnTo>
                  <a:lnTo>
                    <a:pt x="3" y="57"/>
                  </a:lnTo>
                  <a:lnTo>
                    <a:pt x="5" y="50"/>
                  </a:lnTo>
                  <a:lnTo>
                    <a:pt x="9" y="42"/>
                  </a:lnTo>
                  <a:lnTo>
                    <a:pt x="13" y="36"/>
                  </a:lnTo>
                  <a:lnTo>
                    <a:pt x="19" y="29"/>
                  </a:lnTo>
                  <a:lnTo>
                    <a:pt x="23" y="23"/>
                  </a:lnTo>
                  <a:lnTo>
                    <a:pt x="28" y="19"/>
                  </a:lnTo>
                  <a:lnTo>
                    <a:pt x="36" y="13"/>
                  </a:lnTo>
                  <a:lnTo>
                    <a:pt x="42" y="9"/>
                  </a:lnTo>
                  <a:lnTo>
                    <a:pt x="50" y="6"/>
                  </a:lnTo>
                  <a:lnTo>
                    <a:pt x="57" y="4"/>
                  </a:lnTo>
                  <a:lnTo>
                    <a:pt x="65" y="2"/>
                  </a:lnTo>
                  <a:lnTo>
                    <a:pt x="73" y="0"/>
                  </a:lnTo>
                  <a:lnTo>
                    <a:pt x="82" y="0"/>
                  </a:lnTo>
                  <a:lnTo>
                    <a:pt x="90" y="0"/>
                  </a:lnTo>
                  <a:lnTo>
                    <a:pt x="99" y="2"/>
                  </a:lnTo>
                  <a:lnTo>
                    <a:pt x="107" y="4"/>
                  </a:lnTo>
                  <a:lnTo>
                    <a:pt x="115" y="6"/>
                  </a:lnTo>
                  <a:lnTo>
                    <a:pt x="121" y="9"/>
                  </a:lnTo>
                  <a:lnTo>
                    <a:pt x="128" y="13"/>
                  </a:lnTo>
                  <a:lnTo>
                    <a:pt x="134" y="19"/>
                  </a:lnTo>
                  <a:lnTo>
                    <a:pt x="140" y="23"/>
                  </a:lnTo>
                  <a:lnTo>
                    <a:pt x="145" y="29"/>
                  </a:lnTo>
                  <a:lnTo>
                    <a:pt x="151" y="36"/>
                  </a:lnTo>
                  <a:lnTo>
                    <a:pt x="155" y="42"/>
                  </a:lnTo>
                  <a:lnTo>
                    <a:pt x="159" y="50"/>
                  </a:lnTo>
                  <a:lnTo>
                    <a:pt x="161" y="57"/>
                  </a:lnTo>
                  <a:lnTo>
                    <a:pt x="163" y="65"/>
                  </a:lnTo>
                  <a:lnTo>
                    <a:pt x="165" y="73"/>
                  </a:lnTo>
                  <a:lnTo>
                    <a:pt x="165" y="82"/>
                  </a:lnTo>
                </a:path>
              </a:pathLst>
            </a:custGeom>
            <a:solidFill>
              <a:srgbClr val="A70BDC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41" name="Freeform 163">
              <a:extLst>
                <a:ext uri="{FF2B5EF4-FFF2-40B4-BE49-F238E27FC236}">
                  <a16:creationId xmlns:a16="http://schemas.microsoft.com/office/drawing/2014/main" id="{FBC50FB1-728C-E34A-AB0A-D51EC0944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0377" y="2193731"/>
              <a:ext cx="76682" cy="77617"/>
            </a:xfrm>
            <a:custGeom>
              <a:avLst/>
              <a:gdLst>
                <a:gd name="T0" fmla="*/ 165 w 165"/>
                <a:gd name="T1" fmla="*/ 90 h 165"/>
                <a:gd name="T2" fmla="*/ 161 w 165"/>
                <a:gd name="T3" fmla="*/ 108 h 165"/>
                <a:gd name="T4" fmla="*/ 156 w 165"/>
                <a:gd name="T5" fmla="*/ 123 h 165"/>
                <a:gd name="T6" fmla="*/ 146 w 165"/>
                <a:gd name="T7" fmla="*/ 135 h 165"/>
                <a:gd name="T8" fmla="*/ 134 w 165"/>
                <a:gd name="T9" fmla="*/ 146 h 165"/>
                <a:gd name="T10" fmla="*/ 121 w 165"/>
                <a:gd name="T11" fmla="*/ 156 h 165"/>
                <a:gd name="T12" fmla="*/ 108 w 165"/>
                <a:gd name="T13" fmla="*/ 161 h 165"/>
                <a:gd name="T14" fmla="*/ 90 w 165"/>
                <a:gd name="T15" fmla="*/ 165 h 165"/>
                <a:gd name="T16" fmla="*/ 73 w 165"/>
                <a:gd name="T17" fmla="*/ 165 h 165"/>
                <a:gd name="T18" fmla="*/ 58 w 165"/>
                <a:gd name="T19" fmla="*/ 161 h 165"/>
                <a:gd name="T20" fmla="*/ 42 w 165"/>
                <a:gd name="T21" fmla="*/ 156 h 165"/>
                <a:gd name="T22" fmla="*/ 29 w 165"/>
                <a:gd name="T23" fmla="*/ 146 h 165"/>
                <a:gd name="T24" fmla="*/ 17 w 165"/>
                <a:gd name="T25" fmla="*/ 135 h 165"/>
                <a:gd name="T26" fmla="*/ 10 w 165"/>
                <a:gd name="T27" fmla="*/ 123 h 165"/>
                <a:gd name="T28" fmla="*/ 4 w 165"/>
                <a:gd name="T29" fmla="*/ 108 h 165"/>
                <a:gd name="T30" fmla="*/ 0 w 165"/>
                <a:gd name="T31" fmla="*/ 90 h 165"/>
                <a:gd name="T32" fmla="*/ 0 w 165"/>
                <a:gd name="T33" fmla="*/ 73 h 165"/>
                <a:gd name="T34" fmla="*/ 4 w 165"/>
                <a:gd name="T35" fmla="*/ 58 h 165"/>
                <a:gd name="T36" fmla="*/ 10 w 165"/>
                <a:gd name="T37" fmla="*/ 42 h 165"/>
                <a:gd name="T38" fmla="*/ 17 w 165"/>
                <a:gd name="T39" fmla="*/ 29 h 165"/>
                <a:gd name="T40" fmla="*/ 29 w 165"/>
                <a:gd name="T41" fmla="*/ 19 h 165"/>
                <a:gd name="T42" fmla="*/ 42 w 165"/>
                <a:gd name="T43" fmla="*/ 10 h 165"/>
                <a:gd name="T44" fmla="*/ 58 w 165"/>
                <a:gd name="T45" fmla="*/ 4 h 165"/>
                <a:gd name="T46" fmla="*/ 73 w 165"/>
                <a:gd name="T47" fmla="*/ 0 h 165"/>
                <a:gd name="T48" fmla="*/ 90 w 165"/>
                <a:gd name="T49" fmla="*/ 0 h 165"/>
                <a:gd name="T50" fmla="*/ 108 w 165"/>
                <a:gd name="T51" fmla="*/ 4 h 165"/>
                <a:gd name="T52" fmla="*/ 121 w 165"/>
                <a:gd name="T53" fmla="*/ 10 h 165"/>
                <a:gd name="T54" fmla="*/ 134 w 165"/>
                <a:gd name="T55" fmla="*/ 19 h 165"/>
                <a:gd name="T56" fmla="*/ 146 w 165"/>
                <a:gd name="T57" fmla="*/ 29 h 165"/>
                <a:gd name="T58" fmla="*/ 156 w 165"/>
                <a:gd name="T59" fmla="*/ 42 h 165"/>
                <a:gd name="T60" fmla="*/ 161 w 165"/>
                <a:gd name="T61" fmla="*/ 58 h 165"/>
                <a:gd name="T62" fmla="*/ 165 w 165"/>
                <a:gd name="T63" fmla="*/ 7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" h="165">
                  <a:moveTo>
                    <a:pt x="165" y="83"/>
                  </a:moveTo>
                  <a:lnTo>
                    <a:pt x="165" y="90"/>
                  </a:lnTo>
                  <a:lnTo>
                    <a:pt x="163" y="100"/>
                  </a:lnTo>
                  <a:lnTo>
                    <a:pt x="161" y="108"/>
                  </a:lnTo>
                  <a:lnTo>
                    <a:pt x="157" y="115"/>
                  </a:lnTo>
                  <a:lnTo>
                    <a:pt x="156" y="123"/>
                  </a:lnTo>
                  <a:lnTo>
                    <a:pt x="152" y="129"/>
                  </a:lnTo>
                  <a:lnTo>
                    <a:pt x="146" y="135"/>
                  </a:lnTo>
                  <a:lnTo>
                    <a:pt x="140" y="140"/>
                  </a:lnTo>
                  <a:lnTo>
                    <a:pt x="134" y="146"/>
                  </a:lnTo>
                  <a:lnTo>
                    <a:pt x="129" y="152"/>
                  </a:lnTo>
                  <a:lnTo>
                    <a:pt x="121" y="156"/>
                  </a:lnTo>
                  <a:lnTo>
                    <a:pt x="115" y="160"/>
                  </a:lnTo>
                  <a:lnTo>
                    <a:pt x="108" y="161"/>
                  </a:lnTo>
                  <a:lnTo>
                    <a:pt x="98" y="163"/>
                  </a:lnTo>
                  <a:lnTo>
                    <a:pt x="90" y="165"/>
                  </a:lnTo>
                  <a:lnTo>
                    <a:pt x="83" y="165"/>
                  </a:lnTo>
                  <a:lnTo>
                    <a:pt x="73" y="165"/>
                  </a:lnTo>
                  <a:lnTo>
                    <a:pt x="65" y="163"/>
                  </a:lnTo>
                  <a:lnTo>
                    <a:pt x="58" y="161"/>
                  </a:lnTo>
                  <a:lnTo>
                    <a:pt x="50" y="160"/>
                  </a:lnTo>
                  <a:lnTo>
                    <a:pt x="42" y="156"/>
                  </a:lnTo>
                  <a:lnTo>
                    <a:pt x="37" y="152"/>
                  </a:lnTo>
                  <a:lnTo>
                    <a:pt x="29" y="146"/>
                  </a:lnTo>
                  <a:lnTo>
                    <a:pt x="23" y="140"/>
                  </a:lnTo>
                  <a:lnTo>
                    <a:pt x="17" y="135"/>
                  </a:lnTo>
                  <a:lnTo>
                    <a:pt x="14" y="129"/>
                  </a:lnTo>
                  <a:lnTo>
                    <a:pt x="10" y="123"/>
                  </a:lnTo>
                  <a:lnTo>
                    <a:pt x="6" y="115"/>
                  </a:lnTo>
                  <a:lnTo>
                    <a:pt x="4" y="108"/>
                  </a:lnTo>
                  <a:lnTo>
                    <a:pt x="0" y="100"/>
                  </a:lnTo>
                  <a:lnTo>
                    <a:pt x="0" y="90"/>
                  </a:lnTo>
                  <a:lnTo>
                    <a:pt x="0" y="83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4" y="58"/>
                  </a:lnTo>
                  <a:lnTo>
                    <a:pt x="6" y="50"/>
                  </a:lnTo>
                  <a:lnTo>
                    <a:pt x="10" y="42"/>
                  </a:lnTo>
                  <a:lnTo>
                    <a:pt x="14" y="37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9" y="19"/>
                  </a:lnTo>
                  <a:lnTo>
                    <a:pt x="37" y="14"/>
                  </a:lnTo>
                  <a:lnTo>
                    <a:pt x="42" y="10"/>
                  </a:lnTo>
                  <a:lnTo>
                    <a:pt x="50" y="6"/>
                  </a:lnTo>
                  <a:lnTo>
                    <a:pt x="58" y="4"/>
                  </a:lnTo>
                  <a:lnTo>
                    <a:pt x="65" y="2"/>
                  </a:lnTo>
                  <a:lnTo>
                    <a:pt x="73" y="0"/>
                  </a:lnTo>
                  <a:lnTo>
                    <a:pt x="83" y="0"/>
                  </a:lnTo>
                  <a:lnTo>
                    <a:pt x="90" y="0"/>
                  </a:lnTo>
                  <a:lnTo>
                    <a:pt x="98" y="2"/>
                  </a:lnTo>
                  <a:lnTo>
                    <a:pt x="108" y="4"/>
                  </a:lnTo>
                  <a:lnTo>
                    <a:pt x="115" y="6"/>
                  </a:lnTo>
                  <a:lnTo>
                    <a:pt x="121" y="10"/>
                  </a:lnTo>
                  <a:lnTo>
                    <a:pt x="129" y="14"/>
                  </a:lnTo>
                  <a:lnTo>
                    <a:pt x="134" y="19"/>
                  </a:lnTo>
                  <a:lnTo>
                    <a:pt x="140" y="23"/>
                  </a:lnTo>
                  <a:lnTo>
                    <a:pt x="146" y="29"/>
                  </a:lnTo>
                  <a:lnTo>
                    <a:pt x="152" y="37"/>
                  </a:lnTo>
                  <a:lnTo>
                    <a:pt x="156" y="42"/>
                  </a:lnTo>
                  <a:lnTo>
                    <a:pt x="157" y="50"/>
                  </a:lnTo>
                  <a:lnTo>
                    <a:pt x="161" y="58"/>
                  </a:lnTo>
                  <a:lnTo>
                    <a:pt x="163" y="66"/>
                  </a:lnTo>
                  <a:lnTo>
                    <a:pt x="165" y="73"/>
                  </a:lnTo>
                  <a:lnTo>
                    <a:pt x="165" y="83"/>
                  </a:lnTo>
                </a:path>
              </a:pathLst>
            </a:custGeom>
            <a:solidFill>
              <a:srgbClr val="5657FA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42" name="Freeform 164">
              <a:extLst>
                <a:ext uri="{FF2B5EF4-FFF2-40B4-BE49-F238E27FC236}">
                  <a16:creationId xmlns:a16="http://schemas.microsoft.com/office/drawing/2014/main" id="{D7BF1E5E-E46F-254C-AF08-E4B98C239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8492" y="2176899"/>
              <a:ext cx="77617" cy="76682"/>
            </a:xfrm>
            <a:custGeom>
              <a:avLst/>
              <a:gdLst>
                <a:gd name="T0" fmla="*/ 167 w 167"/>
                <a:gd name="T1" fmla="*/ 92 h 165"/>
                <a:gd name="T2" fmla="*/ 163 w 167"/>
                <a:gd name="T3" fmla="*/ 107 h 165"/>
                <a:gd name="T4" fmla="*/ 157 w 167"/>
                <a:gd name="T5" fmla="*/ 123 h 165"/>
                <a:gd name="T6" fmla="*/ 147 w 167"/>
                <a:gd name="T7" fmla="*/ 136 h 165"/>
                <a:gd name="T8" fmla="*/ 136 w 167"/>
                <a:gd name="T9" fmla="*/ 148 h 165"/>
                <a:gd name="T10" fmla="*/ 122 w 167"/>
                <a:gd name="T11" fmla="*/ 155 h 165"/>
                <a:gd name="T12" fmla="*/ 107 w 167"/>
                <a:gd name="T13" fmla="*/ 161 h 165"/>
                <a:gd name="T14" fmla="*/ 92 w 167"/>
                <a:gd name="T15" fmla="*/ 165 h 165"/>
                <a:gd name="T16" fmla="*/ 74 w 167"/>
                <a:gd name="T17" fmla="*/ 165 h 165"/>
                <a:gd name="T18" fmla="*/ 59 w 167"/>
                <a:gd name="T19" fmla="*/ 161 h 165"/>
                <a:gd name="T20" fmla="*/ 44 w 167"/>
                <a:gd name="T21" fmla="*/ 155 h 165"/>
                <a:gd name="T22" fmla="*/ 30 w 167"/>
                <a:gd name="T23" fmla="*/ 148 h 165"/>
                <a:gd name="T24" fmla="*/ 19 w 167"/>
                <a:gd name="T25" fmla="*/ 136 h 165"/>
                <a:gd name="T26" fmla="*/ 11 w 167"/>
                <a:gd name="T27" fmla="*/ 123 h 165"/>
                <a:gd name="T28" fmla="*/ 3 w 167"/>
                <a:gd name="T29" fmla="*/ 107 h 165"/>
                <a:gd name="T30" fmla="*/ 1 w 167"/>
                <a:gd name="T31" fmla="*/ 92 h 165"/>
                <a:gd name="T32" fmla="*/ 1 w 167"/>
                <a:gd name="T33" fmla="*/ 75 h 165"/>
                <a:gd name="T34" fmla="*/ 3 w 167"/>
                <a:gd name="T35" fmla="*/ 57 h 165"/>
                <a:gd name="T36" fmla="*/ 11 w 167"/>
                <a:gd name="T37" fmla="*/ 44 h 165"/>
                <a:gd name="T38" fmla="*/ 19 w 167"/>
                <a:gd name="T39" fmla="*/ 31 h 165"/>
                <a:gd name="T40" fmla="*/ 30 w 167"/>
                <a:gd name="T41" fmla="*/ 19 h 165"/>
                <a:gd name="T42" fmla="*/ 44 w 167"/>
                <a:gd name="T43" fmla="*/ 9 h 165"/>
                <a:gd name="T44" fmla="*/ 59 w 167"/>
                <a:gd name="T45" fmla="*/ 4 h 165"/>
                <a:gd name="T46" fmla="*/ 74 w 167"/>
                <a:gd name="T47" fmla="*/ 0 h 165"/>
                <a:gd name="T48" fmla="*/ 92 w 167"/>
                <a:gd name="T49" fmla="*/ 0 h 165"/>
                <a:gd name="T50" fmla="*/ 107 w 167"/>
                <a:gd name="T51" fmla="*/ 4 h 165"/>
                <a:gd name="T52" fmla="*/ 122 w 167"/>
                <a:gd name="T53" fmla="*/ 9 h 165"/>
                <a:gd name="T54" fmla="*/ 136 w 167"/>
                <a:gd name="T55" fmla="*/ 19 h 165"/>
                <a:gd name="T56" fmla="*/ 147 w 167"/>
                <a:gd name="T57" fmla="*/ 31 h 165"/>
                <a:gd name="T58" fmla="*/ 157 w 167"/>
                <a:gd name="T59" fmla="*/ 44 h 165"/>
                <a:gd name="T60" fmla="*/ 163 w 167"/>
                <a:gd name="T61" fmla="*/ 57 h 165"/>
                <a:gd name="T62" fmla="*/ 167 w 167"/>
                <a:gd name="T63" fmla="*/ 7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165">
                  <a:moveTo>
                    <a:pt x="167" y="82"/>
                  </a:moveTo>
                  <a:lnTo>
                    <a:pt x="167" y="92"/>
                  </a:lnTo>
                  <a:lnTo>
                    <a:pt x="165" y="100"/>
                  </a:lnTo>
                  <a:lnTo>
                    <a:pt x="163" y="107"/>
                  </a:lnTo>
                  <a:lnTo>
                    <a:pt x="159" y="115"/>
                  </a:lnTo>
                  <a:lnTo>
                    <a:pt x="157" y="123"/>
                  </a:lnTo>
                  <a:lnTo>
                    <a:pt x="151" y="128"/>
                  </a:lnTo>
                  <a:lnTo>
                    <a:pt x="147" y="136"/>
                  </a:lnTo>
                  <a:lnTo>
                    <a:pt x="142" y="142"/>
                  </a:lnTo>
                  <a:lnTo>
                    <a:pt x="136" y="148"/>
                  </a:lnTo>
                  <a:lnTo>
                    <a:pt x="130" y="151"/>
                  </a:lnTo>
                  <a:lnTo>
                    <a:pt x="122" y="155"/>
                  </a:lnTo>
                  <a:lnTo>
                    <a:pt x="115" y="159"/>
                  </a:lnTo>
                  <a:lnTo>
                    <a:pt x="107" y="161"/>
                  </a:lnTo>
                  <a:lnTo>
                    <a:pt x="99" y="163"/>
                  </a:lnTo>
                  <a:lnTo>
                    <a:pt x="92" y="165"/>
                  </a:lnTo>
                  <a:lnTo>
                    <a:pt x="84" y="165"/>
                  </a:lnTo>
                  <a:lnTo>
                    <a:pt x="74" y="165"/>
                  </a:lnTo>
                  <a:lnTo>
                    <a:pt x="67" y="163"/>
                  </a:lnTo>
                  <a:lnTo>
                    <a:pt x="59" y="161"/>
                  </a:lnTo>
                  <a:lnTo>
                    <a:pt x="51" y="159"/>
                  </a:lnTo>
                  <a:lnTo>
                    <a:pt x="44" y="155"/>
                  </a:lnTo>
                  <a:lnTo>
                    <a:pt x="36" y="151"/>
                  </a:lnTo>
                  <a:lnTo>
                    <a:pt x="30" y="148"/>
                  </a:lnTo>
                  <a:lnTo>
                    <a:pt x="24" y="142"/>
                  </a:lnTo>
                  <a:lnTo>
                    <a:pt x="19" y="136"/>
                  </a:lnTo>
                  <a:lnTo>
                    <a:pt x="15" y="128"/>
                  </a:lnTo>
                  <a:lnTo>
                    <a:pt x="11" y="123"/>
                  </a:lnTo>
                  <a:lnTo>
                    <a:pt x="7" y="115"/>
                  </a:lnTo>
                  <a:lnTo>
                    <a:pt x="3" y="107"/>
                  </a:lnTo>
                  <a:lnTo>
                    <a:pt x="1" y="100"/>
                  </a:lnTo>
                  <a:lnTo>
                    <a:pt x="1" y="92"/>
                  </a:lnTo>
                  <a:lnTo>
                    <a:pt x="0" y="82"/>
                  </a:lnTo>
                  <a:lnTo>
                    <a:pt x="1" y="75"/>
                  </a:lnTo>
                  <a:lnTo>
                    <a:pt x="1" y="65"/>
                  </a:lnTo>
                  <a:lnTo>
                    <a:pt x="3" y="57"/>
                  </a:lnTo>
                  <a:lnTo>
                    <a:pt x="7" y="50"/>
                  </a:lnTo>
                  <a:lnTo>
                    <a:pt x="11" y="44"/>
                  </a:lnTo>
                  <a:lnTo>
                    <a:pt x="15" y="36"/>
                  </a:lnTo>
                  <a:lnTo>
                    <a:pt x="19" y="31"/>
                  </a:lnTo>
                  <a:lnTo>
                    <a:pt x="24" y="25"/>
                  </a:lnTo>
                  <a:lnTo>
                    <a:pt x="30" y="19"/>
                  </a:lnTo>
                  <a:lnTo>
                    <a:pt x="36" y="13"/>
                  </a:lnTo>
                  <a:lnTo>
                    <a:pt x="44" y="9"/>
                  </a:lnTo>
                  <a:lnTo>
                    <a:pt x="51" y="6"/>
                  </a:lnTo>
                  <a:lnTo>
                    <a:pt x="59" y="4"/>
                  </a:lnTo>
                  <a:lnTo>
                    <a:pt x="67" y="2"/>
                  </a:lnTo>
                  <a:lnTo>
                    <a:pt x="74" y="0"/>
                  </a:lnTo>
                  <a:lnTo>
                    <a:pt x="84" y="0"/>
                  </a:lnTo>
                  <a:lnTo>
                    <a:pt x="92" y="0"/>
                  </a:lnTo>
                  <a:lnTo>
                    <a:pt x="99" y="2"/>
                  </a:lnTo>
                  <a:lnTo>
                    <a:pt x="107" y="4"/>
                  </a:lnTo>
                  <a:lnTo>
                    <a:pt x="115" y="6"/>
                  </a:lnTo>
                  <a:lnTo>
                    <a:pt x="122" y="9"/>
                  </a:lnTo>
                  <a:lnTo>
                    <a:pt x="130" y="13"/>
                  </a:lnTo>
                  <a:lnTo>
                    <a:pt x="136" y="19"/>
                  </a:lnTo>
                  <a:lnTo>
                    <a:pt x="142" y="25"/>
                  </a:lnTo>
                  <a:lnTo>
                    <a:pt x="147" y="31"/>
                  </a:lnTo>
                  <a:lnTo>
                    <a:pt x="151" y="36"/>
                  </a:lnTo>
                  <a:lnTo>
                    <a:pt x="157" y="44"/>
                  </a:lnTo>
                  <a:lnTo>
                    <a:pt x="159" y="50"/>
                  </a:lnTo>
                  <a:lnTo>
                    <a:pt x="163" y="57"/>
                  </a:lnTo>
                  <a:lnTo>
                    <a:pt x="165" y="65"/>
                  </a:lnTo>
                  <a:lnTo>
                    <a:pt x="167" y="75"/>
                  </a:lnTo>
                  <a:lnTo>
                    <a:pt x="167" y="82"/>
                  </a:lnTo>
                </a:path>
              </a:pathLst>
            </a:custGeom>
            <a:solidFill>
              <a:srgbClr val="5657FA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43" name="Freeform 165">
              <a:extLst>
                <a:ext uri="{FF2B5EF4-FFF2-40B4-BE49-F238E27FC236}">
                  <a16:creationId xmlns:a16="http://schemas.microsoft.com/office/drawing/2014/main" id="{B2421462-DAB7-9C49-AB57-110C96D0E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3967" y="2427518"/>
              <a:ext cx="77617" cy="77617"/>
            </a:xfrm>
            <a:custGeom>
              <a:avLst/>
              <a:gdLst>
                <a:gd name="T0" fmla="*/ 167 w 167"/>
                <a:gd name="T1" fmla="*/ 92 h 167"/>
                <a:gd name="T2" fmla="*/ 163 w 167"/>
                <a:gd name="T3" fmla="*/ 108 h 167"/>
                <a:gd name="T4" fmla="*/ 158 w 167"/>
                <a:gd name="T5" fmla="*/ 123 h 167"/>
                <a:gd name="T6" fmla="*/ 148 w 167"/>
                <a:gd name="T7" fmla="*/ 137 h 167"/>
                <a:gd name="T8" fmla="*/ 137 w 167"/>
                <a:gd name="T9" fmla="*/ 148 h 167"/>
                <a:gd name="T10" fmla="*/ 123 w 167"/>
                <a:gd name="T11" fmla="*/ 156 h 167"/>
                <a:gd name="T12" fmla="*/ 110 w 167"/>
                <a:gd name="T13" fmla="*/ 163 h 167"/>
                <a:gd name="T14" fmla="*/ 92 w 167"/>
                <a:gd name="T15" fmla="*/ 165 h 167"/>
                <a:gd name="T16" fmla="*/ 75 w 167"/>
                <a:gd name="T17" fmla="*/ 165 h 167"/>
                <a:gd name="T18" fmla="*/ 60 w 167"/>
                <a:gd name="T19" fmla="*/ 163 h 167"/>
                <a:gd name="T20" fmla="*/ 45 w 167"/>
                <a:gd name="T21" fmla="*/ 156 h 167"/>
                <a:gd name="T22" fmla="*/ 31 w 167"/>
                <a:gd name="T23" fmla="*/ 148 h 167"/>
                <a:gd name="T24" fmla="*/ 20 w 167"/>
                <a:gd name="T25" fmla="*/ 137 h 167"/>
                <a:gd name="T26" fmla="*/ 12 w 167"/>
                <a:gd name="T27" fmla="*/ 123 h 167"/>
                <a:gd name="T28" fmla="*/ 4 w 167"/>
                <a:gd name="T29" fmla="*/ 108 h 167"/>
                <a:gd name="T30" fmla="*/ 2 w 167"/>
                <a:gd name="T31" fmla="*/ 92 h 167"/>
                <a:gd name="T32" fmla="*/ 2 w 167"/>
                <a:gd name="T33" fmla="*/ 75 h 167"/>
                <a:gd name="T34" fmla="*/ 4 w 167"/>
                <a:gd name="T35" fmla="*/ 60 h 167"/>
                <a:gd name="T36" fmla="*/ 12 w 167"/>
                <a:gd name="T37" fmla="*/ 44 h 167"/>
                <a:gd name="T38" fmla="*/ 20 w 167"/>
                <a:gd name="T39" fmla="*/ 31 h 167"/>
                <a:gd name="T40" fmla="*/ 31 w 167"/>
                <a:gd name="T41" fmla="*/ 19 h 167"/>
                <a:gd name="T42" fmla="*/ 45 w 167"/>
                <a:gd name="T43" fmla="*/ 10 h 167"/>
                <a:gd name="T44" fmla="*/ 60 w 167"/>
                <a:gd name="T45" fmla="*/ 4 h 167"/>
                <a:gd name="T46" fmla="*/ 75 w 167"/>
                <a:gd name="T47" fmla="*/ 0 h 167"/>
                <a:gd name="T48" fmla="*/ 92 w 167"/>
                <a:gd name="T49" fmla="*/ 0 h 167"/>
                <a:gd name="T50" fmla="*/ 110 w 167"/>
                <a:gd name="T51" fmla="*/ 4 h 167"/>
                <a:gd name="T52" fmla="*/ 123 w 167"/>
                <a:gd name="T53" fmla="*/ 10 h 167"/>
                <a:gd name="T54" fmla="*/ 137 w 167"/>
                <a:gd name="T55" fmla="*/ 19 h 167"/>
                <a:gd name="T56" fmla="*/ 148 w 167"/>
                <a:gd name="T57" fmla="*/ 31 h 167"/>
                <a:gd name="T58" fmla="*/ 158 w 167"/>
                <a:gd name="T59" fmla="*/ 44 h 167"/>
                <a:gd name="T60" fmla="*/ 163 w 167"/>
                <a:gd name="T61" fmla="*/ 60 h 167"/>
                <a:gd name="T62" fmla="*/ 167 w 167"/>
                <a:gd name="T63" fmla="*/ 7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167">
                  <a:moveTo>
                    <a:pt x="167" y="83"/>
                  </a:moveTo>
                  <a:lnTo>
                    <a:pt x="167" y="92"/>
                  </a:lnTo>
                  <a:lnTo>
                    <a:pt x="165" y="100"/>
                  </a:lnTo>
                  <a:lnTo>
                    <a:pt x="163" y="108"/>
                  </a:lnTo>
                  <a:lnTo>
                    <a:pt x="160" y="115"/>
                  </a:lnTo>
                  <a:lnTo>
                    <a:pt x="158" y="123"/>
                  </a:lnTo>
                  <a:lnTo>
                    <a:pt x="152" y="131"/>
                  </a:lnTo>
                  <a:lnTo>
                    <a:pt x="148" y="137"/>
                  </a:lnTo>
                  <a:lnTo>
                    <a:pt x="142" y="142"/>
                  </a:lnTo>
                  <a:lnTo>
                    <a:pt x="137" y="148"/>
                  </a:lnTo>
                  <a:lnTo>
                    <a:pt x="131" y="152"/>
                  </a:lnTo>
                  <a:lnTo>
                    <a:pt x="123" y="156"/>
                  </a:lnTo>
                  <a:lnTo>
                    <a:pt x="116" y="160"/>
                  </a:lnTo>
                  <a:lnTo>
                    <a:pt x="110" y="163"/>
                  </a:lnTo>
                  <a:lnTo>
                    <a:pt x="100" y="165"/>
                  </a:lnTo>
                  <a:lnTo>
                    <a:pt x="92" y="165"/>
                  </a:lnTo>
                  <a:lnTo>
                    <a:pt x="85" y="167"/>
                  </a:lnTo>
                  <a:lnTo>
                    <a:pt x="75" y="165"/>
                  </a:lnTo>
                  <a:lnTo>
                    <a:pt x="68" y="165"/>
                  </a:lnTo>
                  <a:lnTo>
                    <a:pt x="60" y="163"/>
                  </a:lnTo>
                  <a:lnTo>
                    <a:pt x="52" y="160"/>
                  </a:lnTo>
                  <a:lnTo>
                    <a:pt x="45" y="156"/>
                  </a:lnTo>
                  <a:lnTo>
                    <a:pt x="39" y="152"/>
                  </a:lnTo>
                  <a:lnTo>
                    <a:pt x="31" y="148"/>
                  </a:lnTo>
                  <a:lnTo>
                    <a:pt x="25" y="142"/>
                  </a:lnTo>
                  <a:lnTo>
                    <a:pt x="20" y="137"/>
                  </a:lnTo>
                  <a:lnTo>
                    <a:pt x="16" y="131"/>
                  </a:lnTo>
                  <a:lnTo>
                    <a:pt x="12" y="123"/>
                  </a:lnTo>
                  <a:lnTo>
                    <a:pt x="8" y="115"/>
                  </a:lnTo>
                  <a:lnTo>
                    <a:pt x="4" y="108"/>
                  </a:lnTo>
                  <a:lnTo>
                    <a:pt x="2" y="100"/>
                  </a:lnTo>
                  <a:lnTo>
                    <a:pt x="2" y="92"/>
                  </a:lnTo>
                  <a:lnTo>
                    <a:pt x="0" y="83"/>
                  </a:lnTo>
                  <a:lnTo>
                    <a:pt x="2" y="75"/>
                  </a:lnTo>
                  <a:lnTo>
                    <a:pt x="2" y="67"/>
                  </a:lnTo>
                  <a:lnTo>
                    <a:pt x="4" y="60"/>
                  </a:lnTo>
                  <a:lnTo>
                    <a:pt x="8" y="52"/>
                  </a:lnTo>
                  <a:lnTo>
                    <a:pt x="12" y="44"/>
                  </a:lnTo>
                  <a:lnTo>
                    <a:pt x="16" y="37"/>
                  </a:lnTo>
                  <a:lnTo>
                    <a:pt x="20" y="31"/>
                  </a:lnTo>
                  <a:lnTo>
                    <a:pt x="25" y="25"/>
                  </a:lnTo>
                  <a:lnTo>
                    <a:pt x="31" y="19"/>
                  </a:lnTo>
                  <a:lnTo>
                    <a:pt x="39" y="16"/>
                  </a:lnTo>
                  <a:lnTo>
                    <a:pt x="45" y="10"/>
                  </a:lnTo>
                  <a:lnTo>
                    <a:pt x="52" y="8"/>
                  </a:lnTo>
                  <a:lnTo>
                    <a:pt x="60" y="4"/>
                  </a:lnTo>
                  <a:lnTo>
                    <a:pt x="68" y="2"/>
                  </a:lnTo>
                  <a:lnTo>
                    <a:pt x="75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100" y="2"/>
                  </a:lnTo>
                  <a:lnTo>
                    <a:pt x="110" y="4"/>
                  </a:lnTo>
                  <a:lnTo>
                    <a:pt x="116" y="8"/>
                  </a:lnTo>
                  <a:lnTo>
                    <a:pt x="123" y="10"/>
                  </a:lnTo>
                  <a:lnTo>
                    <a:pt x="131" y="16"/>
                  </a:lnTo>
                  <a:lnTo>
                    <a:pt x="137" y="19"/>
                  </a:lnTo>
                  <a:lnTo>
                    <a:pt x="142" y="25"/>
                  </a:lnTo>
                  <a:lnTo>
                    <a:pt x="148" y="31"/>
                  </a:lnTo>
                  <a:lnTo>
                    <a:pt x="152" y="37"/>
                  </a:lnTo>
                  <a:lnTo>
                    <a:pt x="158" y="44"/>
                  </a:lnTo>
                  <a:lnTo>
                    <a:pt x="160" y="52"/>
                  </a:lnTo>
                  <a:lnTo>
                    <a:pt x="163" y="60"/>
                  </a:lnTo>
                  <a:lnTo>
                    <a:pt x="165" y="67"/>
                  </a:lnTo>
                  <a:lnTo>
                    <a:pt x="167" y="75"/>
                  </a:lnTo>
                  <a:lnTo>
                    <a:pt x="167" y="83"/>
                  </a:lnTo>
                </a:path>
              </a:pathLst>
            </a:custGeom>
            <a:solidFill>
              <a:srgbClr val="5657FA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44" name="Freeform 166">
              <a:extLst>
                <a:ext uri="{FF2B5EF4-FFF2-40B4-BE49-F238E27FC236}">
                  <a16:creationId xmlns:a16="http://schemas.microsoft.com/office/drawing/2014/main" id="{B188A534-2211-5D48-97B2-31A46C234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3967" y="1818738"/>
              <a:ext cx="77617" cy="77617"/>
            </a:xfrm>
            <a:custGeom>
              <a:avLst/>
              <a:gdLst>
                <a:gd name="T0" fmla="*/ 167 w 167"/>
                <a:gd name="T1" fmla="*/ 92 h 167"/>
                <a:gd name="T2" fmla="*/ 163 w 167"/>
                <a:gd name="T3" fmla="*/ 107 h 167"/>
                <a:gd name="T4" fmla="*/ 158 w 167"/>
                <a:gd name="T5" fmla="*/ 123 h 167"/>
                <a:gd name="T6" fmla="*/ 148 w 167"/>
                <a:gd name="T7" fmla="*/ 136 h 167"/>
                <a:gd name="T8" fmla="*/ 137 w 167"/>
                <a:gd name="T9" fmla="*/ 148 h 167"/>
                <a:gd name="T10" fmla="*/ 123 w 167"/>
                <a:gd name="T11" fmla="*/ 157 h 167"/>
                <a:gd name="T12" fmla="*/ 110 w 167"/>
                <a:gd name="T13" fmla="*/ 163 h 167"/>
                <a:gd name="T14" fmla="*/ 92 w 167"/>
                <a:gd name="T15" fmla="*/ 167 h 167"/>
                <a:gd name="T16" fmla="*/ 75 w 167"/>
                <a:gd name="T17" fmla="*/ 167 h 167"/>
                <a:gd name="T18" fmla="*/ 60 w 167"/>
                <a:gd name="T19" fmla="*/ 163 h 167"/>
                <a:gd name="T20" fmla="*/ 45 w 167"/>
                <a:gd name="T21" fmla="*/ 157 h 167"/>
                <a:gd name="T22" fmla="*/ 31 w 167"/>
                <a:gd name="T23" fmla="*/ 148 h 167"/>
                <a:gd name="T24" fmla="*/ 20 w 167"/>
                <a:gd name="T25" fmla="*/ 136 h 167"/>
                <a:gd name="T26" fmla="*/ 12 w 167"/>
                <a:gd name="T27" fmla="*/ 123 h 167"/>
                <a:gd name="T28" fmla="*/ 4 w 167"/>
                <a:gd name="T29" fmla="*/ 107 h 167"/>
                <a:gd name="T30" fmla="*/ 2 w 167"/>
                <a:gd name="T31" fmla="*/ 92 h 167"/>
                <a:gd name="T32" fmla="*/ 2 w 167"/>
                <a:gd name="T33" fmla="*/ 75 h 167"/>
                <a:gd name="T34" fmla="*/ 4 w 167"/>
                <a:gd name="T35" fmla="*/ 59 h 167"/>
                <a:gd name="T36" fmla="*/ 12 w 167"/>
                <a:gd name="T37" fmla="*/ 44 h 167"/>
                <a:gd name="T38" fmla="*/ 20 w 167"/>
                <a:gd name="T39" fmla="*/ 31 h 167"/>
                <a:gd name="T40" fmla="*/ 31 w 167"/>
                <a:gd name="T41" fmla="*/ 19 h 167"/>
                <a:gd name="T42" fmla="*/ 45 w 167"/>
                <a:gd name="T43" fmla="*/ 11 h 167"/>
                <a:gd name="T44" fmla="*/ 60 w 167"/>
                <a:gd name="T45" fmla="*/ 4 h 167"/>
                <a:gd name="T46" fmla="*/ 75 w 167"/>
                <a:gd name="T47" fmla="*/ 2 h 167"/>
                <a:gd name="T48" fmla="*/ 92 w 167"/>
                <a:gd name="T49" fmla="*/ 2 h 167"/>
                <a:gd name="T50" fmla="*/ 110 w 167"/>
                <a:gd name="T51" fmla="*/ 4 h 167"/>
                <a:gd name="T52" fmla="*/ 123 w 167"/>
                <a:gd name="T53" fmla="*/ 11 h 167"/>
                <a:gd name="T54" fmla="*/ 137 w 167"/>
                <a:gd name="T55" fmla="*/ 19 h 167"/>
                <a:gd name="T56" fmla="*/ 148 w 167"/>
                <a:gd name="T57" fmla="*/ 31 h 167"/>
                <a:gd name="T58" fmla="*/ 158 w 167"/>
                <a:gd name="T59" fmla="*/ 44 h 167"/>
                <a:gd name="T60" fmla="*/ 163 w 167"/>
                <a:gd name="T61" fmla="*/ 59 h 167"/>
                <a:gd name="T62" fmla="*/ 167 w 167"/>
                <a:gd name="T63" fmla="*/ 7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167">
                  <a:moveTo>
                    <a:pt x="167" y="84"/>
                  </a:moveTo>
                  <a:lnTo>
                    <a:pt x="167" y="92"/>
                  </a:lnTo>
                  <a:lnTo>
                    <a:pt x="165" y="100"/>
                  </a:lnTo>
                  <a:lnTo>
                    <a:pt x="163" y="107"/>
                  </a:lnTo>
                  <a:lnTo>
                    <a:pt x="160" y="115"/>
                  </a:lnTo>
                  <a:lnTo>
                    <a:pt x="158" y="123"/>
                  </a:lnTo>
                  <a:lnTo>
                    <a:pt x="152" y="130"/>
                  </a:lnTo>
                  <a:lnTo>
                    <a:pt x="148" y="136"/>
                  </a:lnTo>
                  <a:lnTo>
                    <a:pt x="142" y="142"/>
                  </a:lnTo>
                  <a:lnTo>
                    <a:pt x="137" y="148"/>
                  </a:lnTo>
                  <a:lnTo>
                    <a:pt x="131" y="152"/>
                  </a:lnTo>
                  <a:lnTo>
                    <a:pt x="123" y="157"/>
                  </a:lnTo>
                  <a:lnTo>
                    <a:pt x="116" y="159"/>
                  </a:lnTo>
                  <a:lnTo>
                    <a:pt x="110" y="163"/>
                  </a:lnTo>
                  <a:lnTo>
                    <a:pt x="100" y="165"/>
                  </a:lnTo>
                  <a:lnTo>
                    <a:pt x="92" y="167"/>
                  </a:lnTo>
                  <a:lnTo>
                    <a:pt x="85" y="167"/>
                  </a:lnTo>
                  <a:lnTo>
                    <a:pt x="75" y="167"/>
                  </a:lnTo>
                  <a:lnTo>
                    <a:pt x="68" y="165"/>
                  </a:lnTo>
                  <a:lnTo>
                    <a:pt x="60" y="163"/>
                  </a:lnTo>
                  <a:lnTo>
                    <a:pt x="52" y="159"/>
                  </a:lnTo>
                  <a:lnTo>
                    <a:pt x="45" y="157"/>
                  </a:lnTo>
                  <a:lnTo>
                    <a:pt x="39" y="152"/>
                  </a:lnTo>
                  <a:lnTo>
                    <a:pt x="31" y="148"/>
                  </a:lnTo>
                  <a:lnTo>
                    <a:pt x="25" y="142"/>
                  </a:lnTo>
                  <a:lnTo>
                    <a:pt x="20" y="136"/>
                  </a:lnTo>
                  <a:lnTo>
                    <a:pt x="16" y="130"/>
                  </a:lnTo>
                  <a:lnTo>
                    <a:pt x="12" y="123"/>
                  </a:lnTo>
                  <a:lnTo>
                    <a:pt x="8" y="115"/>
                  </a:lnTo>
                  <a:lnTo>
                    <a:pt x="4" y="107"/>
                  </a:lnTo>
                  <a:lnTo>
                    <a:pt x="2" y="100"/>
                  </a:lnTo>
                  <a:lnTo>
                    <a:pt x="2" y="92"/>
                  </a:lnTo>
                  <a:lnTo>
                    <a:pt x="0" y="84"/>
                  </a:lnTo>
                  <a:lnTo>
                    <a:pt x="2" y="75"/>
                  </a:lnTo>
                  <a:lnTo>
                    <a:pt x="2" y="67"/>
                  </a:lnTo>
                  <a:lnTo>
                    <a:pt x="4" y="59"/>
                  </a:lnTo>
                  <a:lnTo>
                    <a:pt x="8" y="52"/>
                  </a:lnTo>
                  <a:lnTo>
                    <a:pt x="12" y="44"/>
                  </a:lnTo>
                  <a:lnTo>
                    <a:pt x="16" y="36"/>
                  </a:lnTo>
                  <a:lnTo>
                    <a:pt x="20" y="31"/>
                  </a:lnTo>
                  <a:lnTo>
                    <a:pt x="25" y="25"/>
                  </a:lnTo>
                  <a:lnTo>
                    <a:pt x="31" y="19"/>
                  </a:lnTo>
                  <a:lnTo>
                    <a:pt x="39" y="15"/>
                  </a:lnTo>
                  <a:lnTo>
                    <a:pt x="45" y="11"/>
                  </a:lnTo>
                  <a:lnTo>
                    <a:pt x="52" y="8"/>
                  </a:lnTo>
                  <a:lnTo>
                    <a:pt x="60" y="4"/>
                  </a:lnTo>
                  <a:lnTo>
                    <a:pt x="68" y="2"/>
                  </a:lnTo>
                  <a:lnTo>
                    <a:pt x="75" y="2"/>
                  </a:lnTo>
                  <a:lnTo>
                    <a:pt x="85" y="0"/>
                  </a:lnTo>
                  <a:lnTo>
                    <a:pt x="92" y="2"/>
                  </a:lnTo>
                  <a:lnTo>
                    <a:pt x="100" y="2"/>
                  </a:lnTo>
                  <a:lnTo>
                    <a:pt x="110" y="4"/>
                  </a:lnTo>
                  <a:lnTo>
                    <a:pt x="116" y="8"/>
                  </a:lnTo>
                  <a:lnTo>
                    <a:pt x="123" y="11"/>
                  </a:lnTo>
                  <a:lnTo>
                    <a:pt x="131" y="15"/>
                  </a:lnTo>
                  <a:lnTo>
                    <a:pt x="137" y="19"/>
                  </a:lnTo>
                  <a:lnTo>
                    <a:pt x="142" y="25"/>
                  </a:lnTo>
                  <a:lnTo>
                    <a:pt x="148" y="31"/>
                  </a:lnTo>
                  <a:lnTo>
                    <a:pt x="152" y="36"/>
                  </a:lnTo>
                  <a:lnTo>
                    <a:pt x="158" y="44"/>
                  </a:lnTo>
                  <a:lnTo>
                    <a:pt x="160" y="52"/>
                  </a:lnTo>
                  <a:lnTo>
                    <a:pt x="163" y="59"/>
                  </a:lnTo>
                  <a:lnTo>
                    <a:pt x="165" y="67"/>
                  </a:lnTo>
                  <a:lnTo>
                    <a:pt x="167" y="75"/>
                  </a:lnTo>
                  <a:lnTo>
                    <a:pt x="167" y="84"/>
                  </a:lnTo>
                </a:path>
              </a:pathLst>
            </a:custGeom>
            <a:solidFill>
              <a:srgbClr val="5657FA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45" name="Freeform 167">
              <a:extLst>
                <a:ext uri="{FF2B5EF4-FFF2-40B4-BE49-F238E27FC236}">
                  <a16:creationId xmlns:a16="http://schemas.microsoft.com/office/drawing/2014/main" id="{DB8D0E21-405E-6F41-9C62-47F5B5FC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3967" y="2659434"/>
              <a:ext cx="77617" cy="78552"/>
            </a:xfrm>
            <a:custGeom>
              <a:avLst/>
              <a:gdLst>
                <a:gd name="T0" fmla="*/ 167 w 167"/>
                <a:gd name="T1" fmla="*/ 93 h 167"/>
                <a:gd name="T2" fmla="*/ 163 w 167"/>
                <a:gd name="T3" fmla="*/ 108 h 167"/>
                <a:gd name="T4" fmla="*/ 158 w 167"/>
                <a:gd name="T5" fmla="*/ 123 h 167"/>
                <a:gd name="T6" fmla="*/ 148 w 167"/>
                <a:gd name="T7" fmla="*/ 137 h 167"/>
                <a:gd name="T8" fmla="*/ 137 w 167"/>
                <a:gd name="T9" fmla="*/ 148 h 167"/>
                <a:gd name="T10" fmla="*/ 123 w 167"/>
                <a:gd name="T11" fmla="*/ 156 h 167"/>
                <a:gd name="T12" fmla="*/ 110 w 167"/>
                <a:gd name="T13" fmla="*/ 164 h 167"/>
                <a:gd name="T14" fmla="*/ 92 w 167"/>
                <a:gd name="T15" fmla="*/ 165 h 167"/>
                <a:gd name="T16" fmla="*/ 75 w 167"/>
                <a:gd name="T17" fmla="*/ 165 h 167"/>
                <a:gd name="T18" fmla="*/ 60 w 167"/>
                <a:gd name="T19" fmla="*/ 164 h 167"/>
                <a:gd name="T20" fmla="*/ 45 w 167"/>
                <a:gd name="T21" fmla="*/ 156 h 167"/>
                <a:gd name="T22" fmla="*/ 31 w 167"/>
                <a:gd name="T23" fmla="*/ 148 h 167"/>
                <a:gd name="T24" fmla="*/ 20 w 167"/>
                <a:gd name="T25" fmla="*/ 137 h 167"/>
                <a:gd name="T26" fmla="*/ 12 w 167"/>
                <a:gd name="T27" fmla="*/ 123 h 167"/>
                <a:gd name="T28" fmla="*/ 4 w 167"/>
                <a:gd name="T29" fmla="*/ 108 h 167"/>
                <a:gd name="T30" fmla="*/ 2 w 167"/>
                <a:gd name="T31" fmla="*/ 93 h 167"/>
                <a:gd name="T32" fmla="*/ 2 w 167"/>
                <a:gd name="T33" fmla="*/ 75 h 167"/>
                <a:gd name="T34" fmla="*/ 4 w 167"/>
                <a:gd name="T35" fmla="*/ 60 h 167"/>
                <a:gd name="T36" fmla="*/ 12 w 167"/>
                <a:gd name="T37" fmla="*/ 45 h 167"/>
                <a:gd name="T38" fmla="*/ 20 w 167"/>
                <a:gd name="T39" fmla="*/ 31 h 167"/>
                <a:gd name="T40" fmla="*/ 31 w 167"/>
                <a:gd name="T41" fmla="*/ 20 h 167"/>
                <a:gd name="T42" fmla="*/ 45 w 167"/>
                <a:gd name="T43" fmla="*/ 10 h 167"/>
                <a:gd name="T44" fmla="*/ 60 w 167"/>
                <a:gd name="T45" fmla="*/ 4 h 167"/>
                <a:gd name="T46" fmla="*/ 75 w 167"/>
                <a:gd name="T47" fmla="*/ 0 h 167"/>
                <a:gd name="T48" fmla="*/ 92 w 167"/>
                <a:gd name="T49" fmla="*/ 0 h 167"/>
                <a:gd name="T50" fmla="*/ 110 w 167"/>
                <a:gd name="T51" fmla="*/ 4 h 167"/>
                <a:gd name="T52" fmla="*/ 123 w 167"/>
                <a:gd name="T53" fmla="*/ 10 h 167"/>
                <a:gd name="T54" fmla="*/ 137 w 167"/>
                <a:gd name="T55" fmla="*/ 20 h 167"/>
                <a:gd name="T56" fmla="*/ 148 w 167"/>
                <a:gd name="T57" fmla="*/ 31 h 167"/>
                <a:gd name="T58" fmla="*/ 158 w 167"/>
                <a:gd name="T59" fmla="*/ 45 h 167"/>
                <a:gd name="T60" fmla="*/ 163 w 167"/>
                <a:gd name="T61" fmla="*/ 60 h 167"/>
                <a:gd name="T62" fmla="*/ 167 w 167"/>
                <a:gd name="T63" fmla="*/ 7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167">
                  <a:moveTo>
                    <a:pt x="167" y="83"/>
                  </a:moveTo>
                  <a:lnTo>
                    <a:pt x="167" y="93"/>
                  </a:lnTo>
                  <a:lnTo>
                    <a:pt x="165" y="100"/>
                  </a:lnTo>
                  <a:lnTo>
                    <a:pt x="163" y="108"/>
                  </a:lnTo>
                  <a:lnTo>
                    <a:pt x="160" y="116"/>
                  </a:lnTo>
                  <a:lnTo>
                    <a:pt x="158" y="123"/>
                  </a:lnTo>
                  <a:lnTo>
                    <a:pt x="152" y="131"/>
                  </a:lnTo>
                  <a:lnTo>
                    <a:pt x="148" y="137"/>
                  </a:lnTo>
                  <a:lnTo>
                    <a:pt x="142" y="142"/>
                  </a:lnTo>
                  <a:lnTo>
                    <a:pt x="137" y="148"/>
                  </a:lnTo>
                  <a:lnTo>
                    <a:pt x="131" y="152"/>
                  </a:lnTo>
                  <a:lnTo>
                    <a:pt x="123" y="156"/>
                  </a:lnTo>
                  <a:lnTo>
                    <a:pt x="116" y="160"/>
                  </a:lnTo>
                  <a:lnTo>
                    <a:pt x="110" y="164"/>
                  </a:lnTo>
                  <a:lnTo>
                    <a:pt x="100" y="165"/>
                  </a:lnTo>
                  <a:lnTo>
                    <a:pt x="92" y="165"/>
                  </a:lnTo>
                  <a:lnTo>
                    <a:pt x="85" y="167"/>
                  </a:lnTo>
                  <a:lnTo>
                    <a:pt x="75" y="165"/>
                  </a:lnTo>
                  <a:lnTo>
                    <a:pt x="68" y="165"/>
                  </a:lnTo>
                  <a:lnTo>
                    <a:pt x="60" y="164"/>
                  </a:lnTo>
                  <a:lnTo>
                    <a:pt x="52" y="160"/>
                  </a:lnTo>
                  <a:lnTo>
                    <a:pt x="45" y="156"/>
                  </a:lnTo>
                  <a:lnTo>
                    <a:pt x="39" y="152"/>
                  </a:lnTo>
                  <a:lnTo>
                    <a:pt x="31" y="148"/>
                  </a:lnTo>
                  <a:lnTo>
                    <a:pt x="25" y="142"/>
                  </a:lnTo>
                  <a:lnTo>
                    <a:pt x="20" y="137"/>
                  </a:lnTo>
                  <a:lnTo>
                    <a:pt x="16" y="131"/>
                  </a:lnTo>
                  <a:lnTo>
                    <a:pt x="12" y="123"/>
                  </a:lnTo>
                  <a:lnTo>
                    <a:pt x="8" y="116"/>
                  </a:lnTo>
                  <a:lnTo>
                    <a:pt x="4" y="108"/>
                  </a:lnTo>
                  <a:lnTo>
                    <a:pt x="2" y="100"/>
                  </a:lnTo>
                  <a:lnTo>
                    <a:pt x="2" y="93"/>
                  </a:lnTo>
                  <a:lnTo>
                    <a:pt x="0" y="83"/>
                  </a:lnTo>
                  <a:lnTo>
                    <a:pt x="2" y="75"/>
                  </a:lnTo>
                  <a:lnTo>
                    <a:pt x="2" y="68"/>
                  </a:lnTo>
                  <a:lnTo>
                    <a:pt x="4" y="60"/>
                  </a:lnTo>
                  <a:lnTo>
                    <a:pt x="8" y="52"/>
                  </a:lnTo>
                  <a:lnTo>
                    <a:pt x="12" y="45"/>
                  </a:lnTo>
                  <a:lnTo>
                    <a:pt x="16" y="37"/>
                  </a:lnTo>
                  <a:lnTo>
                    <a:pt x="20" y="31"/>
                  </a:lnTo>
                  <a:lnTo>
                    <a:pt x="25" y="25"/>
                  </a:lnTo>
                  <a:lnTo>
                    <a:pt x="31" y="20"/>
                  </a:lnTo>
                  <a:lnTo>
                    <a:pt x="39" y="16"/>
                  </a:lnTo>
                  <a:lnTo>
                    <a:pt x="45" y="10"/>
                  </a:lnTo>
                  <a:lnTo>
                    <a:pt x="52" y="8"/>
                  </a:lnTo>
                  <a:lnTo>
                    <a:pt x="60" y="4"/>
                  </a:lnTo>
                  <a:lnTo>
                    <a:pt x="68" y="2"/>
                  </a:lnTo>
                  <a:lnTo>
                    <a:pt x="75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100" y="2"/>
                  </a:lnTo>
                  <a:lnTo>
                    <a:pt x="110" y="4"/>
                  </a:lnTo>
                  <a:lnTo>
                    <a:pt x="116" y="8"/>
                  </a:lnTo>
                  <a:lnTo>
                    <a:pt x="123" y="10"/>
                  </a:lnTo>
                  <a:lnTo>
                    <a:pt x="131" y="16"/>
                  </a:lnTo>
                  <a:lnTo>
                    <a:pt x="137" y="20"/>
                  </a:lnTo>
                  <a:lnTo>
                    <a:pt x="142" y="25"/>
                  </a:lnTo>
                  <a:lnTo>
                    <a:pt x="148" y="31"/>
                  </a:lnTo>
                  <a:lnTo>
                    <a:pt x="152" y="37"/>
                  </a:lnTo>
                  <a:lnTo>
                    <a:pt x="158" y="45"/>
                  </a:lnTo>
                  <a:lnTo>
                    <a:pt x="160" y="52"/>
                  </a:lnTo>
                  <a:lnTo>
                    <a:pt x="163" y="60"/>
                  </a:lnTo>
                  <a:lnTo>
                    <a:pt x="165" y="68"/>
                  </a:lnTo>
                  <a:lnTo>
                    <a:pt x="167" y="75"/>
                  </a:lnTo>
                  <a:lnTo>
                    <a:pt x="167" y="83"/>
                  </a:lnTo>
                </a:path>
              </a:pathLst>
            </a:custGeom>
            <a:solidFill>
              <a:srgbClr val="5657FA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46" name="Freeform 168">
              <a:extLst>
                <a:ext uri="{FF2B5EF4-FFF2-40B4-BE49-F238E27FC236}">
                  <a16:creationId xmlns:a16="http://schemas.microsoft.com/office/drawing/2014/main" id="{6B5D5138-1AF9-6442-8FF1-FCD9B58B21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3967" y="2062811"/>
              <a:ext cx="77617" cy="78552"/>
            </a:xfrm>
            <a:custGeom>
              <a:avLst/>
              <a:gdLst>
                <a:gd name="T0" fmla="*/ 167 w 167"/>
                <a:gd name="T1" fmla="*/ 92 h 167"/>
                <a:gd name="T2" fmla="*/ 163 w 167"/>
                <a:gd name="T3" fmla="*/ 108 h 167"/>
                <a:gd name="T4" fmla="*/ 158 w 167"/>
                <a:gd name="T5" fmla="*/ 123 h 167"/>
                <a:gd name="T6" fmla="*/ 148 w 167"/>
                <a:gd name="T7" fmla="*/ 136 h 167"/>
                <a:gd name="T8" fmla="*/ 137 w 167"/>
                <a:gd name="T9" fmla="*/ 148 h 167"/>
                <a:gd name="T10" fmla="*/ 123 w 167"/>
                <a:gd name="T11" fmla="*/ 157 h 167"/>
                <a:gd name="T12" fmla="*/ 110 w 167"/>
                <a:gd name="T13" fmla="*/ 163 h 167"/>
                <a:gd name="T14" fmla="*/ 92 w 167"/>
                <a:gd name="T15" fmla="*/ 167 h 167"/>
                <a:gd name="T16" fmla="*/ 75 w 167"/>
                <a:gd name="T17" fmla="*/ 167 h 167"/>
                <a:gd name="T18" fmla="*/ 60 w 167"/>
                <a:gd name="T19" fmla="*/ 163 h 167"/>
                <a:gd name="T20" fmla="*/ 45 w 167"/>
                <a:gd name="T21" fmla="*/ 157 h 167"/>
                <a:gd name="T22" fmla="*/ 31 w 167"/>
                <a:gd name="T23" fmla="*/ 148 h 167"/>
                <a:gd name="T24" fmla="*/ 20 w 167"/>
                <a:gd name="T25" fmla="*/ 136 h 167"/>
                <a:gd name="T26" fmla="*/ 12 w 167"/>
                <a:gd name="T27" fmla="*/ 123 h 167"/>
                <a:gd name="T28" fmla="*/ 4 w 167"/>
                <a:gd name="T29" fmla="*/ 108 h 167"/>
                <a:gd name="T30" fmla="*/ 2 w 167"/>
                <a:gd name="T31" fmla="*/ 92 h 167"/>
                <a:gd name="T32" fmla="*/ 2 w 167"/>
                <a:gd name="T33" fmla="*/ 75 h 167"/>
                <a:gd name="T34" fmla="*/ 4 w 167"/>
                <a:gd name="T35" fmla="*/ 60 h 167"/>
                <a:gd name="T36" fmla="*/ 12 w 167"/>
                <a:gd name="T37" fmla="*/ 44 h 167"/>
                <a:gd name="T38" fmla="*/ 20 w 167"/>
                <a:gd name="T39" fmla="*/ 31 h 167"/>
                <a:gd name="T40" fmla="*/ 31 w 167"/>
                <a:gd name="T41" fmla="*/ 19 h 167"/>
                <a:gd name="T42" fmla="*/ 45 w 167"/>
                <a:gd name="T43" fmla="*/ 12 h 167"/>
                <a:gd name="T44" fmla="*/ 60 w 167"/>
                <a:gd name="T45" fmla="*/ 4 h 167"/>
                <a:gd name="T46" fmla="*/ 75 w 167"/>
                <a:gd name="T47" fmla="*/ 2 h 167"/>
                <a:gd name="T48" fmla="*/ 92 w 167"/>
                <a:gd name="T49" fmla="*/ 2 h 167"/>
                <a:gd name="T50" fmla="*/ 110 w 167"/>
                <a:gd name="T51" fmla="*/ 4 h 167"/>
                <a:gd name="T52" fmla="*/ 123 w 167"/>
                <a:gd name="T53" fmla="*/ 12 h 167"/>
                <a:gd name="T54" fmla="*/ 137 w 167"/>
                <a:gd name="T55" fmla="*/ 19 h 167"/>
                <a:gd name="T56" fmla="*/ 148 w 167"/>
                <a:gd name="T57" fmla="*/ 31 h 167"/>
                <a:gd name="T58" fmla="*/ 158 w 167"/>
                <a:gd name="T59" fmla="*/ 44 h 167"/>
                <a:gd name="T60" fmla="*/ 163 w 167"/>
                <a:gd name="T61" fmla="*/ 60 h 167"/>
                <a:gd name="T62" fmla="*/ 167 w 167"/>
                <a:gd name="T63" fmla="*/ 7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167">
                  <a:moveTo>
                    <a:pt x="167" y="84"/>
                  </a:moveTo>
                  <a:lnTo>
                    <a:pt x="167" y="92"/>
                  </a:lnTo>
                  <a:lnTo>
                    <a:pt x="165" y="100"/>
                  </a:lnTo>
                  <a:lnTo>
                    <a:pt x="163" y="108"/>
                  </a:lnTo>
                  <a:lnTo>
                    <a:pt x="160" y="115"/>
                  </a:lnTo>
                  <a:lnTo>
                    <a:pt x="158" y="123"/>
                  </a:lnTo>
                  <a:lnTo>
                    <a:pt x="152" y="131"/>
                  </a:lnTo>
                  <a:lnTo>
                    <a:pt x="148" y="136"/>
                  </a:lnTo>
                  <a:lnTo>
                    <a:pt x="142" y="142"/>
                  </a:lnTo>
                  <a:lnTo>
                    <a:pt x="137" y="148"/>
                  </a:lnTo>
                  <a:lnTo>
                    <a:pt x="131" y="152"/>
                  </a:lnTo>
                  <a:lnTo>
                    <a:pt x="123" y="157"/>
                  </a:lnTo>
                  <a:lnTo>
                    <a:pt x="116" y="159"/>
                  </a:lnTo>
                  <a:lnTo>
                    <a:pt x="110" y="163"/>
                  </a:lnTo>
                  <a:lnTo>
                    <a:pt x="100" y="165"/>
                  </a:lnTo>
                  <a:lnTo>
                    <a:pt x="92" y="167"/>
                  </a:lnTo>
                  <a:lnTo>
                    <a:pt x="85" y="167"/>
                  </a:lnTo>
                  <a:lnTo>
                    <a:pt x="75" y="167"/>
                  </a:lnTo>
                  <a:lnTo>
                    <a:pt x="68" y="165"/>
                  </a:lnTo>
                  <a:lnTo>
                    <a:pt x="60" y="163"/>
                  </a:lnTo>
                  <a:lnTo>
                    <a:pt x="52" y="159"/>
                  </a:lnTo>
                  <a:lnTo>
                    <a:pt x="45" y="157"/>
                  </a:lnTo>
                  <a:lnTo>
                    <a:pt x="39" y="152"/>
                  </a:lnTo>
                  <a:lnTo>
                    <a:pt x="31" y="148"/>
                  </a:lnTo>
                  <a:lnTo>
                    <a:pt x="25" y="142"/>
                  </a:lnTo>
                  <a:lnTo>
                    <a:pt x="20" y="136"/>
                  </a:lnTo>
                  <a:lnTo>
                    <a:pt x="16" y="131"/>
                  </a:lnTo>
                  <a:lnTo>
                    <a:pt x="12" y="123"/>
                  </a:lnTo>
                  <a:lnTo>
                    <a:pt x="8" y="115"/>
                  </a:lnTo>
                  <a:lnTo>
                    <a:pt x="4" y="108"/>
                  </a:lnTo>
                  <a:lnTo>
                    <a:pt x="2" y="100"/>
                  </a:lnTo>
                  <a:lnTo>
                    <a:pt x="2" y="92"/>
                  </a:lnTo>
                  <a:lnTo>
                    <a:pt x="0" y="84"/>
                  </a:lnTo>
                  <a:lnTo>
                    <a:pt x="2" y="75"/>
                  </a:lnTo>
                  <a:lnTo>
                    <a:pt x="2" y="67"/>
                  </a:lnTo>
                  <a:lnTo>
                    <a:pt x="4" y="60"/>
                  </a:lnTo>
                  <a:lnTo>
                    <a:pt x="8" y="52"/>
                  </a:lnTo>
                  <a:lnTo>
                    <a:pt x="12" y="44"/>
                  </a:lnTo>
                  <a:lnTo>
                    <a:pt x="16" y="37"/>
                  </a:lnTo>
                  <a:lnTo>
                    <a:pt x="20" y="31"/>
                  </a:lnTo>
                  <a:lnTo>
                    <a:pt x="25" y="25"/>
                  </a:lnTo>
                  <a:lnTo>
                    <a:pt x="31" y="19"/>
                  </a:lnTo>
                  <a:lnTo>
                    <a:pt x="39" y="15"/>
                  </a:lnTo>
                  <a:lnTo>
                    <a:pt x="45" y="12"/>
                  </a:lnTo>
                  <a:lnTo>
                    <a:pt x="52" y="8"/>
                  </a:lnTo>
                  <a:lnTo>
                    <a:pt x="60" y="4"/>
                  </a:lnTo>
                  <a:lnTo>
                    <a:pt x="68" y="2"/>
                  </a:lnTo>
                  <a:lnTo>
                    <a:pt x="75" y="2"/>
                  </a:lnTo>
                  <a:lnTo>
                    <a:pt x="85" y="0"/>
                  </a:lnTo>
                  <a:lnTo>
                    <a:pt x="92" y="2"/>
                  </a:lnTo>
                  <a:lnTo>
                    <a:pt x="100" y="2"/>
                  </a:lnTo>
                  <a:lnTo>
                    <a:pt x="110" y="4"/>
                  </a:lnTo>
                  <a:lnTo>
                    <a:pt x="116" y="8"/>
                  </a:lnTo>
                  <a:lnTo>
                    <a:pt x="123" y="12"/>
                  </a:lnTo>
                  <a:lnTo>
                    <a:pt x="131" y="15"/>
                  </a:lnTo>
                  <a:lnTo>
                    <a:pt x="137" y="19"/>
                  </a:lnTo>
                  <a:lnTo>
                    <a:pt x="142" y="25"/>
                  </a:lnTo>
                  <a:lnTo>
                    <a:pt x="148" y="31"/>
                  </a:lnTo>
                  <a:lnTo>
                    <a:pt x="152" y="37"/>
                  </a:lnTo>
                  <a:lnTo>
                    <a:pt x="158" y="44"/>
                  </a:lnTo>
                  <a:lnTo>
                    <a:pt x="160" y="52"/>
                  </a:lnTo>
                  <a:lnTo>
                    <a:pt x="163" y="60"/>
                  </a:lnTo>
                  <a:lnTo>
                    <a:pt x="165" y="67"/>
                  </a:lnTo>
                  <a:lnTo>
                    <a:pt x="167" y="75"/>
                  </a:lnTo>
                  <a:lnTo>
                    <a:pt x="167" y="84"/>
                  </a:lnTo>
                </a:path>
              </a:pathLst>
            </a:custGeom>
            <a:solidFill>
              <a:srgbClr val="5657FA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52" name="Freeform 174">
              <a:extLst>
                <a:ext uri="{FF2B5EF4-FFF2-40B4-BE49-F238E27FC236}">
                  <a16:creationId xmlns:a16="http://schemas.microsoft.com/office/drawing/2014/main" id="{E5347FC1-3F42-3F4C-AB8B-5BA99B44C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9909" y="2776326"/>
              <a:ext cx="77617" cy="76682"/>
            </a:xfrm>
            <a:custGeom>
              <a:avLst/>
              <a:gdLst>
                <a:gd name="T0" fmla="*/ 165 w 167"/>
                <a:gd name="T1" fmla="*/ 90 h 165"/>
                <a:gd name="T2" fmla="*/ 163 w 167"/>
                <a:gd name="T3" fmla="*/ 107 h 165"/>
                <a:gd name="T4" fmla="*/ 156 w 167"/>
                <a:gd name="T5" fmla="*/ 123 h 165"/>
                <a:gd name="T6" fmla="*/ 148 w 167"/>
                <a:gd name="T7" fmla="*/ 134 h 165"/>
                <a:gd name="T8" fmla="*/ 136 w 167"/>
                <a:gd name="T9" fmla="*/ 146 h 165"/>
                <a:gd name="T10" fmla="*/ 123 w 167"/>
                <a:gd name="T11" fmla="*/ 155 h 165"/>
                <a:gd name="T12" fmla="*/ 108 w 167"/>
                <a:gd name="T13" fmla="*/ 161 h 165"/>
                <a:gd name="T14" fmla="*/ 92 w 167"/>
                <a:gd name="T15" fmla="*/ 165 h 165"/>
                <a:gd name="T16" fmla="*/ 75 w 167"/>
                <a:gd name="T17" fmla="*/ 165 h 165"/>
                <a:gd name="T18" fmla="*/ 60 w 167"/>
                <a:gd name="T19" fmla="*/ 161 h 165"/>
                <a:gd name="T20" fmla="*/ 44 w 167"/>
                <a:gd name="T21" fmla="*/ 155 h 165"/>
                <a:gd name="T22" fmla="*/ 31 w 167"/>
                <a:gd name="T23" fmla="*/ 146 h 165"/>
                <a:gd name="T24" fmla="*/ 19 w 167"/>
                <a:gd name="T25" fmla="*/ 134 h 165"/>
                <a:gd name="T26" fmla="*/ 10 w 167"/>
                <a:gd name="T27" fmla="*/ 123 h 165"/>
                <a:gd name="T28" fmla="*/ 4 w 167"/>
                <a:gd name="T29" fmla="*/ 107 h 165"/>
                <a:gd name="T30" fmla="*/ 0 w 167"/>
                <a:gd name="T31" fmla="*/ 90 h 165"/>
                <a:gd name="T32" fmla="*/ 0 w 167"/>
                <a:gd name="T33" fmla="*/ 73 h 165"/>
                <a:gd name="T34" fmla="*/ 4 w 167"/>
                <a:gd name="T35" fmla="*/ 58 h 165"/>
                <a:gd name="T36" fmla="*/ 10 w 167"/>
                <a:gd name="T37" fmla="*/ 42 h 165"/>
                <a:gd name="T38" fmla="*/ 19 w 167"/>
                <a:gd name="T39" fmla="*/ 29 h 165"/>
                <a:gd name="T40" fmla="*/ 31 w 167"/>
                <a:gd name="T41" fmla="*/ 19 h 165"/>
                <a:gd name="T42" fmla="*/ 44 w 167"/>
                <a:gd name="T43" fmla="*/ 10 h 165"/>
                <a:gd name="T44" fmla="*/ 60 w 167"/>
                <a:gd name="T45" fmla="*/ 4 h 165"/>
                <a:gd name="T46" fmla="*/ 75 w 167"/>
                <a:gd name="T47" fmla="*/ 0 h 165"/>
                <a:gd name="T48" fmla="*/ 92 w 167"/>
                <a:gd name="T49" fmla="*/ 0 h 165"/>
                <a:gd name="T50" fmla="*/ 108 w 167"/>
                <a:gd name="T51" fmla="*/ 4 h 165"/>
                <a:gd name="T52" fmla="*/ 123 w 167"/>
                <a:gd name="T53" fmla="*/ 10 h 165"/>
                <a:gd name="T54" fmla="*/ 136 w 167"/>
                <a:gd name="T55" fmla="*/ 19 h 165"/>
                <a:gd name="T56" fmla="*/ 148 w 167"/>
                <a:gd name="T57" fmla="*/ 29 h 165"/>
                <a:gd name="T58" fmla="*/ 156 w 167"/>
                <a:gd name="T59" fmla="*/ 42 h 165"/>
                <a:gd name="T60" fmla="*/ 163 w 167"/>
                <a:gd name="T61" fmla="*/ 58 h 165"/>
                <a:gd name="T62" fmla="*/ 165 w 167"/>
                <a:gd name="T63" fmla="*/ 7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165">
                  <a:moveTo>
                    <a:pt x="167" y="82"/>
                  </a:moveTo>
                  <a:lnTo>
                    <a:pt x="165" y="90"/>
                  </a:lnTo>
                  <a:lnTo>
                    <a:pt x="165" y="100"/>
                  </a:lnTo>
                  <a:lnTo>
                    <a:pt x="163" y="107"/>
                  </a:lnTo>
                  <a:lnTo>
                    <a:pt x="159" y="115"/>
                  </a:lnTo>
                  <a:lnTo>
                    <a:pt x="156" y="123"/>
                  </a:lnTo>
                  <a:lnTo>
                    <a:pt x="152" y="129"/>
                  </a:lnTo>
                  <a:lnTo>
                    <a:pt x="148" y="134"/>
                  </a:lnTo>
                  <a:lnTo>
                    <a:pt x="142" y="140"/>
                  </a:lnTo>
                  <a:lnTo>
                    <a:pt x="136" y="146"/>
                  </a:lnTo>
                  <a:lnTo>
                    <a:pt x="131" y="152"/>
                  </a:lnTo>
                  <a:lnTo>
                    <a:pt x="123" y="155"/>
                  </a:lnTo>
                  <a:lnTo>
                    <a:pt x="115" y="159"/>
                  </a:lnTo>
                  <a:lnTo>
                    <a:pt x="108" y="161"/>
                  </a:lnTo>
                  <a:lnTo>
                    <a:pt x="100" y="163"/>
                  </a:lnTo>
                  <a:lnTo>
                    <a:pt x="92" y="165"/>
                  </a:lnTo>
                  <a:lnTo>
                    <a:pt x="83" y="165"/>
                  </a:lnTo>
                  <a:lnTo>
                    <a:pt x="75" y="165"/>
                  </a:lnTo>
                  <a:lnTo>
                    <a:pt x="67" y="163"/>
                  </a:lnTo>
                  <a:lnTo>
                    <a:pt x="60" y="161"/>
                  </a:lnTo>
                  <a:lnTo>
                    <a:pt x="52" y="159"/>
                  </a:lnTo>
                  <a:lnTo>
                    <a:pt x="44" y="155"/>
                  </a:lnTo>
                  <a:lnTo>
                    <a:pt x="37" y="152"/>
                  </a:lnTo>
                  <a:lnTo>
                    <a:pt x="31" y="146"/>
                  </a:lnTo>
                  <a:lnTo>
                    <a:pt x="25" y="140"/>
                  </a:lnTo>
                  <a:lnTo>
                    <a:pt x="19" y="134"/>
                  </a:lnTo>
                  <a:lnTo>
                    <a:pt x="15" y="129"/>
                  </a:lnTo>
                  <a:lnTo>
                    <a:pt x="10" y="123"/>
                  </a:lnTo>
                  <a:lnTo>
                    <a:pt x="8" y="115"/>
                  </a:lnTo>
                  <a:lnTo>
                    <a:pt x="4" y="107"/>
                  </a:lnTo>
                  <a:lnTo>
                    <a:pt x="2" y="100"/>
                  </a:lnTo>
                  <a:lnTo>
                    <a:pt x="0" y="90"/>
                  </a:lnTo>
                  <a:lnTo>
                    <a:pt x="0" y="82"/>
                  </a:lnTo>
                  <a:lnTo>
                    <a:pt x="0" y="73"/>
                  </a:lnTo>
                  <a:lnTo>
                    <a:pt x="2" y="65"/>
                  </a:lnTo>
                  <a:lnTo>
                    <a:pt x="4" y="58"/>
                  </a:lnTo>
                  <a:lnTo>
                    <a:pt x="8" y="50"/>
                  </a:lnTo>
                  <a:lnTo>
                    <a:pt x="10" y="42"/>
                  </a:lnTo>
                  <a:lnTo>
                    <a:pt x="15" y="36"/>
                  </a:lnTo>
                  <a:lnTo>
                    <a:pt x="19" y="29"/>
                  </a:lnTo>
                  <a:lnTo>
                    <a:pt x="25" y="23"/>
                  </a:lnTo>
                  <a:lnTo>
                    <a:pt x="31" y="19"/>
                  </a:lnTo>
                  <a:lnTo>
                    <a:pt x="37" y="13"/>
                  </a:lnTo>
                  <a:lnTo>
                    <a:pt x="44" y="10"/>
                  </a:lnTo>
                  <a:lnTo>
                    <a:pt x="52" y="6"/>
                  </a:lnTo>
                  <a:lnTo>
                    <a:pt x="60" y="4"/>
                  </a:lnTo>
                  <a:lnTo>
                    <a:pt x="67" y="2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2" y="0"/>
                  </a:lnTo>
                  <a:lnTo>
                    <a:pt x="100" y="2"/>
                  </a:lnTo>
                  <a:lnTo>
                    <a:pt x="108" y="4"/>
                  </a:lnTo>
                  <a:lnTo>
                    <a:pt x="115" y="6"/>
                  </a:lnTo>
                  <a:lnTo>
                    <a:pt x="123" y="10"/>
                  </a:lnTo>
                  <a:lnTo>
                    <a:pt x="131" y="13"/>
                  </a:lnTo>
                  <a:lnTo>
                    <a:pt x="136" y="19"/>
                  </a:lnTo>
                  <a:lnTo>
                    <a:pt x="142" y="23"/>
                  </a:lnTo>
                  <a:lnTo>
                    <a:pt x="148" y="29"/>
                  </a:lnTo>
                  <a:lnTo>
                    <a:pt x="152" y="36"/>
                  </a:lnTo>
                  <a:lnTo>
                    <a:pt x="156" y="42"/>
                  </a:lnTo>
                  <a:lnTo>
                    <a:pt x="159" y="50"/>
                  </a:lnTo>
                  <a:lnTo>
                    <a:pt x="163" y="58"/>
                  </a:lnTo>
                  <a:lnTo>
                    <a:pt x="165" y="65"/>
                  </a:lnTo>
                  <a:lnTo>
                    <a:pt x="165" y="73"/>
                  </a:lnTo>
                  <a:lnTo>
                    <a:pt x="167" y="82"/>
                  </a:lnTo>
                </a:path>
              </a:pathLst>
            </a:custGeom>
            <a:solidFill>
              <a:srgbClr val="3FFF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53" name="Freeform 175">
              <a:extLst>
                <a:ext uri="{FF2B5EF4-FFF2-40B4-BE49-F238E27FC236}">
                  <a16:creationId xmlns:a16="http://schemas.microsoft.com/office/drawing/2014/main" id="{161F38EC-05A8-E748-9FE1-065674CF3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434" y="2912858"/>
              <a:ext cx="77617" cy="77617"/>
            </a:xfrm>
            <a:custGeom>
              <a:avLst/>
              <a:gdLst>
                <a:gd name="T0" fmla="*/ 165 w 167"/>
                <a:gd name="T1" fmla="*/ 92 h 167"/>
                <a:gd name="T2" fmla="*/ 163 w 167"/>
                <a:gd name="T3" fmla="*/ 107 h 167"/>
                <a:gd name="T4" fmla="*/ 156 w 167"/>
                <a:gd name="T5" fmla="*/ 123 h 167"/>
                <a:gd name="T6" fmla="*/ 148 w 167"/>
                <a:gd name="T7" fmla="*/ 136 h 167"/>
                <a:gd name="T8" fmla="*/ 136 w 167"/>
                <a:gd name="T9" fmla="*/ 147 h 167"/>
                <a:gd name="T10" fmla="*/ 123 w 167"/>
                <a:gd name="T11" fmla="*/ 155 h 167"/>
                <a:gd name="T12" fmla="*/ 108 w 167"/>
                <a:gd name="T13" fmla="*/ 163 h 167"/>
                <a:gd name="T14" fmla="*/ 92 w 167"/>
                <a:gd name="T15" fmla="*/ 165 h 167"/>
                <a:gd name="T16" fmla="*/ 75 w 167"/>
                <a:gd name="T17" fmla="*/ 165 h 167"/>
                <a:gd name="T18" fmla="*/ 60 w 167"/>
                <a:gd name="T19" fmla="*/ 163 h 167"/>
                <a:gd name="T20" fmla="*/ 44 w 167"/>
                <a:gd name="T21" fmla="*/ 155 h 167"/>
                <a:gd name="T22" fmla="*/ 31 w 167"/>
                <a:gd name="T23" fmla="*/ 147 h 167"/>
                <a:gd name="T24" fmla="*/ 19 w 167"/>
                <a:gd name="T25" fmla="*/ 136 h 167"/>
                <a:gd name="T26" fmla="*/ 10 w 167"/>
                <a:gd name="T27" fmla="*/ 123 h 167"/>
                <a:gd name="T28" fmla="*/ 4 w 167"/>
                <a:gd name="T29" fmla="*/ 107 h 167"/>
                <a:gd name="T30" fmla="*/ 0 w 167"/>
                <a:gd name="T31" fmla="*/ 92 h 167"/>
                <a:gd name="T32" fmla="*/ 0 w 167"/>
                <a:gd name="T33" fmla="*/ 75 h 167"/>
                <a:gd name="T34" fmla="*/ 4 w 167"/>
                <a:gd name="T35" fmla="*/ 59 h 167"/>
                <a:gd name="T36" fmla="*/ 10 w 167"/>
                <a:gd name="T37" fmla="*/ 44 h 167"/>
                <a:gd name="T38" fmla="*/ 19 w 167"/>
                <a:gd name="T39" fmla="*/ 30 h 167"/>
                <a:gd name="T40" fmla="*/ 31 w 167"/>
                <a:gd name="T41" fmla="*/ 19 h 167"/>
                <a:gd name="T42" fmla="*/ 44 w 167"/>
                <a:gd name="T43" fmla="*/ 9 h 167"/>
                <a:gd name="T44" fmla="*/ 60 w 167"/>
                <a:gd name="T45" fmla="*/ 4 h 167"/>
                <a:gd name="T46" fmla="*/ 75 w 167"/>
                <a:gd name="T47" fmla="*/ 0 h 167"/>
                <a:gd name="T48" fmla="*/ 92 w 167"/>
                <a:gd name="T49" fmla="*/ 0 h 167"/>
                <a:gd name="T50" fmla="*/ 108 w 167"/>
                <a:gd name="T51" fmla="*/ 4 h 167"/>
                <a:gd name="T52" fmla="*/ 123 w 167"/>
                <a:gd name="T53" fmla="*/ 9 h 167"/>
                <a:gd name="T54" fmla="*/ 136 w 167"/>
                <a:gd name="T55" fmla="*/ 19 h 167"/>
                <a:gd name="T56" fmla="*/ 148 w 167"/>
                <a:gd name="T57" fmla="*/ 30 h 167"/>
                <a:gd name="T58" fmla="*/ 156 w 167"/>
                <a:gd name="T59" fmla="*/ 44 h 167"/>
                <a:gd name="T60" fmla="*/ 163 w 167"/>
                <a:gd name="T61" fmla="*/ 59 h 167"/>
                <a:gd name="T62" fmla="*/ 165 w 167"/>
                <a:gd name="T63" fmla="*/ 7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167">
                  <a:moveTo>
                    <a:pt x="167" y="82"/>
                  </a:moveTo>
                  <a:lnTo>
                    <a:pt x="165" y="92"/>
                  </a:lnTo>
                  <a:lnTo>
                    <a:pt x="165" y="99"/>
                  </a:lnTo>
                  <a:lnTo>
                    <a:pt x="163" y="107"/>
                  </a:lnTo>
                  <a:lnTo>
                    <a:pt x="160" y="115"/>
                  </a:lnTo>
                  <a:lnTo>
                    <a:pt x="156" y="123"/>
                  </a:lnTo>
                  <a:lnTo>
                    <a:pt x="152" y="130"/>
                  </a:lnTo>
                  <a:lnTo>
                    <a:pt x="148" y="136"/>
                  </a:lnTo>
                  <a:lnTo>
                    <a:pt x="142" y="142"/>
                  </a:lnTo>
                  <a:lnTo>
                    <a:pt x="136" y="147"/>
                  </a:lnTo>
                  <a:lnTo>
                    <a:pt x="131" y="151"/>
                  </a:lnTo>
                  <a:lnTo>
                    <a:pt x="123" y="155"/>
                  </a:lnTo>
                  <a:lnTo>
                    <a:pt x="115" y="159"/>
                  </a:lnTo>
                  <a:lnTo>
                    <a:pt x="108" y="163"/>
                  </a:lnTo>
                  <a:lnTo>
                    <a:pt x="100" y="165"/>
                  </a:lnTo>
                  <a:lnTo>
                    <a:pt x="92" y="165"/>
                  </a:lnTo>
                  <a:lnTo>
                    <a:pt x="83" y="167"/>
                  </a:lnTo>
                  <a:lnTo>
                    <a:pt x="75" y="165"/>
                  </a:lnTo>
                  <a:lnTo>
                    <a:pt x="67" y="165"/>
                  </a:lnTo>
                  <a:lnTo>
                    <a:pt x="60" y="163"/>
                  </a:lnTo>
                  <a:lnTo>
                    <a:pt x="52" y="159"/>
                  </a:lnTo>
                  <a:lnTo>
                    <a:pt x="44" y="155"/>
                  </a:lnTo>
                  <a:lnTo>
                    <a:pt x="37" y="151"/>
                  </a:lnTo>
                  <a:lnTo>
                    <a:pt x="31" y="147"/>
                  </a:lnTo>
                  <a:lnTo>
                    <a:pt x="25" y="142"/>
                  </a:lnTo>
                  <a:lnTo>
                    <a:pt x="19" y="136"/>
                  </a:lnTo>
                  <a:lnTo>
                    <a:pt x="16" y="130"/>
                  </a:lnTo>
                  <a:lnTo>
                    <a:pt x="10" y="123"/>
                  </a:lnTo>
                  <a:lnTo>
                    <a:pt x="8" y="115"/>
                  </a:lnTo>
                  <a:lnTo>
                    <a:pt x="4" y="107"/>
                  </a:lnTo>
                  <a:lnTo>
                    <a:pt x="2" y="99"/>
                  </a:lnTo>
                  <a:lnTo>
                    <a:pt x="0" y="92"/>
                  </a:lnTo>
                  <a:lnTo>
                    <a:pt x="0" y="82"/>
                  </a:lnTo>
                  <a:lnTo>
                    <a:pt x="0" y="75"/>
                  </a:lnTo>
                  <a:lnTo>
                    <a:pt x="2" y="67"/>
                  </a:lnTo>
                  <a:lnTo>
                    <a:pt x="4" y="59"/>
                  </a:lnTo>
                  <a:lnTo>
                    <a:pt x="8" y="51"/>
                  </a:lnTo>
                  <a:lnTo>
                    <a:pt x="10" y="44"/>
                  </a:lnTo>
                  <a:lnTo>
                    <a:pt x="16" y="36"/>
                  </a:lnTo>
                  <a:lnTo>
                    <a:pt x="19" y="30"/>
                  </a:lnTo>
                  <a:lnTo>
                    <a:pt x="25" y="25"/>
                  </a:lnTo>
                  <a:lnTo>
                    <a:pt x="31" y="19"/>
                  </a:lnTo>
                  <a:lnTo>
                    <a:pt x="37" y="15"/>
                  </a:lnTo>
                  <a:lnTo>
                    <a:pt x="44" y="9"/>
                  </a:lnTo>
                  <a:lnTo>
                    <a:pt x="52" y="7"/>
                  </a:lnTo>
                  <a:lnTo>
                    <a:pt x="60" y="4"/>
                  </a:lnTo>
                  <a:lnTo>
                    <a:pt x="67" y="2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2" y="0"/>
                  </a:lnTo>
                  <a:lnTo>
                    <a:pt x="100" y="2"/>
                  </a:lnTo>
                  <a:lnTo>
                    <a:pt x="108" y="4"/>
                  </a:lnTo>
                  <a:lnTo>
                    <a:pt x="115" y="7"/>
                  </a:lnTo>
                  <a:lnTo>
                    <a:pt x="123" y="9"/>
                  </a:lnTo>
                  <a:lnTo>
                    <a:pt x="131" y="15"/>
                  </a:lnTo>
                  <a:lnTo>
                    <a:pt x="136" y="19"/>
                  </a:lnTo>
                  <a:lnTo>
                    <a:pt x="142" y="25"/>
                  </a:lnTo>
                  <a:lnTo>
                    <a:pt x="148" y="30"/>
                  </a:lnTo>
                  <a:lnTo>
                    <a:pt x="152" y="36"/>
                  </a:lnTo>
                  <a:lnTo>
                    <a:pt x="156" y="44"/>
                  </a:lnTo>
                  <a:lnTo>
                    <a:pt x="160" y="51"/>
                  </a:lnTo>
                  <a:lnTo>
                    <a:pt x="163" y="59"/>
                  </a:lnTo>
                  <a:lnTo>
                    <a:pt x="165" y="67"/>
                  </a:lnTo>
                  <a:lnTo>
                    <a:pt x="165" y="75"/>
                  </a:lnTo>
                  <a:lnTo>
                    <a:pt x="167" y="82"/>
                  </a:lnTo>
                </a:path>
              </a:pathLst>
            </a:custGeom>
            <a:solidFill>
              <a:srgbClr val="3FFF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54" name="Freeform 176">
              <a:extLst>
                <a:ext uri="{FF2B5EF4-FFF2-40B4-BE49-F238E27FC236}">
                  <a16:creationId xmlns:a16="http://schemas.microsoft.com/office/drawing/2014/main" id="{CFB5793B-9731-C64E-8219-CA39B8C53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959" y="2711802"/>
              <a:ext cx="76682" cy="76682"/>
            </a:xfrm>
            <a:custGeom>
              <a:avLst/>
              <a:gdLst>
                <a:gd name="T0" fmla="*/ 165 w 165"/>
                <a:gd name="T1" fmla="*/ 90 h 165"/>
                <a:gd name="T2" fmla="*/ 164 w 165"/>
                <a:gd name="T3" fmla="*/ 107 h 165"/>
                <a:gd name="T4" fmla="*/ 156 w 165"/>
                <a:gd name="T5" fmla="*/ 123 h 165"/>
                <a:gd name="T6" fmla="*/ 148 w 165"/>
                <a:gd name="T7" fmla="*/ 134 h 165"/>
                <a:gd name="T8" fmla="*/ 137 w 165"/>
                <a:gd name="T9" fmla="*/ 146 h 165"/>
                <a:gd name="T10" fmla="*/ 123 w 165"/>
                <a:gd name="T11" fmla="*/ 155 h 165"/>
                <a:gd name="T12" fmla="*/ 108 w 165"/>
                <a:gd name="T13" fmla="*/ 161 h 165"/>
                <a:gd name="T14" fmla="*/ 93 w 165"/>
                <a:gd name="T15" fmla="*/ 165 h 165"/>
                <a:gd name="T16" fmla="*/ 75 w 165"/>
                <a:gd name="T17" fmla="*/ 165 h 165"/>
                <a:gd name="T18" fmla="*/ 58 w 165"/>
                <a:gd name="T19" fmla="*/ 161 h 165"/>
                <a:gd name="T20" fmla="*/ 45 w 165"/>
                <a:gd name="T21" fmla="*/ 155 h 165"/>
                <a:gd name="T22" fmla="*/ 31 w 165"/>
                <a:gd name="T23" fmla="*/ 146 h 165"/>
                <a:gd name="T24" fmla="*/ 20 w 165"/>
                <a:gd name="T25" fmla="*/ 134 h 165"/>
                <a:gd name="T26" fmla="*/ 10 w 165"/>
                <a:gd name="T27" fmla="*/ 123 h 165"/>
                <a:gd name="T28" fmla="*/ 4 w 165"/>
                <a:gd name="T29" fmla="*/ 107 h 165"/>
                <a:gd name="T30" fmla="*/ 0 w 165"/>
                <a:gd name="T31" fmla="*/ 90 h 165"/>
                <a:gd name="T32" fmla="*/ 0 w 165"/>
                <a:gd name="T33" fmla="*/ 75 h 165"/>
                <a:gd name="T34" fmla="*/ 4 w 165"/>
                <a:gd name="T35" fmla="*/ 57 h 165"/>
                <a:gd name="T36" fmla="*/ 10 w 165"/>
                <a:gd name="T37" fmla="*/ 42 h 165"/>
                <a:gd name="T38" fmla="*/ 20 w 165"/>
                <a:gd name="T39" fmla="*/ 29 h 165"/>
                <a:gd name="T40" fmla="*/ 31 w 165"/>
                <a:gd name="T41" fmla="*/ 19 h 165"/>
                <a:gd name="T42" fmla="*/ 45 w 165"/>
                <a:gd name="T43" fmla="*/ 9 h 165"/>
                <a:gd name="T44" fmla="*/ 58 w 165"/>
                <a:gd name="T45" fmla="*/ 4 h 165"/>
                <a:gd name="T46" fmla="*/ 75 w 165"/>
                <a:gd name="T47" fmla="*/ 0 h 165"/>
                <a:gd name="T48" fmla="*/ 93 w 165"/>
                <a:gd name="T49" fmla="*/ 0 h 165"/>
                <a:gd name="T50" fmla="*/ 108 w 165"/>
                <a:gd name="T51" fmla="*/ 4 h 165"/>
                <a:gd name="T52" fmla="*/ 123 w 165"/>
                <a:gd name="T53" fmla="*/ 9 h 165"/>
                <a:gd name="T54" fmla="*/ 137 w 165"/>
                <a:gd name="T55" fmla="*/ 19 h 165"/>
                <a:gd name="T56" fmla="*/ 148 w 165"/>
                <a:gd name="T57" fmla="*/ 29 h 165"/>
                <a:gd name="T58" fmla="*/ 156 w 165"/>
                <a:gd name="T59" fmla="*/ 42 h 165"/>
                <a:gd name="T60" fmla="*/ 164 w 165"/>
                <a:gd name="T61" fmla="*/ 57 h 165"/>
                <a:gd name="T62" fmla="*/ 165 w 165"/>
                <a:gd name="T63" fmla="*/ 7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" h="165">
                  <a:moveTo>
                    <a:pt x="165" y="82"/>
                  </a:moveTo>
                  <a:lnTo>
                    <a:pt x="165" y="90"/>
                  </a:lnTo>
                  <a:lnTo>
                    <a:pt x="165" y="100"/>
                  </a:lnTo>
                  <a:lnTo>
                    <a:pt x="164" y="107"/>
                  </a:lnTo>
                  <a:lnTo>
                    <a:pt x="160" y="115"/>
                  </a:lnTo>
                  <a:lnTo>
                    <a:pt x="156" y="123"/>
                  </a:lnTo>
                  <a:lnTo>
                    <a:pt x="152" y="128"/>
                  </a:lnTo>
                  <a:lnTo>
                    <a:pt x="148" y="134"/>
                  </a:lnTo>
                  <a:lnTo>
                    <a:pt x="142" y="140"/>
                  </a:lnTo>
                  <a:lnTo>
                    <a:pt x="137" y="146"/>
                  </a:lnTo>
                  <a:lnTo>
                    <a:pt x="129" y="151"/>
                  </a:lnTo>
                  <a:lnTo>
                    <a:pt x="123" y="155"/>
                  </a:lnTo>
                  <a:lnTo>
                    <a:pt x="116" y="159"/>
                  </a:lnTo>
                  <a:lnTo>
                    <a:pt x="108" y="161"/>
                  </a:lnTo>
                  <a:lnTo>
                    <a:pt x="100" y="163"/>
                  </a:lnTo>
                  <a:lnTo>
                    <a:pt x="93" y="165"/>
                  </a:lnTo>
                  <a:lnTo>
                    <a:pt x="83" y="165"/>
                  </a:lnTo>
                  <a:lnTo>
                    <a:pt x="75" y="165"/>
                  </a:lnTo>
                  <a:lnTo>
                    <a:pt x="68" y="163"/>
                  </a:lnTo>
                  <a:lnTo>
                    <a:pt x="58" y="161"/>
                  </a:lnTo>
                  <a:lnTo>
                    <a:pt x="52" y="159"/>
                  </a:lnTo>
                  <a:lnTo>
                    <a:pt x="45" y="155"/>
                  </a:lnTo>
                  <a:lnTo>
                    <a:pt x="37" y="151"/>
                  </a:lnTo>
                  <a:lnTo>
                    <a:pt x="31" y="146"/>
                  </a:lnTo>
                  <a:lnTo>
                    <a:pt x="25" y="140"/>
                  </a:lnTo>
                  <a:lnTo>
                    <a:pt x="20" y="134"/>
                  </a:lnTo>
                  <a:lnTo>
                    <a:pt x="16" y="128"/>
                  </a:lnTo>
                  <a:lnTo>
                    <a:pt x="10" y="123"/>
                  </a:lnTo>
                  <a:lnTo>
                    <a:pt x="8" y="115"/>
                  </a:lnTo>
                  <a:lnTo>
                    <a:pt x="4" y="107"/>
                  </a:lnTo>
                  <a:lnTo>
                    <a:pt x="2" y="100"/>
                  </a:lnTo>
                  <a:lnTo>
                    <a:pt x="0" y="90"/>
                  </a:lnTo>
                  <a:lnTo>
                    <a:pt x="0" y="82"/>
                  </a:lnTo>
                  <a:lnTo>
                    <a:pt x="0" y="75"/>
                  </a:lnTo>
                  <a:lnTo>
                    <a:pt x="2" y="65"/>
                  </a:lnTo>
                  <a:lnTo>
                    <a:pt x="4" y="57"/>
                  </a:lnTo>
                  <a:lnTo>
                    <a:pt x="8" y="50"/>
                  </a:lnTo>
                  <a:lnTo>
                    <a:pt x="10" y="42"/>
                  </a:lnTo>
                  <a:lnTo>
                    <a:pt x="16" y="36"/>
                  </a:lnTo>
                  <a:lnTo>
                    <a:pt x="20" y="29"/>
                  </a:lnTo>
                  <a:lnTo>
                    <a:pt x="25" y="23"/>
                  </a:lnTo>
                  <a:lnTo>
                    <a:pt x="31" y="19"/>
                  </a:lnTo>
                  <a:lnTo>
                    <a:pt x="37" y="13"/>
                  </a:lnTo>
                  <a:lnTo>
                    <a:pt x="45" y="9"/>
                  </a:lnTo>
                  <a:lnTo>
                    <a:pt x="52" y="5"/>
                  </a:lnTo>
                  <a:lnTo>
                    <a:pt x="58" y="4"/>
                  </a:lnTo>
                  <a:lnTo>
                    <a:pt x="68" y="2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3" y="0"/>
                  </a:lnTo>
                  <a:lnTo>
                    <a:pt x="100" y="2"/>
                  </a:lnTo>
                  <a:lnTo>
                    <a:pt x="108" y="4"/>
                  </a:lnTo>
                  <a:lnTo>
                    <a:pt x="116" y="5"/>
                  </a:lnTo>
                  <a:lnTo>
                    <a:pt x="123" y="9"/>
                  </a:lnTo>
                  <a:lnTo>
                    <a:pt x="129" y="13"/>
                  </a:lnTo>
                  <a:lnTo>
                    <a:pt x="137" y="19"/>
                  </a:lnTo>
                  <a:lnTo>
                    <a:pt x="142" y="23"/>
                  </a:lnTo>
                  <a:lnTo>
                    <a:pt x="148" y="29"/>
                  </a:lnTo>
                  <a:lnTo>
                    <a:pt x="152" y="36"/>
                  </a:lnTo>
                  <a:lnTo>
                    <a:pt x="156" y="42"/>
                  </a:lnTo>
                  <a:lnTo>
                    <a:pt x="160" y="50"/>
                  </a:lnTo>
                  <a:lnTo>
                    <a:pt x="164" y="57"/>
                  </a:lnTo>
                  <a:lnTo>
                    <a:pt x="165" y="65"/>
                  </a:lnTo>
                  <a:lnTo>
                    <a:pt x="165" y="75"/>
                  </a:lnTo>
                  <a:lnTo>
                    <a:pt x="165" y="82"/>
                  </a:lnTo>
                </a:path>
              </a:pathLst>
            </a:custGeom>
            <a:solidFill>
              <a:srgbClr val="3FFF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55" name="Freeform 177">
              <a:extLst>
                <a:ext uri="{FF2B5EF4-FFF2-40B4-BE49-F238E27FC236}">
                  <a16:creationId xmlns:a16="http://schemas.microsoft.com/office/drawing/2014/main" id="{319CAC78-3F31-3F45-A2AE-3BC105A65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959" y="2579011"/>
              <a:ext cx="76682" cy="76682"/>
            </a:xfrm>
            <a:custGeom>
              <a:avLst/>
              <a:gdLst>
                <a:gd name="T0" fmla="*/ 165 w 165"/>
                <a:gd name="T1" fmla="*/ 90 h 165"/>
                <a:gd name="T2" fmla="*/ 164 w 165"/>
                <a:gd name="T3" fmla="*/ 107 h 165"/>
                <a:gd name="T4" fmla="*/ 156 w 165"/>
                <a:gd name="T5" fmla="*/ 121 h 165"/>
                <a:gd name="T6" fmla="*/ 148 w 165"/>
                <a:gd name="T7" fmla="*/ 134 h 165"/>
                <a:gd name="T8" fmla="*/ 137 w 165"/>
                <a:gd name="T9" fmla="*/ 146 h 165"/>
                <a:gd name="T10" fmla="*/ 123 w 165"/>
                <a:gd name="T11" fmla="*/ 155 h 165"/>
                <a:gd name="T12" fmla="*/ 108 w 165"/>
                <a:gd name="T13" fmla="*/ 161 h 165"/>
                <a:gd name="T14" fmla="*/ 93 w 165"/>
                <a:gd name="T15" fmla="*/ 165 h 165"/>
                <a:gd name="T16" fmla="*/ 75 w 165"/>
                <a:gd name="T17" fmla="*/ 165 h 165"/>
                <a:gd name="T18" fmla="*/ 58 w 165"/>
                <a:gd name="T19" fmla="*/ 161 h 165"/>
                <a:gd name="T20" fmla="*/ 45 w 165"/>
                <a:gd name="T21" fmla="*/ 155 h 165"/>
                <a:gd name="T22" fmla="*/ 31 w 165"/>
                <a:gd name="T23" fmla="*/ 146 h 165"/>
                <a:gd name="T24" fmla="*/ 20 w 165"/>
                <a:gd name="T25" fmla="*/ 134 h 165"/>
                <a:gd name="T26" fmla="*/ 10 w 165"/>
                <a:gd name="T27" fmla="*/ 121 h 165"/>
                <a:gd name="T28" fmla="*/ 4 w 165"/>
                <a:gd name="T29" fmla="*/ 107 h 165"/>
                <a:gd name="T30" fmla="*/ 0 w 165"/>
                <a:gd name="T31" fmla="*/ 90 h 165"/>
                <a:gd name="T32" fmla="*/ 0 w 165"/>
                <a:gd name="T33" fmla="*/ 73 h 165"/>
                <a:gd name="T34" fmla="*/ 4 w 165"/>
                <a:gd name="T35" fmla="*/ 57 h 165"/>
                <a:gd name="T36" fmla="*/ 10 w 165"/>
                <a:gd name="T37" fmla="*/ 42 h 165"/>
                <a:gd name="T38" fmla="*/ 20 w 165"/>
                <a:gd name="T39" fmla="*/ 28 h 165"/>
                <a:gd name="T40" fmla="*/ 31 w 165"/>
                <a:gd name="T41" fmla="*/ 17 h 165"/>
                <a:gd name="T42" fmla="*/ 45 w 165"/>
                <a:gd name="T43" fmla="*/ 9 h 165"/>
                <a:gd name="T44" fmla="*/ 58 w 165"/>
                <a:gd name="T45" fmla="*/ 4 h 165"/>
                <a:gd name="T46" fmla="*/ 75 w 165"/>
                <a:gd name="T47" fmla="*/ 0 h 165"/>
                <a:gd name="T48" fmla="*/ 93 w 165"/>
                <a:gd name="T49" fmla="*/ 0 h 165"/>
                <a:gd name="T50" fmla="*/ 108 w 165"/>
                <a:gd name="T51" fmla="*/ 4 h 165"/>
                <a:gd name="T52" fmla="*/ 123 w 165"/>
                <a:gd name="T53" fmla="*/ 9 h 165"/>
                <a:gd name="T54" fmla="*/ 137 w 165"/>
                <a:gd name="T55" fmla="*/ 17 h 165"/>
                <a:gd name="T56" fmla="*/ 148 w 165"/>
                <a:gd name="T57" fmla="*/ 28 h 165"/>
                <a:gd name="T58" fmla="*/ 156 w 165"/>
                <a:gd name="T59" fmla="*/ 42 h 165"/>
                <a:gd name="T60" fmla="*/ 164 w 165"/>
                <a:gd name="T61" fmla="*/ 57 h 165"/>
                <a:gd name="T62" fmla="*/ 165 w 165"/>
                <a:gd name="T63" fmla="*/ 7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" h="165">
                  <a:moveTo>
                    <a:pt x="165" y="82"/>
                  </a:moveTo>
                  <a:lnTo>
                    <a:pt x="165" y="90"/>
                  </a:lnTo>
                  <a:lnTo>
                    <a:pt x="165" y="98"/>
                  </a:lnTo>
                  <a:lnTo>
                    <a:pt x="164" y="107"/>
                  </a:lnTo>
                  <a:lnTo>
                    <a:pt x="160" y="115"/>
                  </a:lnTo>
                  <a:lnTo>
                    <a:pt x="156" y="121"/>
                  </a:lnTo>
                  <a:lnTo>
                    <a:pt x="152" y="128"/>
                  </a:lnTo>
                  <a:lnTo>
                    <a:pt x="148" y="134"/>
                  </a:lnTo>
                  <a:lnTo>
                    <a:pt x="142" y="140"/>
                  </a:lnTo>
                  <a:lnTo>
                    <a:pt x="137" y="146"/>
                  </a:lnTo>
                  <a:lnTo>
                    <a:pt x="129" y="151"/>
                  </a:lnTo>
                  <a:lnTo>
                    <a:pt x="123" y="155"/>
                  </a:lnTo>
                  <a:lnTo>
                    <a:pt x="116" y="159"/>
                  </a:lnTo>
                  <a:lnTo>
                    <a:pt x="108" y="161"/>
                  </a:lnTo>
                  <a:lnTo>
                    <a:pt x="100" y="163"/>
                  </a:lnTo>
                  <a:lnTo>
                    <a:pt x="93" y="165"/>
                  </a:lnTo>
                  <a:lnTo>
                    <a:pt x="83" y="165"/>
                  </a:lnTo>
                  <a:lnTo>
                    <a:pt x="75" y="165"/>
                  </a:lnTo>
                  <a:lnTo>
                    <a:pt x="68" y="163"/>
                  </a:lnTo>
                  <a:lnTo>
                    <a:pt x="58" y="161"/>
                  </a:lnTo>
                  <a:lnTo>
                    <a:pt x="52" y="159"/>
                  </a:lnTo>
                  <a:lnTo>
                    <a:pt x="45" y="155"/>
                  </a:lnTo>
                  <a:lnTo>
                    <a:pt x="37" y="151"/>
                  </a:lnTo>
                  <a:lnTo>
                    <a:pt x="31" y="146"/>
                  </a:lnTo>
                  <a:lnTo>
                    <a:pt x="25" y="140"/>
                  </a:lnTo>
                  <a:lnTo>
                    <a:pt x="20" y="134"/>
                  </a:lnTo>
                  <a:lnTo>
                    <a:pt x="16" y="128"/>
                  </a:lnTo>
                  <a:lnTo>
                    <a:pt x="10" y="121"/>
                  </a:lnTo>
                  <a:lnTo>
                    <a:pt x="8" y="115"/>
                  </a:lnTo>
                  <a:lnTo>
                    <a:pt x="4" y="107"/>
                  </a:lnTo>
                  <a:lnTo>
                    <a:pt x="2" y="98"/>
                  </a:lnTo>
                  <a:lnTo>
                    <a:pt x="0" y="90"/>
                  </a:lnTo>
                  <a:lnTo>
                    <a:pt x="0" y="82"/>
                  </a:lnTo>
                  <a:lnTo>
                    <a:pt x="0" y="73"/>
                  </a:lnTo>
                  <a:lnTo>
                    <a:pt x="2" y="65"/>
                  </a:lnTo>
                  <a:lnTo>
                    <a:pt x="4" y="57"/>
                  </a:lnTo>
                  <a:lnTo>
                    <a:pt x="8" y="50"/>
                  </a:lnTo>
                  <a:lnTo>
                    <a:pt x="10" y="42"/>
                  </a:lnTo>
                  <a:lnTo>
                    <a:pt x="16" y="36"/>
                  </a:lnTo>
                  <a:lnTo>
                    <a:pt x="20" y="28"/>
                  </a:lnTo>
                  <a:lnTo>
                    <a:pt x="25" y="23"/>
                  </a:lnTo>
                  <a:lnTo>
                    <a:pt x="31" y="17"/>
                  </a:lnTo>
                  <a:lnTo>
                    <a:pt x="37" y="13"/>
                  </a:lnTo>
                  <a:lnTo>
                    <a:pt x="45" y="9"/>
                  </a:lnTo>
                  <a:lnTo>
                    <a:pt x="52" y="5"/>
                  </a:lnTo>
                  <a:lnTo>
                    <a:pt x="58" y="4"/>
                  </a:lnTo>
                  <a:lnTo>
                    <a:pt x="68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3" y="0"/>
                  </a:lnTo>
                  <a:lnTo>
                    <a:pt x="100" y="0"/>
                  </a:lnTo>
                  <a:lnTo>
                    <a:pt x="108" y="4"/>
                  </a:lnTo>
                  <a:lnTo>
                    <a:pt x="116" y="5"/>
                  </a:lnTo>
                  <a:lnTo>
                    <a:pt x="123" y="9"/>
                  </a:lnTo>
                  <a:lnTo>
                    <a:pt x="129" y="13"/>
                  </a:lnTo>
                  <a:lnTo>
                    <a:pt x="137" y="17"/>
                  </a:lnTo>
                  <a:lnTo>
                    <a:pt x="142" y="23"/>
                  </a:lnTo>
                  <a:lnTo>
                    <a:pt x="148" y="28"/>
                  </a:lnTo>
                  <a:lnTo>
                    <a:pt x="152" y="36"/>
                  </a:lnTo>
                  <a:lnTo>
                    <a:pt x="156" y="42"/>
                  </a:lnTo>
                  <a:lnTo>
                    <a:pt x="160" y="50"/>
                  </a:lnTo>
                  <a:lnTo>
                    <a:pt x="164" y="57"/>
                  </a:lnTo>
                  <a:lnTo>
                    <a:pt x="165" y="65"/>
                  </a:lnTo>
                  <a:lnTo>
                    <a:pt x="165" y="73"/>
                  </a:lnTo>
                  <a:lnTo>
                    <a:pt x="165" y="82"/>
                  </a:lnTo>
                </a:path>
              </a:pathLst>
            </a:custGeom>
            <a:solidFill>
              <a:srgbClr val="3FFF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56" name="Freeform 178">
              <a:extLst>
                <a:ext uri="{FF2B5EF4-FFF2-40B4-BE49-F238E27FC236}">
                  <a16:creationId xmlns:a16="http://schemas.microsoft.com/office/drawing/2014/main" id="{DC7812BC-69BC-9C45-AA95-04518B58C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959" y="2833371"/>
              <a:ext cx="76682" cy="78552"/>
            </a:xfrm>
            <a:custGeom>
              <a:avLst/>
              <a:gdLst>
                <a:gd name="T0" fmla="*/ 165 w 165"/>
                <a:gd name="T1" fmla="*/ 92 h 167"/>
                <a:gd name="T2" fmla="*/ 164 w 165"/>
                <a:gd name="T3" fmla="*/ 109 h 167"/>
                <a:gd name="T4" fmla="*/ 156 w 165"/>
                <a:gd name="T5" fmla="*/ 123 h 167"/>
                <a:gd name="T6" fmla="*/ 148 w 165"/>
                <a:gd name="T7" fmla="*/ 136 h 167"/>
                <a:gd name="T8" fmla="*/ 137 w 165"/>
                <a:gd name="T9" fmla="*/ 148 h 167"/>
                <a:gd name="T10" fmla="*/ 123 w 165"/>
                <a:gd name="T11" fmla="*/ 157 h 167"/>
                <a:gd name="T12" fmla="*/ 108 w 165"/>
                <a:gd name="T13" fmla="*/ 163 h 167"/>
                <a:gd name="T14" fmla="*/ 93 w 165"/>
                <a:gd name="T15" fmla="*/ 167 h 167"/>
                <a:gd name="T16" fmla="*/ 75 w 165"/>
                <a:gd name="T17" fmla="*/ 167 h 167"/>
                <a:gd name="T18" fmla="*/ 58 w 165"/>
                <a:gd name="T19" fmla="*/ 163 h 167"/>
                <a:gd name="T20" fmla="*/ 45 w 165"/>
                <a:gd name="T21" fmla="*/ 157 h 167"/>
                <a:gd name="T22" fmla="*/ 31 w 165"/>
                <a:gd name="T23" fmla="*/ 148 h 167"/>
                <a:gd name="T24" fmla="*/ 20 w 165"/>
                <a:gd name="T25" fmla="*/ 136 h 167"/>
                <a:gd name="T26" fmla="*/ 10 w 165"/>
                <a:gd name="T27" fmla="*/ 123 h 167"/>
                <a:gd name="T28" fmla="*/ 4 w 165"/>
                <a:gd name="T29" fmla="*/ 109 h 167"/>
                <a:gd name="T30" fmla="*/ 0 w 165"/>
                <a:gd name="T31" fmla="*/ 92 h 167"/>
                <a:gd name="T32" fmla="*/ 0 w 165"/>
                <a:gd name="T33" fmla="*/ 75 h 167"/>
                <a:gd name="T34" fmla="*/ 4 w 165"/>
                <a:gd name="T35" fmla="*/ 59 h 167"/>
                <a:gd name="T36" fmla="*/ 10 w 165"/>
                <a:gd name="T37" fmla="*/ 44 h 167"/>
                <a:gd name="T38" fmla="*/ 20 w 165"/>
                <a:gd name="T39" fmla="*/ 30 h 167"/>
                <a:gd name="T40" fmla="*/ 31 w 165"/>
                <a:gd name="T41" fmla="*/ 19 h 167"/>
                <a:gd name="T42" fmla="*/ 45 w 165"/>
                <a:gd name="T43" fmla="*/ 11 h 167"/>
                <a:gd name="T44" fmla="*/ 58 w 165"/>
                <a:gd name="T45" fmla="*/ 4 h 167"/>
                <a:gd name="T46" fmla="*/ 75 w 165"/>
                <a:gd name="T47" fmla="*/ 2 h 167"/>
                <a:gd name="T48" fmla="*/ 93 w 165"/>
                <a:gd name="T49" fmla="*/ 2 h 167"/>
                <a:gd name="T50" fmla="*/ 108 w 165"/>
                <a:gd name="T51" fmla="*/ 4 h 167"/>
                <a:gd name="T52" fmla="*/ 123 w 165"/>
                <a:gd name="T53" fmla="*/ 11 h 167"/>
                <a:gd name="T54" fmla="*/ 137 w 165"/>
                <a:gd name="T55" fmla="*/ 19 h 167"/>
                <a:gd name="T56" fmla="*/ 148 w 165"/>
                <a:gd name="T57" fmla="*/ 30 h 167"/>
                <a:gd name="T58" fmla="*/ 156 w 165"/>
                <a:gd name="T59" fmla="*/ 44 h 167"/>
                <a:gd name="T60" fmla="*/ 164 w 165"/>
                <a:gd name="T61" fmla="*/ 59 h 167"/>
                <a:gd name="T62" fmla="*/ 165 w 165"/>
                <a:gd name="T63" fmla="*/ 7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" h="167">
                  <a:moveTo>
                    <a:pt x="165" y="84"/>
                  </a:moveTo>
                  <a:lnTo>
                    <a:pt x="165" y="92"/>
                  </a:lnTo>
                  <a:lnTo>
                    <a:pt x="165" y="100"/>
                  </a:lnTo>
                  <a:lnTo>
                    <a:pt x="164" y="109"/>
                  </a:lnTo>
                  <a:lnTo>
                    <a:pt x="160" y="115"/>
                  </a:lnTo>
                  <a:lnTo>
                    <a:pt x="156" y="123"/>
                  </a:lnTo>
                  <a:lnTo>
                    <a:pt x="152" y="130"/>
                  </a:lnTo>
                  <a:lnTo>
                    <a:pt x="148" y="136"/>
                  </a:lnTo>
                  <a:lnTo>
                    <a:pt x="142" y="142"/>
                  </a:lnTo>
                  <a:lnTo>
                    <a:pt x="137" y="148"/>
                  </a:lnTo>
                  <a:lnTo>
                    <a:pt x="129" y="151"/>
                  </a:lnTo>
                  <a:lnTo>
                    <a:pt x="123" y="157"/>
                  </a:lnTo>
                  <a:lnTo>
                    <a:pt x="116" y="159"/>
                  </a:lnTo>
                  <a:lnTo>
                    <a:pt x="108" y="163"/>
                  </a:lnTo>
                  <a:lnTo>
                    <a:pt x="100" y="165"/>
                  </a:lnTo>
                  <a:lnTo>
                    <a:pt x="93" y="167"/>
                  </a:lnTo>
                  <a:lnTo>
                    <a:pt x="83" y="167"/>
                  </a:lnTo>
                  <a:lnTo>
                    <a:pt x="75" y="167"/>
                  </a:lnTo>
                  <a:lnTo>
                    <a:pt x="68" y="165"/>
                  </a:lnTo>
                  <a:lnTo>
                    <a:pt x="58" y="163"/>
                  </a:lnTo>
                  <a:lnTo>
                    <a:pt x="52" y="159"/>
                  </a:lnTo>
                  <a:lnTo>
                    <a:pt x="45" y="157"/>
                  </a:lnTo>
                  <a:lnTo>
                    <a:pt x="37" y="151"/>
                  </a:lnTo>
                  <a:lnTo>
                    <a:pt x="31" y="148"/>
                  </a:lnTo>
                  <a:lnTo>
                    <a:pt x="25" y="142"/>
                  </a:lnTo>
                  <a:lnTo>
                    <a:pt x="20" y="136"/>
                  </a:lnTo>
                  <a:lnTo>
                    <a:pt x="16" y="130"/>
                  </a:lnTo>
                  <a:lnTo>
                    <a:pt x="10" y="123"/>
                  </a:lnTo>
                  <a:lnTo>
                    <a:pt x="8" y="115"/>
                  </a:lnTo>
                  <a:lnTo>
                    <a:pt x="4" y="109"/>
                  </a:lnTo>
                  <a:lnTo>
                    <a:pt x="2" y="100"/>
                  </a:lnTo>
                  <a:lnTo>
                    <a:pt x="0" y="92"/>
                  </a:lnTo>
                  <a:lnTo>
                    <a:pt x="0" y="84"/>
                  </a:lnTo>
                  <a:lnTo>
                    <a:pt x="0" y="75"/>
                  </a:lnTo>
                  <a:lnTo>
                    <a:pt x="2" y="67"/>
                  </a:lnTo>
                  <a:lnTo>
                    <a:pt x="4" y="59"/>
                  </a:lnTo>
                  <a:lnTo>
                    <a:pt x="8" y="52"/>
                  </a:lnTo>
                  <a:lnTo>
                    <a:pt x="10" y="44"/>
                  </a:lnTo>
                  <a:lnTo>
                    <a:pt x="16" y="38"/>
                  </a:lnTo>
                  <a:lnTo>
                    <a:pt x="20" y="30"/>
                  </a:lnTo>
                  <a:lnTo>
                    <a:pt x="25" y="25"/>
                  </a:lnTo>
                  <a:lnTo>
                    <a:pt x="31" y="19"/>
                  </a:lnTo>
                  <a:lnTo>
                    <a:pt x="37" y="15"/>
                  </a:lnTo>
                  <a:lnTo>
                    <a:pt x="45" y="11"/>
                  </a:lnTo>
                  <a:lnTo>
                    <a:pt x="52" y="7"/>
                  </a:lnTo>
                  <a:lnTo>
                    <a:pt x="58" y="4"/>
                  </a:lnTo>
                  <a:lnTo>
                    <a:pt x="68" y="2"/>
                  </a:lnTo>
                  <a:lnTo>
                    <a:pt x="75" y="2"/>
                  </a:lnTo>
                  <a:lnTo>
                    <a:pt x="83" y="0"/>
                  </a:lnTo>
                  <a:lnTo>
                    <a:pt x="93" y="2"/>
                  </a:lnTo>
                  <a:lnTo>
                    <a:pt x="100" y="2"/>
                  </a:lnTo>
                  <a:lnTo>
                    <a:pt x="108" y="4"/>
                  </a:lnTo>
                  <a:lnTo>
                    <a:pt x="116" y="7"/>
                  </a:lnTo>
                  <a:lnTo>
                    <a:pt x="123" y="11"/>
                  </a:lnTo>
                  <a:lnTo>
                    <a:pt x="129" y="15"/>
                  </a:lnTo>
                  <a:lnTo>
                    <a:pt x="137" y="19"/>
                  </a:lnTo>
                  <a:lnTo>
                    <a:pt x="142" y="25"/>
                  </a:lnTo>
                  <a:lnTo>
                    <a:pt x="148" y="30"/>
                  </a:lnTo>
                  <a:lnTo>
                    <a:pt x="152" y="38"/>
                  </a:lnTo>
                  <a:lnTo>
                    <a:pt x="156" y="44"/>
                  </a:lnTo>
                  <a:lnTo>
                    <a:pt x="160" y="52"/>
                  </a:lnTo>
                  <a:lnTo>
                    <a:pt x="164" y="59"/>
                  </a:lnTo>
                  <a:lnTo>
                    <a:pt x="165" y="67"/>
                  </a:lnTo>
                  <a:lnTo>
                    <a:pt x="165" y="75"/>
                  </a:lnTo>
                  <a:lnTo>
                    <a:pt x="165" y="84"/>
                  </a:lnTo>
                </a:path>
              </a:pathLst>
            </a:custGeom>
            <a:solidFill>
              <a:srgbClr val="3FFF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57" name="Freeform 179">
              <a:extLst>
                <a:ext uri="{FF2B5EF4-FFF2-40B4-BE49-F238E27FC236}">
                  <a16:creationId xmlns:a16="http://schemas.microsoft.com/office/drawing/2014/main" id="{8B991759-328B-044A-A5B0-F4361579A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9909" y="2530384"/>
              <a:ext cx="77617" cy="78552"/>
            </a:xfrm>
            <a:custGeom>
              <a:avLst/>
              <a:gdLst>
                <a:gd name="T0" fmla="*/ 165 w 167"/>
                <a:gd name="T1" fmla="*/ 92 h 167"/>
                <a:gd name="T2" fmla="*/ 163 w 167"/>
                <a:gd name="T3" fmla="*/ 108 h 167"/>
                <a:gd name="T4" fmla="*/ 156 w 167"/>
                <a:gd name="T5" fmla="*/ 123 h 167"/>
                <a:gd name="T6" fmla="*/ 148 w 167"/>
                <a:gd name="T7" fmla="*/ 136 h 167"/>
                <a:gd name="T8" fmla="*/ 136 w 167"/>
                <a:gd name="T9" fmla="*/ 148 h 167"/>
                <a:gd name="T10" fmla="*/ 123 w 167"/>
                <a:gd name="T11" fmla="*/ 155 h 167"/>
                <a:gd name="T12" fmla="*/ 108 w 167"/>
                <a:gd name="T13" fmla="*/ 163 h 167"/>
                <a:gd name="T14" fmla="*/ 92 w 167"/>
                <a:gd name="T15" fmla="*/ 165 h 167"/>
                <a:gd name="T16" fmla="*/ 75 w 167"/>
                <a:gd name="T17" fmla="*/ 165 h 167"/>
                <a:gd name="T18" fmla="*/ 60 w 167"/>
                <a:gd name="T19" fmla="*/ 163 h 167"/>
                <a:gd name="T20" fmla="*/ 44 w 167"/>
                <a:gd name="T21" fmla="*/ 155 h 167"/>
                <a:gd name="T22" fmla="*/ 31 w 167"/>
                <a:gd name="T23" fmla="*/ 148 h 167"/>
                <a:gd name="T24" fmla="*/ 19 w 167"/>
                <a:gd name="T25" fmla="*/ 136 h 167"/>
                <a:gd name="T26" fmla="*/ 10 w 167"/>
                <a:gd name="T27" fmla="*/ 123 h 167"/>
                <a:gd name="T28" fmla="*/ 4 w 167"/>
                <a:gd name="T29" fmla="*/ 108 h 167"/>
                <a:gd name="T30" fmla="*/ 0 w 167"/>
                <a:gd name="T31" fmla="*/ 92 h 167"/>
                <a:gd name="T32" fmla="*/ 0 w 167"/>
                <a:gd name="T33" fmla="*/ 75 h 167"/>
                <a:gd name="T34" fmla="*/ 4 w 167"/>
                <a:gd name="T35" fmla="*/ 60 h 167"/>
                <a:gd name="T36" fmla="*/ 10 w 167"/>
                <a:gd name="T37" fmla="*/ 44 h 167"/>
                <a:gd name="T38" fmla="*/ 19 w 167"/>
                <a:gd name="T39" fmla="*/ 31 h 167"/>
                <a:gd name="T40" fmla="*/ 31 w 167"/>
                <a:gd name="T41" fmla="*/ 19 h 167"/>
                <a:gd name="T42" fmla="*/ 44 w 167"/>
                <a:gd name="T43" fmla="*/ 12 h 167"/>
                <a:gd name="T44" fmla="*/ 60 w 167"/>
                <a:gd name="T45" fmla="*/ 4 h 167"/>
                <a:gd name="T46" fmla="*/ 75 w 167"/>
                <a:gd name="T47" fmla="*/ 2 h 167"/>
                <a:gd name="T48" fmla="*/ 92 w 167"/>
                <a:gd name="T49" fmla="*/ 2 h 167"/>
                <a:gd name="T50" fmla="*/ 108 w 167"/>
                <a:gd name="T51" fmla="*/ 4 h 167"/>
                <a:gd name="T52" fmla="*/ 123 w 167"/>
                <a:gd name="T53" fmla="*/ 12 h 167"/>
                <a:gd name="T54" fmla="*/ 136 w 167"/>
                <a:gd name="T55" fmla="*/ 19 h 167"/>
                <a:gd name="T56" fmla="*/ 148 w 167"/>
                <a:gd name="T57" fmla="*/ 31 h 167"/>
                <a:gd name="T58" fmla="*/ 156 w 167"/>
                <a:gd name="T59" fmla="*/ 44 h 167"/>
                <a:gd name="T60" fmla="*/ 163 w 167"/>
                <a:gd name="T61" fmla="*/ 60 h 167"/>
                <a:gd name="T62" fmla="*/ 165 w 167"/>
                <a:gd name="T63" fmla="*/ 7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167">
                  <a:moveTo>
                    <a:pt x="167" y="83"/>
                  </a:moveTo>
                  <a:lnTo>
                    <a:pt x="165" y="92"/>
                  </a:lnTo>
                  <a:lnTo>
                    <a:pt x="165" y="100"/>
                  </a:lnTo>
                  <a:lnTo>
                    <a:pt x="163" y="108"/>
                  </a:lnTo>
                  <a:lnTo>
                    <a:pt x="159" y="115"/>
                  </a:lnTo>
                  <a:lnTo>
                    <a:pt x="156" y="123"/>
                  </a:lnTo>
                  <a:lnTo>
                    <a:pt x="152" y="131"/>
                  </a:lnTo>
                  <a:lnTo>
                    <a:pt x="148" y="136"/>
                  </a:lnTo>
                  <a:lnTo>
                    <a:pt x="142" y="142"/>
                  </a:lnTo>
                  <a:lnTo>
                    <a:pt x="136" y="148"/>
                  </a:lnTo>
                  <a:lnTo>
                    <a:pt x="131" y="152"/>
                  </a:lnTo>
                  <a:lnTo>
                    <a:pt x="123" y="155"/>
                  </a:lnTo>
                  <a:lnTo>
                    <a:pt x="115" y="159"/>
                  </a:lnTo>
                  <a:lnTo>
                    <a:pt x="108" y="163"/>
                  </a:lnTo>
                  <a:lnTo>
                    <a:pt x="100" y="165"/>
                  </a:lnTo>
                  <a:lnTo>
                    <a:pt x="92" y="165"/>
                  </a:lnTo>
                  <a:lnTo>
                    <a:pt x="83" y="167"/>
                  </a:lnTo>
                  <a:lnTo>
                    <a:pt x="75" y="165"/>
                  </a:lnTo>
                  <a:lnTo>
                    <a:pt x="67" y="165"/>
                  </a:lnTo>
                  <a:lnTo>
                    <a:pt x="60" y="163"/>
                  </a:lnTo>
                  <a:lnTo>
                    <a:pt x="52" y="159"/>
                  </a:lnTo>
                  <a:lnTo>
                    <a:pt x="44" y="155"/>
                  </a:lnTo>
                  <a:lnTo>
                    <a:pt x="37" y="152"/>
                  </a:lnTo>
                  <a:lnTo>
                    <a:pt x="31" y="148"/>
                  </a:lnTo>
                  <a:lnTo>
                    <a:pt x="25" y="142"/>
                  </a:lnTo>
                  <a:lnTo>
                    <a:pt x="19" y="136"/>
                  </a:lnTo>
                  <a:lnTo>
                    <a:pt x="15" y="131"/>
                  </a:lnTo>
                  <a:lnTo>
                    <a:pt x="10" y="123"/>
                  </a:lnTo>
                  <a:lnTo>
                    <a:pt x="8" y="115"/>
                  </a:lnTo>
                  <a:lnTo>
                    <a:pt x="4" y="108"/>
                  </a:lnTo>
                  <a:lnTo>
                    <a:pt x="2" y="100"/>
                  </a:lnTo>
                  <a:lnTo>
                    <a:pt x="0" y="92"/>
                  </a:lnTo>
                  <a:lnTo>
                    <a:pt x="0" y="83"/>
                  </a:lnTo>
                  <a:lnTo>
                    <a:pt x="0" y="75"/>
                  </a:lnTo>
                  <a:lnTo>
                    <a:pt x="2" y="67"/>
                  </a:lnTo>
                  <a:lnTo>
                    <a:pt x="4" y="60"/>
                  </a:lnTo>
                  <a:lnTo>
                    <a:pt x="8" y="52"/>
                  </a:lnTo>
                  <a:lnTo>
                    <a:pt x="10" y="44"/>
                  </a:lnTo>
                  <a:lnTo>
                    <a:pt x="15" y="36"/>
                  </a:lnTo>
                  <a:lnTo>
                    <a:pt x="19" y="31"/>
                  </a:lnTo>
                  <a:lnTo>
                    <a:pt x="25" y="25"/>
                  </a:lnTo>
                  <a:lnTo>
                    <a:pt x="31" y="19"/>
                  </a:lnTo>
                  <a:lnTo>
                    <a:pt x="37" y="15"/>
                  </a:lnTo>
                  <a:lnTo>
                    <a:pt x="44" y="12"/>
                  </a:lnTo>
                  <a:lnTo>
                    <a:pt x="52" y="8"/>
                  </a:lnTo>
                  <a:lnTo>
                    <a:pt x="60" y="4"/>
                  </a:lnTo>
                  <a:lnTo>
                    <a:pt x="67" y="2"/>
                  </a:lnTo>
                  <a:lnTo>
                    <a:pt x="75" y="2"/>
                  </a:lnTo>
                  <a:lnTo>
                    <a:pt x="83" y="0"/>
                  </a:lnTo>
                  <a:lnTo>
                    <a:pt x="92" y="2"/>
                  </a:lnTo>
                  <a:lnTo>
                    <a:pt x="100" y="2"/>
                  </a:lnTo>
                  <a:lnTo>
                    <a:pt x="108" y="4"/>
                  </a:lnTo>
                  <a:lnTo>
                    <a:pt x="115" y="8"/>
                  </a:lnTo>
                  <a:lnTo>
                    <a:pt x="123" y="12"/>
                  </a:lnTo>
                  <a:lnTo>
                    <a:pt x="131" y="15"/>
                  </a:lnTo>
                  <a:lnTo>
                    <a:pt x="136" y="19"/>
                  </a:lnTo>
                  <a:lnTo>
                    <a:pt x="142" y="25"/>
                  </a:lnTo>
                  <a:lnTo>
                    <a:pt x="148" y="31"/>
                  </a:lnTo>
                  <a:lnTo>
                    <a:pt x="152" y="36"/>
                  </a:lnTo>
                  <a:lnTo>
                    <a:pt x="156" y="44"/>
                  </a:lnTo>
                  <a:lnTo>
                    <a:pt x="159" y="52"/>
                  </a:lnTo>
                  <a:lnTo>
                    <a:pt x="163" y="60"/>
                  </a:lnTo>
                  <a:lnTo>
                    <a:pt x="165" y="67"/>
                  </a:lnTo>
                  <a:lnTo>
                    <a:pt x="165" y="75"/>
                  </a:lnTo>
                  <a:lnTo>
                    <a:pt x="167" y="83"/>
                  </a:lnTo>
                </a:path>
              </a:pathLst>
            </a:custGeom>
            <a:solidFill>
              <a:srgbClr val="3FFF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60" name="Line 182">
              <a:extLst>
                <a:ext uri="{FF2B5EF4-FFF2-40B4-BE49-F238E27FC236}">
                  <a16:creationId xmlns:a16="http://schemas.microsoft.com/office/drawing/2014/main" id="{DFAD2947-6ECF-DE42-A4A1-7ED58D5360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86878" y="1777592"/>
              <a:ext cx="3170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61" name="Rectangle 183">
              <a:extLst>
                <a:ext uri="{FF2B5EF4-FFF2-40B4-BE49-F238E27FC236}">
                  <a16:creationId xmlns:a16="http://schemas.microsoft.com/office/drawing/2014/main" id="{13B6D30E-AFD5-AD48-ADCE-8D055947F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3484" y="1679402"/>
              <a:ext cx="8015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**</a:t>
              </a:r>
              <a:endParaRPr kumimoji="0" lang="zh-CN" altLang="zh-CN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2" name="Line 184">
              <a:extLst>
                <a:ext uri="{FF2B5EF4-FFF2-40B4-BE49-F238E27FC236}">
                  <a16:creationId xmlns:a16="http://schemas.microsoft.com/office/drawing/2014/main" id="{BED791BD-CBC2-A04F-A5C5-7EE885084A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7527" y="1651348"/>
              <a:ext cx="6452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63" name="Rectangle 185">
              <a:extLst>
                <a:ext uri="{FF2B5EF4-FFF2-40B4-BE49-F238E27FC236}">
                  <a16:creationId xmlns:a16="http://schemas.microsoft.com/office/drawing/2014/main" id="{AB93505A-D8DB-5F4F-97B8-7DFBB5B6E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0664" y="1502659"/>
              <a:ext cx="113636" cy="98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NS</a:t>
              </a:r>
              <a:endParaRPr kumimoji="0" lang="zh-CN" altLang="zh-CN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7253D761-5A7E-7942-91C5-399782F29A1C}"/>
                </a:ext>
              </a:extLst>
            </p:cNvPr>
            <p:cNvGrpSpPr/>
            <p:nvPr/>
          </p:nvGrpSpPr>
          <p:grpSpPr>
            <a:xfrm>
              <a:off x="2319911" y="2891350"/>
              <a:ext cx="205732" cy="161779"/>
              <a:chOff x="2645319" y="5894361"/>
              <a:chExt cx="258293" cy="203111"/>
            </a:xfrm>
          </p:grpSpPr>
          <p:sp>
            <p:nvSpPr>
              <p:cNvPr id="252" name="Line 147">
                <a:extLst>
                  <a:ext uri="{FF2B5EF4-FFF2-40B4-BE49-F238E27FC236}">
                    <a16:creationId xmlns:a16="http://schemas.microsoft.com/office/drawing/2014/main" id="{7A926861-FD39-2845-B719-A021408F20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74465" y="5894361"/>
                <a:ext cx="0" cy="9979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53" name="Line 148">
                <a:extLst>
                  <a:ext uri="{FF2B5EF4-FFF2-40B4-BE49-F238E27FC236}">
                    <a16:creationId xmlns:a16="http://schemas.microsoft.com/office/drawing/2014/main" id="{542E99CA-4732-1045-878D-D48EF0746F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74465" y="5994155"/>
                <a:ext cx="0" cy="10331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54" name="Line 149">
                <a:extLst>
                  <a:ext uri="{FF2B5EF4-FFF2-40B4-BE49-F238E27FC236}">
                    <a16:creationId xmlns:a16="http://schemas.microsoft.com/office/drawing/2014/main" id="{16E31754-4C47-6A46-BEED-19090DCE5F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41591" y="5894361"/>
                <a:ext cx="6574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55" name="Line 150">
                <a:extLst>
                  <a:ext uri="{FF2B5EF4-FFF2-40B4-BE49-F238E27FC236}">
                    <a16:creationId xmlns:a16="http://schemas.microsoft.com/office/drawing/2014/main" id="{15E208C6-3B63-244A-A375-7D82326C9B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41591" y="6097472"/>
                <a:ext cx="6574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56" name="Line 151">
                <a:extLst>
                  <a:ext uri="{FF2B5EF4-FFF2-40B4-BE49-F238E27FC236}">
                    <a16:creationId xmlns:a16="http://schemas.microsoft.com/office/drawing/2014/main" id="{DC52FEF9-5F4C-8E42-A67B-F3F45E60C3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5319" y="5994155"/>
                <a:ext cx="25829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</p:grpSp>
        <p:grpSp>
          <p:nvGrpSpPr>
            <p:cNvPr id="257" name="Group 256">
              <a:extLst>
                <a:ext uri="{FF2B5EF4-FFF2-40B4-BE49-F238E27FC236}">
                  <a16:creationId xmlns:a16="http://schemas.microsoft.com/office/drawing/2014/main" id="{D933E882-AC2F-AA43-84E7-5569E8763ED8}"/>
                </a:ext>
              </a:extLst>
            </p:cNvPr>
            <p:cNvGrpSpPr/>
            <p:nvPr/>
          </p:nvGrpSpPr>
          <p:grpSpPr>
            <a:xfrm>
              <a:off x="2010377" y="1970231"/>
              <a:ext cx="205732" cy="582596"/>
              <a:chOff x="2256705" y="4737913"/>
              <a:chExt cx="258293" cy="731439"/>
            </a:xfrm>
          </p:grpSpPr>
          <p:sp>
            <p:nvSpPr>
              <p:cNvPr id="258" name="Line 158">
                <a:extLst>
                  <a:ext uri="{FF2B5EF4-FFF2-40B4-BE49-F238E27FC236}">
                    <a16:creationId xmlns:a16="http://schemas.microsoft.com/office/drawing/2014/main" id="{992044DB-BBA3-EC4F-8DE9-E91F0D66C6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85851" y="4737913"/>
                <a:ext cx="0" cy="36630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59" name="Line 159">
                <a:extLst>
                  <a:ext uri="{FF2B5EF4-FFF2-40B4-BE49-F238E27FC236}">
                    <a16:creationId xmlns:a16="http://schemas.microsoft.com/office/drawing/2014/main" id="{2EF41F9E-6FE2-B348-8011-134A48FDAE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85851" y="5104219"/>
                <a:ext cx="0" cy="36513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60" name="Line 160">
                <a:extLst>
                  <a:ext uri="{FF2B5EF4-FFF2-40B4-BE49-F238E27FC236}">
                    <a16:creationId xmlns:a16="http://schemas.microsoft.com/office/drawing/2014/main" id="{8C910E2E-BE2F-9D40-9C4B-07C81760ED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52978" y="4737913"/>
                <a:ext cx="6457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61" name="Line 161">
                <a:extLst>
                  <a:ext uri="{FF2B5EF4-FFF2-40B4-BE49-F238E27FC236}">
                    <a16:creationId xmlns:a16="http://schemas.microsoft.com/office/drawing/2014/main" id="{A11B4D37-1AC8-7247-BBDD-5910F57400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52978" y="5469352"/>
                <a:ext cx="6457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62" name="Line 162">
                <a:extLst>
                  <a:ext uri="{FF2B5EF4-FFF2-40B4-BE49-F238E27FC236}">
                    <a16:creationId xmlns:a16="http://schemas.microsoft.com/office/drawing/2014/main" id="{C290C6A8-398D-014E-878D-8F97C9CCEC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6705" y="5104219"/>
                <a:ext cx="25829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</p:grpSp>
        <p:grpSp>
          <p:nvGrpSpPr>
            <p:cNvPr id="263" name="Group 262">
              <a:extLst>
                <a:ext uri="{FF2B5EF4-FFF2-40B4-BE49-F238E27FC236}">
                  <a16:creationId xmlns:a16="http://schemas.microsoft.com/office/drawing/2014/main" id="{C340A346-281B-D941-A9A3-2A9C0F21C2EB}"/>
                </a:ext>
              </a:extLst>
            </p:cNvPr>
            <p:cNvGrpSpPr/>
            <p:nvPr/>
          </p:nvGrpSpPr>
          <p:grpSpPr>
            <a:xfrm>
              <a:off x="1699909" y="2614547"/>
              <a:ext cx="205732" cy="295506"/>
              <a:chOff x="1866918" y="5546840"/>
              <a:chExt cx="258293" cy="371002"/>
            </a:xfrm>
          </p:grpSpPr>
          <p:sp>
            <p:nvSpPr>
              <p:cNvPr id="264" name="Line 169">
                <a:extLst>
                  <a:ext uri="{FF2B5EF4-FFF2-40B4-BE49-F238E27FC236}">
                    <a16:creationId xmlns:a16="http://schemas.microsoft.com/office/drawing/2014/main" id="{4833BE19-69AA-5E48-8013-0652983071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96064" y="5546840"/>
                <a:ext cx="0" cy="18667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65" name="Line 170">
                <a:extLst>
                  <a:ext uri="{FF2B5EF4-FFF2-40B4-BE49-F238E27FC236}">
                    <a16:creationId xmlns:a16="http://schemas.microsoft.com/office/drawing/2014/main" id="{E4BE3469-074A-3F48-9AFF-1A4F55110F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96064" y="5733514"/>
                <a:ext cx="0" cy="18432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66" name="Line 171">
                <a:extLst>
                  <a:ext uri="{FF2B5EF4-FFF2-40B4-BE49-F238E27FC236}">
                    <a16:creationId xmlns:a16="http://schemas.microsoft.com/office/drawing/2014/main" id="{F2B6FD3A-6711-0645-8FF5-A410727645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365" y="5546840"/>
                <a:ext cx="6457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67" name="Line 172">
                <a:extLst>
                  <a:ext uri="{FF2B5EF4-FFF2-40B4-BE49-F238E27FC236}">
                    <a16:creationId xmlns:a16="http://schemas.microsoft.com/office/drawing/2014/main" id="{4C5E0ED4-D62B-2B41-9B55-A030714046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365" y="5917842"/>
                <a:ext cx="6457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68" name="Line 173">
                <a:extLst>
                  <a:ext uri="{FF2B5EF4-FFF2-40B4-BE49-F238E27FC236}">
                    <a16:creationId xmlns:a16="http://schemas.microsoft.com/office/drawing/2014/main" id="{11AECB53-38ED-0943-8E89-571D6A2250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66918" y="5733514"/>
                <a:ext cx="25829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</p:grp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176A7108-73B3-A24E-9F32-F049201624CB}"/>
                </a:ext>
              </a:extLst>
            </p:cNvPr>
            <p:cNvSpPr txBox="1"/>
            <p:nvPr/>
          </p:nvSpPr>
          <p:spPr>
            <a:xfrm rot="16200000">
              <a:off x="513702" y="2256559"/>
              <a:ext cx="14302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Murine TNF</a:t>
              </a: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</a:t>
              </a:r>
              <a:r>
                <a: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levels</a:t>
              </a:r>
              <a:r>
                <a: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(pg/ml)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BA4A599B-6972-E442-8F14-BBFA43BF5589}"/>
              </a:ext>
            </a:extLst>
          </p:cNvPr>
          <p:cNvGrpSpPr/>
          <p:nvPr/>
        </p:nvGrpSpPr>
        <p:grpSpPr>
          <a:xfrm>
            <a:off x="3296349" y="1541268"/>
            <a:ext cx="1536518" cy="1669705"/>
            <a:chOff x="3296349" y="1541268"/>
            <a:chExt cx="1536518" cy="1669705"/>
          </a:xfrm>
        </p:grpSpPr>
        <p:sp>
          <p:nvSpPr>
            <p:cNvPr id="191" name="Line 214">
              <a:extLst>
                <a:ext uri="{FF2B5EF4-FFF2-40B4-BE49-F238E27FC236}">
                  <a16:creationId xmlns:a16="http://schemas.microsoft.com/office/drawing/2014/main" id="{CDDC4E2A-0E5B-374C-9D61-A1316B3DC7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80828" y="3164216"/>
              <a:ext cx="105203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2" name="Line 215">
              <a:extLst>
                <a:ext uri="{FF2B5EF4-FFF2-40B4-BE49-F238E27FC236}">
                  <a16:creationId xmlns:a16="http://schemas.microsoft.com/office/drawing/2014/main" id="{BC74BAA4-10F9-5B40-8BDB-134F70E1B9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95912" y="3164216"/>
              <a:ext cx="0" cy="4675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3" name="Line 216">
              <a:extLst>
                <a:ext uri="{FF2B5EF4-FFF2-40B4-BE49-F238E27FC236}">
                  <a16:creationId xmlns:a16="http://schemas.microsoft.com/office/drawing/2014/main" id="{9A604EB8-780D-194C-8A31-316C7113C6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06380" y="3164216"/>
              <a:ext cx="0" cy="4675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4" name="Line 217">
              <a:extLst>
                <a:ext uri="{FF2B5EF4-FFF2-40B4-BE49-F238E27FC236}">
                  <a16:creationId xmlns:a16="http://schemas.microsoft.com/office/drawing/2014/main" id="{708CFEA4-50E7-164E-A224-9C8E61AC17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16848" y="3164216"/>
              <a:ext cx="0" cy="4675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195" name="Rectangle 218">
              <a:extLst>
                <a:ext uri="{FF2B5EF4-FFF2-40B4-BE49-F238E27FC236}">
                  <a16:creationId xmlns:a16="http://schemas.microsoft.com/office/drawing/2014/main" id="{DEB08666-E03E-4644-95A1-66B07092C2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2009" y="3096413"/>
              <a:ext cx="45965" cy="98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6" name="Rectangle 219">
              <a:extLst>
                <a:ext uri="{FF2B5EF4-FFF2-40B4-BE49-F238E27FC236}">
                  <a16:creationId xmlns:a16="http://schemas.microsoft.com/office/drawing/2014/main" id="{52C92EC9-E2F9-E74A-8A92-F3004E6865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2938" y="2715450"/>
              <a:ext cx="137894" cy="98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200</a:t>
              </a:r>
              <a:endParaRPr kumimoji="0" lang="zh-CN" altLang="zh-CN" sz="8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7" name="Rectangle 220">
              <a:extLst>
                <a:ext uri="{FF2B5EF4-FFF2-40B4-BE49-F238E27FC236}">
                  <a16:creationId xmlns:a16="http://schemas.microsoft.com/office/drawing/2014/main" id="{462F8912-80C0-9C42-8C74-AC48D362B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2938" y="2327364"/>
              <a:ext cx="137894" cy="98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400</a:t>
              </a:r>
              <a:endParaRPr kumimoji="0" lang="zh-CN" altLang="zh-CN" sz="8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8" name="Rectangle 221">
              <a:extLst>
                <a:ext uri="{FF2B5EF4-FFF2-40B4-BE49-F238E27FC236}">
                  <a16:creationId xmlns:a16="http://schemas.microsoft.com/office/drawing/2014/main" id="{1A718415-6BC1-8547-8202-4037F0B3D2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2938" y="1938344"/>
              <a:ext cx="137894" cy="98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600</a:t>
              </a:r>
              <a:endParaRPr kumimoji="0" lang="zh-CN" altLang="zh-CN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9" name="Rectangle 222">
              <a:extLst>
                <a:ext uri="{FF2B5EF4-FFF2-40B4-BE49-F238E27FC236}">
                  <a16:creationId xmlns:a16="http://schemas.microsoft.com/office/drawing/2014/main" id="{1B3F817E-FCE4-A04A-B973-8E03FE3FBC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2938" y="1541268"/>
              <a:ext cx="137894" cy="98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800</a:t>
              </a:r>
              <a:endParaRPr kumimoji="0" lang="zh-CN" altLang="zh-CN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0" name="Line 223">
              <a:extLst>
                <a:ext uri="{FF2B5EF4-FFF2-40B4-BE49-F238E27FC236}">
                  <a16:creationId xmlns:a16="http://schemas.microsoft.com/office/drawing/2014/main" id="{030240E1-2CFA-7544-AA14-F68B14BEED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89245" y="1601588"/>
              <a:ext cx="0" cy="157010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1" name="Line 224">
              <a:extLst>
                <a:ext uri="{FF2B5EF4-FFF2-40B4-BE49-F238E27FC236}">
                  <a16:creationId xmlns:a16="http://schemas.microsoft.com/office/drawing/2014/main" id="{DA7A1DDE-48D5-4546-B56C-064BB81A2E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42488" y="2775195"/>
              <a:ext cx="4675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2" name="Line 225">
              <a:extLst>
                <a:ext uri="{FF2B5EF4-FFF2-40B4-BE49-F238E27FC236}">
                  <a16:creationId xmlns:a16="http://schemas.microsoft.com/office/drawing/2014/main" id="{32F78B6E-D0B1-BC4D-87D8-0237169400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42488" y="2387110"/>
              <a:ext cx="4675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3" name="Line 226">
              <a:extLst>
                <a:ext uri="{FF2B5EF4-FFF2-40B4-BE49-F238E27FC236}">
                  <a16:creationId xmlns:a16="http://schemas.microsoft.com/office/drawing/2014/main" id="{C22FF4C2-2BFB-2B4F-962E-8F1A3CBCF6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42488" y="1998090"/>
              <a:ext cx="4675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4" name="Line 227">
              <a:extLst>
                <a:ext uri="{FF2B5EF4-FFF2-40B4-BE49-F238E27FC236}">
                  <a16:creationId xmlns:a16="http://schemas.microsoft.com/office/drawing/2014/main" id="{7E08BD0C-962C-DA4F-ACE4-F20FED8C2C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42488" y="1602491"/>
              <a:ext cx="4675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05" name="Line 228">
              <a:extLst>
                <a:ext uri="{FF2B5EF4-FFF2-40B4-BE49-F238E27FC236}">
                  <a16:creationId xmlns:a16="http://schemas.microsoft.com/office/drawing/2014/main" id="{47BA3C74-FA37-C04C-8325-A7D32A2B42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42488" y="3164216"/>
              <a:ext cx="4675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1" name="Freeform 234">
              <a:extLst>
                <a:ext uri="{FF2B5EF4-FFF2-40B4-BE49-F238E27FC236}">
                  <a16:creationId xmlns:a16="http://schemas.microsoft.com/office/drawing/2014/main" id="{4D4502B2-2D22-ED49-97CB-CAD89C734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507" y="1882132"/>
              <a:ext cx="78552" cy="78552"/>
            </a:xfrm>
            <a:custGeom>
              <a:avLst/>
              <a:gdLst>
                <a:gd name="T0" fmla="*/ 167 w 167"/>
                <a:gd name="T1" fmla="*/ 93 h 167"/>
                <a:gd name="T2" fmla="*/ 163 w 167"/>
                <a:gd name="T3" fmla="*/ 108 h 167"/>
                <a:gd name="T4" fmla="*/ 158 w 167"/>
                <a:gd name="T5" fmla="*/ 123 h 167"/>
                <a:gd name="T6" fmla="*/ 148 w 167"/>
                <a:gd name="T7" fmla="*/ 137 h 167"/>
                <a:gd name="T8" fmla="*/ 137 w 167"/>
                <a:gd name="T9" fmla="*/ 148 h 167"/>
                <a:gd name="T10" fmla="*/ 123 w 167"/>
                <a:gd name="T11" fmla="*/ 158 h 167"/>
                <a:gd name="T12" fmla="*/ 110 w 167"/>
                <a:gd name="T13" fmla="*/ 164 h 167"/>
                <a:gd name="T14" fmla="*/ 92 w 167"/>
                <a:gd name="T15" fmla="*/ 167 h 167"/>
                <a:gd name="T16" fmla="*/ 75 w 167"/>
                <a:gd name="T17" fmla="*/ 167 h 167"/>
                <a:gd name="T18" fmla="*/ 60 w 167"/>
                <a:gd name="T19" fmla="*/ 164 h 167"/>
                <a:gd name="T20" fmla="*/ 44 w 167"/>
                <a:gd name="T21" fmla="*/ 158 h 167"/>
                <a:gd name="T22" fmla="*/ 31 w 167"/>
                <a:gd name="T23" fmla="*/ 148 h 167"/>
                <a:gd name="T24" fmla="*/ 19 w 167"/>
                <a:gd name="T25" fmla="*/ 137 h 167"/>
                <a:gd name="T26" fmla="*/ 10 w 167"/>
                <a:gd name="T27" fmla="*/ 123 h 167"/>
                <a:gd name="T28" fmla="*/ 4 w 167"/>
                <a:gd name="T29" fmla="*/ 108 h 167"/>
                <a:gd name="T30" fmla="*/ 0 w 167"/>
                <a:gd name="T31" fmla="*/ 93 h 167"/>
                <a:gd name="T32" fmla="*/ 0 w 167"/>
                <a:gd name="T33" fmla="*/ 75 h 167"/>
                <a:gd name="T34" fmla="*/ 4 w 167"/>
                <a:gd name="T35" fmla="*/ 60 h 167"/>
                <a:gd name="T36" fmla="*/ 10 w 167"/>
                <a:gd name="T37" fmla="*/ 45 h 167"/>
                <a:gd name="T38" fmla="*/ 19 w 167"/>
                <a:gd name="T39" fmla="*/ 31 h 167"/>
                <a:gd name="T40" fmla="*/ 31 w 167"/>
                <a:gd name="T41" fmla="*/ 20 h 167"/>
                <a:gd name="T42" fmla="*/ 44 w 167"/>
                <a:gd name="T43" fmla="*/ 10 h 167"/>
                <a:gd name="T44" fmla="*/ 60 w 167"/>
                <a:gd name="T45" fmla="*/ 4 h 167"/>
                <a:gd name="T46" fmla="*/ 75 w 167"/>
                <a:gd name="T47" fmla="*/ 0 h 167"/>
                <a:gd name="T48" fmla="*/ 92 w 167"/>
                <a:gd name="T49" fmla="*/ 0 h 167"/>
                <a:gd name="T50" fmla="*/ 110 w 167"/>
                <a:gd name="T51" fmla="*/ 4 h 167"/>
                <a:gd name="T52" fmla="*/ 123 w 167"/>
                <a:gd name="T53" fmla="*/ 10 h 167"/>
                <a:gd name="T54" fmla="*/ 137 w 167"/>
                <a:gd name="T55" fmla="*/ 20 h 167"/>
                <a:gd name="T56" fmla="*/ 148 w 167"/>
                <a:gd name="T57" fmla="*/ 31 h 167"/>
                <a:gd name="T58" fmla="*/ 158 w 167"/>
                <a:gd name="T59" fmla="*/ 45 h 167"/>
                <a:gd name="T60" fmla="*/ 163 w 167"/>
                <a:gd name="T61" fmla="*/ 60 h 167"/>
                <a:gd name="T62" fmla="*/ 167 w 167"/>
                <a:gd name="T63" fmla="*/ 7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167">
                  <a:moveTo>
                    <a:pt x="167" y="83"/>
                  </a:moveTo>
                  <a:lnTo>
                    <a:pt x="167" y="93"/>
                  </a:lnTo>
                  <a:lnTo>
                    <a:pt x="165" y="100"/>
                  </a:lnTo>
                  <a:lnTo>
                    <a:pt x="163" y="108"/>
                  </a:lnTo>
                  <a:lnTo>
                    <a:pt x="160" y="116"/>
                  </a:lnTo>
                  <a:lnTo>
                    <a:pt x="158" y="123"/>
                  </a:lnTo>
                  <a:lnTo>
                    <a:pt x="152" y="131"/>
                  </a:lnTo>
                  <a:lnTo>
                    <a:pt x="148" y="137"/>
                  </a:lnTo>
                  <a:lnTo>
                    <a:pt x="142" y="142"/>
                  </a:lnTo>
                  <a:lnTo>
                    <a:pt x="137" y="148"/>
                  </a:lnTo>
                  <a:lnTo>
                    <a:pt x="131" y="152"/>
                  </a:lnTo>
                  <a:lnTo>
                    <a:pt x="123" y="158"/>
                  </a:lnTo>
                  <a:lnTo>
                    <a:pt x="115" y="160"/>
                  </a:lnTo>
                  <a:lnTo>
                    <a:pt x="110" y="164"/>
                  </a:lnTo>
                  <a:lnTo>
                    <a:pt x="100" y="165"/>
                  </a:lnTo>
                  <a:lnTo>
                    <a:pt x="92" y="167"/>
                  </a:lnTo>
                  <a:lnTo>
                    <a:pt x="85" y="167"/>
                  </a:lnTo>
                  <a:lnTo>
                    <a:pt x="75" y="167"/>
                  </a:lnTo>
                  <a:lnTo>
                    <a:pt x="67" y="165"/>
                  </a:lnTo>
                  <a:lnTo>
                    <a:pt x="60" y="164"/>
                  </a:lnTo>
                  <a:lnTo>
                    <a:pt x="52" y="160"/>
                  </a:lnTo>
                  <a:lnTo>
                    <a:pt x="44" y="158"/>
                  </a:lnTo>
                  <a:lnTo>
                    <a:pt x="37" y="152"/>
                  </a:lnTo>
                  <a:lnTo>
                    <a:pt x="31" y="148"/>
                  </a:lnTo>
                  <a:lnTo>
                    <a:pt x="25" y="142"/>
                  </a:lnTo>
                  <a:lnTo>
                    <a:pt x="19" y="137"/>
                  </a:lnTo>
                  <a:lnTo>
                    <a:pt x="16" y="131"/>
                  </a:lnTo>
                  <a:lnTo>
                    <a:pt x="10" y="123"/>
                  </a:lnTo>
                  <a:lnTo>
                    <a:pt x="8" y="116"/>
                  </a:lnTo>
                  <a:lnTo>
                    <a:pt x="4" y="108"/>
                  </a:lnTo>
                  <a:lnTo>
                    <a:pt x="2" y="100"/>
                  </a:lnTo>
                  <a:lnTo>
                    <a:pt x="0" y="93"/>
                  </a:lnTo>
                  <a:lnTo>
                    <a:pt x="0" y="83"/>
                  </a:lnTo>
                  <a:lnTo>
                    <a:pt x="0" y="75"/>
                  </a:lnTo>
                  <a:lnTo>
                    <a:pt x="2" y="68"/>
                  </a:lnTo>
                  <a:lnTo>
                    <a:pt x="4" y="60"/>
                  </a:lnTo>
                  <a:lnTo>
                    <a:pt x="8" y="52"/>
                  </a:lnTo>
                  <a:lnTo>
                    <a:pt x="10" y="45"/>
                  </a:lnTo>
                  <a:lnTo>
                    <a:pt x="16" y="37"/>
                  </a:lnTo>
                  <a:lnTo>
                    <a:pt x="19" y="31"/>
                  </a:lnTo>
                  <a:lnTo>
                    <a:pt x="25" y="25"/>
                  </a:lnTo>
                  <a:lnTo>
                    <a:pt x="31" y="20"/>
                  </a:lnTo>
                  <a:lnTo>
                    <a:pt x="37" y="16"/>
                  </a:lnTo>
                  <a:lnTo>
                    <a:pt x="44" y="10"/>
                  </a:lnTo>
                  <a:lnTo>
                    <a:pt x="52" y="8"/>
                  </a:lnTo>
                  <a:lnTo>
                    <a:pt x="60" y="4"/>
                  </a:lnTo>
                  <a:lnTo>
                    <a:pt x="67" y="2"/>
                  </a:lnTo>
                  <a:lnTo>
                    <a:pt x="75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100" y="2"/>
                  </a:lnTo>
                  <a:lnTo>
                    <a:pt x="110" y="4"/>
                  </a:lnTo>
                  <a:lnTo>
                    <a:pt x="115" y="8"/>
                  </a:lnTo>
                  <a:lnTo>
                    <a:pt x="123" y="10"/>
                  </a:lnTo>
                  <a:lnTo>
                    <a:pt x="131" y="16"/>
                  </a:lnTo>
                  <a:lnTo>
                    <a:pt x="137" y="20"/>
                  </a:lnTo>
                  <a:lnTo>
                    <a:pt x="142" y="25"/>
                  </a:lnTo>
                  <a:lnTo>
                    <a:pt x="148" y="31"/>
                  </a:lnTo>
                  <a:lnTo>
                    <a:pt x="152" y="37"/>
                  </a:lnTo>
                  <a:lnTo>
                    <a:pt x="158" y="45"/>
                  </a:lnTo>
                  <a:lnTo>
                    <a:pt x="160" y="52"/>
                  </a:lnTo>
                  <a:lnTo>
                    <a:pt x="163" y="60"/>
                  </a:lnTo>
                  <a:lnTo>
                    <a:pt x="165" y="68"/>
                  </a:lnTo>
                  <a:lnTo>
                    <a:pt x="167" y="75"/>
                  </a:lnTo>
                  <a:lnTo>
                    <a:pt x="167" y="83"/>
                  </a:lnTo>
                </a:path>
              </a:pathLst>
            </a:custGeom>
            <a:solidFill>
              <a:srgbClr val="A70BDC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2" name="Freeform 235">
              <a:extLst>
                <a:ext uri="{FF2B5EF4-FFF2-40B4-BE49-F238E27FC236}">
                  <a16:creationId xmlns:a16="http://schemas.microsoft.com/office/drawing/2014/main" id="{2799B3FC-83F6-BD40-BD35-045B63984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3032" y="2388045"/>
              <a:ext cx="78552" cy="77617"/>
            </a:xfrm>
            <a:custGeom>
              <a:avLst/>
              <a:gdLst>
                <a:gd name="T0" fmla="*/ 167 w 167"/>
                <a:gd name="T1" fmla="*/ 92 h 167"/>
                <a:gd name="T2" fmla="*/ 164 w 167"/>
                <a:gd name="T3" fmla="*/ 107 h 167"/>
                <a:gd name="T4" fmla="*/ 158 w 167"/>
                <a:gd name="T5" fmla="*/ 123 h 167"/>
                <a:gd name="T6" fmla="*/ 148 w 167"/>
                <a:gd name="T7" fmla="*/ 136 h 167"/>
                <a:gd name="T8" fmla="*/ 137 w 167"/>
                <a:gd name="T9" fmla="*/ 148 h 167"/>
                <a:gd name="T10" fmla="*/ 123 w 167"/>
                <a:gd name="T11" fmla="*/ 157 h 167"/>
                <a:gd name="T12" fmla="*/ 110 w 167"/>
                <a:gd name="T13" fmla="*/ 163 h 167"/>
                <a:gd name="T14" fmla="*/ 93 w 167"/>
                <a:gd name="T15" fmla="*/ 167 h 167"/>
                <a:gd name="T16" fmla="*/ 75 w 167"/>
                <a:gd name="T17" fmla="*/ 167 h 167"/>
                <a:gd name="T18" fmla="*/ 60 w 167"/>
                <a:gd name="T19" fmla="*/ 163 h 167"/>
                <a:gd name="T20" fmla="*/ 45 w 167"/>
                <a:gd name="T21" fmla="*/ 157 h 167"/>
                <a:gd name="T22" fmla="*/ 31 w 167"/>
                <a:gd name="T23" fmla="*/ 148 h 167"/>
                <a:gd name="T24" fmla="*/ 20 w 167"/>
                <a:gd name="T25" fmla="*/ 136 h 167"/>
                <a:gd name="T26" fmla="*/ 12 w 167"/>
                <a:gd name="T27" fmla="*/ 123 h 167"/>
                <a:gd name="T28" fmla="*/ 4 w 167"/>
                <a:gd name="T29" fmla="*/ 107 h 167"/>
                <a:gd name="T30" fmla="*/ 2 w 167"/>
                <a:gd name="T31" fmla="*/ 92 h 167"/>
                <a:gd name="T32" fmla="*/ 2 w 167"/>
                <a:gd name="T33" fmla="*/ 75 h 167"/>
                <a:gd name="T34" fmla="*/ 4 w 167"/>
                <a:gd name="T35" fmla="*/ 60 h 167"/>
                <a:gd name="T36" fmla="*/ 12 w 167"/>
                <a:gd name="T37" fmla="*/ 44 h 167"/>
                <a:gd name="T38" fmla="*/ 20 w 167"/>
                <a:gd name="T39" fmla="*/ 31 h 167"/>
                <a:gd name="T40" fmla="*/ 31 w 167"/>
                <a:gd name="T41" fmla="*/ 19 h 167"/>
                <a:gd name="T42" fmla="*/ 45 w 167"/>
                <a:gd name="T43" fmla="*/ 10 h 167"/>
                <a:gd name="T44" fmla="*/ 60 w 167"/>
                <a:gd name="T45" fmla="*/ 4 h 167"/>
                <a:gd name="T46" fmla="*/ 75 w 167"/>
                <a:gd name="T47" fmla="*/ 0 h 167"/>
                <a:gd name="T48" fmla="*/ 93 w 167"/>
                <a:gd name="T49" fmla="*/ 0 h 167"/>
                <a:gd name="T50" fmla="*/ 110 w 167"/>
                <a:gd name="T51" fmla="*/ 4 h 167"/>
                <a:gd name="T52" fmla="*/ 123 w 167"/>
                <a:gd name="T53" fmla="*/ 10 h 167"/>
                <a:gd name="T54" fmla="*/ 137 w 167"/>
                <a:gd name="T55" fmla="*/ 19 h 167"/>
                <a:gd name="T56" fmla="*/ 148 w 167"/>
                <a:gd name="T57" fmla="*/ 31 h 167"/>
                <a:gd name="T58" fmla="*/ 158 w 167"/>
                <a:gd name="T59" fmla="*/ 44 h 167"/>
                <a:gd name="T60" fmla="*/ 164 w 167"/>
                <a:gd name="T61" fmla="*/ 60 h 167"/>
                <a:gd name="T62" fmla="*/ 167 w 167"/>
                <a:gd name="T63" fmla="*/ 7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167">
                  <a:moveTo>
                    <a:pt x="167" y="83"/>
                  </a:moveTo>
                  <a:lnTo>
                    <a:pt x="167" y="92"/>
                  </a:lnTo>
                  <a:lnTo>
                    <a:pt x="166" y="100"/>
                  </a:lnTo>
                  <a:lnTo>
                    <a:pt x="164" y="107"/>
                  </a:lnTo>
                  <a:lnTo>
                    <a:pt x="162" y="115"/>
                  </a:lnTo>
                  <a:lnTo>
                    <a:pt x="158" y="123"/>
                  </a:lnTo>
                  <a:lnTo>
                    <a:pt x="154" y="131"/>
                  </a:lnTo>
                  <a:lnTo>
                    <a:pt x="148" y="136"/>
                  </a:lnTo>
                  <a:lnTo>
                    <a:pt x="142" y="142"/>
                  </a:lnTo>
                  <a:lnTo>
                    <a:pt x="137" y="148"/>
                  </a:lnTo>
                  <a:lnTo>
                    <a:pt x="131" y="152"/>
                  </a:lnTo>
                  <a:lnTo>
                    <a:pt x="123" y="157"/>
                  </a:lnTo>
                  <a:lnTo>
                    <a:pt x="118" y="159"/>
                  </a:lnTo>
                  <a:lnTo>
                    <a:pt x="110" y="163"/>
                  </a:lnTo>
                  <a:lnTo>
                    <a:pt x="100" y="165"/>
                  </a:lnTo>
                  <a:lnTo>
                    <a:pt x="93" y="167"/>
                  </a:lnTo>
                  <a:lnTo>
                    <a:pt x="85" y="167"/>
                  </a:lnTo>
                  <a:lnTo>
                    <a:pt x="75" y="167"/>
                  </a:lnTo>
                  <a:lnTo>
                    <a:pt x="68" y="165"/>
                  </a:lnTo>
                  <a:lnTo>
                    <a:pt x="60" y="163"/>
                  </a:lnTo>
                  <a:lnTo>
                    <a:pt x="52" y="159"/>
                  </a:lnTo>
                  <a:lnTo>
                    <a:pt x="45" y="157"/>
                  </a:lnTo>
                  <a:lnTo>
                    <a:pt x="37" y="152"/>
                  </a:lnTo>
                  <a:lnTo>
                    <a:pt x="31" y="148"/>
                  </a:lnTo>
                  <a:lnTo>
                    <a:pt x="25" y="142"/>
                  </a:lnTo>
                  <a:lnTo>
                    <a:pt x="20" y="136"/>
                  </a:lnTo>
                  <a:lnTo>
                    <a:pt x="16" y="131"/>
                  </a:lnTo>
                  <a:lnTo>
                    <a:pt x="12" y="123"/>
                  </a:lnTo>
                  <a:lnTo>
                    <a:pt x="8" y="115"/>
                  </a:lnTo>
                  <a:lnTo>
                    <a:pt x="4" y="107"/>
                  </a:lnTo>
                  <a:lnTo>
                    <a:pt x="2" y="100"/>
                  </a:lnTo>
                  <a:lnTo>
                    <a:pt x="2" y="92"/>
                  </a:lnTo>
                  <a:lnTo>
                    <a:pt x="0" y="83"/>
                  </a:lnTo>
                  <a:lnTo>
                    <a:pt x="2" y="75"/>
                  </a:lnTo>
                  <a:lnTo>
                    <a:pt x="2" y="67"/>
                  </a:lnTo>
                  <a:lnTo>
                    <a:pt x="4" y="60"/>
                  </a:lnTo>
                  <a:lnTo>
                    <a:pt x="8" y="52"/>
                  </a:lnTo>
                  <a:lnTo>
                    <a:pt x="12" y="44"/>
                  </a:lnTo>
                  <a:lnTo>
                    <a:pt x="16" y="36"/>
                  </a:lnTo>
                  <a:lnTo>
                    <a:pt x="20" y="31"/>
                  </a:lnTo>
                  <a:lnTo>
                    <a:pt x="25" y="25"/>
                  </a:lnTo>
                  <a:lnTo>
                    <a:pt x="31" y="19"/>
                  </a:lnTo>
                  <a:lnTo>
                    <a:pt x="37" y="15"/>
                  </a:lnTo>
                  <a:lnTo>
                    <a:pt x="45" y="10"/>
                  </a:lnTo>
                  <a:lnTo>
                    <a:pt x="52" y="8"/>
                  </a:lnTo>
                  <a:lnTo>
                    <a:pt x="60" y="4"/>
                  </a:lnTo>
                  <a:lnTo>
                    <a:pt x="68" y="2"/>
                  </a:lnTo>
                  <a:lnTo>
                    <a:pt x="75" y="0"/>
                  </a:lnTo>
                  <a:lnTo>
                    <a:pt x="85" y="0"/>
                  </a:lnTo>
                  <a:lnTo>
                    <a:pt x="93" y="0"/>
                  </a:lnTo>
                  <a:lnTo>
                    <a:pt x="100" y="2"/>
                  </a:lnTo>
                  <a:lnTo>
                    <a:pt x="110" y="4"/>
                  </a:lnTo>
                  <a:lnTo>
                    <a:pt x="118" y="8"/>
                  </a:lnTo>
                  <a:lnTo>
                    <a:pt x="123" y="10"/>
                  </a:lnTo>
                  <a:lnTo>
                    <a:pt x="131" y="15"/>
                  </a:lnTo>
                  <a:lnTo>
                    <a:pt x="137" y="19"/>
                  </a:lnTo>
                  <a:lnTo>
                    <a:pt x="142" y="25"/>
                  </a:lnTo>
                  <a:lnTo>
                    <a:pt x="148" y="31"/>
                  </a:lnTo>
                  <a:lnTo>
                    <a:pt x="154" y="36"/>
                  </a:lnTo>
                  <a:lnTo>
                    <a:pt x="158" y="44"/>
                  </a:lnTo>
                  <a:lnTo>
                    <a:pt x="162" y="52"/>
                  </a:lnTo>
                  <a:lnTo>
                    <a:pt x="164" y="60"/>
                  </a:lnTo>
                  <a:lnTo>
                    <a:pt x="166" y="67"/>
                  </a:lnTo>
                  <a:lnTo>
                    <a:pt x="167" y="75"/>
                  </a:lnTo>
                  <a:lnTo>
                    <a:pt x="167" y="83"/>
                  </a:lnTo>
                </a:path>
              </a:pathLst>
            </a:custGeom>
            <a:solidFill>
              <a:srgbClr val="A70BDC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3" name="Freeform 236">
              <a:extLst>
                <a:ext uri="{FF2B5EF4-FFF2-40B4-BE49-F238E27FC236}">
                  <a16:creationId xmlns:a16="http://schemas.microsoft.com/office/drawing/2014/main" id="{E5C12234-CF99-744F-AD16-CE50E99CC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507" y="2201016"/>
              <a:ext cx="78552" cy="77617"/>
            </a:xfrm>
            <a:custGeom>
              <a:avLst/>
              <a:gdLst>
                <a:gd name="T0" fmla="*/ 167 w 167"/>
                <a:gd name="T1" fmla="*/ 92 h 167"/>
                <a:gd name="T2" fmla="*/ 163 w 167"/>
                <a:gd name="T3" fmla="*/ 109 h 167"/>
                <a:gd name="T4" fmla="*/ 158 w 167"/>
                <a:gd name="T5" fmla="*/ 123 h 167"/>
                <a:gd name="T6" fmla="*/ 148 w 167"/>
                <a:gd name="T7" fmla="*/ 136 h 167"/>
                <a:gd name="T8" fmla="*/ 137 w 167"/>
                <a:gd name="T9" fmla="*/ 148 h 167"/>
                <a:gd name="T10" fmla="*/ 123 w 167"/>
                <a:gd name="T11" fmla="*/ 157 h 167"/>
                <a:gd name="T12" fmla="*/ 110 w 167"/>
                <a:gd name="T13" fmla="*/ 163 h 167"/>
                <a:gd name="T14" fmla="*/ 92 w 167"/>
                <a:gd name="T15" fmla="*/ 167 h 167"/>
                <a:gd name="T16" fmla="*/ 75 w 167"/>
                <a:gd name="T17" fmla="*/ 167 h 167"/>
                <a:gd name="T18" fmla="*/ 60 w 167"/>
                <a:gd name="T19" fmla="*/ 163 h 167"/>
                <a:gd name="T20" fmla="*/ 44 w 167"/>
                <a:gd name="T21" fmla="*/ 157 h 167"/>
                <a:gd name="T22" fmla="*/ 31 w 167"/>
                <a:gd name="T23" fmla="*/ 148 h 167"/>
                <a:gd name="T24" fmla="*/ 19 w 167"/>
                <a:gd name="T25" fmla="*/ 136 h 167"/>
                <a:gd name="T26" fmla="*/ 10 w 167"/>
                <a:gd name="T27" fmla="*/ 123 h 167"/>
                <a:gd name="T28" fmla="*/ 4 w 167"/>
                <a:gd name="T29" fmla="*/ 109 h 167"/>
                <a:gd name="T30" fmla="*/ 0 w 167"/>
                <a:gd name="T31" fmla="*/ 92 h 167"/>
                <a:gd name="T32" fmla="*/ 0 w 167"/>
                <a:gd name="T33" fmla="*/ 75 h 167"/>
                <a:gd name="T34" fmla="*/ 4 w 167"/>
                <a:gd name="T35" fmla="*/ 59 h 167"/>
                <a:gd name="T36" fmla="*/ 10 w 167"/>
                <a:gd name="T37" fmla="*/ 44 h 167"/>
                <a:gd name="T38" fmla="*/ 19 w 167"/>
                <a:gd name="T39" fmla="*/ 30 h 167"/>
                <a:gd name="T40" fmla="*/ 31 w 167"/>
                <a:gd name="T41" fmla="*/ 19 h 167"/>
                <a:gd name="T42" fmla="*/ 44 w 167"/>
                <a:gd name="T43" fmla="*/ 11 h 167"/>
                <a:gd name="T44" fmla="*/ 60 w 167"/>
                <a:gd name="T45" fmla="*/ 4 h 167"/>
                <a:gd name="T46" fmla="*/ 75 w 167"/>
                <a:gd name="T47" fmla="*/ 2 h 167"/>
                <a:gd name="T48" fmla="*/ 92 w 167"/>
                <a:gd name="T49" fmla="*/ 2 h 167"/>
                <a:gd name="T50" fmla="*/ 110 w 167"/>
                <a:gd name="T51" fmla="*/ 4 h 167"/>
                <a:gd name="T52" fmla="*/ 123 w 167"/>
                <a:gd name="T53" fmla="*/ 11 h 167"/>
                <a:gd name="T54" fmla="*/ 137 w 167"/>
                <a:gd name="T55" fmla="*/ 19 h 167"/>
                <a:gd name="T56" fmla="*/ 148 w 167"/>
                <a:gd name="T57" fmla="*/ 30 h 167"/>
                <a:gd name="T58" fmla="*/ 158 w 167"/>
                <a:gd name="T59" fmla="*/ 44 h 167"/>
                <a:gd name="T60" fmla="*/ 163 w 167"/>
                <a:gd name="T61" fmla="*/ 59 h 167"/>
                <a:gd name="T62" fmla="*/ 167 w 167"/>
                <a:gd name="T63" fmla="*/ 7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167">
                  <a:moveTo>
                    <a:pt x="167" y="84"/>
                  </a:moveTo>
                  <a:lnTo>
                    <a:pt x="167" y="92"/>
                  </a:lnTo>
                  <a:lnTo>
                    <a:pt x="165" y="100"/>
                  </a:lnTo>
                  <a:lnTo>
                    <a:pt x="163" y="109"/>
                  </a:lnTo>
                  <a:lnTo>
                    <a:pt x="160" y="115"/>
                  </a:lnTo>
                  <a:lnTo>
                    <a:pt x="158" y="123"/>
                  </a:lnTo>
                  <a:lnTo>
                    <a:pt x="152" y="130"/>
                  </a:lnTo>
                  <a:lnTo>
                    <a:pt x="148" y="136"/>
                  </a:lnTo>
                  <a:lnTo>
                    <a:pt x="142" y="142"/>
                  </a:lnTo>
                  <a:lnTo>
                    <a:pt x="137" y="148"/>
                  </a:lnTo>
                  <a:lnTo>
                    <a:pt x="131" y="153"/>
                  </a:lnTo>
                  <a:lnTo>
                    <a:pt x="123" y="157"/>
                  </a:lnTo>
                  <a:lnTo>
                    <a:pt x="115" y="161"/>
                  </a:lnTo>
                  <a:lnTo>
                    <a:pt x="110" y="163"/>
                  </a:lnTo>
                  <a:lnTo>
                    <a:pt x="100" y="165"/>
                  </a:lnTo>
                  <a:lnTo>
                    <a:pt x="92" y="167"/>
                  </a:lnTo>
                  <a:lnTo>
                    <a:pt x="85" y="167"/>
                  </a:lnTo>
                  <a:lnTo>
                    <a:pt x="75" y="167"/>
                  </a:lnTo>
                  <a:lnTo>
                    <a:pt x="67" y="165"/>
                  </a:lnTo>
                  <a:lnTo>
                    <a:pt x="60" y="163"/>
                  </a:lnTo>
                  <a:lnTo>
                    <a:pt x="52" y="161"/>
                  </a:lnTo>
                  <a:lnTo>
                    <a:pt x="44" y="157"/>
                  </a:lnTo>
                  <a:lnTo>
                    <a:pt x="37" y="153"/>
                  </a:lnTo>
                  <a:lnTo>
                    <a:pt x="31" y="148"/>
                  </a:lnTo>
                  <a:lnTo>
                    <a:pt x="25" y="142"/>
                  </a:lnTo>
                  <a:lnTo>
                    <a:pt x="19" y="136"/>
                  </a:lnTo>
                  <a:lnTo>
                    <a:pt x="16" y="130"/>
                  </a:lnTo>
                  <a:lnTo>
                    <a:pt x="10" y="123"/>
                  </a:lnTo>
                  <a:lnTo>
                    <a:pt x="8" y="115"/>
                  </a:lnTo>
                  <a:lnTo>
                    <a:pt x="4" y="109"/>
                  </a:lnTo>
                  <a:lnTo>
                    <a:pt x="2" y="100"/>
                  </a:lnTo>
                  <a:lnTo>
                    <a:pt x="0" y="92"/>
                  </a:lnTo>
                  <a:lnTo>
                    <a:pt x="0" y="84"/>
                  </a:lnTo>
                  <a:lnTo>
                    <a:pt x="0" y="75"/>
                  </a:lnTo>
                  <a:lnTo>
                    <a:pt x="2" y="67"/>
                  </a:lnTo>
                  <a:lnTo>
                    <a:pt x="4" y="59"/>
                  </a:lnTo>
                  <a:lnTo>
                    <a:pt x="8" y="52"/>
                  </a:lnTo>
                  <a:lnTo>
                    <a:pt x="10" y="44"/>
                  </a:lnTo>
                  <a:lnTo>
                    <a:pt x="16" y="36"/>
                  </a:lnTo>
                  <a:lnTo>
                    <a:pt x="19" y="30"/>
                  </a:lnTo>
                  <a:lnTo>
                    <a:pt x="25" y="25"/>
                  </a:lnTo>
                  <a:lnTo>
                    <a:pt x="31" y="19"/>
                  </a:lnTo>
                  <a:lnTo>
                    <a:pt x="37" y="15"/>
                  </a:lnTo>
                  <a:lnTo>
                    <a:pt x="44" y="11"/>
                  </a:lnTo>
                  <a:lnTo>
                    <a:pt x="52" y="7"/>
                  </a:lnTo>
                  <a:lnTo>
                    <a:pt x="60" y="4"/>
                  </a:lnTo>
                  <a:lnTo>
                    <a:pt x="67" y="2"/>
                  </a:lnTo>
                  <a:lnTo>
                    <a:pt x="75" y="2"/>
                  </a:lnTo>
                  <a:lnTo>
                    <a:pt x="85" y="0"/>
                  </a:lnTo>
                  <a:lnTo>
                    <a:pt x="92" y="2"/>
                  </a:lnTo>
                  <a:lnTo>
                    <a:pt x="100" y="2"/>
                  </a:lnTo>
                  <a:lnTo>
                    <a:pt x="110" y="4"/>
                  </a:lnTo>
                  <a:lnTo>
                    <a:pt x="115" y="7"/>
                  </a:lnTo>
                  <a:lnTo>
                    <a:pt x="123" y="11"/>
                  </a:lnTo>
                  <a:lnTo>
                    <a:pt x="131" y="15"/>
                  </a:lnTo>
                  <a:lnTo>
                    <a:pt x="137" y="19"/>
                  </a:lnTo>
                  <a:lnTo>
                    <a:pt x="142" y="25"/>
                  </a:lnTo>
                  <a:lnTo>
                    <a:pt x="148" y="30"/>
                  </a:lnTo>
                  <a:lnTo>
                    <a:pt x="152" y="36"/>
                  </a:lnTo>
                  <a:lnTo>
                    <a:pt x="158" y="44"/>
                  </a:lnTo>
                  <a:lnTo>
                    <a:pt x="160" y="52"/>
                  </a:lnTo>
                  <a:lnTo>
                    <a:pt x="163" y="59"/>
                  </a:lnTo>
                  <a:lnTo>
                    <a:pt x="165" y="67"/>
                  </a:lnTo>
                  <a:lnTo>
                    <a:pt x="167" y="75"/>
                  </a:lnTo>
                  <a:lnTo>
                    <a:pt x="167" y="84"/>
                  </a:lnTo>
                </a:path>
              </a:pathLst>
            </a:custGeom>
            <a:solidFill>
              <a:srgbClr val="A70BDC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4" name="Freeform 237">
              <a:extLst>
                <a:ext uri="{FF2B5EF4-FFF2-40B4-BE49-F238E27FC236}">
                  <a16:creationId xmlns:a16="http://schemas.microsoft.com/office/drawing/2014/main" id="{952082F1-EB3E-F341-A485-5D2DCE95D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3032" y="2109372"/>
              <a:ext cx="78552" cy="77617"/>
            </a:xfrm>
            <a:custGeom>
              <a:avLst/>
              <a:gdLst>
                <a:gd name="T0" fmla="*/ 167 w 167"/>
                <a:gd name="T1" fmla="*/ 92 h 165"/>
                <a:gd name="T2" fmla="*/ 164 w 167"/>
                <a:gd name="T3" fmla="*/ 107 h 165"/>
                <a:gd name="T4" fmla="*/ 158 w 167"/>
                <a:gd name="T5" fmla="*/ 123 h 165"/>
                <a:gd name="T6" fmla="*/ 148 w 167"/>
                <a:gd name="T7" fmla="*/ 136 h 165"/>
                <a:gd name="T8" fmla="*/ 137 w 167"/>
                <a:gd name="T9" fmla="*/ 148 h 165"/>
                <a:gd name="T10" fmla="*/ 123 w 167"/>
                <a:gd name="T11" fmla="*/ 155 h 165"/>
                <a:gd name="T12" fmla="*/ 110 w 167"/>
                <a:gd name="T13" fmla="*/ 161 h 165"/>
                <a:gd name="T14" fmla="*/ 93 w 167"/>
                <a:gd name="T15" fmla="*/ 165 h 165"/>
                <a:gd name="T16" fmla="*/ 75 w 167"/>
                <a:gd name="T17" fmla="*/ 165 h 165"/>
                <a:gd name="T18" fmla="*/ 60 w 167"/>
                <a:gd name="T19" fmla="*/ 161 h 165"/>
                <a:gd name="T20" fmla="*/ 45 w 167"/>
                <a:gd name="T21" fmla="*/ 155 h 165"/>
                <a:gd name="T22" fmla="*/ 31 w 167"/>
                <a:gd name="T23" fmla="*/ 148 h 165"/>
                <a:gd name="T24" fmla="*/ 20 w 167"/>
                <a:gd name="T25" fmla="*/ 136 h 165"/>
                <a:gd name="T26" fmla="*/ 12 w 167"/>
                <a:gd name="T27" fmla="*/ 123 h 165"/>
                <a:gd name="T28" fmla="*/ 4 w 167"/>
                <a:gd name="T29" fmla="*/ 107 h 165"/>
                <a:gd name="T30" fmla="*/ 2 w 167"/>
                <a:gd name="T31" fmla="*/ 92 h 165"/>
                <a:gd name="T32" fmla="*/ 2 w 167"/>
                <a:gd name="T33" fmla="*/ 75 h 165"/>
                <a:gd name="T34" fmla="*/ 4 w 167"/>
                <a:gd name="T35" fmla="*/ 58 h 165"/>
                <a:gd name="T36" fmla="*/ 12 w 167"/>
                <a:gd name="T37" fmla="*/ 42 h 165"/>
                <a:gd name="T38" fmla="*/ 20 w 167"/>
                <a:gd name="T39" fmla="*/ 31 h 165"/>
                <a:gd name="T40" fmla="*/ 31 w 167"/>
                <a:gd name="T41" fmla="*/ 19 h 165"/>
                <a:gd name="T42" fmla="*/ 45 w 167"/>
                <a:gd name="T43" fmla="*/ 10 h 165"/>
                <a:gd name="T44" fmla="*/ 60 w 167"/>
                <a:gd name="T45" fmla="*/ 4 h 165"/>
                <a:gd name="T46" fmla="*/ 75 w 167"/>
                <a:gd name="T47" fmla="*/ 0 h 165"/>
                <a:gd name="T48" fmla="*/ 93 w 167"/>
                <a:gd name="T49" fmla="*/ 0 h 165"/>
                <a:gd name="T50" fmla="*/ 110 w 167"/>
                <a:gd name="T51" fmla="*/ 4 h 165"/>
                <a:gd name="T52" fmla="*/ 123 w 167"/>
                <a:gd name="T53" fmla="*/ 10 h 165"/>
                <a:gd name="T54" fmla="*/ 137 w 167"/>
                <a:gd name="T55" fmla="*/ 19 h 165"/>
                <a:gd name="T56" fmla="*/ 148 w 167"/>
                <a:gd name="T57" fmla="*/ 31 h 165"/>
                <a:gd name="T58" fmla="*/ 158 w 167"/>
                <a:gd name="T59" fmla="*/ 42 h 165"/>
                <a:gd name="T60" fmla="*/ 164 w 167"/>
                <a:gd name="T61" fmla="*/ 58 h 165"/>
                <a:gd name="T62" fmla="*/ 167 w 167"/>
                <a:gd name="T63" fmla="*/ 7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165">
                  <a:moveTo>
                    <a:pt x="167" y="83"/>
                  </a:moveTo>
                  <a:lnTo>
                    <a:pt x="167" y="92"/>
                  </a:lnTo>
                  <a:lnTo>
                    <a:pt x="166" y="100"/>
                  </a:lnTo>
                  <a:lnTo>
                    <a:pt x="164" y="107"/>
                  </a:lnTo>
                  <a:lnTo>
                    <a:pt x="162" y="115"/>
                  </a:lnTo>
                  <a:lnTo>
                    <a:pt x="158" y="123"/>
                  </a:lnTo>
                  <a:lnTo>
                    <a:pt x="154" y="129"/>
                  </a:lnTo>
                  <a:lnTo>
                    <a:pt x="148" y="136"/>
                  </a:lnTo>
                  <a:lnTo>
                    <a:pt x="142" y="142"/>
                  </a:lnTo>
                  <a:lnTo>
                    <a:pt x="137" y="148"/>
                  </a:lnTo>
                  <a:lnTo>
                    <a:pt x="131" y="152"/>
                  </a:lnTo>
                  <a:lnTo>
                    <a:pt x="123" y="155"/>
                  </a:lnTo>
                  <a:lnTo>
                    <a:pt x="118" y="159"/>
                  </a:lnTo>
                  <a:lnTo>
                    <a:pt x="110" y="161"/>
                  </a:lnTo>
                  <a:lnTo>
                    <a:pt x="100" y="165"/>
                  </a:lnTo>
                  <a:lnTo>
                    <a:pt x="93" y="165"/>
                  </a:lnTo>
                  <a:lnTo>
                    <a:pt x="85" y="165"/>
                  </a:lnTo>
                  <a:lnTo>
                    <a:pt x="75" y="165"/>
                  </a:lnTo>
                  <a:lnTo>
                    <a:pt x="68" y="165"/>
                  </a:lnTo>
                  <a:lnTo>
                    <a:pt x="60" y="161"/>
                  </a:lnTo>
                  <a:lnTo>
                    <a:pt x="52" y="159"/>
                  </a:lnTo>
                  <a:lnTo>
                    <a:pt x="45" y="155"/>
                  </a:lnTo>
                  <a:lnTo>
                    <a:pt x="37" y="152"/>
                  </a:lnTo>
                  <a:lnTo>
                    <a:pt x="31" y="148"/>
                  </a:lnTo>
                  <a:lnTo>
                    <a:pt x="25" y="142"/>
                  </a:lnTo>
                  <a:lnTo>
                    <a:pt x="20" y="136"/>
                  </a:lnTo>
                  <a:lnTo>
                    <a:pt x="16" y="129"/>
                  </a:lnTo>
                  <a:lnTo>
                    <a:pt x="12" y="123"/>
                  </a:lnTo>
                  <a:lnTo>
                    <a:pt x="8" y="115"/>
                  </a:lnTo>
                  <a:lnTo>
                    <a:pt x="4" y="107"/>
                  </a:lnTo>
                  <a:lnTo>
                    <a:pt x="2" y="100"/>
                  </a:lnTo>
                  <a:lnTo>
                    <a:pt x="2" y="92"/>
                  </a:lnTo>
                  <a:lnTo>
                    <a:pt x="0" y="83"/>
                  </a:lnTo>
                  <a:lnTo>
                    <a:pt x="2" y="75"/>
                  </a:lnTo>
                  <a:lnTo>
                    <a:pt x="2" y="65"/>
                  </a:lnTo>
                  <a:lnTo>
                    <a:pt x="4" y="58"/>
                  </a:lnTo>
                  <a:lnTo>
                    <a:pt x="8" y="50"/>
                  </a:lnTo>
                  <a:lnTo>
                    <a:pt x="12" y="42"/>
                  </a:lnTo>
                  <a:lnTo>
                    <a:pt x="16" y="36"/>
                  </a:lnTo>
                  <a:lnTo>
                    <a:pt x="20" y="31"/>
                  </a:lnTo>
                  <a:lnTo>
                    <a:pt x="25" y="23"/>
                  </a:lnTo>
                  <a:lnTo>
                    <a:pt x="31" y="19"/>
                  </a:lnTo>
                  <a:lnTo>
                    <a:pt x="37" y="13"/>
                  </a:lnTo>
                  <a:lnTo>
                    <a:pt x="45" y="10"/>
                  </a:lnTo>
                  <a:lnTo>
                    <a:pt x="52" y="6"/>
                  </a:lnTo>
                  <a:lnTo>
                    <a:pt x="60" y="4"/>
                  </a:lnTo>
                  <a:lnTo>
                    <a:pt x="68" y="2"/>
                  </a:lnTo>
                  <a:lnTo>
                    <a:pt x="75" y="0"/>
                  </a:lnTo>
                  <a:lnTo>
                    <a:pt x="85" y="0"/>
                  </a:lnTo>
                  <a:lnTo>
                    <a:pt x="93" y="0"/>
                  </a:lnTo>
                  <a:lnTo>
                    <a:pt x="100" y="2"/>
                  </a:lnTo>
                  <a:lnTo>
                    <a:pt x="110" y="4"/>
                  </a:lnTo>
                  <a:lnTo>
                    <a:pt x="118" y="6"/>
                  </a:lnTo>
                  <a:lnTo>
                    <a:pt x="123" y="10"/>
                  </a:lnTo>
                  <a:lnTo>
                    <a:pt x="131" y="13"/>
                  </a:lnTo>
                  <a:lnTo>
                    <a:pt x="137" y="19"/>
                  </a:lnTo>
                  <a:lnTo>
                    <a:pt x="142" y="23"/>
                  </a:lnTo>
                  <a:lnTo>
                    <a:pt x="148" y="31"/>
                  </a:lnTo>
                  <a:lnTo>
                    <a:pt x="154" y="36"/>
                  </a:lnTo>
                  <a:lnTo>
                    <a:pt x="158" y="42"/>
                  </a:lnTo>
                  <a:lnTo>
                    <a:pt x="162" y="50"/>
                  </a:lnTo>
                  <a:lnTo>
                    <a:pt x="164" y="58"/>
                  </a:lnTo>
                  <a:lnTo>
                    <a:pt x="166" y="65"/>
                  </a:lnTo>
                  <a:lnTo>
                    <a:pt x="167" y="75"/>
                  </a:lnTo>
                  <a:lnTo>
                    <a:pt x="167" y="83"/>
                  </a:lnTo>
                </a:path>
              </a:pathLst>
            </a:custGeom>
            <a:solidFill>
              <a:srgbClr val="A70BDC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5" name="Freeform 238">
              <a:extLst>
                <a:ext uri="{FF2B5EF4-FFF2-40B4-BE49-F238E27FC236}">
                  <a16:creationId xmlns:a16="http://schemas.microsoft.com/office/drawing/2014/main" id="{FC85EF07-7C5D-CA4B-88CB-E68E6C02D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982" y="2463792"/>
              <a:ext cx="78552" cy="78552"/>
            </a:xfrm>
            <a:custGeom>
              <a:avLst/>
              <a:gdLst>
                <a:gd name="T0" fmla="*/ 165 w 167"/>
                <a:gd name="T1" fmla="*/ 92 h 167"/>
                <a:gd name="T2" fmla="*/ 163 w 167"/>
                <a:gd name="T3" fmla="*/ 110 h 167"/>
                <a:gd name="T4" fmla="*/ 156 w 167"/>
                <a:gd name="T5" fmla="*/ 123 h 167"/>
                <a:gd name="T6" fmla="*/ 148 w 167"/>
                <a:gd name="T7" fmla="*/ 136 h 167"/>
                <a:gd name="T8" fmla="*/ 136 w 167"/>
                <a:gd name="T9" fmla="*/ 148 h 167"/>
                <a:gd name="T10" fmla="*/ 123 w 167"/>
                <a:gd name="T11" fmla="*/ 158 h 167"/>
                <a:gd name="T12" fmla="*/ 108 w 167"/>
                <a:gd name="T13" fmla="*/ 163 h 167"/>
                <a:gd name="T14" fmla="*/ 92 w 167"/>
                <a:gd name="T15" fmla="*/ 167 h 167"/>
                <a:gd name="T16" fmla="*/ 75 w 167"/>
                <a:gd name="T17" fmla="*/ 167 h 167"/>
                <a:gd name="T18" fmla="*/ 58 w 167"/>
                <a:gd name="T19" fmla="*/ 163 h 167"/>
                <a:gd name="T20" fmla="*/ 44 w 167"/>
                <a:gd name="T21" fmla="*/ 158 h 167"/>
                <a:gd name="T22" fmla="*/ 31 w 167"/>
                <a:gd name="T23" fmla="*/ 148 h 167"/>
                <a:gd name="T24" fmla="*/ 19 w 167"/>
                <a:gd name="T25" fmla="*/ 136 h 167"/>
                <a:gd name="T26" fmla="*/ 10 w 167"/>
                <a:gd name="T27" fmla="*/ 123 h 167"/>
                <a:gd name="T28" fmla="*/ 4 w 167"/>
                <a:gd name="T29" fmla="*/ 110 h 167"/>
                <a:gd name="T30" fmla="*/ 0 w 167"/>
                <a:gd name="T31" fmla="*/ 92 h 167"/>
                <a:gd name="T32" fmla="*/ 0 w 167"/>
                <a:gd name="T33" fmla="*/ 75 h 167"/>
                <a:gd name="T34" fmla="*/ 4 w 167"/>
                <a:gd name="T35" fmla="*/ 60 h 167"/>
                <a:gd name="T36" fmla="*/ 10 w 167"/>
                <a:gd name="T37" fmla="*/ 44 h 167"/>
                <a:gd name="T38" fmla="*/ 19 w 167"/>
                <a:gd name="T39" fmla="*/ 31 h 167"/>
                <a:gd name="T40" fmla="*/ 31 w 167"/>
                <a:gd name="T41" fmla="*/ 19 h 167"/>
                <a:gd name="T42" fmla="*/ 44 w 167"/>
                <a:gd name="T43" fmla="*/ 12 h 167"/>
                <a:gd name="T44" fmla="*/ 58 w 167"/>
                <a:gd name="T45" fmla="*/ 4 h 167"/>
                <a:gd name="T46" fmla="*/ 75 w 167"/>
                <a:gd name="T47" fmla="*/ 2 h 167"/>
                <a:gd name="T48" fmla="*/ 92 w 167"/>
                <a:gd name="T49" fmla="*/ 2 h 167"/>
                <a:gd name="T50" fmla="*/ 108 w 167"/>
                <a:gd name="T51" fmla="*/ 4 h 167"/>
                <a:gd name="T52" fmla="*/ 123 w 167"/>
                <a:gd name="T53" fmla="*/ 12 h 167"/>
                <a:gd name="T54" fmla="*/ 136 w 167"/>
                <a:gd name="T55" fmla="*/ 19 h 167"/>
                <a:gd name="T56" fmla="*/ 148 w 167"/>
                <a:gd name="T57" fmla="*/ 31 h 167"/>
                <a:gd name="T58" fmla="*/ 156 w 167"/>
                <a:gd name="T59" fmla="*/ 44 h 167"/>
                <a:gd name="T60" fmla="*/ 163 w 167"/>
                <a:gd name="T61" fmla="*/ 60 h 167"/>
                <a:gd name="T62" fmla="*/ 165 w 167"/>
                <a:gd name="T63" fmla="*/ 7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167">
                  <a:moveTo>
                    <a:pt x="167" y="85"/>
                  </a:moveTo>
                  <a:lnTo>
                    <a:pt x="165" y="92"/>
                  </a:lnTo>
                  <a:lnTo>
                    <a:pt x="165" y="100"/>
                  </a:lnTo>
                  <a:lnTo>
                    <a:pt x="163" y="110"/>
                  </a:lnTo>
                  <a:lnTo>
                    <a:pt x="159" y="117"/>
                  </a:lnTo>
                  <a:lnTo>
                    <a:pt x="156" y="123"/>
                  </a:lnTo>
                  <a:lnTo>
                    <a:pt x="152" y="131"/>
                  </a:lnTo>
                  <a:lnTo>
                    <a:pt x="148" y="136"/>
                  </a:lnTo>
                  <a:lnTo>
                    <a:pt x="142" y="142"/>
                  </a:lnTo>
                  <a:lnTo>
                    <a:pt x="136" y="148"/>
                  </a:lnTo>
                  <a:lnTo>
                    <a:pt x="131" y="154"/>
                  </a:lnTo>
                  <a:lnTo>
                    <a:pt x="123" y="158"/>
                  </a:lnTo>
                  <a:lnTo>
                    <a:pt x="115" y="161"/>
                  </a:lnTo>
                  <a:lnTo>
                    <a:pt x="108" y="163"/>
                  </a:lnTo>
                  <a:lnTo>
                    <a:pt x="100" y="165"/>
                  </a:lnTo>
                  <a:lnTo>
                    <a:pt x="92" y="167"/>
                  </a:lnTo>
                  <a:lnTo>
                    <a:pt x="83" y="167"/>
                  </a:lnTo>
                  <a:lnTo>
                    <a:pt x="75" y="167"/>
                  </a:lnTo>
                  <a:lnTo>
                    <a:pt x="67" y="165"/>
                  </a:lnTo>
                  <a:lnTo>
                    <a:pt x="58" y="163"/>
                  </a:lnTo>
                  <a:lnTo>
                    <a:pt x="52" y="161"/>
                  </a:lnTo>
                  <a:lnTo>
                    <a:pt x="44" y="158"/>
                  </a:lnTo>
                  <a:lnTo>
                    <a:pt x="37" y="154"/>
                  </a:lnTo>
                  <a:lnTo>
                    <a:pt x="31" y="148"/>
                  </a:lnTo>
                  <a:lnTo>
                    <a:pt x="25" y="142"/>
                  </a:lnTo>
                  <a:lnTo>
                    <a:pt x="19" y="136"/>
                  </a:lnTo>
                  <a:lnTo>
                    <a:pt x="14" y="131"/>
                  </a:lnTo>
                  <a:lnTo>
                    <a:pt x="10" y="123"/>
                  </a:lnTo>
                  <a:lnTo>
                    <a:pt x="6" y="117"/>
                  </a:lnTo>
                  <a:lnTo>
                    <a:pt x="4" y="110"/>
                  </a:lnTo>
                  <a:lnTo>
                    <a:pt x="2" y="100"/>
                  </a:lnTo>
                  <a:lnTo>
                    <a:pt x="0" y="92"/>
                  </a:lnTo>
                  <a:lnTo>
                    <a:pt x="0" y="85"/>
                  </a:lnTo>
                  <a:lnTo>
                    <a:pt x="0" y="75"/>
                  </a:lnTo>
                  <a:lnTo>
                    <a:pt x="2" y="67"/>
                  </a:lnTo>
                  <a:lnTo>
                    <a:pt x="4" y="60"/>
                  </a:lnTo>
                  <a:lnTo>
                    <a:pt x="6" y="52"/>
                  </a:lnTo>
                  <a:lnTo>
                    <a:pt x="10" y="44"/>
                  </a:lnTo>
                  <a:lnTo>
                    <a:pt x="14" y="37"/>
                  </a:lnTo>
                  <a:lnTo>
                    <a:pt x="19" y="31"/>
                  </a:lnTo>
                  <a:lnTo>
                    <a:pt x="25" y="25"/>
                  </a:lnTo>
                  <a:lnTo>
                    <a:pt x="31" y="19"/>
                  </a:lnTo>
                  <a:lnTo>
                    <a:pt x="37" y="16"/>
                  </a:lnTo>
                  <a:lnTo>
                    <a:pt x="44" y="12"/>
                  </a:lnTo>
                  <a:lnTo>
                    <a:pt x="52" y="8"/>
                  </a:lnTo>
                  <a:lnTo>
                    <a:pt x="58" y="4"/>
                  </a:lnTo>
                  <a:lnTo>
                    <a:pt x="67" y="2"/>
                  </a:lnTo>
                  <a:lnTo>
                    <a:pt x="75" y="2"/>
                  </a:lnTo>
                  <a:lnTo>
                    <a:pt x="83" y="0"/>
                  </a:lnTo>
                  <a:lnTo>
                    <a:pt x="92" y="2"/>
                  </a:lnTo>
                  <a:lnTo>
                    <a:pt x="100" y="2"/>
                  </a:lnTo>
                  <a:lnTo>
                    <a:pt x="108" y="4"/>
                  </a:lnTo>
                  <a:lnTo>
                    <a:pt x="115" y="8"/>
                  </a:lnTo>
                  <a:lnTo>
                    <a:pt x="123" y="12"/>
                  </a:lnTo>
                  <a:lnTo>
                    <a:pt x="131" y="16"/>
                  </a:lnTo>
                  <a:lnTo>
                    <a:pt x="136" y="19"/>
                  </a:lnTo>
                  <a:lnTo>
                    <a:pt x="142" y="25"/>
                  </a:lnTo>
                  <a:lnTo>
                    <a:pt x="148" y="31"/>
                  </a:lnTo>
                  <a:lnTo>
                    <a:pt x="152" y="37"/>
                  </a:lnTo>
                  <a:lnTo>
                    <a:pt x="156" y="44"/>
                  </a:lnTo>
                  <a:lnTo>
                    <a:pt x="159" y="52"/>
                  </a:lnTo>
                  <a:lnTo>
                    <a:pt x="163" y="60"/>
                  </a:lnTo>
                  <a:lnTo>
                    <a:pt x="165" y="67"/>
                  </a:lnTo>
                  <a:lnTo>
                    <a:pt x="165" y="75"/>
                  </a:lnTo>
                  <a:lnTo>
                    <a:pt x="167" y="85"/>
                  </a:lnTo>
                </a:path>
              </a:pathLst>
            </a:custGeom>
            <a:solidFill>
              <a:srgbClr val="A70BDC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16" name="Freeform 239">
              <a:extLst>
                <a:ext uri="{FF2B5EF4-FFF2-40B4-BE49-F238E27FC236}">
                  <a16:creationId xmlns:a16="http://schemas.microsoft.com/office/drawing/2014/main" id="{95616D88-D1EB-504B-96F3-57ECBCAAD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982" y="2039235"/>
              <a:ext cx="78552" cy="77617"/>
            </a:xfrm>
            <a:custGeom>
              <a:avLst/>
              <a:gdLst>
                <a:gd name="T0" fmla="*/ 165 w 167"/>
                <a:gd name="T1" fmla="*/ 92 h 165"/>
                <a:gd name="T2" fmla="*/ 163 w 167"/>
                <a:gd name="T3" fmla="*/ 108 h 165"/>
                <a:gd name="T4" fmla="*/ 156 w 167"/>
                <a:gd name="T5" fmla="*/ 123 h 165"/>
                <a:gd name="T6" fmla="*/ 148 w 167"/>
                <a:gd name="T7" fmla="*/ 137 h 165"/>
                <a:gd name="T8" fmla="*/ 136 w 167"/>
                <a:gd name="T9" fmla="*/ 148 h 165"/>
                <a:gd name="T10" fmla="*/ 123 w 167"/>
                <a:gd name="T11" fmla="*/ 156 h 165"/>
                <a:gd name="T12" fmla="*/ 108 w 167"/>
                <a:gd name="T13" fmla="*/ 162 h 165"/>
                <a:gd name="T14" fmla="*/ 92 w 167"/>
                <a:gd name="T15" fmla="*/ 165 h 165"/>
                <a:gd name="T16" fmla="*/ 75 w 167"/>
                <a:gd name="T17" fmla="*/ 165 h 165"/>
                <a:gd name="T18" fmla="*/ 58 w 167"/>
                <a:gd name="T19" fmla="*/ 162 h 165"/>
                <a:gd name="T20" fmla="*/ 44 w 167"/>
                <a:gd name="T21" fmla="*/ 156 h 165"/>
                <a:gd name="T22" fmla="*/ 31 w 167"/>
                <a:gd name="T23" fmla="*/ 148 h 165"/>
                <a:gd name="T24" fmla="*/ 19 w 167"/>
                <a:gd name="T25" fmla="*/ 137 h 165"/>
                <a:gd name="T26" fmla="*/ 10 w 167"/>
                <a:gd name="T27" fmla="*/ 123 h 165"/>
                <a:gd name="T28" fmla="*/ 4 w 167"/>
                <a:gd name="T29" fmla="*/ 108 h 165"/>
                <a:gd name="T30" fmla="*/ 0 w 167"/>
                <a:gd name="T31" fmla="*/ 92 h 165"/>
                <a:gd name="T32" fmla="*/ 0 w 167"/>
                <a:gd name="T33" fmla="*/ 75 h 165"/>
                <a:gd name="T34" fmla="*/ 4 w 167"/>
                <a:gd name="T35" fmla="*/ 58 h 165"/>
                <a:gd name="T36" fmla="*/ 10 w 167"/>
                <a:gd name="T37" fmla="*/ 44 h 165"/>
                <a:gd name="T38" fmla="*/ 19 w 167"/>
                <a:gd name="T39" fmla="*/ 31 h 165"/>
                <a:gd name="T40" fmla="*/ 31 w 167"/>
                <a:gd name="T41" fmla="*/ 19 h 165"/>
                <a:gd name="T42" fmla="*/ 44 w 167"/>
                <a:gd name="T43" fmla="*/ 10 h 165"/>
                <a:gd name="T44" fmla="*/ 58 w 167"/>
                <a:gd name="T45" fmla="*/ 4 h 165"/>
                <a:gd name="T46" fmla="*/ 75 w 167"/>
                <a:gd name="T47" fmla="*/ 0 h 165"/>
                <a:gd name="T48" fmla="*/ 92 w 167"/>
                <a:gd name="T49" fmla="*/ 0 h 165"/>
                <a:gd name="T50" fmla="*/ 108 w 167"/>
                <a:gd name="T51" fmla="*/ 4 h 165"/>
                <a:gd name="T52" fmla="*/ 123 w 167"/>
                <a:gd name="T53" fmla="*/ 10 h 165"/>
                <a:gd name="T54" fmla="*/ 136 w 167"/>
                <a:gd name="T55" fmla="*/ 19 h 165"/>
                <a:gd name="T56" fmla="*/ 148 w 167"/>
                <a:gd name="T57" fmla="*/ 31 h 165"/>
                <a:gd name="T58" fmla="*/ 156 w 167"/>
                <a:gd name="T59" fmla="*/ 44 h 165"/>
                <a:gd name="T60" fmla="*/ 163 w 167"/>
                <a:gd name="T61" fmla="*/ 58 h 165"/>
                <a:gd name="T62" fmla="*/ 165 w 167"/>
                <a:gd name="T63" fmla="*/ 7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165">
                  <a:moveTo>
                    <a:pt x="167" y="83"/>
                  </a:moveTo>
                  <a:lnTo>
                    <a:pt x="165" y="92"/>
                  </a:lnTo>
                  <a:lnTo>
                    <a:pt x="165" y="100"/>
                  </a:lnTo>
                  <a:lnTo>
                    <a:pt x="163" y="108"/>
                  </a:lnTo>
                  <a:lnTo>
                    <a:pt x="159" y="115"/>
                  </a:lnTo>
                  <a:lnTo>
                    <a:pt x="156" y="123"/>
                  </a:lnTo>
                  <a:lnTo>
                    <a:pt x="152" y="129"/>
                  </a:lnTo>
                  <a:lnTo>
                    <a:pt x="148" y="137"/>
                  </a:lnTo>
                  <a:lnTo>
                    <a:pt x="142" y="142"/>
                  </a:lnTo>
                  <a:lnTo>
                    <a:pt x="136" y="148"/>
                  </a:lnTo>
                  <a:lnTo>
                    <a:pt x="131" y="152"/>
                  </a:lnTo>
                  <a:lnTo>
                    <a:pt x="123" y="156"/>
                  </a:lnTo>
                  <a:lnTo>
                    <a:pt x="115" y="160"/>
                  </a:lnTo>
                  <a:lnTo>
                    <a:pt x="108" y="162"/>
                  </a:lnTo>
                  <a:lnTo>
                    <a:pt x="100" y="165"/>
                  </a:lnTo>
                  <a:lnTo>
                    <a:pt x="92" y="165"/>
                  </a:lnTo>
                  <a:lnTo>
                    <a:pt x="83" y="165"/>
                  </a:lnTo>
                  <a:lnTo>
                    <a:pt x="75" y="165"/>
                  </a:lnTo>
                  <a:lnTo>
                    <a:pt x="67" y="165"/>
                  </a:lnTo>
                  <a:lnTo>
                    <a:pt x="58" y="162"/>
                  </a:lnTo>
                  <a:lnTo>
                    <a:pt x="52" y="160"/>
                  </a:lnTo>
                  <a:lnTo>
                    <a:pt x="44" y="156"/>
                  </a:lnTo>
                  <a:lnTo>
                    <a:pt x="37" y="152"/>
                  </a:lnTo>
                  <a:lnTo>
                    <a:pt x="31" y="148"/>
                  </a:lnTo>
                  <a:lnTo>
                    <a:pt x="25" y="142"/>
                  </a:lnTo>
                  <a:lnTo>
                    <a:pt x="19" y="137"/>
                  </a:lnTo>
                  <a:lnTo>
                    <a:pt x="14" y="129"/>
                  </a:lnTo>
                  <a:lnTo>
                    <a:pt x="10" y="123"/>
                  </a:lnTo>
                  <a:lnTo>
                    <a:pt x="6" y="115"/>
                  </a:lnTo>
                  <a:lnTo>
                    <a:pt x="4" y="108"/>
                  </a:lnTo>
                  <a:lnTo>
                    <a:pt x="2" y="100"/>
                  </a:lnTo>
                  <a:lnTo>
                    <a:pt x="0" y="92"/>
                  </a:lnTo>
                  <a:lnTo>
                    <a:pt x="0" y="83"/>
                  </a:lnTo>
                  <a:lnTo>
                    <a:pt x="0" y="75"/>
                  </a:lnTo>
                  <a:lnTo>
                    <a:pt x="2" y="66"/>
                  </a:lnTo>
                  <a:lnTo>
                    <a:pt x="4" y="58"/>
                  </a:lnTo>
                  <a:lnTo>
                    <a:pt x="6" y="50"/>
                  </a:lnTo>
                  <a:lnTo>
                    <a:pt x="10" y="44"/>
                  </a:lnTo>
                  <a:lnTo>
                    <a:pt x="14" y="37"/>
                  </a:lnTo>
                  <a:lnTo>
                    <a:pt x="19" y="31"/>
                  </a:lnTo>
                  <a:lnTo>
                    <a:pt x="25" y="25"/>
                  </a:lnTo>
                  <a:lnTo>
                    <a:pt x="31" y="19"/>
                  </a:lnTo>
                  <a:lnTo>
                    <a:pt x="37" y="14"/>
                  </a:lnTo>
                  <a:lnTo>
                    <a:pt x="44" y="10"/>
                  </a:lnTo>
                  <a:lnTo>
                    <a:pt x="52" y="6"/>
                  </a:lnTo>
                  <a:lnTo>
                    <a:pt x="58" y="4"/>
                  </a:lnTo>
                  <a:lnTo>
                    <a:pt x="67" y="2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2" y="0"/>
                  </a:lnTo>
                  <a:lnTo>
                    <a:pt x="100" y="2"/>
                  </a:lnTo>
                  <a:lnTo>
                    <a:pt x="108" y="4"/>
                  </a:lnTo>
                  <a:lnTo>
                    <a:pt x="115" y="6"/>
                  </a:lnTo>
                  <a:lnTo>
                    <a:pt x="123" y="10"/>
                  </a:lnTo>
                  <a:lnTo>
                    <a:pt x="131" y="14"/>
                  </a:lnTo>
                  <a:lnTo>
                    <a:pt x="136" y="19"/>
                  </a:lnTo>
                  <a:lnTo>
                    <a:pt x="142" y="25"/>
                  </a:lnTo>
                  <a:lnTo>
                    <a:pt x="148" y="31"/>
                  </a:lnTo>
                  <a:lnTo>
                    <a:pt x="152" y="37"/>
                  </a:lnTo>
                  <a:lnTo>
                    <a:pt x="156" y="44"/>
                  </a:lnTo>
                  <a:lnTo>
                    <a:pt x="159" y="50"/>
                  </a:lnTo>
                  <a:lnTo>
                    <a:pt x="163" y="58"/>
                  </a:lnTo>
                  <a:lnTo>
                    <a:pt x="165" y="66"/>
                  </a:lnTo>
                  <a:lnTo>
                    <a:pt x="165" y="75"/>
                  </a:lnTo>
                  <a:lnTo>
                    <a:pt x="167" y="83"/>
                  </a:lnTo>
                </a:path>
              </a:pathLst>
            </a:custGeom>
            <a:solidFill>
              <a:srgbClr val="A70BDC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2" name="Freeform 245">
              <a:extLst>
                <a:ext uri="{FF2B5EF4-FFF2-40B4-BE49-F238E27FC236}">
                  <a16:creationId xmlns:a16="http://schemas.microsoft.com/office/drawing/2014/main" id="{16440858-E028-D840-828A-6B861F479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565" y="3064155"/>
              <a:ext cx="78552" cy="77617"/>
            </a:xfrm>
            <a:custGeom>
              <a:avLst/>
              <a:gdLst>
                <a:gd name="T0" fmla="*/ 165 w 167"/>
                <a:gd name="T1" fmla="*/ 92 h 165"/>
                <a:gd name="T2" fmla="*/ 164 w 167"/>
                <a:gd name="T3" fmla="*/ 108 h 165"/>
                <a:gd name="T4" fmla="*/ 156 w 167"/>
                <a:gd name="T5" fmla="*/ 123 h 165"/>
                <a:gd name="T6" fmla="*/ 148 w 167"/>
                <a:gd name="T7" fmla="*/ 136 h 165"/>
                <a:gd name="T8" fmla="*/ 137 w 167"/>
                <a:gd name="T9" fmla="*/ 148 h 165"/>
                <a:gd name="T10" fmla="*/ 123 w 167"/>
                <a:gd name="T11" fmla="*/ 156 h 165"/>
                <a:gd name="T12" fmla="*/ 108 w 167"/>
                <a:gd name="T13" fmla="*/ 161 h 165"/>
                <a:gd name="T14" fmla="*/ 93 w 167"/>
                <a:gd name="T15" fmla="*/ 165 h 165"/>
                <a:gd name="T16" fmla="*/ 75 w 167"/>
                <a:gd name="T17" fmla="*/ 165 h 165"/>
                <a:gd name="T18" fmla="*/ 58 w 167"/>
                <a:gd name="T19" fmla="*/ 161 h 165"/>
                <a:gd name="T20" fmla="*/ 45 w 167"/>
                <a:gd name="T21" fmla="*/ 156 h 165"/>
                <a:gd name="T22" fmla="*/ 31 w 167"/>
                <a:gd name="T23" fmla="*/ 148 h 165"/>
                <a:gd name="T24" fmla="*/ 20 w 167"/>
                <a:gd name="T25" fmla="*/ 136 h 165"/>
                <a:gd name="T26" fmla="*/ 10 w 167"/>
                <a:gd name="T27" fmla="*/ 123 h 165"/>
                <a:gd name="T28" fmla="*/ 4 w 167"/>
                <a:gd name="T29" fmla="*/ 108 h 165"/>
                <a:gd name="T30" fmla="*/ 0 w 167"/>
                <a:gd name="T31" fmla="*/ 92 h 165"/>
                <a:gd name="T32" fmla="*/ 0 w 167"/>
                <a:gd name="T33" fmla="*/ 75 h 165"/>
                <a:gd name="T34" fmla="*/ 4 w 167"/>
                <a:gd name="T35" fmla="*/ 58 h 165"/>
                <a:gd name="T36" fmla="*/ 10 w 167"/>
                <a:gd name="T37" fmla="*/ 42 h 165"/>
                <a:gd name="T38" fmla="*/ 20 w 167"/>
                <a:gd name="T39" fmla="*/ 31 h 165"/>
                <a:gd name="T40" fmla="*/ 31 w 167"/>
                <a:gd name="T41" fmla="*/ 19 h 165"/>
                <a:gd name="T42" fmla="*/ 45 w 167"/>
                <a:gd name="T43" fmla="*/ 10 h 165"/>
                <a:gd name="T44" fmla="*/ 58 w 167"/>
                <a:gd name="T45" fmla="*/ 4 h 165"/>
                <a:gd name="T46" fmla="*/ 75 w 167"/>
                <a:gd name="T47" fmla="*/ 0 h 165"/>
                <a:gd name="T48" fmla="*/ 93 w 167"/>
                <a:gd name="T49" fmla="*/ 0 h 165"/>
                <a:gd name="T50" fmla="*/ 108 w 167"/>
                <a:gd name="T51" fmla="*/ 4 h 165"/>
                <a:gd name="T52" fmla="*/ 123 w 167"/>
                <a:gd name="T53" fmla="*/ 10 h 165"/>
                <a:gd name="T54" fmla="*/ 137 w 167"/>
                <a:gd name="T55" fmla="*/ 19 h 165"/>
                <a:gd name="T56" fmla="*/ 148 w 167"/>
                <a:gd name="T57" fmla="*/ 31 h 165"/>
                <a:gd name="T58" fmla="*/ 156 w 167"/>
                <a:gd name="T59" fmla="*/ 42 h 165"/>
                <a:gd name="T60" fmla="*/ 164 w 167"/>
                <a:gd name="T61" fmla="*/ 58 h 165"/>
                <a:gd name="T62" fmla="*/ 165 w 167"/>
                <a:gd name="T63" fmla="*/ 7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165">
                  <a:moveTo>
                    <a:pt x="167" y="83"/>
                  </a:moveTo>
                  <a:lnTo>
                    <a:pt x="165" y="92"/>
                  </a:lnTo>
                  <a:lnTo>
                    <a:pt x="165" y="100"/>
                  </a:lnTo>
                  <a:lnTo>
                    <a:pt x="164" y="108"/>
                  </a:lnTo>
                  <a:lnTo>
                    <a:pt x="160" y="115"/>
                  </a:lnTo>
                  <a:lnTo>
                    <a:pt x="156" y="123"/>
                  </a:lnTo>
                  <a:lnTo>
                    <a:pt x="152" y="129"/>
                  </a:lnTo>
                  <a:lnTo>
                    <a:pt x="148" y="136"/>
                  </a:lnTo>
                  <a:lnTo>
                    <a:pt x="142" y="142"/>
                  </a:lnTo>
                  <a:lnTo>
                    <a:pt x="137" y="148"/>
                  </a:lnTo>
                  <a:lnTo>
                    <a:pt x="131" y="152"/>
                  </a:lnTo>
                  <a:lnTo>
                    <a:pt x="123" y="156"/>
                  </a:lnTo>
                  <a:lnTo>
                    <a:pt x="116" y="160"/>
                  </a:lnTo>
                  <a:lnTo>
                    <a:pt x="108" y="161"/>
                  </a:lnTo>
                  <a:lnTo>
                    <a:pt x="100" y="165"/>
                  </a:lnTo>
                  <a:lnTo>
                    <a:pt x="93" y="165"/>
                  </a:lnTo>
                  <a:lnTo>
                    <a:pt x="83" y="165"/>
                  </a:lnTo>
                  <a:lnTo>
                    <a:pt x="75" y="165"/>
                  </a:lnTo>
                  <a:lnTo>
                    <a:pt x="68" y="165"/>
                  </a:lnTo>
                  <a:lnTo>
                    <a:pt x="58" y="161"/>
                  </a:lnTo>
                  <a:lnTo>
                    <a:pt x="50" y="160"/>
                  </a:lnTo>
                  <a:lnTo>
                    <a:pt x="45" y="156"/>
                  </a:lnTo>
                  <a:lnTo>
                    <a:pt x="37" y="152"/>
                  </a:lnTo>
                  <a:lnTo>
                    <a:pt x="31" y="148"/>
                  </a:lnTo>
                  <a:lnTo>
                    <a:pt x="25" y="142"/>
                  </a:lnTo>
                  <a:lnTo>
                    <a:pt x="20" y="136"/>
                  </a:lnTo>
                  <a:lnTo>
                    <a:pt x="14" y="129"/>
                  </a:lnTo>
                  <a:lnTo>
                    <a:pt x="10" y="123"/>
                  </a:lnTo>
                  <a:lnTo>
                    <a:pt x="6" y="115"/>
                  </a:lnTo>
                  <a:lnTo>
                    <a:pt x="4" y="108"/>
                  </a:lnTo>
                  <a:lnTo>
                    <a:pt x="2" y="100"/>
                  </a:lnTo>
                  <a:lnTo>
                    <a:pt x="0" y="92"/>
                  </a:lnTo>
                  <a:lnTo>
                    <a:pt x="0" y="83"/>
                  </a:lnTo>
                  <a:lnTo>
                    <a:pt x="0" y="75"/>
                  </a:lnTo>
                  <a:lnTo>
                    <a:pt x="2" y="65"/>
                  </a:lnTo>
                  <a:lnTo>
                    <a:pt x="4" y="58"/>
                  </a:lnTo>
                  <a:lnTo>
                    <a:pt x="6" y="50"/>
                  </a:lnTo>
                  <a:lnTo>
                    <a:pt x="10" y="42"/>
                  </a:lnTo>
                  <a:lnTo>
                    <a:pt x="14" y="37"/>
                  </a:lnTo>
                  <a:lnTo>
                    <a:pt x="20" y="31"/>
                  </a:lnTo>
                  <a:lnTo>
                    <a:pt x="25" y="23"/>
                  </a:lnTo>
                  <a:lnTo>
                    <a:pt x="31" y="19"/>
                  </a:lnTo>
                  <a:lnTo>
                    <a:pt x="37" y="14"/>
                  </a:lnTo>
                  <a:lnTo>
                    <a:pt x="45" y="10"/>
                  </a:lnTo>
                  <a:lnTo>
                    <a:pt x="50" y="6"/>
                  </a:lnTo>
                  <a:lnTo>
                    <a:pt x="58" y="4"/>
                  </a:lnTo>
                  <a:lnTo>
                    <a:pt x="68" y="2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3" y="0"/>
                  </a:lnTo>
                  <a:lnTo>
                    <a:pt x="100" y="2"/>
                  </a:lnTo>
                  <a:lnTo>
                    <a:pt x="108" y="4"/>
                  </a:lnTo>
                  <a:lnTo>
                    <a:pt x="116" y="6"/>
                  </a:lnTo>
                  <a:lnTo>
                    <a:pt x="123" y="10"/>
                  </a:lnTo>
                  <a:lnTo>
                    <a:pt x="131" y="14"/>
                  </a:lnTo>
                  <a:lnTo>
                    <a:pt x="137" y="19"/>
                  </a:lnTo>
                  <a:lnTo>
                    <a:pt x="142" y="23"/>
                  </a:lnTo>
                  <a:lnTo>
                    <a:pt x="148" y="31"/>
                  </a:lnTo>
                  <a:lnTo>
                    <a:pt x="152" y="37"/>
                  </a:lnTo>
                  <a:lnTo>
                    <a:pt x="156" y="42"/>
                  </a:lnTo>
                  <a:lnTo>
                    <a:pt x="160" y="50"/>
                  </a:lnTo>
                  <a:lnTo>
                    <a:pt x="164" y="58"/>
                  </a:lnTo>
                  <a:lnTo>
                    <a:pt x="165" y="65"/>
                  </a:lnTo>
                  <a:lnTo>
                    <a:pt x="165" y="75"/>
                  </a:lnTo>
                  <a:lnTo>
                    <a:pt x="167" y="83"/>
                  </a:lnTo>
                </a:path>
              </a:pathLst>
            </a:custGeom>
            <a:solidFill>
              <a:srgbClr val="5657FA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3" name="Freeform 246">
              <a:extLst>
                <a:ext uri="{FF2B5EF4-FFF2-40B4-BE49-F238E27FC236}">
                  <a16:creationId xmlns:a16="http://schemas.microsoft.com/office/drawing/2014/main" id="{7EA5C3F1-0E47-9D46-90C5-E33E401DE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698" y="3051062"/>
              <a:ext cx="76682" cy="77617"/>
            </a:xfrm>
            <a:custGeom>
              <a:avLst/>
              <a:gdLst>
                <a:gd name="T0" fmla="*/ 165 w 165"/>
                <a:gd name="T1" fmla="*/ 93 h 167"/>
                <a:gd name="T2" fmla="*/ 161 w 165"/>
                <a:gd name="T3" fmla="*/ 110 h 167"/>
                <a:gd name="T4" fmla="*/ 155 w 165"/>
                <a:gd name="T5" fmla="*/ 123 h 167"/>
                <a:gd name="T6" fmla="*/ 146 w 165"/>
                <a:gd name="T7" fmla="*/ 137 h 167"/>
                <a:gd name="T8" fmla="*/ 134 w 165"/>
                <a:gd name="T9" fmla="*/ 148 h 167"/>
                <a:gd name="T10" fmla="*/ 123 w 165"/>
                <a:gd name="T11" fmla="*/ 158 h 167"/>
                <a:gd name="T12" fmla="*/ 107 w 165"/>
                <a:gd name="T13" fmla="*/ 164 h 167"/>
                <a:gd name="T14" fmla="*/ 90 w 165"/>
                <a:gd name="T15" fmla="*/ 167 h 167"/>
                <a:gd name="T16" fmla="*/ 73 w 165"/>
                <a:gd name="T17" fmla="*/ 167 h 167"/>
                <a:gd name="T18" fmla="*/ 57 w 165"/>
                <a:gd name="T19" fmla="*/ 164 h 167"/>
                <a:gd name="T20" fmla="*/ 42 w 165"/>
                <a:gd name="T21" fmla="*/ 158 h 167"/>
                <a:gd name="T22" fmla="*/ 28 w 165"/>
                <a:gd name="T23" fmla="*/ 148 h 167"/>
                <a:gd name="T24" fmla="*/ 19 w 165"/>
                <a:gd name="T25" fmla="*/ 137 h 167"/>
                <a:gd name="T26" fmla="*/ 9 w 165"/>
                <a:gd name="T27" fmla="*/ 123 h 167"/>
                <a:gd name="T28" fmla="*/ 4 w 165"/>
                <a:gd name="T29" fmla="*/ 110 h 167"/>
                <a:gd name="T30" fmla="*/ 0 w 165"/>
                <a:gd name="T31" fmla="*/ 93 h 167"/>
                <a:gd name="T32" fmla="*/ 0 w 165"/>
                <a:gd name="T33" fmla="*/ 75 h 167"/>
                <a:gd name="T34" fmla="*/ 4 w 165"/>
                <a:gd name="T35" fmla="*/ 60 h 167"/>
                <a:gd name="T36" fmla="*/ 9 w 165"/>
                <a:gd name="T37" fmla="*/ 45 h 167"/>
                <a:gd name="T38" fmla="*/ 19 w 165"/>
                <a:gd name="T39" fmla="*/ 31 h 167"/>
                <a:gd name="T40" fmla="*/ 28 w 165"/>
                <a:gd name="T41" fmla="*/ 20 h 167"/>
                <a:gd name="T42" fmla="*/ 42 w 165"/>
                <a:gd name="T43" fmla="*/ 12 h 167"/>
                <a:gd name="T44" fmla="*/ 57 w 165"/>
                <a:gd name="T45" fmla="*/ 4 h 167"/>
                <a:gd name="T46" fmla="*/ 73 w 165"/>
                <a:gd name="T47" fmla="*/ 2 h 167"/>
                <a:gd name="T48" fmla="*/ 90 w 165"/>
                <a:gd name="T49" fmla="*/ 2 h 167"/>
                <a:gd name="T50" fmla="*/ 107 w 165"/>
                <a:gd name="T51" fmla="*/ 4 h 167"/>
                <a:gd name="T52" fmla="*/ 123 w 165"/>
                <a:gd name="T53" fmla="*/ 12 h 167"/>
                <a:gd name="T54" fmla="*/ 134 w 165"/>
                <a:gd name="T55" fmla="*/ 20 h 167"/>
                <a:gd name="T56" fmla="*/ 146 w 165"/>
                <a:gd name="T57" fmla="*/ 31 h 167"/>
                <a:gd name="T58" fmla="*/ 155 w 165"/>
                <a:gd name="T59" fmla="*/ 45 h 167"/>
                <a:gd name="T60" fmla="*/ 161 w 165"/>
                <a:gd name="T61" fmla="*/ 60 h 167"/>
                <a:gd name="T62" fmla="*/ 165 w 165"/>
                <a:gd name="T63" fmla="*/ 7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" h="167">
                  <a:moveTo>
                    <a:pt x="165" y="85"/>
                  </a:moveTo>
                  <a:lnTo>
                    <a:pt x="165" y="93"/>
                  </a:lnTo>
                  <a:lnTo>
                    <a:pt x="163" y="100"/>
                  </a:lnTo>
                  <a:lnTo>
                    <a:pt x="161" y="110"/>
                  </a:lnTo>
                  <a:lnTo>
                    <a:pt x="159" y="118"/>
                  </a:lnTo>
                  <a:lnTo>
                    <a:pt x="155" y="123"/>
                  </a:lnTo>
                  <a:lnTo>
                    <a:pt x="151" y="131"/>
                  </a:lnTo>
                  <a:lnTo>
                    <a:pt x="146" y="137"/>
                  </a:lnTo>
                  <a:lnTo>
                    <a:pt x="140" y="142"/>
                  </a:lnTo>
                  <a:lnTo>
                    <a:pt x="134" y="148"/>
                  </a:lnTo>
                  <a:lnTo>
                    <a:pt x="128" y="154"/>
                  </a:lnTo>
                  <a:lnTo>
                    <a:pt x="123" y="158"/>
                  </a:lnTo>
                  <a:lnTo>
                    <a:pt x="115" y="162"/>
                  </a:lnTo>
                  <a:lnTo>
                    <a:pt x="107" y="164"/>
                  </a:lnTo>
                  <a:lnTo>
                    <a:pt x="99" y="165"/>
                  </a:lnTo>
                  <a:lnTo>
                    <a:pt x="90" y="167"/>
                  </a:lnTo>
                  <a:lnTo>
                    <a:pt x="82" y="167"/>
                  </a:lnTo>
                  <a:lnTo>
                    <a:pt x="73" y="167"/>
                  </a:lnTo>
                  <a:lnTo>
                    <a:pt x="65" y="165"/>
                  </a:lnTo>
                  <a:lnTo>
                    <a:pt x="57" y="164"/>
                  </a:lnTo>
                  <a:lnTo>
                    <a:pt x="50" y="162"/>
                  </a:lnTo>
                  <a:lnTo>
                    <a:pt x="42" y="158"/>
                  </a:lnTo>
                  <a:lnTo>
                    <a:pt x="36" y="154"/>
                  </a:lnTo>
                  <a:lnTo>
                    <a:pt x="28" y="148"/>
                  </a:lnTo>
                  <a:lnTo>
                    <a:pt x="23" y="142"/>
                  </a:lnTo>
                  <a:lnTo>
                    <a:pt x="19" y="137"/>
                  </a:lnTo>
                  <a:lnTo>
                    <a:pt x="13" y="131"/>
                  </a:lnTo>
                  <a:lnTo>
                    <a:pt x="9" y="123"/>
                  </a:lnTo>
                  <a:lnTo>
                    <a:pt x="5" y="118"/>
                  </a:lnTo>
                  <a:lnTo>
                    <a:pt x="4" y="110"/>
                  </a:lnTo>
                  <a:lnTo>
                    <a:pt x="2" y="100"/>
                  </a:lnTo>
                  <a:lnTo>
                    <a:pt x="0" y="93"/>
                  </a:lnTo>
                  <a:lnTo>
                    <a:pt x="0" y="85"/>
                  </a:lnTo>
                  <a:lnTo>
                    <a:pt x="0" y="75"/>
                  </a:lnTo>
                  <a:lnTo>
                    <a:pt x="2" y="68"/>
                  </a:lnTo>
                  <a:lnTo>
                    <a:pt x="4" y="60"/>
                  </a:lnTo>
                  <a:lnTo>
                    <a:pt x="5" y="52"/>
                  </a:lnTo>
                  <a:lnTo>
                    <a:pt x="9" y="45"/>
                  </a:lnTo>
                  <a:lnTo>
                    <a:pt x="13" y="37"/>
                  </a:lnTo>
                  <a:lnTo>
                    <a:pt x="19" y="31"/>
                  </a:lnTo>
                  <a:lnTo>
                    <a:pt x="23" y="25"/>
                  </a:lnTo>
                  <a:lnTo>
                    <a:pt x="28" y="20"/>
                  </a:lnTo>
                  <a:lnTo>
                    <a:pt x="36" y="16"/>
                  </a:lnTo>
                  <a:lnTo>
                    <a:pt x="42" y="12"/>
                  </a:lnTo>
                  <a:lnTo>
                    <a:pt x="50" y="8"/>
                  </a:lnTo>
                  <a:lnTo>
                    <a:pt x="57" y="4"/>
                  </a:lnTo>
                  <a:lnTo>
                    <a:pt x="65" y="2"/>
                  </a:lnTo>
                  <a:lnTo>
                    <a:pt x="73" y="2"/>
                  </a:lnTo>
                  <a:lnTo>
                    <a:pt x="82" y="0"/>
                  </a:lnTo>
                  <a:lnTo>
                    <a:pt x="90" y="2"/>
                  </a:lnTo>
                  <a:lnTo>
                    <a:pt x="99" y="2"/>
                  </a:lnTo>
                  <a:lnTo>
                    <a:pt x="107" y="4"/>
                  </a:lnTo>
                  <a:lnTo>
                    <a:pt x="115" y="8"/>
                  </a:lnTo>
                  <a:lnTo>
                    <a:pt x="123" y="12"/>
                  </a:lnTo>
                  <a:lnTo>
                    <a:pt x="128" y="16"/>
                  </a:lnTo>
                  <a:lnTo>
                    <a:pt x="134" y="20"/>
                  </a:lnTo>
                  <a:lnTo>
                    <a:pt x="140" y="25"/>
                  </a:lnTo>
                  <a:lnTo>
                    <a:pt x="146" y="31"/>
                  </a:lnTo>
                  <a:lnTo>
                    <a:pt x="151" y="37"/>
                  </a:lnTo>
                  <a:lnTo>
                    <a:pt x="155" y="45"/>
                  </a:lnTo>
                  <a:lnTo>
                    <a:pt x="159" y="52"/>
                  </a:lnTo>
                  <a:lnTo>
                    <a:pt x="161" y="60"/>
                  </a:lnTo>
                  <a:lnTo>
                    <a:pt x="163" y="68"/>
                  </a:lnTo>
                  <a:lnTo>
                    <a:pt x="165" y="75"/>
                  </a:lnTo>
                  <a:lnTo>
                    <a:pt x="165" y="85"/>
                  </a:lnTo>
                </a:path>
              </a:pathLst>
            </a:custGeom>
            <a:solidFill>
              <a:srgbClr val="5657FA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4" name="Freeform 247">
              <a:extLst>
                <a:ext uri="{FF2B5EF4-FFF2-40B4-BE49-F238E27FC236}">
                  <a16:creationId xmlns:a16="http://schemas.microsoft.com/office/drawing/2014/main" id="{5FDBCFE0-59F7-0B49-B0E4-463745BB7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131" y="3062284"/>
              <a:ext cx="77617" cy="78552"/>
            </a:xfrm>
            <a:custGeom>
              <a:avLst/>
              <a:gdLst>
                <a:gd name="T0" fmla="*/ 167 w 167"/>
                <a:gd name="T1" fmla="*/ 93 h 167"/>
                <a:gd name="T2" fmla="*/ 163 w 167"/>
                <a:gd name="T3" fmla="*/ 110 h 167"/>
                <a:gd name="T4" fmla="*/ 157 w 167"/>
                <a:gd name="T5" fmla="*/ 123 h 167"/>
                <a:gd name="T6" fmla="*/ 148 w 167"/>
                <a:gd name="T7" fmla="*/ 137 h 167"/>
                <a:gd name="T8" fmla="*/ 136 w 167"/>
                <a:gd name="T9" fmla="*/ 148 h 167"/>
                <a:gd name="T10" fmla="*/ 123 w 167"/>
                <a:gd name="T11" fmla="*/ 158 h 167"/>
                <a:gd name="T12" fmla="*/ 109 w 167"/>
                <a:gd name="T13" fmla="*/ 164 h 167"/>
                <a:gd name="T14" fmla="*/ 92 w 167"/>
                <a:gd name="T15" fmla="*/ 167 h 167"/>
                <a:gd name="T16" fmla="*/ 75 w 167"/>
                <a:gd name="T17" fmla="*/ 167 h 167"/>
                <a:gd name="T18" fmla="*/ 60 w 167"/>
                <a:gd name="T19" fmla="*/ 164 h 167"/>
                <a:gd name="T20" fmla="*/ 44 w 167"/>
                <a:gd name="T21" fmla="*/ 158 h 167"/>
                <a:gd name="T22" fmla="*/ 31 w 167"/>
                <a:gd name="T23" fmla="*/ 148 h 167"/>
                <a:gd name="T24" fmla="*/ 19 w 167"/>
                <a:gd name="T25" fmla="*/ 137 h 167"/>
                <a:gd name="T26" fmla="*/ 12 w 167"/>
                <a:gd name="T27" fmla="*/ 123 h 167"/>
                <a:gd name="T28" fmla="*/ 4 w 167"/>
                <a:gd name="T29" fmla="*/ 110 h 167"/>
                <a:gd name="T30" fmla="*/ 2 w 167"/>
                <a:gd name="T31" fmla="*/ 93 h 167"/>
                <a:gd name="T32" fmla="*/ 2 w 167"/>
                <a:gd name="T33" fmla="*/ 75 h 167"/>
                <a:gd name="T34" fmla="*/ 4 w 167"/>
                <a:gd name="T35" fmla="*/ 60 h 167"/>
                <a:gd name="T36" fmla="*/ 12 w 167"/>
                <a:gd name="T37" fmla="*/ 45 h 167"/>
                <a:gd name="T38" fmla="*/ 19 w 167"/>
                <a:gd name="T39" fmla="*/ 31 h 167"/>
                <a:gd name="T40" fmla="*/ 31 w 167"/>
                <a:gd name="T41" fmla="*/ 20 h 167"/>
                <a:gd name="T42" fmla="*/ 44 w 167"/>
                <a:gd name="T43" fmla="*/ 12 h 167"/>
                <a:gd name="T44" fmla="*/ 60 w 167"/>
                <a:gd name="T45" fmla="*/ 4 h 167"/>
                <a:gd name="T46" fmla="*/ 75 w 167"/>
                <a:gd name="T47" fmla="*/ 2 h 167"/>
                <a:gd name="T48" fmla="*/ 92 w 167"/>
                <a:gd name="T49" fmla="*/ 2 h 167"/>
                <a:gd name="T50" fmla="*/ 109 w 167"/>
                <a:gd name="T51" fmla="*/ 4 h 167"/>
                <a:gd name="T52" fmla="*/ 123 w 167"/>
                <a:gd name="T53" fmla="*/ 12 h 167"/>
                <a:gd name="T54" fmla="*/ 136 w 167"/>
                <a:gd name="T55" fmla="*/ 20 h 167"/>
                <a:gd name="T56" fmla="*/ 148 w 167"/>
                <a:gd name="T57" fmla="*/ 31 h 167"/>
                <a:gd name="T58" fmla="*/ 157 w 167"/>
                <a:gd name="T59" fmla="*/ 45 h 167"/>
                <a:gd name="T60" fmla="*/ 163 w 167"/>
                <a:gd name="T61" fmla="*/ 60 h 167"/>
                <a:gd name="T62" fmla="*/ 167 w 167"/>
                <a:gd name="T63" fmla="*/ 7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167">
                  <a:moveTo>
                    <a:pt x="167" y="85"/>
                  </a:moveTo>
                  <a:lnTo>
                    <a:pt x="167" y="93"/>
                  </a:lnTo>
                  <a:lnTo>
                    <a:pt x="165" y="100"/>
                  </a:lnTo>
                  <a:lnTo>
                    <a:pt x="163" y="110"/>
                  </a:lnTo>
                  <a:lnTo>
                    <a:pt x="161" y="117"/>
                  </a:lnTo>
                  <a:lnTo>
                    <a:pt x="157" y="123"/>
                  </a:lnTo>
                  <a:lnTo>
                    <a:pt x="154" y="131"/>
                  </a:lnTo>
                  <a:lnTo>
                    <a:pt x="148" y="137"/>
                  </a:lnTo>
                  <a:lnTo>
                    <a:pt x="142" y="142"/>
                  </a:lnTo>
                  <a:lnTo>
                    <a:pt x="136" y="148"/>
                  </a:lnTo>
                  <a:lnTo>
                    <a:pt x="131" y="154"/>
                  </a:lnTo>
                  <a:lnTo>
                    <a:pt x="123" y="158"/>
                  </a:lnTo>
                  <a:lnTo>
                    <a:pt x="117" y="162"/>
                  </a:lnTo>
                  <a:lnTo>
                    <a:pt x="109" y="164"/>
                  </a:lnTo>
                  <a:lnTo>
                    <a:pt x="100" y="165"/>
                  </a:lnTo>
                  <a:lnTo>
                    <a:pt x="92" y="167"/>
                  </a:lnTo>
                  <a:lnTo>
                    <a:pt x="85" y="167"/>
                  </a:lnTo>
                  <a:lnTo>
                    <a:pt x="75" y="167"/>
                  </a:lnTo>
                  <a:lnTo>
                    <a:pt x="67" y="165"/>
                  </a:lnTo>
                  <a:lnTo>
                    <a:pt x="60" y="164"/>
                  </a:lnTo>
                  <a:lnTo>
                    <a:pt x="52" y="162"/>
                  </a:lnTo>
                  <a:lnTo>
                    <a:pt x="44" y="158"/>
                  </a:lnTo>
                  <a:lnTo>
                    <a:pt x="37" y="154"/>
                  </a:lnTo>
                  <a:lnTo>
                    <a:pt x="31" y="148"/>
                  </a:lnTo>
                  <a:lnTo>
                    <a:pt x="25" y="142"/>
                  </a:lnTo>
                  <a:lnTo>
                    <a:pt x="19" y="137"/>
                  </a:lnTo>
                  <a:lnTo>
                    <a:pt x="15" y="131"/>
                  </a:lnTo>
                  <a:lnTo>
                    <a:pt x="12" y="123"/>
                  </a:lnTo>
                  <a:lnTo>
                    <a:pt x="8" y="117"/>
                  </a:lnTo>
                  <a:lnTo>
                    <a:pt x="4" y="110"/>
                  </a:lnTo>
                  <a:lnTo>
                    <a:pt x="2" y="100"/>
                  </a:lnTo>
                  <a:lnTo>
                    <a:pt x="2" y="93"/>
                  </a:lnTo>
                  <a:lnTo>
                    <a:pt x="0" y="85"/>
                  </a:lnTo>
                  <a:lnTo>
                    <a:pt x="2" y="75"/>
                  </a:lnTo>
                  <a:lnTo>
                    <a:pt x="2" y="68"/>
                  </a:lnTo>
                  <a:lnTo>
                    <a:pt x="4" y="60"/>
                  </a:lnTo>
                  <a:lnTo>
                    <a:pt x="8" y="52"/>
                  </a:lnTo>
                  <a:lnTo>
                    <a:pt x="12" y="45"/>
                  </a:lnTo>
                  <a:lnTo>
                    <a:pt x="15" y="37"/>
                  </a:lnTo>
                  <a:lnTo>
                    <a:pt x="19" y="31"/>
                  </a:lnTo>
                  <a:lnTo>
                    <a:pt x="25" y="25"/>
                  </a:lnTo>
                  <a:lnTo>
                    <a:pt x="31" y="20"/>
                  </a:lnTo>
                  <a:lnTo>
                    <a:pt x="37" y="16"/>
                  </a:lnTo>
                  <a:lnTo>
                    <a:pt x="44" y="12"/>
                  </a:lnTo>
                  <a:lnTo>
                    <a:pt x="52" y="8"/>
                  </a:lnTo>
                  <a:lnTo>
                    <a:pt x="60" y="4"/>
                  </a:lnTo>
                  <a:lnTo>
                    <a:pt x="67" y="2"/>
                  </a:lnTo>
                  <a:lnTo>
                    <a:pt x="75" y="2"/>
                  </a:lnTo>
                  <a:lnTo>
                    <a:pt x="85" y="0"/>
                  </a:lnTo>
                  <a:lnTo>
                    <a:pt x="92" y="2"/>
                  </a:lnTo>
                  <a:lnTo>
                    <a:pt x="100" y="2"/>
                  </a:lnTo>
                  <a:lnTo>
                    <a:pt x="109" y="4"/>
                  </a:lnTo>
                  <a:lnTo>
                    <a:pt x="117" y="8"/>
                  </a:lnTo>
                  <a:lnTo>
                    <a:pt x="123" y="12"/>
                  </a:lnTo>
                  <a:lnTo>
                    <a:pt x="131" y="16"/>
                  </a:lnTo>
                  <a:lnTo>
                    <a:pt x="136" y="20"/>
                  </a:lnTo>
                  <a:lnTo>
                    <a:pt x="142" y="25"/>
                  </a:lnTo>
                  <a:lnTo>
                    <a:pt x="148" y="31"/>
                  </a:lnTo>
                  <a:lnTo>
                    <a:pt x="154" y="37"/>
                  </a:lnTo>
                  <a:lnTo>
                    <a:pt x="157" y="45"/>
                  </a:lnTo>
                  <a:lnTo>
                    <a:pt x="161" y="52"/>
                  </a:lnTo>
                  <a:lnTo>
                    <a:pt x="163" y="60"/>
                  </a:lnTo>
                  <a:lnTo>
                    <a:pt x="165" y="68"/>
                  </a:lnTo>
                  <a:lnTo>
                    <a:pt x="167" y="75"/>
                  </a:lnTo>
                  <a:lnTo>
                    <a:pt x="167" y="85"/>
                  </a:lnTo>
                </a:path>
              </a:pathLst>
            </a:custGeom>
            <a:solidFill>
              <a:srgbClr val="5657FA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5" name="Freeform 248">
              <a:extLst>
                <a:ext uri="{FF2B5EF4-FFF2-40B4-BE49-F238E27FC236}">
                  <a16:creationId xmlns:a16="http://schemas.microsoft.com/office/drawing/2014/main" id="{9DC54847-A8E2-324F-8A23-1B41B17BB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3515" y="3088468"/>
              <a:ext cx="77617" cy="78552"/>
            </a:xfrm>
            <a:custGeom>
              <a:avLst/>
              <a:gdLst>
                <a:gd name="T0" fmla="*/ 165 w 165"/>
                <a:gd name="T1" fmla="*/ 92 h 167"/>
                <a:gd name="T2" fmla="*/ 161 w 165"/>
                <a:gd name="T3" fmla="*/ 108 h 167"/>
                <a:gd name="T4" fmla="*/ 155 w 165"/>
                <a:gd name="T5" fmla="*/ 123 h 167"/>
                <a:gd name="T6" fmla="*/ 146 w 165"/>
                <a:gd name="T7" fmla="*/ 136 h 167"/>
                <a:gd name="T8" fmla="*/ 136 w 165"/>
                <a:gd name="T9" fmla="*/ 148 h 167"/>
                <a:gd name="T10" fmla="*/ 123 w 165"/>
                <a:gd name="T11" fmla="*/ 157 h 167"/>
                <a:gd name="T12" fmla="*/ 108 w 165"/>
                <a:gd name="T13" fmla="*/ 163 h 167"/>
                <a:gd name="T14" fmla="*/ 90 w 165"/>
                <a:gd name="T15" fmla="*/ 167 h 167"/>
                <a:gd name="T16" fmla="*/ 75 w 165"/>
                <a:gd name="T17" fmla="*/ 167 h 167"/>
                <a:gd name="T18" fmla="*/ 58 w 165"/>
                <a:gd name="T19" fmla="*/ 163 h 167"/>
                <a:gd name="T20" fmla="*/ 42 w 165"/>
                <a:gd name="T21" fmla="*/ 157 h 167"/>
                <a:gd name="T22" fmla="*/ 29 w 165"/>
                <a:gd name="T23" fmla="*/ 148 h 167"/>
                <a:gd name="T24" fmla="*/ 19 w 165"/>
                <a:gd name="T25" fmla="*/ 136 h 167"/>
                <a:gd name="T26" fmla="*/ 10 w 165"/>
                <a:gd name="T27" fmla="*/ 123 h 167"/>
                <a:gd name="T28" fmla="*/ 4 w 165"/>
                <a:gd name="T29" fmla="*/ 108 h 167"/>
                <a:gd name="T30" fmla="*/ 0 w 165"/>
                <a:gd name="T31" fmla="*/ 92 h 167"/>
                <a:gd name="T32" fmla="*/ 0 w 165"/>
                <a:gd name="T33" fmla="*/ 75 h 167"/>
                <a:gd name="T34" fmla="*/ 4 w 165"/>
                <a:gd name="T35" fmla="*/ 60 h 167"/>
                <a:gd name="T36" fmla="*/ 10 w 165"/>
                <a:gd name="T37" fmla="*/ 44 h 167"/>
                <a:gd name="T38" fmla="*/ 19 w 165"/>
                <a:gd name="T39" fmla="*/ 31 h 167"/>
                <a:gd name="T40" fmla="*/ 29 w 165"/>
                <a:gd name="T41" fmla="*/ 19 h 167"/>
                <a:gd name="T42" fmla="*/ 42 w 165"/>
                <a:gd name="T43" fmla="*/ 10 h 167"/>
                <a:gd name="T44" fmla="*/ 58 w 165"/>
                <a:gd name="T45" fmla="*/ 4 h 167"/>
                <a:gd name="T46" fmla="*/ 75 w 165"/>
                <a:gd name="T47" fmla="*/ 0 h 167"/>
                <a:gd name="T48" fmla="*/ 90 w 165"/>
                <a:gd name="T49" fmla="*/ 0 h 167"/>
                <a:gd name="T50" fmla="*/ 108 w 165"/>
                <a:gd name="T51" fmla="*/ 4 h 167"/>
                <a:gd name="T52" fmla="*/ 123 w 165"/>
                <a:gd name="T53" fmla="*/ 10 h 167"/>
                <a:gd name="T54" fmla="*/ 136 w 165"/>
                <a:gd name="T55" fmla="*/ 19 h 167"/>
                <a:gd name="T56" fmla="*/ 146 w 165"/>
                <a:gd name="T57" fmla="*/ 31 h 167"/>
                <a:gd name="T58" fmla="*/ 155 w 165"/>
                <a:gd name="T59" fmla="*/ 44 h 167"/>
                <a:gd name="T60" fmla="*/ 161 w 165"/>
                <a:gd name="T61" fmla="*/ 60 h 167"/>
                <a:gd name="T62" fmla="*/ 165 w 165"/>
                <a:gd name="T63" fmla="*/ 7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" h="167">
                  <a:moveTo>
                    <a:pt x="165" y="84"/>
                  </a:moveTo>
                  <a:lnTo>
                    <a:pt x="165" y="92"/>
                  </a:lnTo>
                  <a:lnTo>
                    <a:pt x="163" y="100"/>
                  </a:lnTo>
                  <a:lnTo>
                    <a:pt x="161" y="108"/>
                  </a:lnTo>
                  <a:lnTo>
                    <a:pt x="159" y="115"/>
                  </a:lnTo>
                  <a:lnTo>
                    <a:pt x="155" y="123"/>
                  </a:lnTo>
                  <a:lnTo>
                    <a:pt x="152" y="131"/>
                  </a:lnTo>
                  <a:lnTo>
                    <a:pt x="146" y="136"/>
                  </a:lnTo>
                  <a:lnTo>
                    <a:pt x="142" y="142"/>
                  </a:lnTo>
                  <a:lnTo>
                    <a:pt x="136" y="148"/>
                  </a:lnTo>
                  <a:lnTo>
                    <a:pt x="129" y="152"/>
                  </a:lnTo>
                  <a:lnTo>
                    <a:pt x="123" y="157"/>
                  </a:lnTo>
                  <a:lnTo>
                    <a:pt x="115" y="159"/>
                  </a:lnTo>
                  <a:lnTo>
                    <a:pt x="108" y="163"/>
                  </a:lnTo>
                  <a:lnTo>
                    <a:pt x="100" y="165"/>
                  </a:lnTo>
                  <a:lnTo>
                    <a:pt x="90" y="167"/>
                  </a:lnTo>
                  <a:lnTo>
                    <a:pt x="83" y="167"/>
                  </a:lnTo>
                  <a:lnTo>
                    <a:pt x="75" y="167"/>
                  </a:lnTo>
                  <a:lnTo>
                    <a:pt x="65" y="165"/>
                  </a:lnTo>
                  <a:lnTo>
                    <a:pt x="58" y="163"/>
                  </a:lnTo>
                  <a:lnTo>
                    <a:pt x="50" y="159"/>
                  </a:lnTo>
                  <a:lnTo>
                    <a:pt x="42" y="157"/>
                  </a:lnTo>
                  <a:lnTo>
                    <a:pt x="37" y="152"/>
                  </a:lnTo>
                  <a:lnTo>
                    <a:pt x="29" y="148"/>
                  </a:lnTo>
                  <a:lnTo>
                    <a:pt x="23" y="142"/>
                  </a:lnTo>
                  <a:lnTo>
                    <a:pt x="19" y="136"/>
                  </a:lnTo>
                  <a:lnTo>
                    <a:pt x="13" y="131"/>
                  </a:lnTo>
                  <a:lnTo>
                    <a:pt x="10" y="123"/>
                  </a:lnTo>
                  <a:lnTo>
                    <a:pt x="6" y="115"/>
                  </a:lnTo>
                  <a:lnTo>
                    <a:pt x="4" y="108"/>
                  </a:lnTo>
                  <a:lnTo>
                    <a:pt x="2" y="100"/>
                  </a:lnTo>
                  <a:lnTo>
                    <a:pt x="0" y="92"/>
                  </a:lnTo>
                  <a:lnTo>
                    <a:pt x="0" y="84"/>
                  </a:lnTo>
                  <a:lnTo>
                    <a:pt x="0" y="75"/>
                  </a:lnTo>
                  <a:lnTo>
                    <a:pt x="2" y="67"/>
                  </a:lnTo>
                  <a:lnTo>
                    <a:pt x="4" y="60"/>
                  </a:lnTo>
                  <a:lnTo>
                    <a:pt x="6" y="52"/>
                  </a:lnTo>
                  <a:lnTo>
                    <a:pt x="10" y="44"/>
                  </a:lnTo>
                  <a:lnTo>
                    <a:pt x="13" y="37"/>
                  </a:lnTo>
                  <a:lnTo>
                    <a:pt x="19" y="31"/>
                  </a:lnTo>
                  <a:lnTo>
                    <a:pt x="23" y="25"/>
                  </a:lnTo>
                  <a:lnTo>
                    <a:pt x="29" y="19"/>
                  </a:lnTo>
                  <a:lnTo>
                    <a:pt x="37" y="15"/>
                  </a:lnTo>
                  <a:lnTo>
                    <a:pt x="42" y="10"/>
                  </a:lnTo>
                  <a:lnTo>
                    <a:pt x="50" y="8"/>
                  </a:lnTo>
                  <a:lnTo>
                    <a:pt x="58" y="4"/>
                  </a:lnTo>
                  <a:lnTo>
                    <a:pt x="65" y="2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0" y="0"/>
                  </a:lnTo>
                  <a:lnTo>
                    <a:pt x="100" y="2"/>
                  </a:lnTo>
                  <a:lnTo>
                    <a:pt x="108" y="4"/>
                  </a:lnTo>
                  <a:lnTo>
                    <a:pt x="115" y="8"/>
                  </a:lnTo>
                  <a:lnTo>
                    <a:pt x="123" y="10"/>
                  </a:lnTo>
                  <a:lnTo>
                    <a:pt x="129" y="15"/>
                  </a:lnTo>
                  <a:lnTo>
                    <a:pt x="136" y="19"/>
                  </a:lnTo>
                  <a:lnTo>
                    <a:pt x="142" y="25"/>
                  </a:lnTo>
                  <a:lnTo>
                    <a:pt x="146" y="31"/>
                  </a:lnTo>
                  <a:lnTo>
                    <a:pt x="152" y="37"/>
                  </a:lnTo>
                  <a:lnTo>
                    <a:pt x="155" y="44"/>
                  </a:lnTo>
                  <a:lnTo>
                    <a:pt x="159" y="52"/>
                  </a:lnTo>
                  <a:lnTo>
                    <a:pt x="161" y="60"/>
                  </a:lnTo>
                  <a:lnTo>
                    <a:pt x="163" y="67"/>
                  </a:lnTo>
                  <a:lnTo>
                    <a:pt x="165" y="75"/>
                  </a:lnTo>
                  <a:lnTo>
                    <a:pt x="165" y="84"/>
                  </a:lnTo>
                </a:path>
              </a:pathLst>
            </a:custGeom>
            <a:solidFill>
              <a:srgbClr val="5657FA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6" name="Freeform 249">
              <a:extLst>
                <a:ext uri="{FF2B5EF4-FFF2-40B4-BE49-F238E27FC236}">
                  <a16:creationId xmlns:a16="http://schemas.microsoft.com/office/drawing/2014/main" id="{8F87CA4D-CBAD-1C48-9A75-5317C9D77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947" y="3065090"/>
              <a:ext cx="77617" cy="78552"/>
            </a:xfrm>
            <a:custGeom>
              <a:avLst/>
              <a:gdLst>
                <a:gd name="T0" fmla="*/ 167 w 167"/>
                <a:gd name="T1" fmla="*/ 92 h 167"/>
                <a:gd name="T2" fmla="*/ 164 w 167"/>
                <a:gd name="T3" fmla="*/ 108 h 167"/>
                <a:gd name="T4" fmla="*/ 158 w 167"/>
                <a:gd name="T5" fmla="*/ 123 h 167"/>
                <a:gd name="T6" fmla="*/ 148 w 167"/>
                <a:gd name="T7" fmla="*/ 136 h 167"/>
                <a:gd name="T8" fmla="*/ 137 w 167"/>
                <a:gd name="T9" fmla="*/ 148 h 167"/>
                <a:gd name="T10" fmla="*/ 123 w 167"/>
                <a:gd name="T11" fmla="*/ 158 h 167"/>
                <a:gd name="T12" fmla="*/ 110 w 167"/>
                <a:gd name="T13" fmla="*/ 163 h 167"/>
                <a:gd name="T14" fmla="*/ 93 w 167"/>
                <a:gd name="T15" fmla="*/ 167 h 167"/>
                <a:gd name="T16" fmla="*/ 75 w 167"/>
                <a:gd name="T17" fmla="*/ 167 h 167"/>
                <a:gd name="T18" fmla="*/ 60 w 167"/>
                <a:gd name="T19" fmla="*/ 163 h 167"/>
                <a:gd name="T20" fmla="*/ 45 w 167"/>
                <a:gd name="T21" fmla="*/ 158 h 167"/>
                <a:gd name="T22" fmla="*/ 31 w 167"/>
                <a:gd name="T23" fmla="*/ 148 h 167"/>
                <a:gd name="T24" fmla="*/ 20 w 167"/>
                <a:gd name="T25" fmla="*/ 136 h 167"/>
                <a:gd name="T26" fmla="*/ 12 w 167"/>
                <a:gd name="T27" fmla="*/ 123 h 167"/>
                <a:gd name="T28" fmla="*/ 4 w 167"/>
                <a:gd name="T29" fmla="*/ 108 h 167"/>
                <a:gd name="T30" fmla="*/ 2 w 167"/>
                <a:gd name="T31" fmla="*/ 92 h 167"/>
                <a:gd name="T32" fmla="*/ 2 w 167"/>
                <a:gd name="T33" fmla="*/ 75 h 167"/>
                <a:gd name="T34" fmla="*/ 4 w 167"/>
                <a:gd name="T35" fmla="*/ 60 h 167"/>
                <a:gd name="T36" fmla="*/ 12 w 167"/>
                <a:gd name="T37" fmla="*/ 44 h 167"/>
                <a:gd name="T38" fmla="*/ 20 w 167"/>
                <a:gd name="T39" fmla="*/ 31 h 167"/>
                <a:gd name="T40" fmla="*/ 31 w 167"/>
                <a:gd name="T41" fmla="*/ 19 h 167"/>
                <a:gd name="T42" fmla="*/ 45 w 167"/>
                <a:gd name="T43" fmla="*/ 10 h 167"/>
                <a:gd name="T44" fmla="*/ 60 w 167"/>
                <a:gd name="T45" fmla="*/ 4 h 167"/>
                <a:gd name="T46" fmla="*/ 75 w 167"/>
                <a:gd name="T47" fmla="*/ 0 h 167"/>
                <a:gd name="T48" fmla="*/ 93 w 167"/>
                <a:gd name="T49" fmla="*/ 0 h 167"/>
                <a:gd name="T50" fmla="*/ 110 w 167"/>
                <a:gd name="T51" fmla="*/ 4 h 167"/>
                <a:gd name="T52" fmla="*/ 123 w 167"/>
                <a:gd name="T53" fmla="*/ 10 h 167"/>
                <a:gd name="T54" fmla="*/ 137 w 167"/>
                <a:gd name="T55" fmla="*/ 19 h 167"/>
                <a:gd name="T56" fmla="*/ 148 w 167"/>
                <a:gd name="T57" fmla="*/ 31 h 167"/>
                <a:gd name="T58" fmla="*/ 158 w 167"/>
                <a:gd name="T59" fmla="*/ 44 h 167"/>
                <a:gd name="T60" fmla="*/ 164 w 167"/>
                <a:gd name="T61" fmla="*/ 60 h 167"/>
                <a:gd name="T62" fmla="*/ 167 w 167"/>
                <a:gd name="T63" fmla="*/ 7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167">
                  <a:moveTo>
                    <a:pt x="167" y="85"/>
                  </a:moveTo>
                  <a:lnTo>
                    <a:pt x="167" y="92"/>
                  </a:lnTo>
                  <a:lnTo>
                    <a:pt x="165" y="100"/>
                  </a:lnTo>
                  <a:lnTo>
                    <a:pt x="164" y="108"/>
                  </a:lnTo>
                  <a:lnTo>
                    <a:pt x="162" y="115"/>
                  </a:lnTo>
                  <a:lnTo>
                    <a:pt x="158" y="123"/>
                  </a:lnTo>
                  <a:lnTo>
                    <a:pt x="154" y="131"/>
                  </a:lnTo>
                  <a:lnTo>
                    <a:pt x="148" y="136"/>
                  </a:lnTo>
                  <a:lnTo>
                    <a:pt x="142" y="142"/>
                  </a:lnTo>
                  <a:lnTo>
                    <a:pt x="137" y="148"/>
                  </a:lnTo>
                  <a:lnTo>
                    <a:pt x="131" y="152"/>
                  </a:lnTo>
                  <a:lnTo>
                    <a:pt x="123" y="158"/>
                  </a:lnTo>
                  <a:lnTo>
                    <a:pt x="118" y="159"/>
                  </a:lnTo>
                  <a:lnTo>
                    <a:pt x="110" y="163"/>
                  </a:lnTo>
                  <a:lnTo>
                    <a:pt x="100" y="165"/>
                  </a:lnTo>
                  <a:lnTo>
                    <a:pt x="93" y="167"/>
                  </a:lnTo>
                  <a:lnTo>
                    <a:pt x="85" y="167"/>
                  </a:lnTo>
                  <a:lnTo>
                    <a:pt x="75" y="167"/>
                  </a:lnTo>
                  <a:lnTo>
                    <a:pt x="68" y="165"/>
                  </a:lnTo>
                  <a:lnTo>
                    <a:pt x="60" y="163"/>
                  </a:lnTo>
                  <a:lnTo>
                    <a:pt x="52" y="159"/>
                  </a:lnTo>
                  <a:lnTo>
                    <a:pt x="45" y="158"/>
                  </a:lnTo>
                  <a:lnTo>
                    <a:pt x="39" y="152"/>
                  </a:lnTo>
                  <a:lnTo>
                    <a:pt x="31" y="148"/>
                  </a:lnTo>
                  <a:lnTo>
                    <a:pt x="25" y="142"/>
                  </a:lnTo>
                  <a:lnTo>
                    <a:pt x="20" y="136"/>
                  </a:lnTo>
                  <a:lnTo>
                    <a:pt x="16" y="131"/>
                  </a:lnTo>
                  <a:lnTo>
                    <a:pt x="12" y="123"/>
                  </a:lnTo>
                  <a:lnTo>
                    <a:pt x="8" y="115"/>
                  </a:lnTo>
                  <a:lnTo>
                    <a:pt x="4" y="108"/>
                  </a:lnTo>
                  <a:lnTo>
                    <a:pt x="2" y="100"/>
                  </a:lnTo>
                  <a:lnTo>
                    <a:pt x="2" y="92"/>
                  </a:lnTo>
                  <a:lnTo>
                    <a:pt x="0" y="85"/>
                  </a:lnTo>
                  <a:lnTo>
                    <a:pt x="2" y="75"/>
                  </a:lnTo>
                  <a:lnTo>
                    <a:pt x="2" y="67"/>
                  </a:lnTo>
                  <a:lnTo>
                    <a:pt x="4" y="60"/>
                  </a:lnTo>
                  <a:lnTo>
                    <a:pt x="8" y="52"/>
                  </a:lnTo>
                  <a:lnTo>
                    <a:pt x="12" y="44"/>
                  </a:lnTo>
                  <a:lnTo>
                    <a:pt x="16" y="37"/>
                  </a:lnTo>
                  <a:lnTo>
                    <a:pt x="20" y="31"/>
                  </a:lnTo>
                  <a:lnTo>
                    <a:pt x="25" y="25"/>
                  </a:lnTo>
                  <a:lnTo>
                    <a:pt x="31" y="19"/>
                  </a:lnTo>
                  <a:lnTo>
                    <a:pt x="39" y="15"/>
                  </a:lnTo>
                  <a:lnTo>
                    <a:pt x="45" y="10"/>
                  </a:lnTo>
                  <a:lnTo>
                    <a:pt x="52" y="8"/>
                  </a:lnTo>
                  <a:lnTo>
                    <a:pt x="60" y="4"/>
                  </a:lnTo>
                  <a:lnTo>
                    <a:pt x="68" y="2"/>
                  </a:lnTo>
                  <a:lnTo>
                    <a:pt x="75" y="0"/>
                  </a:lnTo>
                  <a:lnTo>
                    <a:pt x="85" y="0"/>
                  </a:lnTo>
                  <a:lnTo>
                    <a:pt x="93" y="0"/>
                  </a:lnTo>
                  <a:lnTo>
                    <a:pt x="100" y="2"/>
                  </a:lnTo>
                  <a:lnTo>
                    <a:pt x="110" y="4"/>
                  </a:lnTo>
                  <a:lnTo>
                    <a:pt x="118" y="8"/>
                  </a:lnTo>
                  <a:lnTo>
                    <a:pt x="123" y="10"/>
                  </a:lnTo>
                  <a:lnTo>
                    <a:pt x="131" y="15"/>
                  </a:lnTo>
                  <a:lnTo>
                    <a:pt x="137" y="19"/>
                  </a:lnTo>
                  <a:lnTo>
                    <a:pt x="142" y="25"/>
                  </a:lnTo>
                  <a:lnTo>
                    <a:pt x="148" y="31"/>
                  </a:lnTo>
                  <a:lnTo>
                    <a:pt x="154" y="37"/>
                  </a:lnTo>
                  <a:lnTo>
                    <a:pt x="158" y="44"/>
                  </a:lnTo>
                  <a:lnTo>
                    <a:pt x="162" y="52"/>
                  </a:lnTo>
                  <a:lnTo>
                    <a:pt x="164" y="60"/>
                  </a:lnTo>
                  <a:lnTo>
                    <a:pt x="165" y="67"/>
                  </a:lnTo>
                  <a:lnTo>
                    <a:pt x="167" y="75"/>
                  </a:lnTo>
                  <a:lnTo>
                    <a:pt x="167" y="85"/>
                  </a:lnTo>
                </a:path>
              </a:pathLst>
            </a:custGeom>
            <a:solidFill>
              <a:srgbClr val="5657FA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27" name="Freeform 250">
              <a:extLst>
                <a:ext uri="{FF2B5EF4-FFF2-40B4-BE49-F238E27FC236}">
                  <a16:creationId xmlns:a16="http://schemas.microsoft.com/office/drawing/2014/main" id="{C2D43F02-9D44-8945-8B4E-E8B7F121A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380" y="3104366"/>
              <a:ext cx="78552" cy="77617"/>
            </a:xfrm>
            <a:custGeom>
              <a:avLst/>
              <a:gdLst>
                <a:gd name="T0" fmla="*/ 167 w 167"/>
                <a:gd name="T1" fmla="*/ 90 h 165"/>
                <a:gd name="T2" fmla="*/ 163 w 167"/>
                <a:gd name="T3" fmla="*/ 107 h 165"/>
                <a:gd name="T4" fmla="*/ 157 w 167"/>
                <a:gd name="T5" fmla="*/ 121 h 165"/>
                <a:gd name="T6" fmla="*/ 148 w 167"/>
                <a:gd name="T7" fmla="*/ 134 h 165"/>
                <a:gd name="T8" fmla="*/ 136 w 167"/>
                <a:gd name="T9" fmla="*/ 145 h 165"/>
                <a:gd name="T10" fmla="*/ 123 w 167"/>
                <a:gd name="T11" fmla="*/ 155 h 165"/>
                <a:gd name="T12" fmla="*/ 107 w 167"/>
                <a:gd name="T13" fmla="*/ 161 h 165"/>
                <a:gd name="T14" fmla="*/ 92 w 167"/>
                <a:gd name="T15" fmla="*/ 165 h 165"/>
                <a:gd name="T16" fmla="*/ 75 w 167"/>
                <a:gd name="T17" fmla="*/ 165 h 165"/>
                <a:gd name="T18" fmla="*/ 59 w 167"/>
                <a:gd name="T19" fmla="*/ 161 h 165"/>
                <a:gd name="T20" fmla="*/ 44 w 167"/>
                <a:gd name="T21" fmla="*/ 155 h 165"/>
                <a:gd name="T22" fmla="*/ 30 w 167"/>
                <a:gd name="T23" fmla="*/ 145 h 165"/>
                <a:gd name="T24" fmla="*/ 19 w 167"/>
                <a:gd name="T25" fmla="*/ 134 h 165"/>
                <a:gd name="T26" fmla="*/ 9 w 167"/>
                <a:gd name="T27" fmla="*/ 121 h 165"/>
                <a:gd name="T28" fmla="*/ 4 w 167"/>
                <a:gd name="T29" fmla="*/ 107 h 165"/>
                <a:gd name="T30" fmla="*/ 0 w 167"/>
                <a:gd name="T31" fmla="*/ 90 h 165"/>
                <a:gd name="T32" fmla="*/ 0 w 167"/>
                <a:gd name="T33" fmla="*/ 73 h 165"/>
                <a:gd name="T34" fmla="*/ 4 w 167"/>
                <a:gd name="T35" fmla="*/ 57 h 165"/>
                <a:gd name="T36" fmla="*/ 9 w 167"/>
                <a:gd name="T37" fmla="*/ 42 h 165"/>
                <a:gd name="T38" fmla="*/ 19 w 167"/>
                <a:gd name="T39" fmla="*/ 28 h 165"/>
                <a:gd name="T40" fmla="*/ 30 w 167"/>
                <a:gd name="T41" fmla="*/ 17 h 165"/>
                <a:gd name="T42" fmla="*/ 44 w 167"/>
                <a:gd name="T43" fmla="*/ 9 h 165"/>
                <a:gd name="T44" fmla="*/ 59 w 167"/>
                <a:gd name="T45" fmla="*/ 2 h 165"/>
                <a:gd name="T46" fmla="*/ 75 w 167"/>
                <a:gd name="T47" fmla="*/ 0 h 165"/>
                <a:gd name="T48" fmla="*/ 92 w 167"/>
                <a:gd name="T49" fmla="*/ 0 h 165"/>
                <a:gd name="T50" fmla="*/ 107 w 167"/>
                <a:gd name="T51" fmla="*/ 2 h 165"/>
                <a:gd name="T52" fmla="*/ 123 w 167"/>
                <a:gd name="T53" fmla="*/ 9 h 165"/>
                <a:gd name="T54" fmla="*/ 136 w 167"/>
                <a:gd name="T55" fmla="*/ 17 h 165"/>
                <a:gd name="T56" fmla="*/ 148 w 167"/>
                <a:gd name="T57" fmla="*/ 28 h 165"/>
                <a:gd name="T58" fmla="*/ 157 w 167"/>
                <a:gd name="T59" fmla="*/ 42 h 165"/>
                <a:gd name="T60" fmla="*/ 163 w 167"/>
                <a:gd name="T61" fmla="*/ 57 h 165"/>
                <a:gd name="T62" fmla="*/ 167 w 167"/>
                <a:gd name="T63" fmla="*/ 7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165">
                  <a:moveTo>
                    <a:pt x="167" y="82"/>
                  </a:moveTo>
                  <a:lnTo>
                    <a:pt x="167" y="90"/>
                  </a:lnTo>
                  <a:lnTo>
                    <a:pt x="165" y="99"/>
                  </a:lnTo>
                  <a:lnTo>
                    <a:pt x="163" y="107"/>
                  </a:lnTo>
                  <a:lnTo>
                    <a:pt x="159" y="115"/>
                  </a:lnTo>
                  <a:lnTo>
                    <a:pt x="157" y="121"/>
                  </a:lnTo>
                  <a:lnTo>
                    <a:pt x="151" y="128"/>
                  </a:lnTo>
                  <a:lnTo>
                    <a:pt x="148" y="134"/>
                  </a:lnTo>
                  <a:lnTo>
                    <a:pt x="142" y="140"/>
                  </a:lnTo>
                  <a:lnTo>
                    <a:pt x="136" y="145"/>
                  </a:lnTo>
                  <a:lnTo>
                    <a:pt x="130" y="151"/>
                  </a:lnTo>
                  <a:lnTo>
                    <a:pt x="123" y="155"/>
                  </a:lnTo>
                  <a:lnTo>
                    <a:pt x="115" y="159"/>
                  </a:lnTo>
                  <a:lnTo>
                    <a:pt x="107" y="161"/>
                  </a:lnTo>
                  <a:lnTo>
                    <a:pt x="100" y="163"/>
                  </a:lnTo>
                  <a:lnTo>
                    <a:pt x="92" y="165"/>
                  </a:lnTo>
                  <a:lnTo>
                    <a:pt x="82" y="165"/>
                  </a:lnTo>
                  <a:lnTo>
                    <a:pt x="75" y="165"/>
                  </a:lnTo>
                  <a:lnTo>
                    <a:pt x="67" y="163"/>
                  </a:lnTo>
                  <a:lnTo>
                    <a:pt x="59" y="161"/>
                  </a:lnTo>
                  <a:lnTo>
                    <a:pt x="52" y="159"/>
                  </a:lnTo>
                  <a:lnTo>
                    <a:pt x="44" y="155"/>
                  </a:lnTo>
                  <a:lnTo>
                    <a:pt x="36" y="151"/>
                  </a:lnTo>
                  <a:lnTo>
                    <a:pt x="30" y="145"/>
                  </a:lnTo>
                  <a:lnTo>
                    <a:pt x="25" y="140"/>
                  </a:lnTo>
                  <a:lnTo>
                    <a:pt x="19" y="134"/>
                  </a:lnTo>
                  <a:lnTo>
                    <a:pt x="15" y="128"/>
                  </a:lnTo>
                  <a:lnTo>
                    <a:pt x="9" y="121"/>
                  </a:lnTo>
                  <a:lnTo>
                    <a:pt x="7" y="115"/>
                  </a:lnTo>
                  <a:lnTo>
                    <a:pt x="4" y="107"/>
                  </a:lnTo>
                  <a:lnTo>
                    <a:pt x="2" y="99"/>
                  </a:lnTo>
                  <a:lnTo>
                    <a:pt x="0" y="90"/>
                  </a:lnTo>
                  <a:lnTo>
                    <a:pt x="0" y="82"/>
                  </a:lnTo>
                  <a:lnTo>
                    <a:pt x="0" y="73"/>
                  </a:lnTo>
                  <a:lnTo>
                    <a:pt x="2" y="65"/>
                  </a:lnTo>
                  <a:lnTo>
                    <a:pt x="4" y="57"/>
                  </a:lnTo>
                  <a:lnTo>
                    <a:pt x="7" y="49"/>
                  </a:lnTo>
                  <a:lnTo>
                    <a:pt x="9" y="42"/>
                  </a:lnTo>
                  <a:lnTo>
                    <a:pt x="15" y="36"/>
                  </a:lnTo>
                  <a:lnTo>
                    <a:pt x="19" y="28"/>
                  </a:lnTo>
                  <a:lnTo>
                    <a:pt x="25" y="23"/>
                  </a:lnTo>
                  <a:lnTo>
                    <a:pt x="30" y="17"/>
                  </a:lnTo>
                  <a:lnTo>
                    <a:pt x="36" y="13"/>
                  </a:lnTo>
                  <a:lnTo>
                    <a:pt x="44" y="9"/>
                  </a:lnTo>
                  <a:lnTo>
                    <a:pt x="52" y="5"/>
                  </a:lnTo>
                  <a:lnTo>
                    <a:pt x="59" y="2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92" y="0"/>
                  </a:lnTo>
                  <a:lnTo>
                    <a:pt x="100" y="0"/>
                  </a:lnTo>
                  <a:lnTo>
                    <a:pt x="107" y="2"/>
                  </a:lnTo>
                  <a:lnTo>
                    <a:pt x="115" y="5"/>
                  </a:lnTo>
                  <a:lnTo>
                    <a:pt x="123" y="9"/>
                  </a:lnTo>
                  <a:lnTo>
                    <a:pt x="130" y="13"/>
                  </a:lnTo>
                  <a:lnTo>
                    <a:pt x="136" y="17"/>
                  </a:lnTo>
                  <a:lnTo>
                    <a:pt x="142" y="23"/>
                  </a:lnTo>
                  <a:lnTo>
                    <a:pt x="148" y="28"/>
                  </a:lnTo>
                  <a:lnTo>
                    <a:pt x="151" y="36"/>
                  </a:lnTo>
                  <a:lnTo>
                    <a:pt x="157" y="42"/>
                  </a:lnTo>
                  <a:lnTo>
                    <a:pt x="159" y="49"/>
                  </a:lnTo>
                  <a:lnTo>
                    <a:pt x="163" y="57"/>
                  </a:lnTo>
                  <a:lnTo>
                    <a:pt x="165" y="65"/>
                  </a:lnTo>
                  <a:lnTo>
                    <a:pt x="167" y="73"/>
                  </a:lnTo>
                  <a:lnTo>
                    <a:pt x="167" y="82"/>
                  </a:lnTo>
                </a:path>
              </a:pathLst>
            </a:custGeom>
            <a:solidFill>
              <a:srgbClr val="5657FA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3" name="Freeform 256">
              <a:extLst>
                <a:ext uri="{FF2B5EF4-FFF2-40B4-BE49-F238E27FC236}">
                  <a16:creationId xmlns:a16="http://schemas.microsoft.com/office/drawing/2014/main" id="{751FE701-C178-0A40-B495-89C500BC0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0663" y="3064155"/>
              <a:ext cx="77617" cy="77617"/>
            </a:xfrm>
            <a:custGeom>
              <a:avLst/>
              <a:gdLst>
                <a:gd name="T0" fmla="*/ 165 w 167"/>
                <a:gd name="T1" fmla="*/ 92 h 165"/>
                <a:gd name="T2" fmla="*/ 163 w 167"/>
                <a:gd name="T3" fmla="*/ 108 h 165"/>
                <a:gd name="T4" fmla="*/ 155 w 167"/>
                <a:gd name="T5" fmla="*/ 123 h 165"/>
                <a:gd name="T6" fmla="*/ 148 w 167"/>
                <a:gd name="T7" fmla="*/ 136 h 165"/>
                <a:gd name="T8" fmla="*/ 136 w 167"/>
                <a:gd name="T9" fmla="*/ 148 h 165"/>
                <a:gd name="T10" fmla="*/ 123 w 167"/>
                <a:gd name="T11" fmla="*/ 156 h 165"/>
                <a:gd name="T12" fmla="*/ 108 w 167"/>
                <a:gd name="T13" fmla="*/ 161 h 165"/>
                <a:gd name="T14" fmla="*/ 92 w 167"/>
                <a:gd name="T15" fmla="*/ 165 h 165"/>
                <a:gd name="T16" fmla="*/ 75 w 167"/>
                <a:gd name="T17" fmla="*/ 165 h 165"/>
                <a:gd name="T18" fmla="*/ 58 w 167"/>
                <a:gd name="T19" fmla="*/ 161 h 165"/>
                <a:gd name="T20" fmla="*/ 44 w 167"/>
                <a:gd name="T21" fmla="*/ 156 h 165"/>
                <a:gd name="T22" fmla="*/ 31 w 167"/>
                <a:gd name="T23" fmla="*/ 148 h 165"/>
                <a:gd name="T24" fmla="*/ 19 w 167"/>
                <a:gd name="T25" fmla="*/ 136 h 165"/>
                <a:gd name="T26" fmla="*/ 10 w 167"/>
                <a:gd name="T27" fmla="*/ 123 h 165"/>
                <a:gd name="T28" fmla="*/ 4 w 167"/>
                <a:gd name="T29" fmla="*/ 108 h 165"/>
                <a:gd name="T30" fmla="*/ 0 w 167"/>
                <a:gd name="T31" fmla="*/ 92 h 165"/>
                <a:gd name="T32" fmla="*/ 0 w 167"/>
                <a:gd name="T33" fmla="*/ 75 h 165"/>
                <a:gd name="T34" fmla="*/ 4 w 167"/>
                <a:gd name="T35" fmla="*/ 58 h 165"/>
                <a:gd name="T36" fmla="*/ 10 w 167"/>
                <a:gd name="T37" fmla="*/ 42 h 165"/>
                <a:gd name="T38" fmla="*/ 19 w 167"/>
                <a:gd name="T39" fmla="*/ 31 h 165"/>
                <a:gd name="T40" fmla="*/ 31 w 167"/>
                <a:gd name="T41" fmla="*/ 19 h 165"/>
                <a:gd name="T42" fmla="*/ 44 w 167"/>
                <a:gd name="T43" fmla="*/ 10 h 165"/>
                <a:gd name="T44" fmla="*/ 58 w 167"/>
                <a:gd name="T45" fmla="*/ 4 h 165"/>
                <a:gd name="T46" fmla="*/ 75 w 167"/>
                <a:gd name="T47" fmla="*/ 0 h 165"/>
                <a:gd name="T48" fmla="*/ 92 w 167"/>
                <a:gd name="T49" fmla="*/ 0 h 165"/>
                <a:gd name="T50" fmla="*/ 108 w 167"/>
                <a:gd name="T51" fmla="*/ 4 h 165"/>
                <a:gd name="T52" fmla="*/ 123 w 167"/>
                <a:gd name="T53" fmla="*/ 10 h 165"/>
                <a:gd name="T54" fmla="*/ 136 w 167"/>
                <a:gd name="T55" fmla="*/ 19 h 165"/>
                <a:gd name="T56" fmla="*/ 148 w 167"/>
                <a:gd name="T57" fmla="*/ 31 h 165"/>
                <a:gd name="T58" fmla="*/ 155 w 167"/>
                <a:gd name="T59" fmla="*/ 42 h 165"/>
                <a:gd name="T60" fmla="*/ 163 w 167"/>
                <a:gd name="T61" fmla="*/ 58 h 165"/>
                <a:gd name="T62" fmla="*/ 165 w 167"/>
                <a:gd name="T63" fmla="*/ 7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165">
                  <a:moveTo>
                    <a:pt x="167" y="83"/>
                  </a:moveTo>
                  <a:lnTo>
                    <a:pt x="165" y="92"/>
                  </a:lnTo>
                  <a:lnTo>
                    <a:pt x="165" y="100"/>
                  </a:lnTo>
                  <a:lnTo>
                    <a:pt x="163" y="108"/>
                  </a:lnTo>
                  <a:lnTo>
                    <a:pt x="159" y="115"/>
                  </a:lnTo>
                  <a:lnTo>
                    <a:pt x="155" y="123"/>
                  </a:lnTo>
                  <a:lnTo>
                    <a:pt x="152" y="129"/>
                  </a:lnTo>
                  <a:lnTo>
                    <a:pt x="148" y="136"/>
                  </a:lnTo>
                  <a:lnTo>
                    <a:pt x="142" y="142"/>
                  </a:lnTo>
                  <a:lnTo>
                    <a:pt x="136" y="148"/>
                  </a:lnTo>
                  <a:lnTo>
                    <a:pt x="129" y="152"/>
                  </a:lnTo>
                  <a:lnTo>
                    <a:pt x="123" y="156"/>
                  </a:lnTo>
                  <a:lnTo>
                    <a:pt x="115" y="160"/>
                  </a:lnTo>
                  <a:lnTo>
                    <a:pt x="108" y="161"/>
                  </a:lnTo>
                  <a:lnTo>
                    <a:pt x="100" y="165"/>
                  </a:lnTo>
                  <a:lnTo>
                    <a:pt x="92" y="165"/>
                  </a:lnTo>
                  <a:lnTo>
                    <a:pt x="83" y="165"/>
                  </a:lnTo>
                  <a:lnTo>
                    <a:pt x="75" y="165"/>
                  </a:lnTo>
                  <a:lnTo>
                    <a:pt x="67" y="165"/>
                  </a:lnTo>
                  <a:lnTo>
                    <a:pt x="58" y="161"/>
                  </a:lnTo>
                  <a:lnTo>
                    <a:pt x="50" y="160"/>
                  </a:lnTo>
                  <a:lnTo>
                    <a:pt x="44" y="156"/>
                  </a:lnTo>
                  <a:lnTo>
                    <a:pt x="37" y="152"/>
                  </a:lnTo>
                  <a:lnTo>
                    <a:pt x="31" y="148"/>
                  </a:lnTo>
                  <a:lnTo>
                    <a:pt x="25" y="142"/>
                  </a:lnTo>
                  <a:lnTo>
                    <a:pt x="19" y="136"/>
                  </a:lnTo>
                  <a:lnTo>
                    <a:pt x="13" y="129"/>
                  </a:lnTo>
                  <a:lnTo>
                    <a:pt x="10" y="123"/>
                  </a:lnTo>
                  <a:lnTo>
                    <a:pt x="6" y="115"/>
                  </a:lnTo>
                  <a:lnTo>
                    <a:pt x="4" y="108"/>
                  </a:lnTo>
                  <a:lnTo>
                    <a:pt x="2" y="100"/>
                  </a:lnTo>
                  <a:lnTo>
                    <a:pt x="0" y="92"/>
                  </a:lnTo>
                  <a:lnTo>
                    <a:pt x="0" y="83"/>
                  </a:lnTo>
                  <a:lnTo>
                    <a:pt x="0" y="75"/>
                  </a:lnTo>
                  <a:lnTo>
                    <a:pt x="2" y="65"/>
                  </a:lnTo>
                  <a:lnTo>
                    <a:pt x="4" y="58"/>
                  </a:lnTo>
                  <a:lnTo>
                    <a:pt x="6" y="50"/>
                  </a:lnTo>
                  <a:lnTo>
                    <a:pt x="10" y="42"/>
                  </a:lnTo>
                  <a:lnTo>
                    <a:pt x="13" y="37"/>
                  </a:lnTo>
                  <a:lnTo>
                    <a:pt x="19" y="31"/>
                  </a:lnTo>
                  <a:lnTo>
                    <a:pt x="25" y="23"/>
                  </a:lnTo>
                  <a:lnTo>
                    <a:pt x="31" y="19"/>
                  </a:lnTo>
                  <a:lnTo>
                    <a:pt x="37" y="14"/>
                  </a:lnTo>
                  <a:lnTo>
                    <a:pt x="44" y="10"/>
                  </a:lnTo>
                  <a:lnTo>
                    <a:pt x="50" y="6"/>
                  </a:lnTo>
                  <a:lnTo>
                    <a:pt x="58" y="4"/>
                  </a:lnTo>
                  <a:lnTo>
                    <a:pt x="67" y="2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2" y="0"/>
                  </a:lnTo>
                  <a:lnTo>
                    <a:pt x="100" y="2"/>
                  </a:lnTo>
                  <a:lnTo>
                    <a:pt x="108" y="4"/>
                  </a:lnTo>
                  <a:lnTo>
                    <a:pt x="115" y="6"/>
                  </a:lnTo>
                  <a:lnTo>
                    <a:pt x="123" y="10"/>
                  </a:lnTo>
                  <a:lnTo>
                    <a:pt x="129" y="14"/>
                  </a:lnTo>
                  <a:lnTo>
                    <a:pt x="136" y="19"/>
                  </a:lnTo>
                  <a:lnTo>
                    <a:pt x="142" y="23"/>
                  </a:lnTo>
                  <a:lnTo>
                    <a:pt x="148" y="31"/>
                  </a:lnTo>
                  <a:lnTo>
                    <a:pt x="152" y="37"/>
                  </a:lnTo>
                  <a:lnTo>
                    <a:pt x="155" y="42"/>
                  </a:lnTo>
                  <a:lnTo>
                    <a:pt x="159" y="50"/>
                  </a:lnTo>
                  <a:lnTo>
                    <a:pt x="163" y="58"/>
                  </a:lnTo>
                  <a:lnTo>
                    <a:pt x="165" y="65"/>
                  </a:lnTo>
                  <a:lnTo>
                    <a:pt x="165" y="75"/>
                  </a:lnTo>
                  <a:lnTo>
                    <a:pt x="167" y="83"/>
                  </a:lnTo>
                </a:path>
              </a:pathLst>
            </a:custGeom>
            <a:solidFill>
              <a:srgbClr val="3FFF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4" name="Freeform 257">
              <a:extLst>
                <a:ext uri="{FF2B5EF4-FFF2-40B4-BE49-F238E27FC236}">
                  <a16:creationId xmlns:a16="http://schemas.microsoft.com/office/drawing/2014/main" id="{784EA726-7A7D-1F4A-94E6-D791B0301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2096" y="3069765"/>
              <a:ext cx="77617" cy="76682"/>
            </a:xfrm>
            <a:custGeom>
              <a:avLst/>
              <a:gdLst>
                <a:gd name="T0" fmla="*/ 165 w 165"/>
                <a:gd name="T1" fmla="*/ 90 h 165"/>
                <a:gd name="T2" fmla="*/ 162 w 165"/>
                <a:gd name="T3" fmla="*/ 107 h 165"/>
                <a:gd name="T4" fmla="*/ 156 w 165"/>
                <a:gd name="T5" fmla="*/ 123 h 165"/>
                <a:gd name="T6" fmla="*/ 146 w 165"/>
                <a:gd name="T7" fmla="*/ 134 h 165"/>
                <a:gd name="T8" fmla="*/ 137 w 165"/>
                <a:gd name="T9" fmla="*/ 146 h 165"/>
                <a:gd name="T10" fmla="*/ 123 w 165"/>
                <a:gd name="T11" fmla="*/ 155 h 165"/>
                <a:gd name="T12" fmla="*/ 108 w 165"/>
                <a:gd name="T13" fmla="*/ 161 h 165"/>
                <a:gd name="T14" fmla="*/ 91 w 165"/>
                <a:gd name="T15" fmla="*/ 165 h 165"/>
                <a:gd name="T16" fmla="*/ 75 w 165"/>
                <a:gd name="T17" fmla="*/ 165 h 165"/>
                <a:gd name="T18" fmla="*/ 58 w 165"/>
                <a:gd name="T19" fmla="*/ 161 h 165"/>
                <a:gd name="T20" fmla="*/ 43 w 165"/>
                <a:gd name="T21" fmla="*/ 155 h 165"/>
                <a:gd name="T22" fmla="*/ 29 w 165"/>
                <a:gd name="T23" fmla="*/ 146 h 165"/>
                <a:gd name="T24" fmla="*/ 20 w 165"/>
                <a:gd name="T25" fmla="*/ 134 h 165"/>
                <a:gd name="T26" fmla="*/ 10 w 165"/>
                <a:gd name="T27" fmla="*/ 123 h 165"/>
                <a:gd name="T28" fmla="*/ 4 w 165"/>
                <a:gd name="T29" fmla="*/ 107 h 165"/>
                <a:gd name="T30" fmla="*/ 0 w 165"/>
                <a:gd name="T31" fmla="*/ 90 h 165"/>
                <a:gd name="T32" fmla="*/ 0 w 165"/>
                <a:gd name="T33" fmla="*/ 73 h 165"/>
                <a:gd name="T34" fmla="*/ 4 w 165"/>
                <a:gd name="T35" fmla="*/ 57 h 165"/>
                <a:gd name="T36" fmla="*/ 10 w 165"/>
                <a:gd name="T37" fmla="*/ 42 h 165"/>
                <a:gd name="T38" fmla="*/ 20 w 165"/>
                <a:gd name="T39" fmla="*/ 29 h 165"/>
                <a:gd name="T40" fmla="*/ 29 w 165"/>
                <a:gd name="T41" fmla="*/ 17 h 165"/>
                <a:gd name="T42" fmla="*/ 43 w 165"/>
                <a:gd name="T43" fmla="*/ 9 h 165"/>
                <a:gd name="T44" fmla="*/ 58 w 165"/>
                <a:gd name="T45" fmla="*/ 4 h 165"/>
                <a:gd name="T46" fmla="*/ 75 w 165"/>
                <a:gd name="T47" fmla="*/ 0 h 165"/>
                <a:gd name="T48" fmla="*/ 91 w 165"/>
                <a:gd name="T49" fmla="*/ 0 h 165"/>
                <a:gd name="T50" fmla="*/ 108 w 165"/>
                <a:gd name="T51" fmla="*/ 4 h 165"/>
                <a:gd name="T52" fmla="*/ 123 w 165"/>
                <a:gd name="T53" fmla="*/ 9 h 165"/>
                <a:gd name="T54" fmla="*/ 137 w 165"/>
                <a:gd name="T55" fmla="*/ 17 h 165"/>
                <a:gd name="T56" fmla="*/ 146 w 165"/>
                <a:gd name="T57" fmla="*/ 29 h 165"/>
                <a:gd name="T58" fmla="*/ 156 w 165"/>
                <a:gd name="T59" fmla="*/ 42 h 165"/>
                <a:gd name="T60" fmla="*/ 162 w 165"/>
                <a:gd name="T61" fmla="*/ 57 h 165"/>
                <a:gd name="T62" fmla="*/ 165 w 165"/>
                <a:gd name="T63" fmla="*/ 7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" h="165">
                  <a:moveTo>
                    <a:pt x="165" y="82"/>
                  </a:moveTo>
                  <a:lnTo>
                    <a:pt x="165" y="90"/>
                  </a:lnTo>
                  <a:lnTo>
                    <a:pt x="163" y="100"/>
                  </a:lnTo>
                  <a:lnTo>
                    <a:pt x="162" y="107"/>
                  </a:lnTo>
                  <a:lnTo>
                    <a:pt x="160" y="115"/>
                  </a:lnTo>
                  <a:lnTo>
                    <a:pt x="156" y="123"/>
                  </a:lnTo>
                  <a:lnTo>
                    <a:pt x="152" y="128"/>
                  </a:lnTo>
                  <a:lnTo>
                    <a:pt x="146" y="134"/>
                  </a:lnTo>
                  <a:lnTo>
                    <a:pt x="142" y="140"/>
                  </a:lnTo>
                  <a:lnTo>
                    <a:pt x="137" y="146"/>
                  </a:lnTo>
                  <a:lnTo>
                    <a:pt x="129" y="151"/>
                  </a:lnTo>
                  <a:lnTo>
                    <a:pt x="123" y="155"/>
                  </a:lnTo>
                  <a:lnTo>
                    <a:pt x="116" y="159"/>
                  </a:lnTo>
                  <a:lnTo>
                    <a:pt x="108" y="161"/>
                  </a:lnTo>
                  <a:lnTo>
                    <a:pt x="100" y="163"/>
                  </a:lnTo>
                  <a:lnTo>
                    <a:pt x="91" y="165"/>
                  </a:lnTo>
                  <a:lnTo>
                    <a:pt x="83" y="165"/>
                  </a:lnTo>
                  <a:lnTo>
                    <a:pt x="75" y="165"/>
                  </a:lnTo>
                  <a:lnTo>
                    <a:pt x="66" y="163"/>
                  </a:lnTo>
                  <a:lnTo>
                    <a:pt x="58" y="161"/>
                  </a:lnTo>
                  <a:lnTo>
                    <a:pt x="50" y="159"/>
                  </a:lnTo>
                  <a:lnTo>
                    <a:pt x="43" y="155"/>
                  </a:lnTo>
                  <a:lnTo>
                    <a:pt x="37" y="151"/>
                  </a:lnTo>
                  <a:lnTo>
                    <a:pt x="29" y="146"/>
                  </a:lnTo>
                  <a:lnTo>
                    <a:pt x="23" y="140"/>
                  </a:lnTo>
                  <a:lnTo>
                    <a:pt x="20" y="134"/>
                  </a:lnTo>
                  <a:lnTo>
                    <a:pt x="14" y="128"/>
                  </a:lnTo>
                  <a:lnTo>
                    <a:pt x="10" y="123"/>
                  </a:lnTo>
                  <a:lnTo>
                    <a:pt x="6" y="115"/>
                  </a:lnTo>
                  <a:lnTo>
                    <a:pt x="4" y="107"/>
                  </a:lnTo>
                  <a:lnTo>
                    <a:pt x="2" y="100"/>
                  </a:lnTo>
                  <a:lnTo>
                    <a:pt x="0" y="90"/>
                  </a:lnTo>
                  <a:lnTo>
                    <a:pt x="0" y="82"/>
                  </a:lnTo>
                  <a:lnTo>
                    <a:pt x="0" y="73"/>
                  </a:lnTo>
                  <a:lnTo>
                    <a:pt x="2" y="65"/>
                  </a:lnTo>
                  <a:lnTo>
                    <a:pt x="4" y="57"/>
                  </a:lnTo>
                  <a:lnTo>
                    <a:pt x="6" y="50"/>
                  </a:lnTo>
                  <a:lnTo>
                    <a:pt x="10" y="42"/>
                  </a:lnTo>
                  <a:lnTo>
                    <a:pt x="14" y="36"/>
                  </a:lnTo>
                  <a:lnTo>
                    <a:pt x="20" y="29"/>
                  </a:lnTo>
                  <a:lnTo>
                    <a:pt x="23" y="23"/>
                  </a:lnTo>
                  <a:lnTo>
                    <a:pt x="29" y="17"/>
                  </a:lnTo>
                  <a:lnTo>
                    <a:pt x="37" y="13"/>
                  </a:lnTo>
                  <a:lnTo>
                    <a:pt x="43" y="9"/>
                  </a:lnTo>
                  <a:lnTo>
                    <a:pt x="50" y="5"/>
                  </a:lnTo>
                  <a:lnTo>
                    <a:pt x="58" y="4"/>
                  </a:lnTo>
                  <a:lnTo>
                    <a:pt x="66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0"/>
                  </a:lnTo>
                  <a:lnTo>
                    <a:pt x="100" y="0"/>
                  </a:lnTo>
                  <a:lnTo>
                    <a:pt x="108" y="4"/>
                  </a:lnTo>
                  <a:lnTo>
                    <a:pt x="116" y="5"/>
                  </a:lnTo>
                  <a:lnTo>
                    <a:pt x="123" y="9"/>
                  </a:lnTo>
                  <a:lnTo>
                    <a:pt x="129" y="13"/>
                  </a:lnTo>
                  <a:lnTo>
                    <a:pt x="137" y="17"/>
                  </a:lnTo>
                  <a:lnTo>
                    <a:pt x="142" y="23"/>
                  </a:lnTo>
                  <a:lnTo>
                    <a:pt x="146" y="29"/>
                  </a:lnTo>
                  <a:lnTo>
                    <a:pt x="152" y="36"/>
                  </a:lnTo>
                  <a:lnTo>
                    <a:pt x="156" y="42"/>
                  </a:lnTo>
                  <a:lnTo>
                    <a:pt x="160" y="50"/>
                  </a:lnTo>
                  <a:lnTo>
                    <a:pt x="162" y="57"/>
                  </a:lnTo>
                  <a:lnTo>
                    <a:pt x="163" y="65"/>
                  </a:lnTo>
                  <a:lnTo>
                    <a:pt x="165" y="73"/>
                  </a:lnTo>
                  <a:lnTo>
                    <a:pt x="165" y="82"/>
                  </a:lnTo>
                </a:path>
              </a:pathLst>
            </a:custGeom>
            <a:solidFill>
              <a:srgbClr val="3FFF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5" name="Freeform 258">
              <a:extLst>
                <a:ext uri="{FF2B5EF4-FFF2-40B4-BE49-F238E27FC236}">
                  <a16:creationId xmlns:a16="http://schemas.microsoft.com/office/drawing/2014/main" id="{7FF14C69-89E3-864F-A7B5-DACE66EA4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111" y="3097820"/>
              <a:ext cx="78552" cy="77617"/>
            </a:xfrm>
            <a:custGeom>
              <a:avLst/>
              <a:gdLst>
                <a:gd name="T0" fmla="*/ 167 w 167"/>
                <a:gd name="T1" fmla="*/ 92 h 167"/>
                <a:gd name="T2" fmla="*/ 163 w 167"/>
                <a:gd name="T3" fmla="*/ 110 h 167"/>
                <a:gd name="T4" fmla="*/ 157 w 167"/>
                <a:gd name="T5" fmla="*/ 123 h 167"/>
                <a:gd name="T6" fmla="*/ 148 w 167"/>
                <a:gd name="T7" fmla="*/ 137 h 167"/>
                <a:gd name="T8" fmla="*/ 136 w 167"/>
                <a:gd name="T9" fmla="*/ 148 h 167"/>
                <a:gd name="T10" fmla="*/ 123 w 167"/>
                <a:gd name="T11" fmla="*/ 158 h 167"/>
                <a:gd name="T12" fmla="*/ 109 w 167"/>
                <a:gd name="T13" fmla="*/ 163 h 167"/>
                <a:gd name="T14" fmla="*/ 92 w 167"/>
                <a:gd name="T15" fmla="*/ 167 h 167"/>
                <a:gd name="T16" fmla="*/ 75 w 167"/>
                <a:gd name="T17" fmla="*/ 167 h 167"/>
                <a:gd name="T18" fmla="*/ 60 w 167"/>
                <a:gd name="T19" fmla="*/ 163 h 167"/>
                <a:gd name="T20" fmla="*/ 44 w 167"/>
                <a:gd name="T21" fmla="*/ 158 h 167"/>
                <a:gd name="T22" fmla="*/ 31 w 167"/>
                <a:gd name="T23" fmla="*/ 148 h 167"/>
                <a:gd name="T24" fmla="*/ 19 w 167"/>
                <a:gd name="T25" fmla="*/ 137 h 167"/>
                <a:gd name="T26" fmla="*/ 12 w 167"/>
                <a:gd name="T27" fmla="*/ 123 h 167"/>
                <a:gd name="T28" fmla="*/ 4 w 167"/>
                <a:gd name="T29" fmla="*/ 110 h 167"/>
                <a:gd name="T30" fmla="*/ 2 w 167"/>
                <a:gd name="T31" fmla="*/ 92 h 167"/>
                <a:gd name="T32" fmla="*/ 2 w 167"/>
                <a:gd name="T33" fmla="*/ 75 h 167"/>
                <a:gd name="T34" fmla="*/ 4 w 167"/>
                <a:gd name="T35" fmla="*/ 60 h 167"/>
                <a:gd name="T36" fmla="*/ 12 w 167"/>
                <a:gd name="T37" fmla="*/ 44 h 167"/>
                <a:gd name="T38" fmla="*/ 19 w 167"/>
                <a:gd name="T39" fmla="*/ 31 h 167"/>
                <a:gd name="T40" fmla="*/ 31 w 167"/>
                <a:gd name="T41" fmla="*/ 19 h 167"/>
                <a:gd name="T42" fmla="*/ 44 w 167"/>
                <a:gd name="T43" fmla="*/ 12 h 167"/>
                <a:gd name="T44" fmla="*/ 60 w 167"/>
                <a:gd name="T45" fmla="*/ 4 h 167"/>
                <a:gd name="T46" fmla="*/ 75 w 167"/>
                <a:gd name="T47" fmla="*/ 2 h 167"/>
                <a:gd name="T48" fmla="*/ 92 w 167"/>
                <a:gd name="T49" fmla="*/ 2 h 167"/>
                <a:gd name="T50" fmla="*/ 109 w 167"/>
                <a:gd name="T51" fmla="*/ 4 h 167"/>
                <a:gd name="T52" fmla="*/ 123 w 167"/>
                <a:gd name="T53" fmla="*/ 12 h 167"/>
                <a:gd name="T54" fmla="*/ 136 w 167"/>
                <a:gd name="T55" fmla="*/ 19 h 167"/>
                <a:gd name="T56" fmla="*/ 148 w 167"/>
                <a:gd name="T57" fmla="*/ 31 h 167"/>
                <a:gd name="T58" fmla="*/ 157 w 167"/>
                <a:gd name="T59" fmla="*/ 44 h 167"/>
                <a:gd name="T60" fmla="*/ 163 w 167"/>
                <a:gd name="T61" fmla="*/ 60 h 167"/>
                <a:gd name="T62" fmla="*/ 167 w 167"/>
                <a:gd name="T63" fmla="*/ 7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167">
                  <a:moveTo>
                    <a:pt x="167" y="85"/>
                  </a:moveTo>
                  <a:lnTo>
                    <a:pt x="167" y="92"/>
                  </a:lnTo>
                  <a:lnTo>
                    <a:pt x="165" y="100"/>
                  </a:lnTo>
                  <a:lnTo>
                    <a:pt x="163" y="110"/>
                  </a:lnTo>
                  <a:lnTo>
                    <a:pt x="161" y="117"/>
                  </a:lnTo>
                  <a:lnTo>
                    <a:pt x="157" y="123"/>
                  </a:lnTo>
                  <a:lnTo>
                    <a:pt x="154" y="131"/>
                  </a:lnTo>
                  <a:lnTo>
                    <a:pt x="148" y="137"/>
                  </a:lnTo>
                  <a:lnTo>
                    <a:pt x="142" y="142"/>
                  </a:lnTo>
                  <a:lnTo>
                    <a:pt x="136" y="148"/>
                  </a:lnTo>
                  <a:lnTo>
                    <a:pt x="131" y="154"/>
                  </a:lnTo>
                  <a:lnTo>
                    <a:pt x="123" y="158"/>
                  </a:lnTo>
                  <a:lnTo>
                    <a:pt x="117" y="161"/>
                  </a:lnTo>
                  <a:lnTo>
                    <a:pt x="109" y="163"/>
                  </a:lnTo>
                  <a:lnTo>
                    <a:pt x="100" y="165"/>
                  </a:lnTo>
                  <a:lnTo>
                    <a:pt x="92" y="167"/>
                  </a:lnTo>
                  <a:lnTo>
                    <a:pt x="85" y="167"/>
                  </a:lnTo>
                  <a:lnTo>
                    <a:pt x="75" y="167"/>
                  </a:lnTo>
                  <a:lnTo>
                    <a:pt x="67" y="165"/>
                  </a:lnTo>
                  <a:lnTo>
                    <a:pt x="60" y="163"/>
                  </a:lnTo>
                  <a:lnTo>
                    <a:pt x="52" y="161"/>
                  </a:lnTo>
                  <a:lnTo>
                    <a:pt x="44" y="158"/>
                  </a:lnTo>
                  <a:lnTo>
                    <a:pt x="37" y="154"/>
                  </a:lnTo>
                  <a:lnTo>
                    <a:pt x="31" y="148"/>
                  </a:lnTo>
                  <a:lnTo>
                    <a:pt x="25" y="142"/>
                  </a:lnTo>
                  <a:lnTo>
                    <a:pt x="19" y="137"/>
                  </a:lnTo>
                  <a:lnTo>
                    <a:pt x="15" y="131"/>
                  </a:lnTo>
                  <a:lnTo>
                    <a:pt x="12" y="123"/>
                  </a:lnTo>
                  <a:lnTo>
                    <a:pt x="8" y="117"/>
                  </a:lnTo>
                  <a:lnTo>
                    <a:pt x="4" y="110"/>
                  </a:lnTo>
                  <a:lnTo>
                    <a:pt x="2" y="100"/>
                  </a:lnTo>
                  <a:lnTo>
                    <a:pt x="2" y="92"/>
                  </a:lnTo>
                  <a:lnTo>
                    <a:pt x="0" y="85"/>
                  </a:lnTo>
                  <a:lnTo>
                    <a:pt x="2" y="75"/>
                  </a:lnTo>
                  <a:lnTo>
                    <a:pt x="2" y="67"/>
                  </a:lnTo>
                  <a:lnTo>
                    <a:pt x="4" y="60"/>
                  </a:lnTo>
                  <a:lnTo>
                    <a:pt x="8" y="52"/>
                  </a:lnTo>
                  <a:lnTo>
                    <a:pt x="12" y="44"/>
                  </a:lnTo>
                  <a:lnTo>
                    <a:pt x="15" y="37"/>
                  </a:lnTo>
                  <a:lnTo>
                    <a:pt x="19" y="31"/>
                  </a:lnTo>
                  <a:lnTo>
                    <a:pt x="25" y="25"/>
                  </a:lnTo>
                  <a:lnTo>
                    <a:pt x="31" y="19"/>
                  </a:lnTo>
                  <a:lnTo>
                    <a:pt x="37" y="16"/>
                  </a:lnTo>
                  <a:lnTo>
                    <a:pt x="44" y="12"/>
                  </a:lnTo>
                  <a:lnTo>
                    <a:pt x="52" y="8"/>
                  </a:lnTo>
                  <a:lnTo>
                    <a:pt x="60" y="4"/>
                  </a:lnTo>
                  <a:lnTo>
                    <a:pt x="67" y="2"/>
                  </a:lnTo>
                  <a:lnTo>
                    <a:pt x="75" y="2"/>
                  </a:lnTo>
                  <a:lnTo>
                    <a:pt x="85" y="0"/>
                  </a:lnTo>
                  <a:lnTo>
                    <a:pt x="92" y="2"/>
                  </a:lnTo>
                  <a:lnTo>
                    <a:pt x="100" y="2"/>
                  </a:lnTo>
                  <a:lnTo>
                    <a:pt x="109" y="4"/>
                  </a:lnTo>
                  <a:lnTo>
                    <a:pt x="117" y="8"/>
                  </a:lnTo>
                  <a:lnTo>
                    <a:pt x="123" y="12"/>
                  </a:lnTo>
                  <a:lnTo>
                    <a:pt x="131" y="16"/>
                  </a:lnTo>
                  <a:lnTo>
                    <a:pt x="136" y="19"/>
                  </a:lnTo>
                  <a:lnTo>
                    <a:pt x="142" y="25"/>
                  </a:lnTo>
                  <a:lnTo>
                    <a:pt x="148" y="31"/>
                  </a:lnTo>
                  <a:lnTo>
                    <a:pt x="154" y="37"/>
                  </a:lnTo>
                  <a:lnTo>
                    <a:pt x="157" y="44"/>
                  </a:lnTo>
                  <a:lnTo>
                    <a:pt x="161" y="52"/>
                  </a:lnTo>
                  <a:lnTo>
                    <a:pt x="163" y="60"/>
                  </a:lnTo>
                  <a:lnTo>
                    <a:pt x="165" y="67"/>
                  </a:lnTo>
                  <a:lnTo>
                    <a:pt x="167" y="75"/>
                  </a:lnTo>
                  <a:lnTo>
                    <a:pt x="167" y="85"/>
                  </a:lnTo>
                </a:path>
              </a:pathLst>
            </a:custGeom>
            <a:solidFill>
              <a:srgbClr val="3FFF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6" name="Freeform 259">
              <a:extLst>
                <a:ext uri="{FF2B5EF4-FFF2-40B4-BE49-F238E27FC236}">
                  <a16:creationId xmlns:a16="http://schemas.microsoft.com/office/drawing/2014/main" id="{108967D9-BF1B-C94F-982E-DF46A4DB2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4479" y="3088468"/>
              <a:ext cx="77617" cy="78552"/>
            </a:xfrm>
            <a:custGeom>
              <a:avLst/>
              <a:gdLst>
                <a:gd name="T0" fmla="*/ 165 w 167"/>
                <a:gd name="T1" fmla="*/ 92 h 167"/>
                <a:gd name="T2" fmla="*/ 164 w 167"/>
                <a:gd name="T3" fmla="*/ 108 h 167"/>
                <a:gd name="T4" fmla="*/ 156 w 167"/>
                <a:gd name="T5" fmla="*/ 123 h 167"/>
                <a:gd name="T6" fmla="*/ 148 w 167"/>
                <a:gd name="T7" fmla="*/ 136 h 167"/>
                <a:gd name="T8" fmla="*/ 137 w 167"/>
                <a:gd name="T9" fmla="*/ 148 h 167"/>
                <a:gd name="T10" fmla="*/ 123 w 167"/>
                <a:gd name="T11" fmla="*/ 157 h 167"/>
                <a:gd name="T12" fmla="*/ 108 w 167"/>
                <a:gd name="T13" fmla="*/ 163 h 167"/>
                <a:gd name="T14" fmla="*/ 93 w 167"/>
                <a:gd name="T15" fmla="*/ 167 h 167"/>
                <a:gd name="T16" fmla="*/ 75 w 167"/>
                <a:gd name="T17" fmla="*/ 167 h 167"/>
                <a:gd name="T18" fmla="*/ 60 w 167"/>
                <a:gd name="T19" fmla="*/ 163 h 167"/>
                <a:gd name="T20" fmla="*/ 45 w 167"/>
                <a:gd name="T21" fmla="*/ 157 h 167"/>
                <a:gd name="T22" fmla="*/ 31 w 167"/>
                <a:gd name="T23" fmla="*/ 148 h 167"/>
                <a:gd name="T24" fmla="*/ 20 w 167"/>
                <a:gd name="T25" fmla="*/ 136 h 167"/>
                <a:gd name="T26" fmla="*/ 10 w 167"/>
                <a:gd name="T27" fmla="*/ 123 h 167"/>
                <a:gd name="T28" fmla="*/ 4 w 167"/>
                <a:gd name="T29" fmla="*/ 108 h 167"/>
                <a:gd name="T30" fmla="*/ 0 w 167"/>
                <a:gd name="T31" fmla="*/ 92 h 167"/>
                <a:gd name="T32" fmla="*/ 0 w 167"/>
                <a:gd name="T33" fmla="*/ 75 h 167"/>
                <a:gd name="T34" fmla="*/ 4 w 167"/>
                <a:gd name="T35" fmla="*/ 60 h 167"/>
                <a:gd name="T36" fmla="*/ 10 w 167"/>
                <a:gd name="T37" fmla="*/ 44 h 167"/>
                <a:gd name="T38" fmla="*/ 20 w 167"/>
                <a:gd name="T39" fmla="*/ 31 h 167"/>
                <a:gd name="T40" fmla="*/ 31 w 167"/>
                <a:gd name="T41" fmla="*/ 19 h 167"/>
                <a:gd name="T42" fmla="*/ 45 w 167"/>
                <a:gd name="T43" fmla="*/ 10 h 167"/>
                <a:gd name="T44" fmla="*/ 60 w 167"/>
                <a:gd name="T45" fmla="*/ 4 h 167"/>
                <a:gd name="T46" fmla="*/ 75 w 167"/>
                <a:gd name="T47" fmla="*/ 0 h 167"/>
                <a:gd name="T48" fmla="*/ 93 w 167"/>
                <a:gd name="T49" fmla="*/ 0 h 167"/>
                <a:gd name="T50" fmla="*/ 108 w 167"/>
                <a:gd name="T51" fmla="*/ 4 h 167"/>
                <a:gd name="T52" fmla="*/ 123 w 167"/>
                <a:gd name="T53" fmla="*/ 10 h 167"/>
                <a:gd name="T54" fmla="*/ 137 w 167"/>
                <a:gd name="T55" fmla="*/ 19 h 167"/>
                <a:gd name="T56" fmla="*/ 148 w 167"/>
                <a:gd name="T57" fmla="*/ 31 h 167"/>
                <a:gd name="T58" fmla="*/ 156 w 167"/>
                <a:gd name="T59" fmla="*/ 44 h 167"/>
                <a:gd name="T60" fmla="*/ 164 w 167"/>
                <a:gd name="T61" fmla="*/ 60 h 167"/>
                <a:gd name="T62" fmla="*/ 165 w 167"/>
                <a:gd name="T63" fmla="*/ 7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167">
                  <a:moveTo>
                    <a:pt x="167" y="84"/>
                  </a:moveTo>
                  <a:lnTo>
                    <a:pt x="165" y="92"/>
                  </a:lnTo>
                  <a:lnTo>
                    <a:pt x="165" y="100"/>
                  </a:lnTo>
                  <a:lnTo>
                    <a:pt x="164" y="108"/>
                  </a:lnTo>
                  <a:lnTo>
                    <a:pt x="160" y="115"/>
                  </a:lnTo>
                  <a:lnTo>
                    <a:pt x="156" y="123"/>
                  </a:lnTo>
                  <a:lnTo>
                    <a:pt x="152" y="131"/>
                  </a:lnTo>
                  <a:lnTo>
                    <a:pt x="148" y="136"/>
                  </a:lnTo>
                  <a:lnTo>
                    <a:pt x="142" y="142"/>
                  </a:lnTo>
                  <a:lnTo>
                    <a:pt x="137" y="148"/>
                  </a:lnTo>
                  <a:lnTo>
                    <a:pt x="131" y="152"/>
                  </a:lnTo>
                  <a:lnTo>
                    <a:pt x="123" y="157"/>
                  </a:lnTo>
                  <a:lnTo>
                    <a:pt x="116" y="159"/>
                  </a:lnTo>
                  <a:lnTo>
                    <a:pt x="108" y="163"/>
                  </a:lnTo>
                  <a:lnTo>
                    <a:pt x="100" y="165"/>
                  </a:lnTo>
                  <a:lnTo>
                    <a:pt x="93" y="167"/>
                  </a:lnTo>
                  <a:lnTo>
                    <a:pt x="83" y="167"/>
                  </a:lnTo>
                  <a:lnTo>
                    <a:pt x="75" y="167"/>
                  </a:lnTo>
                  <a:lnTo>
                    <a:pt x="68" y="165"/>
                  </a:lnTo>
                  <a:lnTo>
                    <a:pt x="60" y="163"/>
                  </a:lnTo>
                  <a:lnTo>
                    <a:pt x="52" y="159"/>
                  </a:lnTo>
                  <a:lnTo>
                    <a:pt x="45" y="157"/>
                  </a:lnTo>
                  <a:lnTo>
                    <a:pt x="37" y="152"/>
                  </a:lnTo>
                  <a:lnTo>
                    <a:pt x="31" y="148"/>
                  </a:lnTo>
                  <a:lnTo>
                    <a:pt x="25" y="142"/>
                  </a:lnTo>
                  <a:lnTo>
                    <a:pt x="20" y="136"/>
                  </a:lnTo>
                  <a:lnTo>
                    <a:pt x="14" y="131"/>
                  </a:lnTo>
                  <a:lnTo>
                    <a:pt x="10" y="123"/>
                  </a:lnTo>
                  <a:lnTo>
                    <a:pt x="8" y="115"/>
                  </a:lnTo>
                  <a:lnTo>
                    <a:pt x="4" y="108"/>
                  </a:lnTo>
                  <a:lnTo>
                    <a:pt x="2" y="100"/>
                  </a:lnTo>
                  <a:lnTo>
                    <a:pt x="0" y="92"/>
                  </a:lnTo>
                  <a:lnTo>
                    <a:pt x="0" y="84"/>
                  </a:lnTo>
                  <a:lnTo>
                    <a:pt x="0" y="75"/>
                  </a:lnTo>
                  <a:lnTo>
                    <a:pt x="2" y="67"/>
                  </a:lnTo>
                  <a:lnTo>
                    <a:pt x="4" y="60"/>
                  </a:lnTo>
                  <a:lnTo>
                    <a:pt x="8" y="52"/>
                  </a:lnTo>
                  <a:lnTo>
                    <a:pt x="10" y="44"/>
                  </a:lnTo>
                  <a:lnTo>
                    <a:pt x="14" y="37"/>
                  </a:lnTo>
                  <a:lnTo>
                    <a:pt x="20" y="31"/>
                  </a:lnTo>
                  <a:lnTo>
                    <a:pt x="25" y="25"/>
                  </a:lnTo>
                  <a:lnTo>
                    <a:pt x="31" y="19"/>
                  </a:lnTo>
                  <a:lnTo>
                    <a:pt x="37" y="15"/>
                  </a:lnTo>
                  <a:lnTo>
                    <a:pt x="45" y="10"/>
                  </a:lnTo>
                  <a:lnTo>
                    <a:pt x="52" y="8"/>
                  </a:lnTo>
                  <a:lnTo>
                    <a:pt x="60" y="4"/>
                  </a:lnTo>
                  <a:lnTo>
                    <a:pt x="68" y="2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3" y="0"/>
                  </a:lnTo>
                  <a:lnTo>
                    <a:pt x="100" y="2"/>
                  </a:lnTo>
                  <a:lnTo>
                    <a:pt x="108" y="4"/>
                  </a:lnTo>
                  <a:lnTo>
                    <a:pt x="116" y="8"/>
                  </a:lnTo>
                  <a:lnTo>
                    <a:pt x="123" y="10"/>
                  </a:lnTo>
                  <a:lnTo>
                    <a:pt x="131" y="15"/>
                  </a:lnTo>
                  <a:lnTo>
                    <a:pt x="137" y="19"/>
                  </a:lnTo>
                  <a:lnTo>
                    <a:pt x="142" y="25"/>
                  </a:lnTo>
                  <a:lnTo>
                    <a:pt x="148" y="31"/>
                  </a:lnTo>
                  <a:lnTo>
                    <a:pt x="152" y="37"/>
                  </a:lnTo>
                  <a:lnTo>
                    <a:pt x="156" y="44"/>
                  </a:lnTo>
                  <a:lnTo>
                    <a:pt x="160" y="52"/>
                  </a:lnTo>
                  <a:lnTo>
                    <a:pt x="164" y="60"/>
                  </a:lnTo>
                  <a:lnTo>
                    <a:pt x="165" y="67"/>
                  </a:lnTo>
                  <a:lnTo>
                    <a:pt x="165" y="75"/>
                  </a:lnTo>
                  <a:lnTo>
                    <a:pt x="167" y="84"/>
                  </a:lnTo>
                </a:path>
              </a:pathLst>
            </a:custGeom>
            <a:solidFill>
              <a:srgbClr val="3FFF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7" name="Freeform 260">
              <a:extLst>
                <a:ext uri="{FF2B5EF4-FFF2-40B4-BE49-F238E27FC236}">
                  <a16:creationId xmlns:a16="http://schemas.microsoft.com/office/drawing/2014/main" id="{E5DC2412-5BE4-E94B-9F9A-5D0492CE6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8295" y="3046387"/>
              <a:ext cx="77617" cy="76682"/>
            </a:xfrm>
            <a:custGeom>
              <a:avLst/>
              <a:gdLst>
                <a:gd name="T0" fmla="*/ 167 w 167"/>
                <a:gd name="T1" fmla="*/ 90 h 165"/>
                <a:gd name="T2" fmla="*/ 163 w 167"/>
                <a:gd name="T3" fmla="*/ 107 h 165"/>
                <a:gd name="T4" fmla="*/ 157 w 167"/>
                <a:gd name="T5" fmla="*/ 123 h 165"/>
                <a:gd name="T6" fmla="*/ 148 w 167"/>
                <a:gd name="T7" fmla="*/ 134 h 165"/>
                <a:gd name="T8" fmla="*/ 136 w 167"/>
                <a:gd name="T9" fmla="*/ 146 h 165"/>
                <a:gd name="T10" fmla="*/ 123 w 167"/>
                <a:gd name="T11" fmla="*/ 155 h 165"/>
                <a:gd name="T12" fmla="*/ 107 w 167"/>
                <a:gd name="T13" fmla="*/ 161 h 165"/>
                <a:gd name="T14" fmla="*/ 92 w 167"/>
                <a:gd name="T15" fmla="*/ 165 h 165"/>
                <a:gd name="T16" fmla="*/ 75 w 167"/>
                <a:gd name="T17" fmla="*/ 165 h 165"/>
                <a:gd name="T18" fmla="*/ 59 w 167"/>
                <a:gd name="T19" fmla="*/ 161 h 165"/>
                <a:gd name="T20" fmla="*/ 44 w 167"/>
                <a:gd name="T21" fmla="*/ 155 h 165"/>
                <a:gd name="T22" fmla="*/ 30 w 167"/>
                <a:gd name="T23" fmla="*/ 146 h 165"/>
                <a:gd name="T24" fmla="*/ 19 w 167"/>
                <a:gd name="T25" fmla="*/ 134 h 165"/>
                <a:gd name="T26" fmla="*/ 9 w 167"/>
                <a:gd name="T27" fmla="*/ 123 h 165"/>
                <a:gd name="T28" fmla="*/ 4 w 167"/>
                <a:gd name="T29" fmla="*/ 107 h 165"/>
                <a:gd name="T30" fmla="*/ 0 w 167"/>
                <a:gd name="T31" fmla="*/ 90 h 165"/>
                <a:gd name="T32" fmla="*/ 0 w 167"/>
                <a:gd name="T33" fmla="*/ 73 h 165"/>
                <a:gd name="T34" fmla="*/ 4 w 167"/>
                <a:gd name="T35" fmla="*/ 57 h 165"/>
                <a:gd name="T36" fmla="*/ 9 w 167"/>
                <a:gd name="T37" fmla="*/ 42 h 165"/>
                <a:gd name="T38" fmla="*/ 19 w 167"/>
                <a:gd name="T39" fmla="*/ 29 h 165"/>
                <a:gd name="T40" fmla="*/ 30 w 167"/>
                <a:gd name="T41" fmla="*/ 17 h 165"/>
                <a:gd name="T42" fmla="*/ 44 w 167"/>
                <a:gd name="T43" fmla="*/ 9 h 165"/>
                <a:gd name="T44" fmla="*/ 59 w 167"/>
                <a:gd name="T45" fmla="*/ 4 h 165"/>
                <a:gd name="T46" fmla="*/ 75 w 167"/>
                <a:gd name="T47" fmla="*/ 0 h 165"/>
                <a:gd name="T48" fmla="*/ 92 w 167"/>
                <a:gd name="T49" fmla="*/ 0 h 165"/>
                <a:gd name="T50" fmla="*/ 107 w 167"/>
                <a:gd name="T51" fmla="*/ 4 h 165"/>
                <a:gd name="T52" fmla="*/ 123 w 167"/>
                <a:gd name="T53" fmla="*/ 9 h 165"/>
                <a:gd name="T54" fmla="*/ 136 w 167"/>
                <a:gd name="T55" fmla="*/ 17 h 165"/>
                <a:gd name="T56" fmla="*/ 148 w 167"/>
                <a:gd name="T57" fmla="*/ 29 h 165"/>
                <a:gd name="T58" fmla="*/ 157 w 167"/>
                <a:gd name="T59" fmla="*/ 42 h 165"/>
                <a:gd name="T60" fmla="*/ 163 w 167"/>
                <a:gd name="T61" fmla="*/ 57 h 165"/>
                <a:gd name="T62" fmla="*/ 167 w 167"/>
                <a:gd name="T63" fmla="*/ 7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165">
                  <a:moveTo>
                    <a:pt x="167" y="82"/>
                  </a:moveTo>
                  <a:lnTo>
                    <a:pt x="167" y="90"/>
                  </a:lnTo>
                  <a:lnTo>
                    <a:pt x="165" y="100"/>
                  </a:lnTo>
                  <a:lnTo>
                    <a:pt x="163" y="107"/>
                  </a:lnTo>
                  <a:lnTo>
                    <a:pt x="159" y="115"/>
                  </a:lnTo>
                  <a:lnTo>
                    <a:pt x="157" y="123"/>
                  </a:lnTo>
                  <a:lnTo>
                    <a:pt x="151" y="128"/>
                  </a:lnTo>
                  <a:lnTo>
                    <a:pt x="148" y="134"/>
                  </a:lnTo>
                  <a:lnTo>
                    <a:pt x="142" y="142"/>
                  </a:lnTo>
                  <a:lnTo>
                    <a:pt x="136" y="146"/>
                  </a:lnTo>
                  <a:lnTo>
                    <a:pt x="130" y="151"/>
                  </a:lnTo>
                  <a:lnTo>
                    <a:pt x="123" y="155"/>
                  </a:lnTo>
                  <a:lnTo>
                    <a:pt x="115" y="159"/>
                  </a:lnTo>
                  <a:lnTo>
                    <a:pt x="107" y="161"/>
                  </a:lnTo>
                  <a:lnTo>
                    <a:pt x="100" y="163"/>
                  </a:lnTo>
                  <a:lnTo>
                    <a:pt x="92" y="165"/>
                  </a:lnTo>
                  <a:lnTo>
                    <a:pt x="84" y="165"/>
                  </a:lnTo>
                  <a:lnTo>
                    <a:pt x="75" y="165"/>
                  </a:lnTo>
                  <a:lnTo>
                    <a:pt x="67" y="163"/>
                  </a:lnTo>
                  <a:lnTo>
                    <a:pt x="59" y="161"/>
                  </a:lnTo>
                  <a:lnTo>
                    <a:pt x="52" y="159"/>
                  </a:lnTo>
                  <a:lnTo>
                    <a:pt x="44" y="155"/>
                  </a:lnTo>
                  <a:lnTo>
                    <a:pt x="36" y="151"/>
                  </a:lnTo>
                  <a:lnTo>
                    <a:pt x="30" y="146"/>
                  </a:lnTo>
                  <a:lnTo>
                    <a:pt x="25" y="142"/>
                  </a:lnTo>
                  <a:lnTo>
                    <a:pt x="19" y="134"/>
                  </a:lnTo>
                  <a:lnTo>
                    <a:pt x="15" y="128"/>
                  </a:lnTo>
                  <a:lnTo>
                    <a:pt x="9" y="123"/>
                  </a:lnTo>
                  <a:lnTo>
                    <a:pt x="7" y="115"/>
                  </a:lnTo>
                  <a:lnTo>
                    <a:pt x="4" y="107"/>
                  </a:lnTo>
                  <a:lnTo>
                    <a:pt x="2" y="100"/>
                  </a:lnTo>
                  <a:lnTo>
                    <a:pt x="0" y="90"/>
                  </a:lnTo>
                  <a:lnTo>
                    <a:pt x="0" y="82"/>
                  </a:lnTo>
                  <a:lnTo>
                    <a:pt x="0" y="73"/>
                  </a:lnTo>
                  <a:lnTo>
                    <a:pt x="2" y="65"/>
                  </a:lnTo>
                  <a:lnTo>
                    <a:pt x="4" y="57"/>
                  </a:lnTo>
                  <a:lnTo>
                    <a:pt x="7" y="50"/>
                  </a:lnTo>
                  <a:lnTo>
                    <a:pt x="9" y="42"/>
                  </a:lnTo>
                  <a:lnTo>
                    <a:pt x="15" y="36"/>
                  </a:lnTo>
                  <a:lnTo>
                    <a:pt x="19" y="29"/>
                  </a:lnTo>
                  <a:lnTo>
                    <a:pt x="25" y="23"/>
                  </a:lnTo>
                  <a:lnTo>
                    <a:pt x="30" y="17"/>
                  </a:lnTo>
                  <a:lnTo>
                    <a:pt x="36" y="13"/>
                  </a:lnTo>
                  <a:lnTo>
                    <a:pt x="44" y="9"/>
                  </a:lnTo>
                  <a:lnTo>
                    <a:pt x="52" y="6"/>
                  </a:lnTo>
                  <a:lnTo>
                    <a:pt x="59" y="4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84" y="0"/>
                  </a:lnTo>
                  <a:lnTo>
                    <a:pt x="92" y="0"/>
                  </a:lnTo>
                  <a:lnTo>
                    <a:pt x="100" y="0"/>
                  </a:lnTo>
                  <a:lnTo>
                    <a:pt x="107" y="4"/>
                  </a:lnTo>
                  <a:lnTo>
                    <a:pt x="115" y="6"/>
                  </a:lnTo>
                  <a:lnTo>
                    <a:pt x="123" y="9"/>
                  </a:lnTo>
                  <a:lnTo>
                    <a:pt x="130" y="13"/>
                  </a:lnTo>
                  <a:lnTo>
                    <a:pt x="136" y="17"/>
                  </a:lnTo>
                  <a:lnTo>
                    <a:pt x="142" y="23"/>
                  </a:lnTo>
                  <a:lnTo>
                    <a:pt x="148" y="29"/>
                  </a:lnTo>
                  <a:lnTo>
                    <a:pt x="151" y="36"/>
                  </a:lnTo>
                  <a:lnTo>
                    <a:pt x="157" y="42"/>
                  </a:lnTo>
                  <a:lnTo>
                    <a:pt x="159" y="50"/>
                  </a:lnTo>
                  <a:lnTo>
                    <a:pt x="163" y="57"/>
                  </a:lnTo>
                  <a:lnTo>
                    <a:pt x="165" y="65"/>
                  </a:lnTo>
                  <a:lnTo>
                    <a:pt x="167" y="73"/>
                  </a:lnTo>
                  <a:lnTo>
                    <a:pt x="167" y="82"/>
                  </a:lnTo>
                </a:path>
              </a:pathLst>
            </a:custGeom>
            <a:solidFill>
              <a:srgbClr val="3FFF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38" name="Freeform 261">
              <a:extLst>
                <a:ext uri="{FF2B5EF4-FFF2-40B4-BE49-F238E27FC236}">
                  <a16:creationId xmlns:a16="http://schemas.microsoft.com/office/drawing/2014/main" id="{C42A0A4E-C00B-E444-B70F-EBBB59A96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5912" y="3110912"/>
              <a:ext cx="77617" cy="77617"/>
            </a:xfrm>
            <a:custGeom>
              <a:avLst/>
              <a:gdLst>
                <a:gd name="T0" fmla="*/ 165 w 165"/>
                <a:gd name="T1" fmla="*/ 92 h 165"/>
                <a:gd name="T2" fmla="*/ 161 w 165"/>
                <a:gd name="T3" fmla="*/ 108 h 165"/>
                <a:gd name="T4" fmla="*/ 155 w 165"/>
                <a:gd name="T5" fmla="*/ 123 h 165"/>
                <a:gd name="T6" fmla="*/ 147 w 165"/>
                <a:gd name="T7" fmla="*/ 136 h 165"/>
                <a:gd name="T8" fmla="*/ 136 w 165"/>
                <a:gd name="T9" fmla="*/ 146 h 165"/>
                <a:gd name="T10" fmla="*/ 123 w 165"/>
                <a:gd name="T11" fmla="*/ 155 h 165"/>
                <a:gd name="T12" fmla="*/ 107 w 165"/>
                <a:gd name="T13" fmla="*/ 161 h 165"/>
                <a:gd name="T14" fmla="*/ 92 w 165"/>
                <a:gd name="T15" fmla="*/ 165 h 165"/>
                <a:gd name="T16" fmla="*/ 75 w 165"/>
                <a:gd name="T17" fmla="*/ 165 h 165"/>
                <a:gd name="T18" fmla="*/ 57 w 165"/>
                <a:gd name="T19" fmla="*/ 161 h 165"/>
                <a:gd name="T20" fmla="*/ 44 w 165"/>
                <a:gd name="T21" fmla="*/ 155 h 165"/>
                <a:gd name="T22" fmla="*/ 30 w 165"/>
                <a:gd name="T23" fmla="*/ 146 h 165"/>
                <a:gd name="T24" fmla="*/ 19 w 165"/>
                <a:gd name="T25" fmla="*/ 136 h 165"/>
                <a:gd name="T26" fmla="*/ 9 w 165"/>
                <a:gd name="T27" fmla="*/ 123 h 165"/>
                <a:gd name="T28" fmla="*/ 4 w 165"/>
                <a:gd name="T29" fmla="*/ 108 h 165"/>
                <a:gd name="T30" fmla="*/ 0 w 165"/>
                <a:gd name="T31" fmla="*/ 92 h 165"/>
                <a:gd name="T32" fmla="*/ 0 w 165"/>
                <a:gd name="T33" fmla="*/ 75 h 165"/>
                <a:gd name="T34" fmla="*/ 4 w 165"/>
                <a:gd name="T35" fmla="*/ 58 h 165"/>
                <a:gd name="T36" fmla="*/ 9 w 165"/>
                <a:gd name="T37" fmla="*/ 42 h 165"/>
                <a:gd name="T38" fmla="*/ 19 w 165"/>
                <a:gd name="T39" fmla="*/ 31 h 165"/>
                <a:gd name="T40" fmla="*/ 30 w 165"/>
                <a:gd name="T41" fmla="*/ 19 h 165"/>
                <a:gd name="T42" fmla="*/ 44 w 165"/>
                <a:gd name="T43" fmla="*/ 10 h 165"/>
                <a:gd name="T44" fmla="*/ 57 w 165"/>
                <a:gd name="T45" fmla="*/ 4 h 165"/>
                <a:gd name="T46" fmla="*/ 75 w 165"/>
                <a:gd name="T47" fmla="*/ 0 h 165"/>
                <a:gd name="T48" fmla="*/ 92 w 165"/>
                <a:gd name="T49" fmla="*/ 0 h 165"/>
                <a:gd name="T50" fmla="*/ 107 w 165"/>
                <a:gd name="T51" fmla="*/ 4 h 165"/>
                <a:gd name="T52" fmla="*/ 123 w 165"/>
                <a:gd name="T53" fmla="*/ 10 h 165"/>
                <a:gd name="T54" fmla="*/ 136 w 165"/>
                <a:gd name="T55" fmla="*/ 19 h 165"/>
                <a:gd name="T56" fmla="*/ 147 w 165"/>
                <a:gd name="T57" fmla="*/ 31 h 165"/>
                <a:gd name="T58" fmla="*/ 155 w 165"/>
                <a:gd name="T59" fmla="*/ 42 h 165"/>
                <a:gd name="T60" fmla="*/ 161 w 165"/>
                <a:gd name="T61" fmla="*/ 58 h 165"/>
                <a:gd name="T62" fmla="*/ 165 w 165"/>
                <a:gd name="T63" fmla="*/ 7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" h="165">
                  <a:moveTo>
                    <a:pt x="165" y="83"/>
                  </a:moveTo>
                  <a:lnTo>
                    <a:pt x="165" y="92"/>
                  </a:lnTo>
                  <a:lnTo>
                    <a:pt x="165" y="100"/>
                  </a:lnTo>
                  <a:lnTo>
                    <a:pt x="161" y="108"/>
                  </a:lnTo>
                  <a:lnTo>
                    <a:pt x="159" y="115"/>
                  </a:lnTo>
                  <a:lnTo>
                    <a:pt x="155" y="123"/>
                  </a:lnTo>
                  <a:lnTo>
                    <a:pt x="151" y="129"/>
                  </a:lnTo>
                  <a:lnTo>
                    <a:pt x="147" y="136"/>
                  </a:lnTo>
                  <a:lnTo>
                    <a:pt x="142" y="142"/>
                  </a:lnTo>
                  <a:lnTo>
                    <a:pt x="136" y="146"/>
                  </a:lnTo>
                  <a:lnTo>
                    <a:pt x="128" y="152"/>
                  </a:lnTo>
                  <a:lnTo>
                    <a:pt x="123" y="155"/>
                  </a:lnTo>
                  <a:lnTo>
                    <a:pt x="115" y="159"/>
                  </a:lnTo>
                  <a:lnTo>
                    <a:pt x="107" y="161"/>
                  </a:lnTo>
                  <a:lnTo>
                    <a:pt x="99" y="163"/>
                  </a:lnTo>
                  <a:lnTo>
                    <a:pt x="92" y="165"/>
                  </a:lnTo>
                  <a:lnTo>
                    <a:pt x="82" y="165"/>
                  </a:lnTo>
                  <a:lnTo>
                    <a:pt x="75" y="165"/>
                  </a:lnTo>
                  <a:lnTo>
                    <a:pt x="65" y="163"/>
                  </a:lnTo>
                  <a:lnTo>
                    <a:pt x="57" y="161"/>
                  </a:lnTo>
                  <a:lnTo>
                    <a:pt x="50" y="159"/>
                  </a:lnTo>
                  <a:lnTo>
                    <a:pt x="44" y="155"/>
                  </a:lnTo>
                  <a:lnTo>
                    <a:pt x="36" y="152"/>
                  </a:lnTo>
                  <a:lnTo>
                    <a:pt x="30" y="146"/>
                  </a:lnTo>
                  <a:lnTo>
                    <a:pt x="25" y="142"/>
                  </a:lnTo>
                  <a:lnTo>
                    <a:pt x="19" y="136"/>
                  </a:lnTo>
                  <a:lnTo>
                    <a:pt x="13" y="129"/>
                  </a:lnTo>
                  <a:lnTo>
                    <a:pt x="9" y="123"/>
                  </a:lnTo>
                  <a:lnTo>
                    <a:pt x="5" y="115"/>
                  </a:lnTo>
                  <a:lnTo>
                    <a:pt x="4" y="108"/>
                  </a:lnTo>
                  <a:lnTo>
                    <a:pt x="2" y="100"/>
                  </a:lnTo>
                  <a:lnTo>
                    <a:pt x="0" y="92"/>
                  </a:lnTo>
                  <a:lnTo>
                    <a:pt x="0" y="83"/>
                  </a:lnTo>
                  <a:lnTo>
                    <a:pt x="0" y="75"/>
                  </a:lnTo>
                  <a:lnTo>
                    <a:pt x="2" y="65"/>
                  </a:lnTo>
                  <a:lnTo>
                    <a:pt x="4" y="58"/>
                  </a:lnTo>
                  <a:lnTo>
                    <a:pt x="5" y="50"/>
                  </a:lnTo>
                  <a:lnTo>
                    <a:pt x="9" y="42"/>
                  </a:lnTo>
                  <a:lnTo>
                    <a:pt x="13" y="36"/>
                  </a:lnTo>
                  <a:lnTo>
                    <a:pt x="19" y="31"/>
                  </a:lnTo>
                  <a:lnTo>
                    <a:pt x="25" y="23"/>
                  </a:lnTo>
                  <a:lnTo>
                    <a:pt x="30" y="19"/>
                  </a:lnTo>
                  <a:lnTo>
                    <a:pt x="36" y="13"/>
                  </a:lnTo>
                  <a:lnTo>
                    <a:pt x="44" y="10"/>
                  </a:lnTo>
                  <a:lnTo>
                    <a:pt x="50" y="6"/>
                  </a:lnTo>
                  <a:lnTo>
                    <a:pt x="57" y="4"/>
                  </a:lnTo>
                  <a:lnTo>
                    <a:pt x="65" y="2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92" y="0"/>
                  </a:lnTo>
                  <a:lnTo>
                    <a:pt x="99" y="2"/>
                  </a:lnTo>
                  <a:lnTo>
                    <a:pt x="107" y="4"/>
                  </a:lnTo>
                  <a:lnTo>
                    <a:pt x="115" y="6"/>
                  </a:lnTo>
                  <a:lnTo>
                    <a:pt x="123" y="10"/>
                  </a:lnTo>
                  <a:lnTo>
                    <a:pt x="128" y="13"/>
                  </a:lnTo>
                  <a:lnTo>
                    <a:pt x="136" y="19"/>
                  </a:lnTo>
                  <a:lnTo>
                    <a:pt x="142" y="23"/>
                  </a:lnTo>
                  <a:lnTo>
                    <a:pt x="147" y="31"/>
                  </a:lnTo>
                  <a:lnTo>
                    <a:pt x="151" y="36"/>
                  </a:lnTo>
                  <a:lnTo>
                    <a:pt x="155" y="42"/>
                  </a:lnTo>
                  <a:lnTo>
                    <a:pt x="159" y="50"/>
                  </a:lnTo>
                  <a:lnTo>
                    <a:pt x="161" y="58"/>
                  </a:lnTo>
                  <a:lnTo>
                    <a:pt x="165" y="65"/>
                  </a:lnTo>
                  <a:lnTo>
                    <a:pt x="165" y="75"/>
                  </a:lnTo>
                  <a:lnTo>
                    <a:pt x="165" y="83"/>
                  </a:lnTo>
                </a:path>
              </a:pathLst>
            </a:custGeom>
            <a:solidFill>
              <a:srgbClr val="3FFF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41" name="Line 264">
              <a:extLst>
                <a:ext uri="{FF2B5EF4-FFF2-40B4-BE49-F238E27FC236}">
                  <a16:creationId xmlns:a16="http://schemas.microsoft.com/office/drawing/2014/main" id="{E97154B8-A4B4-434E-8002-22C4428943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79080" y="2963159"/>
              <a:ext cx="31888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42" name="Rectangle 265">
              <a:extLst>
                <a:ext uri="{FF2B5EF4-FFF2-40B4-BE49-F238E27FC236}">
                  <a16:creationId xmlns:a16="http://schemas.microsoft.com/office/drawing/2014/main" id="{F50D0613-904C-0440-B10A-C741A0F14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329" y="2819723"/>
              <a:ext cx="113636" cy="98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NS</a:t>
              </a:r>
              <a:endParaRPr kumimoji="0" lang="zh-CN" altLang="zh-CN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3" name="Line 266">
              <a:extLst>
                <a:ext uri="{FF2B5EF4-FFF2-40B4-BE49-F238E27FC236}">
                  <a16:creationId xmlns:a16="http://schemas.microsoft.com/office/drawing/2014/main" id="{1C0BE9D9-236B-2D44-9693-9BC6595C48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5625" y="1817607"/>
              <a:ext cx="63402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00"/>
            </a:p>
          </p:txBody>
        </p:sp>
        <p:sp>
          <p:nvSpPr>
            <p:cNvPr id="244" name="Rectangle 267">
              <a:extLst>
                <a:ext uri="{FF2B5EF4-FFF2-40B4-BE49-F238E27FC236}">
                  <a16:creationId xmlns:a16="http://schemas.microsoft.com/office/drawing/2014/main" id="{E91490CD-039B-764A-BDE9-CBE6BB050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8634" y="1726418"/>
              <a:ext cx="12022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***</a:t>
              </a:r>
              <a:endParaRPr kumimoji="0" lang="zh-CN" altLang="zh-CN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050F80F-77DD-464C-BABF-674140DA04AC}"/>
                </a:ext>
              </a:extLst>
            </p:cNvPr>
            <p:cNvGrpSpPr/>
            <p:nvPr/>
          </p:nvGrpSpPr>
          <p:grpSpPr>
            <a:xfrm>
              <a:off x="4513982" y="2001830"/>
              <a:ext cx="207602" cy="434843"/>
              <a:chOff x="5143714" y="4775483"/>
              <a:chExt cx="260641" cy="545938"/>
            </a:xfrm>
          </p:grpSpPr>
          <p:sp>
            <p:nvSpPr>
              <p:cNvPr id="270" name="Line 229">
                <a:extLst>
                  <a:ext uri="{FF2B5EF4-FFF2-40B4-BE49-F238E27FC236}">
                    <a16:creationId xmlns:a16="http://schemas.microsoft.com/office/drawing/2014/main" id="{40C30A6D-7ADF-D74E-9339-031E9C34BB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72860" y="4775483"/>
                <a:ext cx="0" cy="27238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1" name="Line 230">
                <a:extLst>
                  <a:ext uri="{FF2B5EF4-FFF2-40B4-BE49-F238E27FC236}">
                    <a16:creationId xmlns:a16="http://schemas.microsoft.com/office/drawing/2014/main" id="{DA26890F-FAE8-FC4B-B96B-6E752800E7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72860" y="5047865"/>
                <a:ext cx="0" cy="27355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2" name="Line 231">
                <a:extLst>
                  <a:ext uri="{FF2B5EF4-FFF2-40B4-BE49-F238E27FC236}">
                    <a16:creationId xmlns:a16="http://schemas.microsoft.com/office/drawing/2014/main" id="{F15EE13B-5F93-B147-8F14-E8FB093E8D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42335" y="4775483"/>
                <a:ext cx="6339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3" name="Line 232">
                <a:extLst>
                  <a:ext uri="{FF2B5EF4-FFF2-40B4-BE49-F238E27FC236}">
                    <a16:creationId xmlns:a16="http://schemas.microsoft.com/office/drawing/2014/main" id="{C0EE3CB3-0AC1-EB4C-B317-2545A459EC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42335" y="5321420"/>
                <a:ext cx="6339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4" name="Line 233">
                <a:extLst>
                  <a:ext uri="{FF2B5EF4-FFF2-40B4-BE49-F238E27FC236}">
                    <a16:creationId xmlns:a16="http://schemas.microsoft.com/office/drawing/2014/main" id="{0CDAF3BF-7E19-BD4F-A96B-54A387C10B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43714" y="5047865"/>
                <a:ext cx="26064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</p:grpSp>
        <p:grpSp>
          <p:nvGrpSpPr>
            <p:cNvPr id="275" name="Group 274">
              <a:extLst>
                <a:ext uri="{FF2B5EF4-FFF2-40B4-BE49-F238E27FC236}">
                  <a16:creationId xmlns:a16="http://schemas.microsoft.com/office/drawing/2014/main" id="{8CA6606F-4F5C-FF4E-8E54-DA03CA60E1D6}"/>
                </a:ext>
              </a:extLst>
            </p:cNvPr>
            <p:cNvGrpSpPr/>
            <p:nvPr/>
          </p:nvGrpSpPr>
          <p:grpSpPr>
            <a:xfrm>
              <a:off x="4203515" y="3092209"/>
              <a:ext cx="207602" cy="39277"/>
              <a:chOff x="4753927" y="6144435"/>
              <a:chExt cx="260641" cy="49311"/>
            </a:xfrm>
          </p:grpSpPr>
          <p:sp>
            <p:nvSpPr>
              <p:cNvPr id="276" name="Line 240">
                <a:extLst>
                  <a:ext uri="{FF2B5EF4-FFF2-40B4-BE49-F238E27FC236}">
                    <a16:creationId xmlns:a16="http://schemas.microsoft.com/office/drawing/2014/main" id="{D46AD114-928A-FA49-99E2-2C14ACA076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83073" y="6144435"/>
                <a:ext cx="0" cy="2465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7" name="Line 241">
                <a:extLst>
                  <a:ext uri="{FF2B5EF4-FFF2-40B4-BE49-F238E27FC236}">
                    <a16:creationId xmlns:a16="http://schemas.microsoft.com/office/drawing/2014/main" id="{887250BF-2E7B-5849-B5C2-14B437B4DD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83073" y="6169090"/>
                <a:ext cx="0" cy="2465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8" name="Line 242">
                <a:extLst>
                  <a:ext uri="{FF2B5EF4-FFF2-40B4-BE49-F238E27FC236}">
                    <a16:creationId xmlns:a16="http://schemas.microsoft.com/office/drawing/2014/main" id="{5B1490F9-D782-AA4F-A80A-19E786398C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1373" y="6144435"/>
                <a:ext cx="6457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79" name="Line 243">
                <a:extLst>
                  <a:ext uri="{FF2B5EF4-FFF2-40B4-BE49-F238E27FC236}">
                    <a16:creationId xmlns:a16="http://schemas.microsoft.com/office/drawing/2014/main" id="{92150C7E-79B8-E14F-A39F-6EB3350001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1373" y="6193745"/>
                <a:ext cx="6457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0" name="Line 244">
                <a:extLst>
                  <a:ext uri="{FF2B5EF4-FFF2-40B4-BE49-F238E27FC236}">
                    <a16:creationId xmlns:a16="http://schemas.microsoft.com/office/drawing/2014/main" id="{C211F2B7-0FDE-9745-9D91-6C52EFEFF4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3927" y="6169090"/>
                <a:ext cx="26064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</p:grpSp>
        <p:grpSp>
          <p:nvGrpSpPr>
            <p:cNvPr id="281" name="Group 280">
              <a:extLst>
                <a:ext uri="{FF2B5EF4-FFF2-40B4-BE49-F238E27FC236}">
                  <a16:creationId xmlns:a16="http://schemas.microsoft.com/office/drawing/2014/main" id="{CFAE0A2C-B6F1-C949-83D3-3B4C792A30BF}"/>
                </a:ext>
              </a:extLst>
            </p:cNvPr>
            <p:cNvGrpSpPr/>
            <p:nvPr/>
          </p:nvGrpSpPr>
          <p:grpSpPr>
            <a:xfrm>
              <a:off x="3892111" y="3094079"/>
              <a:ext cx="207602" cy="47692"/>
              <a:chOff x="4362965" y="6146783"/>
              <a:chExt cx="260641" cy="59877"/>
            </a:xfrm>
          </p:grpSpPr>
          <p:sp>
            <p:nvSpPr>
              <p:cNvPr id="282" name="Line 251">
                <a:extLst>
                  <a:ext uri="{FF2B5EF4-FFF2-40B4-BE49-F238E27FC236}">
                    <a16:creationId xmlns:a16="http://schemas.microsoft.com/office/drawing/2014/main" id="{4E3976C0-35C3-7940-A788-A490364BB3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93286" y="6146783"/>
                <a:ext cx="0" cy="3052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3" name="Line 252">
                <a:extLst>
                  <a:ext uri="{FF2B5EF4-FFF2-40B4-BE49-F238E27FC236}">
                    <a16:creationId xmlns:a16="http://schemas.microsoft.com/office/drawing/2014/main" id="{BFD3D035-AD31-5B4E-9A38-87AACD0E7A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93286" y="6177308"/>
                <a:ext cx="0" cy="2935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4" name="Line 253">
                <a:extLst>
                  <a:ext uri="{FF2B5EF4-FFF2-40B4-BE49-F238E27FC236}">
                    <a16:creationId xmlns:a16="http://schemas.microsoft.com/office/drawing/2014/main" id="{01F5B084-9FA7-D144-92E4-844F362C41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61586" y="6146783"/>
                <a:ext cx="6457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5" name="Line 254">
                <a:extLst>
                  <a:ext uri="{FF2B5EF4-FFF2-40B4-BE49-F238E27FC236}">
                    <a16:creationId xmlns:a16="http://schemas.microsoft.com/office/drawing/2014/main" id="{CD4EF470-2C7F-2E44-BB45-F3D5C0A529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61586" y="6206660"/>
                <a:ext cx="6457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  <p:sp>
            <p:nvSpPr>
              <p:cNvPr id="286" name="Line 255">
                <a:extLst>
                  <a:ext uri="{FF2B5EF4-FFF2-40B4-BE49-F238E27FC236}">
                    <a16:creationId xmlns:a16="http://schemas.microsoft.com/office/drawing/2014/main" id="{21511AED-4C5A-7846-9B85-5DE26E2CAA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62965" y="6177308"/>
                <a:ext cx="26064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/>
              </a:p>
            </p:txBody>
          </p:sp>
        </p:grpSp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9723E479-931E-6240-8B6E-516AA2DFFBFC}"/>
                </a:ext>
              </a:extLst>
            </p:cNvPr>
            <p:cNvSpPr txBox="1"/>
            <p:nvPr/>
          </p:nvSpPr>
          <p:spPr>
            <a:xfrm rot="16200000">
              <a:off x="2680154" y="2273165"/>
              <a:ext cx="144783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Human TNF</a:t>
              </a: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</a:t>
              </a:r>
              <a:r>
                <a: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levels</a:t>
              </a:r>
              <a:r>
                <a: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(pg/ml)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2" name="TextBox 291">
            <a:extLst>
              <a:ext uri="{FF2B5EF4-FFF2-40B4-BE49-F238E27FC236}">
                <a16:creationId xmlns:a16="http://schemas.microsoft.com/office/drawing/2014/main" id="{560DFB57-36E0-0E47-9E6A-E0B8DDB9DCB6}"/>
              </a:ext>
            </a:extLst>
          </p:cNvPr>
          <p:cNvSpPr txBox="1"/>
          <p:nvPr/>
        </p:nvSpPr>
        <p:spPr>
          <a:xfrm>
            <a:off x="975803" y="1287558"/>
            <a:ext cx="2019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F1F780DE-06F9-5849-A269-ECDAD4E76472}"/>
              </a:ext>
            </a:extLst>
          </p:cNvPr>
          <p:cNvSpPr txBox="1"/>
          <p:nvPr/>
        </p:nvSpPr>
        <p:spPr>
          <a:xfrm>
            <a:off x="3153046" y="1287073"/>
            <a:ext cx="2019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346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矩形 5">
            <a:extLst>
              <a:ext uri="{FF2B5EF4-FFF2-40B4-BE49-F238E27FC236}">
                <a16:creationId xmlns:a16="http://schemas.microsoft.com/office/drawing/2014/main" id="{822AA17E-78D9-3542-9D87-E53C2615FE30}"/>
              </a:ext>
            </a:extLst>
          </p:cNvPr>
          <p:cNvSpPr/>
          <p:nvPr/>
        </p:nvSpPr>
        <p:spPr>
          <a:xfrm>
            <a:off x="199861" y="5519761"/>
            <a:ext cx="6488291" cy="1218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Figure 2. Viability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primary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myogenic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C2C12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TNF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Cellular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viability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primary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myogenic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CD45</a:t>
            </a:r>
            <a:r>
              <a:rPr lang="en-US" altLang="zh-CN" sz="1000" baseline="30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CD31</a:t>
            </a:r>
            <a:r>
              <a:rPr lang="en-US" altLang="zh-CN" sz="1000" baseline="30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CD11b</a:t>
            </a:r>
            <a:r>
              <a:rPr lang="en-US" altLang="zh-CN" sz="1000" baseline="30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Sca1</a:t>
            </a:r>
            <a:r>
              <a:rPr lang="en-US" altLang="zh-CN" sz="1000" baseline="30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 isolated from skeletal muscles of young (3-m-old) C57B6 mice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after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TNF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treatment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for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48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h.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Mean ± SD (n =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samples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; **p &lt; 0.01).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Cellular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viability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C2C12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treated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TNF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for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48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h.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Mean ± SD (n =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samples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All analyses done using one-way ANOVA with Tukey’s post-hoc test. </a:t>
            </a:r>
            <a:endParaRPr lang="en-US" altLang="zh-CN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099E24A-9E84-7240-8C60-17375DFE4B40}"/>
              </a:ext>
            </a:extLst>
          </p:cNvPr>
          <p:cNvGrpSpPr/>
          <p:nvPr/>
        </p:nvGrpSpPr>
        <p:grpSpPr>
          <a:xfrm>
            <a:off x="107668" y="762000"/>
            <a:ext cx="4149515" cy="3624240"/>
            <a:chOff x="107668" y="371859"/>
            <a:chExt cx="4596200" cy="4014381"/>
          </a:xfrm>
        </p:grpSpPr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FF6260E3-234F-274B-9153-139057C77894}"/>
                </a:ext>
              </a:extLst>
            </p:cNvPr>
            <p:cNvGrpSpPr/>
            <p:nvPr/>
          </p:nvGrpSpPr>
          <p:grpSpPr>
            <a:xfrm>
              <a:off x="380228" y="620958"/>
              <a:ext cx="4305603" cy="2244647"/>
              <a:chOff x="449503" y="620958"/>
              <a:chExt cx="4416355" cy="2302386"/>
            </a:xfrm>
          </p:grpSpPr>
          <p:grpSp>
            <p:nvGrpSpPr>
              <p:cNvPr id="205" name="Group 204">
                <a:extLst>
                  <a:ext uri="{FF2B5EF4-FFF2-40B4-BE49-F238E27FC236}">
                    <a16:creationId xmlns:a16="http://schemas.microsoft.com/office/drawing/2014/main" id="{8DDFAD15-EB57-594D-8121-4C8B712705C7}"/>
                  </a:ext>
                </a:extLst>
              </p:cNvPr>
              <p:cNvGrpSpPr/>
              <p:nvPr/>
            </p:nvGrpSpPr>
            <p:grpSpPr>
              <a:xfrm>
                <a:off x="449503" y="620958"/>
                <a:ext cx="4416355" cy="2302386"/>
                <a:chOff x="1022793" y="987810"/>
                <a:chExt cx="4416355" cy="2302386"/>
              </a:xfrm>
            </p:grpSpPr>
            <p:pic>
              <p:nvPicPr>
                <p:cNvPr id="210" name="Picture 209">
                  <a:extLst>
                    <a:ext uri="{FF2B5EF4-FFF2-40B4-BE49-F238E27FC236}">
                      <a16:creationId xmlns:a16="http://schemas.microsoft.com/office/drawing/2014/main" id="{40DEEE7F-F65D-A94F-B69B-61D96DBD8BC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022793" y="987810"/>
                  <a:ext cx="4416355" cy="1049032"/>
                </a:xfrm>
                <a:prstGeom prst="rect">
                  <a:avLst/>
                </a:prstGeom>
              </p:spPr>
            </p:pic>
            <p:grpSp>
              <p:nvGrpSpPr>
                <p:cNvPr id="211" name="Group 210">
                  <a:extLst>
                    <a:ext uri="{FF2B5EF4-FFF2-40B4-BE49-F238E27FC236}">
                      <a16:creationId xmlns:a16="http://schemas.microsoft.com/office/drawing/2014/main" id="{B4757735-19EC-3846-AF2A-71439BC423D8}"/>
                    </a:ext>
                  </a:extLst>
                </p:cNvPr>
                <p:cNvGrpSpPr/>
                <p:nvPr/>
              </p:nvGrpSpPr>
              <p:grpSpPr>
                <a:xfrm>
                  <a:off x="1022793" y="2237103"/>
                  <a:ext cx="4409208" cy="1053093"/>
                  <a:chOff x="1022793" y="2237103"/>
                  <a:chExt cx="4409208" cy="1053093"/>
                </a:xfrm>
              </p:grpSpPr>
              <p:pic>
                <p:nvPicPr>
                  <p:cNvPr id="212" name="Picture 211">
                    <a:extLst>
                      <a:ext uri="{FF2B5EF4-FFF2-40B4-BE49-F238E27FC236}">
                        <a16:creationId xmlns:a16="http://schemas.microsoft.com/office/drawing/2014/main" id="{7FB9059A-8264-F340-A361-353BF5ACBAF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1022793" y="2238640"/>
                    <a:ext cx="1103778" cy="1051556"/>
                  </a:xfrm>
                  <a:prstGeom prst="rect">
                    <a:avLst/>
                  </a:prstGeom>
                </p:spPr>
              </p:pic>
              <p:pic>
                <p:nvPicPr>
                  <p:cNvPr id="213" name="Picture 212">
                    <a:extLst>
                      <a:ext uri="{FF2B5EF4-FFF2-40B4-BE49-F238E27FC236}">
                        <a16:creationId xmlns:a16="http://schemas.microsoft.com/office/drawing/2014/main" id="{36EAA8C8-60AA-2144-897F-8FEB9BCBAFC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2124587" y="2237103"/>
                    <a:ext cx="1103778" cy="1046809"/>
                  </a:xfrm>
                  <a:prstGeom prst="rect">
                    <a:avLst/>
                  </a:prstGeom>
                </p:spPr>
              </p:pic>
              <p:pic>
                <p:nvPicPr>
                  <p:cNvPr id="214" name="Picture 213">
                    <a:extLst>
                      <a:ext uri="{FF2B5EF4-FFF2-40B4-BE49-F238E27FC236}">
                        <a16:creationId xmlns:a16="http://schemas.microsoft.com/office/drawing/2014/main" id="{D13A0AA5-DF7A-844B-9913-1CC9C77EA1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3232531" y="2238639"/>
                    <a:ext cx="1099031" cy="1051557"/>
                  </a:xfrm>
                  <a:prstGeom prst="rect">
                    <a:avLst/>
                  </a:prstGeom>
                </p:spPr>
              </p:pic>
              <p:pic>
                <p:nvPicPr>
                  <p:cNvPr id="215" name="Picture 214">
                    <a:extLst>
                      <a:ext uri="{FF2B5EF4-FFF2-40B4-BE49-F238E27FC236}">
                        <a16:creationId xmlns:a16="http://schemas.microsoft.com/office/drawing/2014/main" id="{9FA248D6-44A0-3244-8B56-8199D6B6A9D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4332970" y="2237103"/>
                    <a:ext cx="1099031" cy="1046809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206" name="TextBox 205">
                <a:extLst>
                  <a:ext uri="{FF2B5EF4-FFF2-40B4-BE49-F238E27FC236}">
                    <a16:creationId xmlns:a16="http://schemas.microsoft.com/office/drawing/2014/main" id="{959B7FC0-CFF7-D249-BE56-12BB846B6A79}"/>
                  </a:ext>
                </a:extLst>
              </p:cNvPr>
              <p:cNvSpPr txBox="1"/>
              <p:nvPr/>
            </p:nvSpPr>
            <p:spPr>
              <a:xfrm>
                <a:off x="754867" y="1690464"/>
                <a:ext cx="594087" cy="244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Vehicle</a:t>
                </a:r>
              </a:p>
            </p:txBody>
          </p:sp>
          <p:sp>
            <p:nvSpPr>
              <p:cNvPr id="207" name="TextBox 206">
                <a:extLst>
                  <a:ext uri="{FF2B5EF4-FFF2-40B4-BE49-F238E27FC236}">
                    <a16:creationId xmlns:a16="http://schemas.microsoft.com/office/drawing/2014/main" id="{FD1F676B-F83B-3C4C-BBD1-5DF3B0C857E4}"/>
                  </a:ext>
                </a:extLst>
              </p:cNvPr>
              <p:cNvSpPr txBox="1"/>
              <p:nvPr/>
            </p:nvSpPr>
            <p:spPr>
              <a:xfrm>
                <a:off x="1780258" y="1690464"/>
                <a:ext cx="692434" cy="244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0.4 ng/ml</a:t>
                </a:r>
              </a:p>
            </p:txBody>
          </p:sp>
          <p:sp>
            <p:nvSpPr>
              <p:cNvPr id="208" name="TextBox 207">
                <a:extLst>
                  <a:ext uri="{FF2B5EF4-FFF2-40B4-BE49-F238E27FC236}">
                    <a16:creationId xmlns:a16="http://schemas.microsoft.com/office/drawing/2014/main" id="{52F9DA7A-9DB8-8F4C-B845-E34C53364F81}"/>
                  </a:ext>
                </a:extLst>
              </p:cNvPr>
              <p:cNvSpPr txBox="1"/>
              <p:nvPr/>
            </p:nvSpPr>
            <p:spPr>
              <a:xfrm>
                <a:off x="2955149" y="1690464"/>
                <a:ext cx="594087" cy="244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2 ng/ml</a:t>
                </a:r>
              </a:p>
            </p:txBody>
          </p: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4DADBD2F-7F4B-C743-BF3E-B49E2631EC53}"/>
                  </a:ext>
                </a:extLst>
              </p:cNvPr>
              <p:cNvSpPr txBox="1"/>
              <p:nvPr/>
            </p:nvSpPr>
            <p:spPr>
              <a:xfrm>
                <a:off x="3982504" y="1690464"/>
                <a:ext cx="659652" cy="244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10 ng/ml</a:t>
                </a:r>
              </a:p>
            </p:txBody>
          </p: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623C4139-2853-024A-BB62-240685C7094D}"/>
                </a:ext>
              </a:extLst>
            </p:cNvPr>
            <p:cNvSpPr txBox="1"/>
            <p:nvPr/>
          </p:nvSpPr>
          <p:spPr>
            <a:xfrm>
              <a:off x="107668" y="371860"/>
              <a:ext cx="262864" cy="2386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06BC2499-E132-F945-804B-A5ED6B400842}"/>
                </a:ext>
              </a:extLst>
            </p:cNvPr>
            <p:cNvSpPr txBox="1"/>
            <p:nvPr/>
          </p:nvSpPr>
          <p:spPr>
            <a:xfrm>
              <a:off x="1399957" y="371859"/>
              <a:ext cx="1271341" cy="2386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Gates</a:t>
              </a:r>
              <a:r>
                <a: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for</a:t>
              </a:r>
              <a:r>
                <a: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singlets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2D96477C-FFB1-AB43-B135-2D6FEED2BAD1}"/>
                </a:ext>
              </a:extLst>
            </p:cNvPr>
            <p:cNvCxnSpPr>
              <a:cxnSpLocks/>
            </p:cNvCxnSpPr>
            <p:nvPr/>
          </p:nvCxnSpPr>
          <p:spPr>
            <a:xfrm>
              <a:off x="453494" y="585409"/>
              <a:ext cx="3093361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A0BC359D-564E-904B-AADA-B4F372874E75}"/>
                </a:ext>
              </a:extLst>
            </p:cNvPr>
            <p:cNvSpPr txBox="1"/>
            <p:nvPr/>
          </p:nvSpPr>
          <p:spPr>
            <a:xfrm>
              <a:off x="3544456" y="371859"/>
              <a:ext cx="1159412" cy="2386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Unstained</a:t>
              </a:r>
              <a:r>
                <a: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315C25A0-2A86-CE4C-ADE3-852DE86458A3}"/>
                </a:ext>
              </a:extLst>
            </p:cNvPr>
            <p:cNvSpPr txBox="1"/>
            <p:nvPr/>
          </p:nvSpPr>
          <p:spPr>
            <a:xfrm rot="16200000">
              <a:off x="-473646" y="2101861"/>
              <a:ext cx="1465213" cy="2386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Primary</a:t>
              </a:r>
              <a:r>
                <a: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myogenic</a:t>
              </a:r>
              <a:r>
                <a: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cells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36" name="Group 235">
              <a:extLst>
                <a:ext uri="{FF2B5EF4-FFF2-40B4-BE49-F238E27FC236}">
                  <a16:creationId xmlns:a16="http://schemas.microsoft.com/office/drawing/2014/main" id="{DE6724CC-1917-0244-B5D8-075124C19116}"/>
                </a:ext>
              </a:extLst>
            </p:cNvPr>
            <p:cNvGrpSpPr/>
            <p:nvPr/>
          </p:nvGrpSpPr>
          <p:grpSpPr>
            <a:xfrm>
              <a:off x="107668" y="3150833"/>
              <a:ext cx="4586968" cy="1235407"/>
              <a:chOff x="176943" y="3039856"/>
              <a:chExt cx="4704958" cy="1267185"/>
            </a:xfrm>
          </p:grpSpPr>
          <p:pic>
            <p:nvPicPr>
              <p:cNvPr id="218" name="Picture 217">
                <a:extLst>
                  <a:ext uri="{FF2B5EF4-FFF2-40B4-BE49-F238E27FC236}">
                    <a16:creationId xmlns:a16="http://schemas.microsoft.com/office/drawing/2014/main" id="{C682C00B-FB38-0A42-8AB3-76D6F75D97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49278" y="3248002"/>
                <a:ext cx="1106424" cy="1059039"/>
              </a:xfrm>
              <a:prstGeom prst="rect">
                <a:avLst/>
              </a:prstGeom>
            </p:spPr>
          </p:pic>
          <p:pic>
            <p:nvPicPr>
              <p:cNvPr id="219" name="Picture 218">
                <a:extLst>
                  <a:ext uri="{FF2B5EF4-FFF2-40B4-BE49-F238E27FC236}">
                    <a16:creationId xmlns:a16="http://schemas.microsoft.com/office/drawing/2014/main" id="{B0343D93-E88E-D146-A073-24780DBC22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55540" y="3252964"/>
                <a:ext cx="1106424" cy="1054077"/>
              </a:xfrm>
              <a:prstGeom prst="rect">
                <a:avLst/>
              </a:prstGeom>
            </p:spPr>
          </p:pic>
          <p:pic>
            <p:nvPicPr>
              <p:cNvPr id="220" name="Picture 219">
                <a:extLst>
                  <a:ext uri="{FF2B5EF4-FFF2-40B4-BE49-F238E27FC236}">
                    <a16:creationId xmlns:a16="http://schemas.microsoft.com/office/drawing/2014/main" id="{06FB756A-BB58-FB44-A66B-445220A254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69215" y="3248002"/>
                <a:ext cx="1106424" cy="1054301"/>
              </a:xfrm>
              <a:prstGeom prst="rect">
                <a:avLst/>
              </a:prstGeom>
            </p:spPr>
          </p:pic>
          <p:pic>
            <p:nvPicPr>
              <p:cNvPr id="221" name="Picture 220">
                <a:extLst>
                  <a:ext uri="{FF2B5EF4-FFF2-40B4-BE49-F238E27FC236}">
                    <a16:creationId xmlns:a16="http://schemas.microsoft.com/office/drawing/2014/main" id="{D39B76A6-49DA-7945-9033-920CDF53FD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775477" y="3242551"/>
                <a:ext cx="1106424" cy="1049563"/>
              </a:xfrm>
              <a:prstGeom prst="rect">
                <a:avLst/>
              </a:prstGeom>
            </p:spPr>
          </p:pic>
          <p:sp>
            <p:nvSpPr>
              <p:cNvPr id="222" name="TextBox 221">
                <a:extLst>
                  <a:ext uri="{FF2B5EF4-FFF2-40B4-BE49-F238E27FC236}">
                    <a16:creationId xmlns:a16="http://schemas.microsoft.com/office/drawing/2014/main" id="{CC3B215C-556F-044F-81D2-64378B478FC7}"/>
                  </a:ext>
                </a:extLst>
              </p:cNvPr>
              <p:cNvSpPr txBox="1"/>
              <p:nvPr/>
            </p:nvSpPr>
            <p:spPr>
              <a:xfrm>
                <a:off x="739852" y="3039856"/>
                <a:ext cx="594087" cy="244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Vehicle</a:t>
                </a:r>
              </a:p>
            </p:txBody>
          </p:sp>
          <p:sp>
            <p:nvSpPr>
              <p:cNvPr id="223" name="TextBox 222">
                <a:extLst>
                  <a:ext uri="{FF2B5EF4-FFF2-40B4-BE49-F238E27FC236}">
                    <a16:creationId xmlns:a16="http://schemas.microsoft.com/office/drawing/2014/main" id="{DC6475B7-6BA2-6546-9012-E20B2D473727}"/>
                  </a:ext>
                </a:extLst>
              </p:cNvPr>
              <p:cNvSpPr txBox="1"/>
              <p:nvPr/>
            </p:nvSpPr>
            <p:spPr>
              <a:xfrm>
                <a:off x="1765244" y="3039856"/>
                <a:ext cx="692434" cy="244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0.4 ng/ml</a:t>
                </a:r>
              </a:p>
            </p:txBody>
          </p:sp>
          <p:sp>
            <p:nvSpPr>
              <p:cNvPr id="224" name="TextBox 223">
                <a:extLst>
                  <a:ext uri="{FF2B5EF4-FFF2-40B4-BE49-F238E27FC236}">
                    <a16:creationId xmlns:a16="http://schemas.microsoft.com/office/drawing/2014/main" id="{7E07F4C1-2BB7-7942-8FFB-AE9D32B10A1D}"/>
                  </a:ext>
                </a:extLst>
              </p:cNvPr>
              <p:cNvSpPr txBox="1"/>
              <p:nvPr/>
            </p:nvSpPr>
            <p:spPr>
              <a:xfrm>
                <a:off x="2940134" y="3039856"/>
                <a:ext cx="594087" cy="244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2 ng/ml</a:t>
                </a:r>
              </a:p>
            </p:txBody>
          </p:sp>
          <p:sp>
            <p:nvSpPr>
              <p:cNvPr id="225" name="TextBox 224">
                <a:extLst>
                  <a:ext uri="{FF2B5EF4-FFF2-40B4-BE49-F238E27FC236}">
                    <a16:creationId xmlns:a16="http://schemas.microsoft.com/office/drawing/2014/main" id="{879BF455-103A-D54C-8544-D7A33E54EB70}"/>
                  </a:ext>
                </a:extLst>
              </p:cNvPr>
              <p:cNvSpPr txBox="1"/>
              <p:nvPr/>
            </p:nvSpPr>
            <p:spPr>
              <a:xfrm>
                <a:off x="3967489" y="3039856"/>
                <a:ext cx="659652" cy="244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10 ng/ml</a:t>
                </a:r>
              </a:p>
            </p:txBody>
          </p:sp>
          <p:sp>
            <p:nvSpPr>
              <p:cNvPr id="226" name="TextBox 225">
                <a:extLst>
                  <a:ext uri="{FF2B5EF4-FFF2-40B4-BE49-F238E27FC236}">
                    <a16:creationId xmlns:a16="http://schemas.microsoft.com/office/drawing/2014/main" id="{3E6A23B6-1AC4-2B47-ADB9-E2F985277738}"/>
                  </a:ext>
                </a:extLst>
              </p:cNvPr>
              <p:cNvSpPr txBox="1"/>
              <p:nvPr/>
            </p:nvSpPr>
            <p:spPr>
              <a:xfrm>
                <a:off x="176943" y="3045475"/>
                <a:ext cx="293583" cy="244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TextBox 233">
                <a:extLst>
                  <a:ext uri="{FF2B5EF4-FFF2-40B4-BE49-F238E27FC236}">
                    <a16:creationId xmlns:a16="http://schemas.microsoft.com/office/drawing/2014/main" id="{61320B1D-34CC-8640-832B-B00386D266C3}"/>
                  </a:ext>
                </a:extLst>
              </p:cNvPr>
              <p:cNvSpPr txBox="1"/>
              <p:nvPr/>
            </p:nvSpPr>
            <p:spPr>
              <a:xfrm rot="16200000">
                <a:off x="-89042" y="3670087"/>
                <a:ext cx="839954" cy="244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C2C12</a:t>
                </a:r>
                <a:r>
                  <a:rPr lang="zh-CN" alt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cells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902E79E-B4A0-8346-80ED-256FE99EA05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89652" y="834354"/>
            <a:ext cx="2311352" cy="23308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3836F31-C0A8-9143-B00E-00351F207E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89652" y="3231166"/>
            <a:ext cx="2311352" cy="223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41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5">
            <a:extLst>
              <a:ext uri="{FF2B5EF4-FFF2-40B4-BE49-F238E27FC236}">
                <a16:creationId xmlns:a16="http://schemas.microsoft.com/office/drawing/2014/main" id="{AE8C7FE1-EFA9-FC49-9C1C-B6B61E0397B2}"/>
              </a:ext>
            </a:extLst>
          </p:cNvPr>
          <p:cNvSpPr/>
          <p:nvPr/>
        </p:nvSpPr>
        <p:spPr>
          <a:xfrm>
            <a:off x="464043" y="3483908"/>
            <a:ext cx="5879670" cy="1917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Figure 3. Uncropped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Western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blots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TRAF6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lysates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gastrocnemius</a:t>
            </a:r>
            <a:r>
              <a: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muscles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WBs of TRAF6 and GAPDH proteins in lysates of gastrocnemius muscles from young and </a:t>
            </a:r>
            <a:r>
              <a:rPr lang="en-US" sz="100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old male </a:t>
            </a:r>
            <a:r>
              <a:rPr 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C57B6 mice.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Expression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of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TRAF6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and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GAPDH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was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tested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on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the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same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transferred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nitrocellulose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membrane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and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imaged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at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0.8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(upper)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and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5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(lower)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seconds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exposure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time.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n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=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7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222222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mice</a:t>
            </a:r>
            <a:r>
              <a:rPr lang="en-US" altLang="zh-CN" sz="1000" dirty="0">
                <a:solidFill>
                  <a:srgbClr val="222222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  <a:r>
              <a:rPr lang="zh-CN" altLang="en-US" sz="1000" dirty="0">
                <a:solidFill>
                  <a:srgbClr val="222222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WBs of TRAF6 and GAPDH proteins in lysates of gastrocnemius muscles from 8-m-old WT and TNF-Tg male mice.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Expression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of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TRAF6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and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GAPDH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was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tested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on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the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same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transferred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nitrocellulose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membrane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and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imaged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at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1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(upper)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and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8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(lower)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seconds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exposure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time.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n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=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6</a:t>
            </a:r>
            <a:r>
              <a:rPr lang="zh-CN" altLang="en-US" sz="1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rgbClr val="222222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mice</a:t>
            </a:r>
            <a:r>
              <a:rPr lang="en-US" altLang="zh-CN" sz="1000" dirty="0">
                <a:solidFill>
                  <a:srgbClr val="222222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  <a:r>
              <a:rPr lang="zh-CN" altLang="en-US" sz="1000" dirty="0">
                <a:solidFill>
                  <a:srgbClr val="222222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endParaRPr lang="en-US" altLang="zh-CN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FDEAF0-3C9A-3346-B1E4-F5BA36A86874}"/>
              </a:ext>
            </a:extLst>
          </p:cNvPr>
          <p:cNvSpPr txBox="1"/>
          <p:nvPr/>
        </p:nvSpPr>
        <p:spPr>
          <a:xfrm>
            <a:off x="591671" y="703372"/>
            <a:ext cx="2584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EECEEFF-1C77-6B42-A7C8-BDE219F52973}"/>
              </a:ext>
            </a:extLst>
          </p:cNvPr>
          <p:cNvSpPr txBox="1"/>
          <p:nvPr/>
        </p:nvSpPr>
        <p:spPr>
          <a:xfrm>
            <a:off x="3524219" y="679914"/>
            <a:ext cx="2584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24C52A8-784C-3B4B-A6EE-4013853AA9DC}"/>
              </a:ext>
            </a:extLst>
          </p:cNvPr>
          <p:cNvGrpSpPr/>
          <p:nvPr/>
        </p:nvGrpSpPr>
        <p:grpSpPr>
          <a:xfrm>
            <a:off x="3455899" y="777210"/>
            <a:ext cx="2281290" cy="2407219"/>
            <a:chOff x="3455899" y="777210"/>
            <a:chExt cx="2281290" cy="240721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1609BF4D-B126-3243-8DC9-6067F164DF48}"/>
                </a:ext>
              </a:extLst>
            </p:cNvPr>
            <p:cNvGrpSpPr/>
            <p:nvPr/>
          </p:nvGrpSpPr>
          <p:grpSpPr>
            <a:xfrm>
              <a:off x="3455899" y="777210"/>
              <a:ext cx="2281290" cy="2407219"/>
              <a:chOff x="3455899" y="777210"/>
              <a:chExt cx="2281290" cy="2407219"/>
            </a:xfrm>
          </p:grpSpPr>
          <p:pic>
            <p:nvPicPr>
              <p:cNvPr id="9" name="Picture 8" descr="A close up of a device&#10;&#10;Description automatically generated">
                <a:extLst>
                  <a:ext uri="{FF2B5EF4-FFF2-40B4-BE49-F238E27FC236}">
                    <a16:creationId xmlns:a16="http://schemas.microsoft.com/office/drawing/2014/main" id="{CC118121-5ED6-9C40-B062-E6726BD53D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chemeClr val="bg1">
                    <a:lumMod val="85000"/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4051300" y="780022"/>
                <a:ext cx="1685889" cy="1178485"/>
              </a:xfrm>
              <a:prstGeom prst="rect">
                <a:avLst/>
              </a:prstGeom>
              <a:ln w="3175">
                <a:solidFill>
                  <a:schemeClr val="tx1"/>
                </a:solidFill>
              </a:ln>
            </p:spPr>
          </p:pic>
          <p:pic>
            <p:nvPicPr>
              <p:cNvPr id="11" name="Picture 10" descr="A close up of a device&#10;&#10;Description automatically generated">
                <a:extLst>
                  <a:ext uri="{FF2B5EF4-FFF2-40B4-BE49-F238E27FC236}">
                    <a16:creationId xmlns:a16="http://schemas.microsoft.com/office/drawing/2014/main" id="{D231C60E-3413-5E47-9B83-6E61C967B16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duotone>
                  <a:prstClr val="black"/>
                  <a:schemeClr val="bg1">
                    <a:lumMod val="85000"/>
                    <a:tint val="45000"/>
                    <a:satMod val="400000"/>
                  </a:schemeClr>
                </a:duotone>
              </a:blip>
              <a:srcRect l="2037"/>
              <a:stretch/>
            </p:blipFill>
            <p:spPr>
              <a:xfrm>
                <a:off x="4051300" y="1997760"/>
                <a:ext cx="1685889" cy="1186669"/>
              </a:xfrm>
              <a:prstGeom prst="rect">
                <a:avLst/>
              </a:prstGeom>
              <a:ln w="3175">
                <a:solidFill>
                  <a:schemeClr val="tx1"/>
                </a:solidFill>
              </a:ln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48D5F61-F8E6-2643-981F-C4C17F6DE3F0}"/>
                  </a:ext>
                </a:extLst>
              </p:cNvPr>
              <p:cNvSpPr txBox="1"/>
              <p:nvPr/>
            </p:nvSpPr>
            <p:spPr>
              <a:xfrm>
                <a:off x="3545667" y="1484192"/>
                <a:ext cx="55015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GAPDH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2D97F11-C8E7-5B40-BCA5-96CCE7EBD2CA}"/>
                  </a:ext>
                </a:extLst>
              </p:cNvPr>
              <p:cNvSpPr txBox="1"/>
              <p:nvPr/>
            </p:nvSpPr>
            <p:spPr>
              <a:xfrm>
                <a:off x="3585743" y="1225080"/>
                <a:ext cx="51007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TRAF6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C533428-163A-FB45-A056-D0A5C691D37A}"/>
                  </a:ext>
                </a:extLst>
              </p:cNvPr>
              <p:cNvSpPr txBox="1"/>
              <p:nvPr/>
            </p:nvSpPr>
            <p:spPr>
              <a:xfrm>
                <a:off x="3455899" y="2688749"/>
                <a:ext cx="55015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GAPDH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6E53F25-7B20-F849-9923-416DC5263EB4}"/>
                  </a:ext>
                </a:extLst>
              </p:cNvPr>
              <p:cNvSpPr txBox="1"/>
              <p:nvPr/>
            </p:nvSpPr>
            <p:spPr>
              <a:xfrm>
                <a:off x="3505592" y="2420759"/>
                <a:ext cx="5100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TRAF6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E5E8285-8697-F447-840E-7F71CE3DF401}"/>
                  </a:ext>
                </a:extLst>
              </p:cNvPr>
              <p:cNvSpPr txBox="1"/>
              <p:nvPr/>
            </p:nvSpPr>
            <p:spPr>
              <a:xfrm>
                <a:off x="5437344" y="777210"/>
                <a:ext cx="29367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1s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E06E4BB-B7DC-C64E-A5F8-2A51654D59A8}"/>
                  </a:ext>
                </a:extLst>
              </p:cNvPr>
              <p:cNvSpPr txBox="1"/>
              <p:nvPr/>
            </p:nvSpPr>
            <p:spPr>
              <a:xfrm>
                <a:off x="5437344" y="1984433"/>
                <a:ext cx="29367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8s</a:t>
                </a: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85A4BB9-3FCE-8444-8155-D36CA46E8A51}"/>
                </a:ext>
              </a:extLst>
            </p:cNvPr>
            <p:cNvGrpSpPr/>
            <p:nvPr/>
          </p:nvGrpSpPr>
          <p:grpSpPr>
            <a:xfrm>
              <a:off x="4131738" y="923644"/>
              <a:ext cx="1521356" cy="219757"/>
              <a:chOff x="1034742" y="2215791"/>
              <a:chExt cx="2658418" cy="384005"/>
            </a:xfrm>
          </p:grpSpPr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12D78A0B-0C5C-7147-AFA4-F45576818B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34742" y="2597670"/>
                <a:ext cx="1307051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54FCAD44-E1CD-2549-9BED-0A52258BCE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86109" y="2597670"/>
                <a:ext cx="1307051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82F1EFA7-BD5C-D846-9540-945F3403DB3B}"/>
                  </a:ext>
                </a:extLst>
              </p:cNvPr>
              <p:cNvSpPr txBox="1"/>
              <p:nvPr/>
            </p:nvSpPr>
            <p:spPr>
              <a:xfrm>
                <a:off x="1350992" y="2215791"/>
                <a:ext cx="599994" cy="3764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WT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B873723-678F-504B-BB3E-3CFEC37DB31B}"/>
                  </a:ext>
                </a:extLst>
              </p:cNvPr>
              <p:cNvSpPr txBox="1"/>
              <p:nvPr/>
            </p:nvSpPr>
            <p:spPr>
              <a:xfrm>
                <a:off x="2585528" y="2223328"/>
                <a:ext cx="938925" cy="3764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TNF-</a:t>
                </a:r>
                <a:r>
                  <a:rPr lang="en-US" sz="800" dirty="0" err="1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Tg</a:t>
                </a:r>
                <a:endParaRPr lang="en-US" sz="800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B412838A-C36C-204F-8EE3-1BEE485A5A42}"/>
              </a:ext>
            </a:extLst>
          </p:cNvPr>
          <p:cNvGrpSpPr/>
          <p:nvPr/>
        </p:nvGrpSpPr>
        <p:grpSpPr>
          <a:xfrm>
            <a:off x="539956" y="816264"/>
            <a:ext cx="2455577" cy="2266204"/>
            <a:chOff x="539956" y="816264"/>
            <a:chExt cx="2455577" cy="2266204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B25744C9-042D-BD45-9669-9507DCF9BDF8}"/>
                </a:ext>
              </a:extLst>
            </p:cNvPr>
            <p:cNvGrpSpPr/>
            <p:nvPr/>
          </p:nvGrpSpPr>
          <p:grpSpPr>
            <a:xfrm>
              <a:off x="539956" y="816264"/>
              <a:ext cx="2455577" cy="2266204"/>
              <a:chOff x="539956" y="816264"/>
              <a:chExt cx="2455577" cy="2266204"/>
            </a:xfrm>
          </p:grpSpPr>
          <p:pic>
            <p:nvPicPr>
              <p:cNvPr id="5" name="Picture 4" descr="A close up of a device&#10;&#10;Description automatically generated">
                <a:extLst>
                  <a:ext uri="{FF2B5EF4-FFF2-40B4-BE49-F238E27FC236}">
                    <a16:creationId xmlns:a16="http://schemas.microsoft.com/office/drawing/2014/main" id="{C3D1E587-6325-7D4E-8588-E86CDAA15B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bg1">
                    <a:lumMod val="85000"/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54100" y="816264"/>
                <a:ext cx="1931407" cy="1113014"/>
              </a:xfrm>
              <a:prstGeom prst="rect">
                <a:avLst/>
              </a:prstGeom>
              <a:ln w="3175">
                <a:solidFill>
                  <a:schemeClr val="tx1"/>
                </a:solidFill>
              </a:ln>
            </p:spPr>
          </p:pic>
          <p:pic>
            <p:nvPicPr>
              <p:cNvPr id="7" name="Picture 6" descr="A picture containing knife, computer&#10;&#10;Description automatically generated">
                <a:extLst>
                  <a:ext uri="{FF2B5EF4-FFF2-40B4-BE49-F238E27FC236}">
                    <a16:creationId xmlns:a16="http://schemas.microsoft.com/office/drawing/2014/main" id="{A99BDC16-9B55-E846-80F3-EC3CB5CA98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bg1">
                    <a:lumMod val="85000"/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54100" y="1969454"/>
                <a:ext cx="1931407" cy="1113014"/>
              </a:xfrm>
              <a:prstGeom prst="rect">
                <a:avLst/>
              </a:prstGeom>
              <a:ln w="3175">
                <a:solidFill>
                  <a:schemeClr val="tx1"/>
                </a:solidFill>
              </a:ln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7F5032C-0342-4F47-A141-E57238539394}"/>
                  </a:ext>
                </a:extLst>
              </p:cNvPr>
              <p:cNvSpPr txBox="1"/>
              <p:nvPr/>
            </p:nvSpPr>
            <p:spPr>
              <a:xfrm>
                <a:off x="539956" y="1465528"/>
                <a:ext cx="55015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GAPDH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2902650-3D21-1D4E-A1F6-BCAD064C8658}"/>
                  </a:ext>
                </a:extLst>
              </p:cNvPr>
              <p:cNvSpPr txBox="1"/>
              <p:nvPr/>
            </p:nvSpPr>
            <p:spPr>
              <a:xfrm>
                <a:off x="580032" y="1224172"/>
                <a:ext cx="51007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TRAF6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7D3F9CB-0FC6-004C-A303-E01C30A80461}"/>
                  </a:ext>
                </a:extLst>
              </p:cNvPr>
              <p:cNvSpPr txBox="1"/>
              <p:nvPr/>
            </p:nvSpPr>
            <p:spPr>
              <a:xfrm>
                <a:off x="539956" y="2653123"/>
                <a:ext cx="55015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GAPDH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51FD647-B024-CC44-B23A-59D893D00D8C}"/>
                  </a:ext>
                </a:extLst>
              </p:cNvPr>
              <p:cNvSpPr txBox="1"/>
              <p:nvPr/>
            </p:nvSpPr>
            <p:spPr>
              <a:xfrm>
                <a:off x="580032" y="2411767"/>
                <a:ext cx="51007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TRAF6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254C3E9-6093-6A47-A84D-B16C1C040544}"/>
                  </a:ext>
                </a:extLst>
              </p:cNvPr>
              <p:cNvSpPr txBox="1"/>
              <p:nvPr/>
            </p:nvSpPr>
            <p:spPr>
              <a:xfrm>
                <a:off x="2615301" y="816264"/>
                <a:ext cx="38023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0.8s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93B6AFE-0AF4-3C45-A048-A9860ABA0620}"/>
                  </a:ext>
                </a:extLst>
              </p:cNvPr>
              <p:cNvSpPr txBox="1"/>
              <p:nvPr/>
            </p:nvSpPr>
            <p:spPr>
              <a:xfrm>
                <a:off x="2682701" y="1964451"/>
                <a:ext cx="29367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5s</a:t>
                </a:r>
              </a:p>
            </p:txBody>
          </p:sp>
        </p:grp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C615A96D-B2E1-0D46-9607-8E8D487F76C2}"/>
                </a:ext>
              </a:extLst>
            </p:cNvPr>
            <p:cNvCxnSpPr>
              <a:cxnSpLocks/>
            </p:cNvCxnSpPr>
            <p:nvPr/>
          </p:nvCxnSpPr>
          <p:spPr>
            <a:xfrm>
              <a:off x="1094270" y="1212599"/>
              <a:ext cx="82296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716EC424-5544-4A4E-A8A3-C685AB3B1058}"/>
                </a:ext>
              </a:extLst>
            </p:cNvPr>
            <p:cNvCxnSpPr>
              <a:cxnSpLocks/>
            </p:cNvCxnSpPr>
            <p:nvPr/>
          </p:nvCxnSpPr>
          <p:spPr>
            <a:xfrm>
              <a:off x="2015046" y="1212599"/>
              <a:ext cx="82296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4F92B5B-935B-2544-A12F-EF1CC961DE08}"/>
                </a:ext>
              </a:extLst>
            </p:cNvPr>
            <p:cNvSpPr txBox="1"/>
            <p:nvPr/>
          </p:nvSpPr>
          <p:spPr>
            <a:xfrm>
              <a:off x="1061627" y="982800"/>
              <a:ext cx="9284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rPr>
                <a:t>Y</a:t>
              </a:r>
              <a:r>
                <a:rPr lang="en-US" altLang="zh-CN" sz="800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rPr>
                <a:t>oung</a:t>
              </a:r>
              <a:r>
                <a:rPr lang="zh-CN" altLang="en-US" sz="800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rPr>
                <a:t>(3-m-old)</a:t>
              </a:r>
              <a:endParaRPr lang="en-US" sz="8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A9C15F6C-08B8-D249-B53A-8EA178F59933}"/>
                </a:ext>
              </a:extLst>
            </p:cNvPr>
            <p:cNvSpPr txBox="1"/>
            <p:nvPr/>
          </p:nvSpPr>
          <p:spPr>
            <a:xfrm>
              <a:off x="2058879" y="982800"/>
              <a:ext cx="84670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rPr>
                <a:t>Old</a:t>
              </a:r>
              <a:r>
                <a:rPr lang="zh-CN" altLang="en-US" sz="800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rPr>
                <a:t>(22-m-old)</a:t>
              </a:r>
              <a:endParaRPr lang="en-US" sz="8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0150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1888</TotalTime>
  <Words>458</Words>
  <Application>Microsoft Macintosh PowerPoint</Application>
  <PresentationFormat>A4 Paper (210x297 mm)</PresentationFormat>
  <Paragraphs>57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等线</vt:lpstr>
      <vt:lpstr>SimSun</vt:lpstr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29</cp:revision>
  <dcterms:created xsi:type="dcterms:W3CDTF">2020-02-04T03:28:25Z</dcterms:created>
  <dcterms:modified xsi:type="dcterms:W3CDTF">2020-03-23T18:45:49Z</dcterms:modified>
</cp:coreProperties>
</file>