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4-28T14:25:31.3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4-28T14:25:40.5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4-28T14:29:32.411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795 60,'29'-30,"59"30,30 0,0 0,-98 0,107 0,-73 18,-20-6,24-12,-53 0,79 29,-40-14,-30-30,45 15,-54 1,78 27,-38-13,-31-30,74 15,-88 0,89 30,-49-17,-22-26,37 13,-51 0,55 0,-35 0,40 0,14 26,-68-23,79 27,-59-20,28-20,39 34,-77-19,39-5,-42 0,25 29,3-29,-31 0,15 0,-22 0,16 0,35 0,-47 0,37 30,-28-30,-10 0,19 59,-25-51,21-16,-5 27,-10-9,4 5,1-30,15 15,-29 0,56 0,-28 0,-28 29,13-14,1-30,44 45,-36-19,13 37,16-48,-45 0,22 58,-18-36,-22-14,37 18,-23-23,27 27,-20-20,-10-10</inkml:trace>
  <inkml:trace contextRef="#ctx0" brushRef="#br0" timeOffset="2642">413 1294,'58'30,"60"-1,13 15,-86-29,102-15,-114 0,111 59,-104-39,-21-11,10-9,-24 0,19 0,65 30,-81-27,130 52,-54-38,-21-4,55 46,-111-56,74-6,-37 3,-58 29,28-14,1-30,44 15,24 0,-78 0,113 0,-70 0,-8 29,12-3,-45-22,22 25,-18-18,7-22,41 11,-40 0,21 0,29 0,-50 0,99 30,-90-23,3 15,11-1,-26-13,43-8,-47 0,6 0,-4 0,1 0,44 0,-43 17,-3-4,2 1,0-28,14 14,-7 0,-15 0,23 0,-24 0,-12-30,34 30,-27 0,14 0,-15 0</inkml:trace>
  <inkml:trace contextRef="#ctx0" brushRef="#br0" timeOffset="5077">530 30,'-29'-29,"-30"29,34 0,21 0,-49 0,47 0,-24 0,60 29,-60 30,25-49,10 9,-5-4,-29-30,29 45,-17-13,5-5,12 47,0-57,-30 55,15-28,30 1,-44 28,29-58,0 59,0-34,-30-20,16 9,28 1,-14 11,0-23,0 27,0-21,-29 11,14-5,1-30,14 38,0-16,-30 22,23-22,14 45,-7-31,0-13,0 7,-29-30,29 45,0-27,0 52,0-37,0-6,0 3,-30-30,30 44,0-29,0 30,0-18,0 5,0 11,0-27,0 14,-29 0,29 14,0-7,0-14,0 21,0-22,0 15,0-7,0 0,0 14,0-26,0 24,17-11,-5-3,3 2,-30-1,15 16,0-1,0-29,30 0,-18 0,-54 0,42 0</inkml:trace>
  <inkml:trace contextRef="#ctx0" brushRef="#br0" timeOffset="6642">3411 1000,'-29'30,"2"52,24-76,-26 112,16-65,-33 41,-34 12,72-95,-21 48,17-36,24-17,-12 9,0 0,-30 14,27-26,6 24,-3 2,0-14,-29-1,29 16,0-30,0 59,0-32,0-25,0 27,0-17,-30 6,16-4,-1-28,15 43,0-26,0 24,0-13,0-14</inkml:trace>
  <inkml:trace contextRef="#ctx0" brushRef="#br0" timeOffset="9109">207 677,'59'0,"22"0,-74 0,110 0,-69 0,22 29,7 23,-66-45,77 23,-58-20,-1-20,43 10,-56 0,43 29,-42-21,25-45,25 59,-46-15,38-7,-48 0,37 29,14-8,-36-12,62 20,-73-24,88-10,-46 24,-26-8,28-11,-53 0,17 0,-8 0,-1 0,75 29,28-29,-116 0,86 29,-45-15,34 31,-48-45,-27 0,14 0,0 0,11 0,-23 0,56 0,-38 0,17 0,36 49,-60-39,74-10,-62 0,7 0,-10 0,-17 0,9 0,0 0,24 20,-19-11,68 21,-76-26,64 21,-40-7,-13-6,6-12,-27 0,26 0,1 29,-2-2,-25-25,13 13,0-30,6 15,-13 0,7 0,0 0,43 30,-52-28,47-4,12 18,-12-3,64 17,-113-30,110 29,-63-16,-51-13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4-28T14:30:05.207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7732 4381,'0'0,"0"0,0 0,0 0,0 0,0 0,0 0,0 0,0 0,0 0,0 0,0 0</inkml:trace>
  <inkml:trace contextRef="#ctx0" brushRef="#br0" timeOffset="1">148 0,'0'59,"0"34,0-68,0 92,0-87,0 29,0 2,0-34,0 2,0-24,-30-10,30 35,-29 28,1-1,26-55,2 57,0-32,0-25,0 13,-29-30,0 45,29 18,0-37,0 18,0-21,0-8</inkml:trace>
  <inkml:trace contextRef="#ctx0" brushRef="#br0" timeOffset="1562">941 147,'-29'0,"29"59,0 22,0-74,0 82,0-56,-30-8,30 51,0-63,0 16,0-19,-29 9,29 40,0-15,0-29,0 44,0-49,0 39,0-29,0-11,0 6,-29-30,29 44,0-26,0 53,16-39,-3-4,2 1,-59-28,14 14,16 0,14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4-28T14:30:13.321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118 0,'-29'0,"29"59,0-54,0 78,0-17,0-14,0 6,0-55,29 53,-15-29,-28-24,-14-3,27 0,1 29,0-15,0 31,-28 10,26-51,-27 54,17-33,24-20,-12 9,0 1,0 15,0-8,0-15,0 8,-30-30,30 44,0-9,0-10,0 4,0-14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AEFD5-E51E-486B-98A7-7B8C10E7DBCF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7AE99-7A87-48F8-95C3-2439A79889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611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https://www.google.de/search?q=handr%C3%BCcken++schema&amp;source=lnms&amp;tbm=isch&amp;sa=X&amp;ved=0ahUKEwj_r6uZ6PLhAhVGblAKHX1hAa0Q_AUIDigB&amp;biw=1366&amp;bih=603#imgrc=TODWvjq1QirjwM: (</a:t>
            </a:r>
            <a:r>
              <a:rPr lang="de-DE" dirty="0" err="1"/>
              <a:t>modified</a:t>
            </a:r>
            <a:r>
              <a:rPr lang="de-DE" dirty="0"/>
              <a:t>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7AE99-7A87-48F8-95C3-2439A798894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895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Korrekturvorschläge:</a:t>
            </a:r>
          </a:p>
          <a:p>
            <a:r>
              <a:rPr lang="de-DE" dirty="0"/>
              <a:t>3. Spalte: </a:t>
            </a:r>
            <a:r>
              <a:rPr lang="de-DE" dirty="0" err="1"/>
              <a:t>diagnosis</a:t>
            </a:r>
            <a:r>
              <a:rPr lang="de-DE" dirty="0"/>
              <a:t> via FOI</a:t>
            </a:r>
          </a:p>
          <a:p>
            <a:r>
              <a:rPr lang="de-DE" dirty="0"/>
              <a:t>4. Spalte: </a:t>
            </a:r>
            <a:r>
              <a:rPr lang="de-DE" dirty="0" err="1"/>
              <a:t>diagnosis</a:t>
            </a:r>
            <a:r>
              <a:rPr lang="de-DE" dirty="0"/>
              <a:t> </a:t>
            </a:r>
            <a:r>
              <a:rPr lang="de-DE" dirty="0" err="1"/>
              <a:t>listed</a:t>
            </a:r>
            <a:r>
              <a:rPr lang="de-DE" dirty="0"/>
              <a:t> in </a:t>
            </a:r>
            <a:r>
              <a:rPr lang="de-DE" dirty="0" err="1"/>
              <a:t>patient‘s</a:t>
            </a:r>
            <a:r>
              <a:rPr lang="de-DE" dirty="0"/>
              <a:t> </a:t>
            </a:r>
            <a:r>
              <a:rPr lang="de-DE" dirty="0" err="1"/>
              <a:t>file</a:t>
            </a:r>
            <a:endParaRPr lang="de-DE" dirty="0"/>
          </a:p>
          <a:p>
            <a:r>
              <a:rPr lang="de-DE" dirty="0"/>
              <a:t>8. Spalte: Ich würde anstatt „</a:t>
            </a:r>
            <a:r>
              <a:rPr lang="de-DE" dirty="0" err="1"/>
              <a:t>under</a:t>
            </a:r>
            <a:r>
              <a:rPr lang="de-DE" dirty="0"/>
              <a:t>“ - &gt;“</a:t>
            </a:r>
            <a:r>
              <a:rPr lang="de-DE" dirty="0" err="1"/>
              <a:t>below</a:t>
            </a:r>
            <a:r>
              <a:rPr lang="de-DE" dirty="0"/>
              <a:t>“ schreiben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7AE99-7A87-48F8-95C3-2439A798894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027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10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28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29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443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48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10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29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272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814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23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1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92E97E5-3175-4D2D-A9D2-CE5B8CEECB92}" type="datetimeFigureOut">
              <a:rPr lang="de-DE" smtClean="0"/>
              <a:t>28.05.2020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5D2A6CC-D2F0-4EAE-9568-8FBFC96606FC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02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customXml" Target="../ink/ink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customXml" Target="../ink/ink1.xml"/><Relationship Id="rId9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18636D-58FC-41FE-B4A4-6025734B19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800" dirty="0"/>
              <a:t>FOI Atlas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E86EE8-C7BE-466C-83E6-2C84393720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manifestation</a:t>
            </a:r>
            <a:r>
              <a:rPr lang="de-DE" dirty="0"/>
              <a:t> in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psoriasis</a:t>
            </a:r>
            <a:r>
              <a:rPr lang="de-DE" dirty="0"/>
              <a:t> </a:t>
            </a:r>
            <a:r>
              <a:rPr lang="de-DE" dirty="0" err="1"/>
              <a:t>vulgaris</a:t>
            </a:r>
            <a:r>
              <a:rPr lang="de-DE" dirty="0"/>
              <a:t> (</a:t>
            </a:r>
            <a:r>
              <a:rPr lang="de-DE" dirty="0" err="1"/>
              <a:t>Pso</a:t>
            </a:r>
            <a:r>
              <a:rPr lang="de-DE" dirty="0"/>
              <a:t>) and/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Psoriatic</a:t>
            </a:r>
            <a:r>
              <a:rPr lang="de-DE" dirty="0"/>
              <a:t> </a:t>
            </a:r>
            <a:r>
              <a:rPr lang="de-DE" dirty="0" err="1"/>
              <a:t>arthritis</a:t>
            </a:r>
            <a:r>
              <a:rPr lang="de-DE" dirty="0"/>
              <a:t> (</a:t>
            </a:r>
            <a:r>
              <a:rPr lang="de-DE" dirty="0" err="1"/>
              <a:t>PsA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fluorescence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imaging</a:t>
            </a:r>
            <a:r>
              <a:rPr lang="de-DE" dirty="0"/>
              <a:t> (FOI)</a:t>
            </a:r>
          </a:p>
        </p:txBody>
      </p:sp>
    </p:spTree>
    <p:extLst>
      <p:ext uri="{BB962C8B-B14F-4D97-AF65-F5344CB8AC3E}">
        <p14:creationId xmlns:p14="http://schemas.microsoft.com/office/powerpoint/2010/main" val="547975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064AAA-8EDF-42F5-AE59-99F288AD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Rheumatoid </a:t>
            </a:r>
            <a:r>
              <a:rPr lang="de-DE" dirty="0" err="1"/>
              <a:t>arthritis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C2D9F2-CF25-497E-8A0B-8F58DBC13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2880" y="1896534"/>
            <a:ext cx="3460652" cy="2698131"/>
          </a:xfrm>
        </p:spPr>
        <p:txBody>
          <a:bodyPr/>
          <a:lstStyle/>
          <a:p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, but strong </a:t>
            </a:r>
            <a:r>
              <a:rPr lang="de-DE" dirty="0" err="1"/>
              <a:t>symmetrical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in </a:t>
            </a:r>
            <a:r>
              <a:rPr lang="de-DE" dirty="0" err="1"/>
              <a:t>projection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MCP and PIP </a:t>
            </a:r>
            <a:r>
              <a:rPr lang="de-DE" dirty="0" err="1"/>
              <a:t>joints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7A26A51-EB37-4496-82CD-385C6AB21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191" y="1896534"/>
            <a:ext cx="6283569" cy="433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30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49157-9B5F-440A-8991-0B348A9F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Healthy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29EEA56-CEEF-4BE9-8A27-FF0FA1921913}"/>
              </a:ext>
            </a:extLst>
          </p:cNvPr>
          <p:cNvSpPr txBox="1"/>
          <p:nvPr/>
        </p:nvSpPr>
        <p:spPr>
          <a:xfrm>
            <a:off x="6850966" y="2363372"/>
            <a:ext cx="4304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</a:t>
            </a:r>
            <a:r>
              <a:rPr lang="de-DE" dirty="0" err="1"/>
              <a:t>neither</a:t>
            </a:r>
            <a:r>
              <a:rPr lang="de-DE" dirty="0"/>
              <a:t> </a:t>
            </a:r>
            <a:r>
              <a:rPr lang="de-DE" dirty="0" err="1"/>
              <a:t>subclinical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back of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</a:t>
            </a:r>
            <a:r>
              <a:rPr lang="de-DE" dirty="0" err="1"/>
              <a:t>nor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joints</a:t>
            </a:r>
            <a:endParaRPr lang="de-DE" dirty="0"/>
          </a:p>
        </p:txBody>
      </p:sp>
      <p:pic>
        <p:nvPicPr>
          <p:cNvPr id="9" name="Inhaltsplatzhalter 4">
            <a:extLst>
              <a:ext uri="{FF2B5EF4-FFF2-40B4-BE49-F238E27FC236}">
                <a16:creationId xmlns:a16="http://schemas.microsoft.com/office/drawing/2014/main" id="{2758823A-0C17-44E4-AD17-F2BD8F93B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7280" y="1846128"/>
            <a:ext cx="5387926" cy="418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52E709-FB44-45DA-A837-CB908DF1D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240" y="106711"/>
            <a:ext cx="10444480" cy="1450757"/>
          </a:xfrm>
        </p:spPr>
        <p:txBody>
          <a:bodyPr/>
          <a:lstStyle/>
          <a:p>
            <a:r>
              <a:rPr lang="de-DE" dirty="0" err="1"/>
              <a:t>Detection</a:t>
            </a:r>
            <a:r>
              <a:rPr lang="de-DE" dirty="0"/>
              <a:t> of </a:t>
            </a:r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DD63B2-A8EB-4CE0-BA9C-80E153E69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02550"/>
            <a:ext cx="10058400" cy="4023360"/>
          </a:xfrm>
        </p:spPr>
        <p:txBody>
          <a:bodyPr/>
          <a:lstStyle/>
          <a:p>
            <a:endParaRPr lang="de-DE" dirty="0"/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detect</a:t>
            </a:r>
            <a:r>
              <a:rPr lang="de-DE" dirty="0"/>
              <a:t> and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criteria</a:t>
            </a:r>
            <a:r>
              <a:rPr lang="de-DE" dirty="0"/>
              <a:t> </a:t>
            </a:r>
            <a:r>
              <a:rPr lang="de-DE" dirty="0" err="1"/>
              <a:t>had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fulfilled</a:t>
            </a:r>
            <a:r>
              <a:rPr lang="de-DE" dirty="0"/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At least 90% of the respective hand must be green flooded in the respective time frame </a:t>
            </a: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 The </a:t>
            </a:r>
            <a:r>
              <a:rPr lang="en-US" dirty="0"/>
              <a:t>the enhancement suspicious of subclinical skin enhancement was assumed to be localized on the back of the hand without any relationship to a joint, or blood vessel. </a:t>
            </a: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 </a:t>
            </a:r>
            <a:r>
              <a:rPr lang="en-US" dirty="0"/>
              <a:t>The enhancement had to be at least yellow with red spots in intensity to be considered as such. 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178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B9433-9909-4F1E-8478-4D3C710B1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6283"/>
            <a:ext cx="10058400" cy="1450757"/>
          </a:xfrm>
        </p:spPr>
        <p:txBody>
          <a:bodyPr/>
          <a:lstStyle/>
          <a:p>
            <a:r>
              <a:rPr lang="de-DE" dirty="0"/>
              <a:t>Scoring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16EA3C-43F3-4C67-BA3A-2EE9BEE3B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28618"/>
            <a:ext cx="10058400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According to the semiquantitative grading system of the ‘fluorescence optical imaging activity score (FOIAS)’ the scoring was defined as follows: </a:t>
            </a:r>
          </a:p>
          <a:p>
            <a:pPr lvl="0"/>
            <a:r>
              <a:rPr lang="en-GB" b="1" dirty="0"/>
              <a:t>0 </a:t>
            </a:r>
            <a:r>
              <a:rPr lang="en-GB" dirty="0"/>
              <a:t>= no signal enhancement</a:t>
            </a:r>
            <a:endParaRPr lang="de-DE" dirty="0"/>
          </a:p>
          <a:p>
            <a:pPr lvl="0"/>
            <a:r>
              <a:rPr lang="en-GB" b="1" dirty="0"/>
              <a:t> 1 </a:t>
            </a:r>
            <a:r>
              <a:rPr lang="en-GB" dirty="0"/>
              <a:t>= enhancement varies from yellow to red and can reach red with yellow spots, red covers ≤50% of the enhanced/affected joint area, </a:t>
            </a:r>
            <a:endParaRPr lang="de-DE" dirty="0"/>
          </a:p>
          <a:p>
            <a:pPr lvl="0"/>
            <a:r>
              <a:rPr lang="en-GB" b="1" dirty="0"/>
              <a:t> 2 </a:t>
            </a:r>
            <a:r>
              <a:rPr lang="en-GB" dirty="0"/>
              <a:t>= the signal intensity shows strong red colour intensity and can also include white signals, and white covers ≤50% of the enhanced/affected joint area, </a:t>
            </a:r>
            <a:endParaRPr lang="de-DE" dirty="0"/>
          </a:p>
          <a:p>
            <a:pPr lvl="0"/>
            <a:r>
              <a:rPr lang="en-GB" b="1" dirty="0"/>
              <a:t> 3 </a:t>
            </a:r>
            <a:r>
              <a:rPr lang="en-GB" dirty="0"/>
              <a:t>= the signal intensity shows white colour intensity, and white covers &gt;50% of the enhanced/affected joint area</a:t>
            </a:r>
            <a:r>
              <a:rPr lang="en-GB" b="1" dirty="0"/>
              <a:t>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77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AABB00-1D45-438C-981F-370DECA71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Localisation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back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484B0F-663C-4C0A-BA6F-F4191B089D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38152" y="2727587"/>
            <a:ext cx="3886946" cy="2729132"/>
          </a:xfrm>
          <a:prstGeom prst="rect">
            <a:avLst/>
          </a:prstGeom>
          <a:ln>
            <a:noFill/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2247A5E-D612-4DD2-BD22-D03CA50A78C5}"/>
              </a:ext>
            </a:extLst>
          </p:cNvPr>
          <p:cNvSpPr txBox="1"/>
          <p:nvPr/>
        </p:nvSpPr>
        <p:spPr>
          <a:xfrm>
            <a:off x="1223889" y="2152351"/>
            <a:ext cx="61335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order to describe where the lesions were most frequently found, the back of the hand was divided into five regions:</a:t>
            </a:r>
          </a:p>
          <a:p>
            <a:endParaRPr lang="de-DE" dirty="0"/>
          </a:p>
          <a:p>
            <a:pPr lvl="0"/>
            <a:r>
              <a:rPr lang="en-US" b="1" dirty="0"/>
              <a:t>Region 1: </a:t>
            </a:r>
            <a:r>
              <a:rPr lang="en-US" dirty="0"/>
              <a:t>below the 2</a:t>
            </a:r>
            <a:r>
              <a:rPr lang="en-US" baseline="30000" dirty="0"/>
              <a:t>nd</a:t>
            </a:r>
            <a:r>
              <a:rPr lang="en-US" dirty="0"/>
              <a:t> metacarpal joint (MCP2) and next to MCP1, not touching any of them or the thumb base joint</a:t>
            </a:r>
            <a:endParaRPr lang="de-DE" dirty="0"/>
          </a:p>
          <a:p>
            <a:pPr lvl="0"/>
            <a:r>
              <a:rPr lang="en-US" b="1" dirty="0"/>
              <a:t>Region 2: </a:t>
            </a:r>
            <a:r>
              <a:rPr lang="en-US" dirty="0"/>
              <a:t>below MCP3 down to the middle of the back of the hand</a:t>
            </a:r>
            <a:endParaRPr lang="de-DE" dirty="0"/>
          </a:p>
          <a:p>
            <a:pPr lvl="0"/>
            <a:r>
              <a:rPr lang="en-US" b="1" dirty="0"/>
              <a:t>Region 3: </a:t>
            </a:r>
            <a:r>
              <a:rPr lang="en-US" dirty="0"/>
              <a:t>below MCP4 down to the middle of the back of the hand</a:t>
            </a:r>
            <a:endParaRPr lang="de-DE" dirty="0"/>
          </a:p>
          <a:p>
            <a:pPr lvl="0"/>
            <a:r>
              <a:rPr lang="en-US" b="1" dirty="0"/>
              <a:t>Region 4: </a:t>
            </a:r>
            <a:r>
              <a:rPr lang="en-US" dirty="0"/>
              <a:t>below MCP5 down to the middle of the back of the hand</a:t>
            </a:r>
            <a:endParaRPr lang="de-DE" dirty="0"/>
          </a:p>
          <a:p>
            <a:pPr lvl="0"/>
            <a:r>
              <a:rPr lang="en-US" b="1" dirty="0"/>
              <a:t>Region 5: </a:t>
            </a:r>
            <a:r>
              <a:rPr lang="en-US" dirty="0"/>
              <a:t>above the wrist joints up to the middle of the back of the hand </a:t>
            </a:r>
            <a:endParaRPr lang="de-DE" dirty="0"/>
          </a:p>
          <a:p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3" name="Freihand 22">
                <a:extLst>
                  <a:ext uri="{FF2B5EF4-FFF2-40B4-BE49-F238E27FC236}">
                    <a16:creationId xmlns:a16="http://schemas.microsoft.com/office/drawing/2014/main" id="{106CD2B5-089E-254F-B5AC-24D47DD4AA0F}"/>
                  </a:ext>
                </a:extLst>
              </p14:cNvPr>
              <p14:cNvContentPartPr/>
              <p14:nvPr/>
            </p14:nvContentPartPr>
            <p14:xfrm>
              <a:off x="11292280" y="5386850"/>
              <a:ext cx="360" cy="360"/>
            </p14:xfrm>
          </p:contentPart>
        </mc:Choice>
        <mc:Fallback xmlns="">
          <p:pic>
            <p:nvPicPr>
              <p:cNvPr id="23" name="Freihand 22">
                <a:extLst>
                  <a:ext uri="{FF2B5EF4-FFF2-40B4-BE49-F238E27FC236}">
                    <a16:creationId xmlns:a16="http://schemas.microsoft.com/office/drawing/2014/main" id="{106CD2B5-089E-254F-B5AC-24D47DD4AA0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83280" y="537785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Freihand 26">
                <a:extLst>
                  <a:ext uri="{FF2B5EF4-FFF2-40B4-BE49-F238E27FC236}">
                    <a16:creationId xmlns:a16="http://schemas.microsoft.com/office/drawing/2014/main" id="{C1C86113-1590-C94C-8DEB-E6EAD3653829}"/>
                  </a:ext>
                </a:extLst>
              </p14:cNvPr>
              <p14:cNvContentPartPr/>
              <p14:nvPr/>
            </p14:nvContentPartPr>
            <p14:xfrm>
              <a:off x="9292120" y="1799090"/>
              <a:ext cx="360" cy="360"/>
            </p14:xfrm>
          </p:contentPart>
        </mc:Choice>
        <mc:Fallback xmlns="">
          <p:pic>
            <p:nvPicPr>
              <p:cNvPr id="27" name="Freihand 26">
                <a:extLst>
                  <a:ext uri="{FF2B5EF4-FFF2-40B4-BE49-F238E27FC236}">
                    <a16:creationId xmlns:a16="http://schemas.microsoft.com/office/drawing/2014/main" id="{C1C86113-1590-C94C-8DEB-E6EAD36538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83120" y="179009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8" name="Freihand 38">
                <a:extLst>
                  <a:ext uri="{FF2B5EF4-FFF2-40B4-BE49-F238E27FC236}">
                    <a16:creationId xmlns:a16="http://schemas.microsoft.com/office/drawing/2014/main" id="{6C10E8B1-C838-CD45-84E2-13D9294F83E4}"/>
                  </a:ext>
                </a:extLst>
              </p14:cNvPr>
              <p14:cNvContentPartPr/>
              <p14:nvPr/>
            </p14:nvContentPartPr>
            <p14:xfrm>
              <a:off x="8942560" y="3809690"/>
              <a:ext cx="1320480" cy="714960"/>
            </p14:xfrm>
          </p:contentPart>
        </mc:Choice>
        <mc:Fallback xmlns="">
          <p:pic>
            <p:nvPicPr>
              <p:cNvPr id="38" name="Freihand 38">
                <a:extLst>
                  <a:ext uri="{FF2B5EF4-FFF2-40B4-BE49-F238E27FC236}">
                    <a16:creationId xmlns:a16="http://schemas.microsoft.com/office/drawing/2014/main" id="{6C10E8B1-C838-CD45-84E2-13D9294F83E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33560" y="3800685"/>
                <a:ext cx="1338120" cy="7326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1" name="Freihand 51">
                <a:extLst>
                  <a:ext uri="{FF2B5EF4-FFF2-40B4-BE49-F238E27FC236}">
                    <a16:creationId xmlns:a16="http://schemas.microsoft.com/office/drawing/2014/main" id="{4BA47079-B0E3-6246-AFF1-4AD0D223322A}"/>
                  </a:ext>
                </a:extLst>
              </p14:cNvPr>
              <p14:cNvContentPartPr/>
              <p14:nvPr/>
            </p14:nvContentPartPr>
            <p14:xfrm>
              <a:off x="9249640" y="3852170"/>
              <a:ext cx="2783520" cy="1577520"/>
            </p14:xfrm>
          </p:contentPart>
        </mc:Choice>
        <mc:Fallback xmlns="">
          <p:pic>
            <p:nvPicPr>
              <p:cNvPr id="51" name="Freihand 51">
                <a:extLst>
                  <a:ext uri="{FF2B5EF4-FFF2-40B4-BE49-F238E27FC236}">
                    <a16:creationId xmlns:a16="http://schemas.microsoft.com/office/drawing/2014/main" id="{4BA47079-B0E3-6246-AFF1-4AD0D223322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240640" y="3843170"/>
                <a:ext cx="2801160" cy="159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6" name="Freihand 55">
                <a:extLst>
                  <a:ext uri="{FF2B5EF4-FFF2-40B4-BE49-F238E27FC236}">
                    <a16:creationId xmlns:a16="http://schemas.microsoft.com/office/drawing/2014/main" id="{4752B2EA-021A-9540-BEEC-E6C234F2A90F}"/>
                  </a:ext>
                </a:extLst>
              </p14:cNvPr>
              <p14:cNvContentPartPr/>
              <p14:nvPr/>
            </p14:nvContentPartPr>
            <p14:xfrm>
              <a:off x="9831760" y="3947570"/>
              <a:ext cx="47520" cy="291240"/>
            </p14:xfrm>
          </p:contentPart>
        </mc:Choice>
        <mc:Fallback xmlns="">
          <p:pic>
            <p:nvPicPr>
              <p:cNvPr id="56" name="Freihand 55">
                <a:extLst>
                  <a:ext uri="{FF2B5EF4-FFF2-40B4-BE49-F238E27FC236}">
                    <a16:creationId xmlns:a16="http://schemas.microsoft.com/office/drawing/2014/main" id="{4752B2EA-021A-9540-BEEC-E6C234F2A90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822760" y="3938570"/>
                <a:ext cx="65160" cy="308880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Textfeld 56">
            <a:extLst>
              <a:ext uri="{FF2B5EF4-FFF2-40B4-BE49-F238E27FC236}">
                <a16:creationId xmlns:a16="http://schemas.microsoft.com/office/drawing/2014/main" id="{466DFA8E-4741-6A4C-B3C9-FFE864B8ED39}"/>
              </a:ext>
            </a:extLst>
          </p:cNvPr>
          <p:cNvSpPr txBox="1"/>
          <p:nvPr/>
        </p:nvSpPr>
        <p:spPr>
          <a:xfrm>
            <a:off x="10999731" y="2148680"/>
            <a:ext cx="7166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r>
              <a:rPr lang="de-DE">
                <a:solidFill>
                  <a:srgbClr val="0070C0"/>
                </a:solidFill>
              </a:rPr>
              <a:t> 2</a:t>
            </a: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r>
              <a:rPr lang="de-DE">
                <a:solidFill>
                  <a:srgbClr val="0070C0"/>
                </a:solidFill>
              </a:rPr>
              <a:t>    1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94A88ED1-049D-7941-AB8B-7F8A4BCE24C1}"/>
              </a:ext>
            </a:extLst>
          </p:cNvPr>
          <p:cNvSpPr txBox="1"/>
          <p:nvPr/>
        </p:nvSpPr>
        <p:spPr>
          <a:xfrm>
            <a:off x="7918851" y="2253147"/>
            <a:ext cx="870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r>
              <a:rPr lang="de-DE">
                <a:solidFill>
                  <a:srgbClr val="0070C0"/>
                </a:solidFill>
              </a:rPr>
              <a:t> 3</a:t>
            </a: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r>
              <a:rPr lang="de-DE">
                <a:solidFill>
                  <a:srgbClr val="0070C0"/>
                </a:solidFill>
              </a:rPr>
              <a:t>    4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41F3B22D-71B9-CA43-A4A6-7B158F9C3C12}"/>
              </a:ext>
            </a:extLst>
          </p:cNvPr>
          <p:cNvSpPr txBox="1"/>
          <p:nvPr/>
        </p:nvSpPr>
        <p:spPr>
          <a:xfrm>
            <a:off x="10493940" y="4421040"/>
            <a:ext cx="1574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endParaRPr lang="de-DE">
              <a:solidFill>
                <a:srgbClr val="0070C0"/>
              </a:solidFill>
            </a:endParaRPr>
          </a:p>
          <a:p>
            <a:pPr algn="l"/>
            <a:r>
              <a:rPr lang="de-DE">
                <a:solidFill>
                  <a:srgbClr val="0070C0"/>
                </a:solidFill>
              </a:rPr>
              <a:t>5</a:t>
            </a:r>
          </a:p>
        </p:txBody>
      </p: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FD374603-081B-214E-8166-CE86483F86C8}"/>
              </a:ext>
            </a:extLst>
          </p:cNvPr>
          <p:cNvCxnSpPr>
            <a:cxnSpLocks/>
          </p:cNvCxnSpPr>
          <p:nvPr/>
        </p:nvCxnSpPr>
        <p:spPr>
          <a:xfrm>
            <a:off x="8284941" y="3261846"/>
            <a:ext cx="1112159" cy="73682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01B35417-27E2-D447-9B64-4C9666D73B8B}"/>
              </a:ext>
            </a:extLst>
          </p:cNvPr>
          <p:cNvCxnSpPr>
            <a:cxnSpLocks/>
          </p:cNvCxnSpPr>
          <p:nvPr/>
        </p:nvCxnSpPr>
        <p:spPr>
          <a:xfrm>
            <a:off x="8353935" y="3809690"/>
            <a:ext cx="824694" cy="13788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39143CCF-BBF9-DF4D-A71F-9BDEB3CC8DBF}"/>
              </a:ext>
            </a:extLst>
          </p:cNvPr>
          <p:cNvCxnSpPr>
            <a:cxnSpLocks/>
          </p:cNvCxnSpPr>
          <p:nvPr/>
        </p:nvCxnSpPr>
        <p:spPr>
          <a:xfrm flipH="1">
            <a:off x="9740835" y="3338018"/>
            <a:ext cx="1258898" cy="6772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08A1702-A7A3-9746-A402-F779331DA0BF}"/>
              </a:ext>
            </a:extLst>
          </p:cNvPr>
          <p:cNvCxnSpPr>
            <a:cxnSpLocks/>
          </p:cNvCxnSpPr>
          <p:nvPr/>
        </p:nvCxnSpPr>
        <p:spPr>
          <a:xfrm flipH="1">
            <a:off x="10032821" y="3748659"/>
            <a:ext cx="1186295" cy="34349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6E319263-B4CD-1D49-90A1-650E491DA42A}"/>
              </a:ext>
            </a:extLst>
          </p:cNvPr>
          <p:cNvCxnSpPr>
            <a:cxnSpLocks/>
          </p:cNvCxnSpPr>
          <p:nvPr/>
        </p:nvCxnSpPr>
        <p:spPr>
          <a:xfrm flipH="1" flipV="1">
            <a:off x="9547810" y="4306560"/>
            <a:ext cx="996809" cy="80183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486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E6830-F8FD-4A29-9D98-C2AC9961D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diagnosis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2F9E38-963C-4030-805F-AADD42776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98958"/>
            <a:ext cx="10058400" cy="4023360"/>
          </a:xfrm>
        </p:spPr>
        <p:txBody>
          <a:bodyPr/>
          <a:lstStyle/>
          <a:p>
            <a:r>
              <a:rPr lang="de-DE" dirty="0"/>
              <a:t>Diagnosis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existence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non-</a:t>
            </a:r>
            <a:r>
              <a:rPr lang="de-DE" dirty="0" err="1"/>
              <a:t>existence</a:t>
            </a:r>
            <a:r>
              <a:rPr lang="de-DE" dirty="0"/>
              <a:t> of </a:t>
            </a:r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back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pattern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in </a:t>
            </a:r>
            <a:r>
              <a:rPr lang="de-DE" dirty="0" err="1"/>
              <a:t>projection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areas</a:t>
            </a:r>
            <a:r>
              <a:rPr lang="de-DE" dirty="0"/>
              <a:t> 1-5</a:t>
            </a:r>
          </a:p>
          <a:p>
            <a:endParaRPr lang="de-DE" dirty="0"/>
          </a:p>
          <a:p>
            <a:pPr lvl="0"/>
            <a:r>
              <a:rPr lang="en-US" b="1" dirty="0"/>
              <a:t>Psoriasis vulgaris / Psoriatic arthritis</a:t>
            </a:r>
            <a:r>
              <a:rPr lang="en-US" dirty="0"/>
              <a:t>: subclinical skin enhancement and (in case of </a:t>
            </a:r>
            <a:r>
              <a:rPr lang="en-US" dirty="0" err="1"/>
              <a:t>PsA</a:t>
            </a:r>
            <a:r>
              <a:rPr lang="en-US" dirty="0"/>
              <a:t>) further enhancements above the joints and/or tendons (according to FOIAS)</a:t>
            </a:r>
            <a:endParaRPr lang="de-DE" dirty="0"/>
          </a:p>
          <a:p>
            <a:pPr lvl="0"/>
            <a:r>
              <a:rPr lang="en-US" b="1" dirty="0"/>
              <a:t>Rheumatoid arthritis</a:t>
            </a:r>
            <a:r>
              <a:rPr lang="en-US" dirty="0"/>
              <a:t>: No subclinical skin enhancement (but enhancement above the joints and/or tendons)</a:t>
            </a:r>
            <a:endParaRPr lang="de-DE" dirty="0"/>
          </a:p>
          <a:p>
            <a:pPr lvl="0"/>
            <a:r>
              <a:rPr lang="en-US" b="1" dirty="0"/>
              <a:t>Healthy</a:t>
            </a:r>
            <a:r>
              <a:rPr lang="en-US" dirty="0"/>
              <a:t>: No subclinical skin enhancement (and no further enhancements above the joints)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8098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4D070-59FF-49F9-9A3E-DA61F386C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Scoring </a:t>
            </a:r>
            <a:r>
              <a:rPr lang="de-DE" dirty="0" err="1"/>
              <a:t>sheet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7A806D1-A3A3-475E-AB6E-EF5E209FFD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229"/>
          <a:stretch/>
        </p:blipFill>
        <p:spPr>
          <a:xfrm>
            <a:off x="595577" y="1804987"/>
            <a:ext cx="10679371" cy="438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1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D7C66-9006-4D46-A3CB-5A1865D9F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840" y="286603"/>
            <a:ext cx="10403840" cy="1450757"/>
          </a:xfrm>
        </p:spPr>
        <p:txBody>
          <a:bodyPr/>
          <a:lstStyle/>
          <a:p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Grade 1, </a:t>
            </a:r>
            <a:r>
              <a:rPr lang="de-DE" dirty="0" err="1"/>
              <a:t>PsA</a:t>
            </a:r>
            <a:r>
              <a:rPr lang="de-DE" dirty="0"/>
              <a:t> 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225A0E0-BABA-4A0C-8F5C-B3FB9B90ED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55" y="1856813"/>
            <a:ext cx="5873069" cy="4396216"/>
          </a:xfr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635173C1-A5EE-457A-A13F-BA6C5652E9E2}"/>
              </a:ext>
            </a:extLst>
          </p:cNvPr>
          <p:cNvSpPr/>
          <p:nvPr/>
        </p:nvSpPr>
        <p:spPr>
          <a:xfrm>
            <a:off x="5120640" y="4543865"/>
            <a:ext cx="1097280" cy="942535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97BC99E-E8E5-4E2E-B4C5-34D24341F3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130" y="3157293"/>
            <a:ext cx="4160474" cy="309925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BE3B9C4-1C40-439A-88A5-D4CD2420AF65}"/>
              </a:ext>
            </a:extLst>
          </p:cNvPr>
          <p:cNvSpPr txBox="1"/>
          <p:nvPr/>
        </p:nvSpPr>
        <p:spPr>
          <a:xfrm>
            <a:off x="7227130" y="1807699"/>
            <a:ext cx="3928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Enhancement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low</a:t>
            </a:r>
            <a:r>
              <a:rPr lang="de-DE" sz="1600" dirty="0"/>
              <a:t> </a:t>
            </a:r>
            <a:r>
              <a:rPr lang="de-DE" sz="1600" dirty="0" err="1"/>
              <a:t>intensity</a:t>
            </a:r>
            <a:r>
              <a:rPr lang="de-DE" sz="1600" dirty="0"/>
              <a:t> (grade 1), </a:t>
            </a:r>
            <a:r>
              <a:rPr lang="de-DE" sz="1600" dirty="0" err="1"/>
              <a:t>mostly</a:t>
            </a:r>
            <a:r>
              <a:rPr lang="de-DE" sz="1600" dirty="0"/>
              <a:t> </a:t>
            </a:r>
            <a:r>
              <a:rPr lang="de-DE" sz="1600" dirty="0" err="1"/>
              <a:t>localized</a:t>
            </a:r>
            <a:r>
              <a:rPr lang="de-DE" sz="1600" dirty="0"/>
              <a:t> in </a:t>
            </a:r>
            <a:r>
              <a:rPr lang="de-DE" sz="1600" dirty="0" err="1"/>
              <a:t>region</a:t>
            </a:r>
            <a:r>
              <a:rPr lang="de-DE" sz="1600" dirty="0"/>
              <a:t> 5 -&gt; </a:t>
            </a:r>
            <a:r>
              <a:rPr lang="de-DE" sz="1600" dirty="0" err="1"/>
              <a:t>see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same </a:t>
            </a:r>
            <a:r>
              <a:rPr lang="de-DE" sz="1600" dirty="0" err="1"/>
              <a:t>sequence</a:t>
            </a:r>
            <a:r>
              <a:rPr lang="de-DE" sz="1600" dirty="0"/>
              <a:t> in „</a:t>
            </a:r>
            <a:r>
              <a:rPr lang="de-DE" sz="1600" dirty="0" err="1"/>
              <a:t>temperature</a:t>
            </a:r>
            <a:r>
              <a:rPr lang="de-DE" sz="1600" dirty="0"/>
              <a:t> </a:t>
            </a:r>
            <a:r>
              <a:rPr lang="de-DE" sz="1600" dirty="0" err="1"/>
              <a:t>mode</a:t>
            </a:r>
            <a:r>
              <a:rPr lang="de-DE" sz="1600" dirty="0"/>
              <a:t>“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proof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these</a:t>
            </a:r>
            <a:r>
              <a:rPr lang="de-DE" sz="1600" dirty="0"/>
              <a:t> </a:t>
            </a:r>
            <a:r>
              <a:rPr lang="de-DE" sz="1600" dirty="0" err="1"/>
              <a:t>enhancements</a:t>
            </a:r>
            <a:r>
              <a:rPr lang="de-DE" sz="1600" dirty="0"/>
              <a:t> do not </a:t>
            </a:r>
            <a:r>
              <a:rPr lang="de-DE" sz="1600" dirty="0" err="1"/>
              <a:t>correspond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blood</a:t>
            </a:r>
            <a:r>
              <a:rPr lang="de-DE" sz="1600" dirty="0"/>
              <a:t> </a:t>
            </a:r>
            <a:r>
              <a:rPr lang="de-DE" sz="1600" dirty="0" err="1"/>
              <a:t>vessels</a:t>
            </a:r>
            <a:endParaRPr lang="de-DE" sz="1600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020384C-EEEF-48F9-8F64-851EEFF3CB74}"/>
              </a:ext>
            </a:extLst>
          </p:cNvPr>
          <p:cNvSpPr/>
          <p:nvPr/>
        </p:nvSpPr>
        <p:spPr>
          <a:xfrm>
            <a:off x="10119731" y="5050301"/>
            <a:ext cx="738746" cy="64476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751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686DB-2155-4F29-BFB7-66A6A17A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86603"/>
            <a:ext cx="10515600" cy="1450757"/>
          </a:xfrm>
        </p:spPr>
        <p:txBody>
          <a:bodyPr/>
          <a:lstStyle/>
          <a:p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Grade 2, </a:t>
            </a:r>
            <a:r>
              <a:rPr lang="de-DE" dirty="0" err="1"/>
              <a:t>PsA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431A485-9161-4DD4-996E-3F34B4E317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79" y="1860330"/>
            <a:ext cx="5719127" cy="4287252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1B4E366-AB0D-4F7E-87DB-6417B21359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132" y="3246795"/>
            <a:ext cx="3854548" cy="290078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4E962A9-2A38-49BB-9336-58C3C2FCCF45}"/>
              </a:ext>
            </a:extLst>
          </p:cNvPr>
          <p:cNvSpPr txBox="1"/>
          <p:nvPr/>
        </p:nvSpPr>
        <p:spPr>
          <a:xfrm>
            <a:off x="7301132" y="1860330"/>
            <a:ext cx="4037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Enhancement </a:t>
            </a:r>
            <a:r>
              <a:rPr lang="de-DE" sz="1600" dirty="0" err="1"/>
              <a:t>with</a:t>
            </a:r>
            <a:r>
              <a:rPr lang="de-DE" sz="1600" dirty="0"/>
              <a:t> medium </a:t>
            </a:r>
            <a:r>
              <a:rPr lang="de-DE" sz="1600" dirty="0" err="1"/>
              <a:t>intensity</a:t>
            </a:r>
            <a:r>
              <a:rPr lang="de-DE" sz="1600" dirty="0"/>
              <a:t> (grade 2), </a:t>
            </a:r>
            <a:r>
              <a:rPr lang="de-DE" sz="1600" dirty="0" err="1"/>
              <a:t>localized</a:t>
            </a:r>
            <a:r>
              <a:rPr lang="de-DE" sz="1600" dirty="0"/>
              <a:t> in all </a:t>
            </a:r>
            <a:r>
              <a:rPr lang="de-DE" sz="1600" dirty="0" err="1"/>
              <a:t>regions</a:t>
            </a:r>
            <a:r>
              <a:rPr lang="de-DE" sz="1600" dirty="0"/>
              <a:t> (1 – 5) -&gt; </a:t>
            </a:r>
            <a:r>
              <a:rPr lang="de-DE" sz="1600" dirty="0" err="1"/>
              <a:t>see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same </a:t>
            </a:r>
            <a:r>
              <a:rPr lang="de-DE" sz="1600" dirty="0" err="1"/>
              <a:t>sequence</a:t>
            </a:r>
            <a:r>
              <a:rPr lang="de-DE" sz="1600" dirty="0"/>
              <a:t> in „</a:t>
            </a:r>
            <a:r>
              <a:rPr lang="de-DE" sz="1600" dirty="0" err="1"/>
              <a:t>temperature</a:t>
            </a:r>
            <a:r>
              <a:rPr lang="de-DE" sz="1600" dirty="0"/>
              <a:t> </a:t>
            </a:r>
            <a:r>
              <a:rPr lang="de-DE" sz="1600" dirty="0" err="1"/>
              <a:t>mode</a:t>
            </a:r>
            <a:r>
              <a:rPr lang="de-DE" sz="1600" dirty="0"/>
              <a:t>“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proof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these</a:t>
            </a:r>
            <a:r>
              <a:rPr lang="de-DE" sz="1600" dirty="0"/>
              <a:t> </a:t>
            </a:r>
            <a:r>
              <a:rPr lang="de-DE" sz="1600" dirty="0" err="1"/>
              <a:t>enhancements</a:t>
            </a:r>
            <a:r>
              <a:rPr lang="de-DE" sz="1600" dirty="0"/>
              <a:t> do not </a:t>
            </a:r>
            <a:r>
              <a:rPr lang="de-DE" sz="1600" dirty="0" err="1"/>
              <a:t>correspond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blood</a:t>
            </a:r>
            <a:r>
              <a:rPr lang="de-DE" sz="1600" dirty="0"/>
              <a:t> </a:t>
            </a:r>
            <a:r>
              <a:rPr lang="de-DE" sz="1600" dirty="0" err="1"/>
              <a:t>vessels</a:t>
            </a:r>
            <a:endParaRPr lang="de-DE" sz="1600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284D055-E8C6-4734-A1C6-4CAAF39EB528}"/>
              </a:ext>
            </a:extLst>
          </p:cNvPr>
          <p:cNvSpPr/>
          <p:nvPr/>
        </p:nvSpPr>
        <p:spPr>
          <a:xfrm>
            <a:off x="1322363" y="4003956"/>
            <a:ext cx="1575582" cy="10604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5AA68DAA-FFBC-4E83-9883-71317758F700}"/>
              </a:ext>
            </a:extLst>
          </p:cNvPr>
          <p:cNvSpPr/>
          <p:nvPr/>
        </p:nvSpPr>
        <p:spPr>
          <a:xfrm>
            <a:off x="7455877" y="4711256"/>
            <a:ext cx="1041009" cy="67667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1828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6A3B2-371E-4D66-A260-3313D8E7A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160" y="286603"/>
            <a:ext cx="10383520" cy="1450757"/>
          </a:xfrm>
        </p:spPr>
        <p:txBody>
          <a:bodyPr/>
          <a:lstStyle/>
          <a:p>
            <a:r>
              <a:rPr lang="de-DE" dirty="0" err="1"/>
              <a:t>Subclinical</a:t>
            </a:r>
            <a:r>
              <a:rPr lang="de-DE" dirty="0"/>
              <a:t> </a:t>
            </a:r>
            <a:r>
              <a:rPr lang="de-DE" dirty="0" err="1"/>
              <a:t>skin</a:t>
            </a:r>
            <a:r>
              <a:rPr lang="de-DE" dirty="0"/>
              <a:t> </a:t>
            </a:r>
            <a:r>
              <a:rPr lang="de-DE" dirty="0" err="1"/>
              <a:t>enhancement</a:t>
            </a:r>
            <a:r>
              <a:rPr lang="de-DE" dirty="0"/>
              <a:t> Grade 3, </a:t>
            </a:r>
            <a:r>
              <a:rPr lang="de-DE" dirty="0" err="1"/>
              <a:t>PsA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F281B04-DC6F-4670-950D-E755623EED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74399"/>
            <a:ext cx="5821317" cy="4315386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3F04E85-32B2-4874-923E-90A6AE697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426" y="3256672"/>
            <a:ext cx="4005254" cy="2933113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7D030310-D363-4C42-8624-7B6875CC736D}"/>
              </a:ext>
            </a:extLst>
          </p:cNvPr>
          <p:cNvSpPr/>
          <p:nvPr/>
        </p:nvSpPr>
        <p:spPr>
          <a:xfrm>
            <a:off x="5190978" y="4515730"/>
            <a:ext cx="1083212" cy="7033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F06C08F-BAE3-4AC0-AAC8-8D87241DE427}"/>
              </a:ext>
            </a:extLst>
          </p:cNvPr>
          <p:cNvSpPr/>
          <p:nvPr/>
        </p:nvSpPr>
        <p:spPr>
          <a:xfrm>
            <a:off x="9910688" y="4965897"/>
            <a:ext cx="738555" cy="56270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35BB1F7-ED05-46CA-8A0D-6EEBA6689765}"/>
              </a:ext>
            </a:extLst>
          </p:cNvPr>
          <p:cNvSpPr txBox="1"/>
          <p:nvPr/>
        </p:nvSpPr>
        <p:spPr>
          <a:xfrm>
            <a:off x="7160452" y="1874398"/>
            <a:ext cx="4037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Enhancement </a:t>
            </a:r>
            <a:r>
              <a:rPr lang="de-DE" sz="1600" dirty="0" err="1"/>
              <a:t>with</a:t>
            </a:r>
            <a:r>
              <a:rPr lang="de-DE" sz="1600" dirty="0"/>
              <a:t> high </a:t>
            </a:r>
            <a:r>
              <a:rPr lang="de-DE" sz="1600" dirty="0" err="1"/>
              <a:t>intensity</a:t>
            </a:r>
            <a:r>
              <a:rPr lang="de-DE" sz="1600" dirty="0"/>
              <a:t> (grade 3), </a:t>
            </a:r>
            <a:r>
              <a:rPr lang="de-DE" sz="1600" dirty="0" err="1"/>
              <a:t>localized</a:t>
            </a:r>
            <a:r>
              <a:rPr lang="de-DE" sz="1600" dirty="0"/>
              <a:t> </a:t>
            </a:r>
            <a:r>
              <a:rPr lang="de-DE" sz="1600" dirty="0" err="1"/>
              <a:t>mostly</a:t>
            </a:r>
            <a:r>
              <a:rPr lang="de-DE" sz="1600" dirty="0"/>
              <a:t> in </a:t>
            </a:r>
            <a:r>
              <a:rPr lang="de-DE" sz="1600" dirty="0" err="1"/>
              <a:t>regions</a:t>
            </a:r>
            <a:r>
              <a:rPr lang="de-DE" sz="1600" dirty="0"/>
              <a:t> 1, 2 and 5 -&gt; </a:t>
            </a:r>
            <a:r>
              <a:rPr lang="de-DE" sz="1600" dirty="0" err="1"/>
              <a:t>see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same </a:t>
            </a:r>
            <a:r>
              <a:rPr lang="de-DE" sz="1600" dirty="0" err="1"/>
              <a:t>sequence</a:t>
            </a:r>
            <a:r>
              <a:rPr lang="de-DE" sz="1600" dirty="0"/>
              <a:t> in „</a:t>
            </a:r>
            <a:r>
              <a:rPr lang="de-DE" sz="1600" dirty="0" err="1"/>
              <a:t>temperature</a:t>
            </a:r>
            <a:r>
              <a:rPr lang="de-DE" sz="1600" dirty="0"/>
              <a:t> </a:t>
            </a:r>
            <a:r>
              <a:rPr lang="de-DE" sz="1600" dirty="0" err="1"/>
              <a:t>mode</a:t>
            </a:r>
            <a:r>
              <a:rPr lang="de-DE" sz="1600" dirty="0"/>
              <a:t>“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proof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these</a:t>
            </a:r>
            <a:r>
              <a:rPr lang="de-DE" sz="1600" dirty="0"/>
              <a:t> </a:t>
            </a:r>
            <a:r>
              <a:rPr lang="de-DE" sz="1600" dirty="0" err="1"/>
              <a:t>enhancements</a:t>
            </a:r>
            <a:r>
              <a:rPr lang="de-DE" sz="1600" dirty="0"/>
              <a:t> do not </a:t>
            </a:r>
            <a:r>
              <a:rPr lang="de-DE" sz="1600" dirty="0" err="1"/>
              <a:t>correspond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blood</a:t>
            </a:r>
            <a:r>
              <a:rPr lang="de-DE" sz="1600" dirty="0"/>
              <a:t> </a:t>
            </a:r>
            <a:r>
              <a:rPr lang="de-DE" sz="1600" dirty="0" err="1"/>
              <a:t>vessels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586436161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726</Words>
  <Application>Microsoft Office PowerPoint</Application>
  <PresentationFormat>Breitbild</PresentationFormat>
  <Paragraphs>62</Paragraphs>
  <Slides>11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Courier New</vt:lpstr>
      <vt:lpstr>Rückblick</vt:lpstr>
      <vt:lpstr>FOI Atlas</vt:lpstr>
      <vt:lpstr>Detection of subclinical skin enhancement </vt:lpstr>
      <vt:lpstr>Scoring</vt:lpstr>
      <vt:lpstr>Localisation on the back of the hand </vt:lpstr>
      <vt:lpstr>Detection of subclinical skin enhancement for making the right diagnosis</vt:lpstr>
      <vt:lpstr>Scoring sheet</vt:lpstr>
      <vt:lpstr>Subclinical skin enhancement Grade 1, PsA </vt:lpstr>
      <vt:lpstr>Subclinical skin enhancement Grade 2, PsA</vt:lpstr>
      <vt:lpstr>Subclinical skin enhancement Grade 3, PsA</vt:lpstr>
      <vt:lpstr>Rheumatoid arthritis</vt:lpstr>
      <vt:lpstr>Healthy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FOI Atlas</dc:title>
  <dc:creator>Angelique S</dc:creator>
  <cp:lastModifiedBy>saraho</cp:lastModifiedBy>
  <cp:revision>28</cp:revision>
  <dcterms:created xsi:type="dcterms:W3CDTF">2019-04-28T12:35:19Z</dcterms:created>
  <dcterms:modified xsi:type="dcterms:W3CDTF">2020-05-28T12:52:43Z</dcterms:modified>
</cp:coreProperties>
</file>