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4" r:id="rId2"/>
    <p:sldId id="270" r:id="rId3"/>
    <p:sldId id="269" r:id="rId4"/>
    <p:sldId id="271" r:id="rId5"/>
    <p:sldId id="263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i, Li,M.D." initials="CL" lastIdx="3" clrIdx="0">
    <p:extLst>
      <p:ext uri="{19B8F6BF-5375-455C-9EA6-DF929625EA0E}">
        <p15:presenceInfo xmlns:p15="http://schemas.microsoft.com/office/powerpoint/2012/main" userId="S-1-5-21-8915387-943144406-1916815836-15608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7" autoAdjust="0"/>
    <p:restoredTop sz="92323" autoAdjust="0"/>
  </p:normalViewPr>
  <p:slideViewPr>
    <p:cSldViewPr showGuides="1">
      <p:cViewPr varScale="1">
        <p:scale>
          <a:sx n="62" d="100"/>
          <a:sy n="62" d="100"/>
        </p:scale>
        <p:origin x="808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q249\AppData\Local\Microsoft\Windows\Temporary%20Internet%20Files\Content.Outlook\D4V3UE7G\Miao-&#19977;&#20010;&#34920;&#26684;&#21407;&#22987;&#25968;&#2545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400" b="1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altLang="zh-CN" sz="2400" b="1" i="0" u="none" strike="noStrike" baseline="0" dirty="0">
                <a:effectLst/>
              </a:rPr>
              <a:t>M</a:t>
            </a:r>
            <a:r>
              <a:rPr lang="en-US" sz="2400" b="1" i="0" u="none" strike="noStrike" baseline="0" dirty="0">
                <a:effectLst/>
              </a:rPr>
              <a:t>ultiple organ dysfunction score (</a:t>
            </a:r>
            <a:r>
              <a:rPr lang="en-US" dirty="0"/>
              <a:t>MODS)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2400" b="1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Sheet1!$B$32</c:f>
              <c:strCache>
                <c:ptCount val="1"/>
                <c:pt idx="0">
                  <c:v>Patient 1</c:v>
                </c:pt>
              </c:strCache>
            </c:strRef>
          </c:tx>
          <c:spPr>
            <a:ln w="50800" cap="rnd">
              <a:solidFill>
                <a:srgbClr val="00CC00"/>
              </a:solidFill>
              <a:round/>
            </a:ln>
            <a:effectLst/>
          </c:spPr>
          <c:marker>
            <c:symbol val="none"/>
          </c:marker>
          <c:cat>
            <c:strRef>
              <c:f>Sheet1!$A$33:$A$35</c:f>
              <c:strCache>
                <c:ptCount val="3"/>
                <c:pt idx="0">
                  <c:v>The day before plasma infusion</c:v>
                </c:pt>
                <c:pt idx="1">
                  <c:v>5-7 days after the infusion of plasma</c:v>
                </c:pt>
                <c:pt idx="2">
                  <c:v>10-14 days after the infusion of plasma</c:v>
                </c:pt>
              </c:strCache>
            </c:strRef>
          </c:cat>
          <c:val>
            <c:numRef>
              <c:f>Sheet1!$B$33:$B$35</c:f>
              <c:numCache>
                <c:formatCode>General</c:formatCode>
                <c:ptCount val="3"/>
                <c:pt idx="0">
                  <c:v>8</c:v>
                </c:pt>
                <c:pt idx="1">
                  <c:v>9</c:v>
                </c:pt>
                <c:pt idx="2">
                  <c:v>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3F2-48C5-BACA-F02DD09BD235}"/>
            </c:ext>
          </c:extLst>
        </c:ser>
        <c:ser>
          <c:idx val="1"/>
          <c:order val="1"/>
          <c:tx>
            <c:strRef>
              <c:f>Sheet1!$C$32</c:f>
              <c:strCache>
                <c:ptCount val="1"/>
                <c:pt idx="0">
                  <c:v>Patient 2</c:v>
                </c:pt>
              </c:strCache>
            </c:strRef>
          </c:tx>
          <c:spPr>
            <a:ln w="508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Sheet1!$A$33:$A$35</c:f>
              <c:strCache>
                <c:ptCount val="3"/>
                <c:pt idx="0">
                  <c:v>The day before plasma infusion</c:v>
                </c:pt>
                <c:pt idx="1">
                  <c:v>5-7 days after the infusion of plasma</c:v>
                </c:pt>
                <c:pt idx="2">
                  <c:v>10-14 days after the infusion of plasma</c:v>
                </c:pt>
              </c:strCache>
            </c:strRef>
          </c:cat>
          <c:val>
            <c:numRef>
              <c:f>Sheet1!$C$33:$C$35</c:f>
              <c:numCache>
                <c:formatCode>General</c:formatCode>
                <c:ptCount val="3"/>
                <c:pt idx="0">
                  <c:v>6</c:v>
                </c:pt>
                <c:pt idx="1">
                  <c:v>13</c:v>
                </c:pt>
                <c:pt idx="2">
                  <c:v>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3F2-48C5-BACA-F02DD09BD235}"/>
            </c:ext>
          </c:extLst>
        </c:ser>
        <c:ser>
          <c:idx val="2"/>
          <c:order val="2"/>
          <c:tx>
            <c:strRef>
              <c:f>Sheet1!$D$32</c:f>
              <c:strCache>
                <c:ptCount val="1"/>
                <c:pt idx="0">
                  <c:v>Patient 3</c:v>
                </c:pt>
              </c:strCache>
            </c:strRef>
          </c:tx>
          <c:spPr>
            <a:ln w="508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cat>
            <c:strRef>
              <c:f>Sheet1!$A$33:$A$35</c:f>
              <c:strCache>
                <c:ptCount val="3"/>
                <c:pt idx="0">
                  <c:v>The day before plasma infusion</c:v>
                </c:pt>
                <c:pt idx="1">
                  <c:v>5-7 days after the infusion of plasma</c:v>
                </c:pt>
                <c:pt idx="2">
                  <c:v>10-14 days after the infusion of plasma</c:v>
                </c:pt>
              </c:strCache>
            </c:strRef>
          </c:cat>
          <c:val>
            <c:numRef>
              <c:f>Sheet1!$D$33:$D$35</c:f>
              <c:numCache>
                <c:formatCode>General</c:formatCode>
                <c:ptCount val="3"/>
                <c:pt idx="0">
                  <c:v>5</c:v>
                </c:pt>
                <c:pt idx="1">
                  <c:v>9</c:v>
                </c:pt>
                <c:pt idx="2">
                  <c:v>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3F2-48C5-BACA-F02DD09BD2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20874304"/>
        <c:axId val="520874632"/>
      </c:lineChart>
      <c:catAx>
        <c:axId val="520874304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349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2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20874632"/>
        <c:crosses val="autoZero"/>
        <c:auto val="1"/>
        <c:lblAlgn val="ctr"/>
        <c:lblOffset val="100"/>
        <c:noMultiLvlLbl val="0"/>
      </c:catAx>
      <c:valAx>
        <c:axId val="5208746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34925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2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20874304"/>
        <c:crosses val="autoZero"/>
        <c:crossBetween val="between"/>
        <c:majorUnit val="4"/>
      </c:valAx>
      <c:dTable>
        <c:showHorzBorder val="1"/>
        <c:showVertBorder val="1"/>
        <c:showOutline val="1"/>
        <c:showKeys val="1"/>
        <c:spPr>
          <a:noFill/>
          <a:ln w="34925" cap="flat" cmpd="sng" algn="ctr">
            <a:solidFill>
              <a:schemeClr val="tx1"/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lang="en-US" sz="2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 algn="ctr">
        <a:defRPr lang="en-US" sz="2000" b="1" i="0" u="none" strike="noStrike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2F1D2-F2C2-4362-813C-20F9ABEEABEC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749B1-F4F2-400D-9049-DFDF20A5B8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562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02.07</a:t>
            </a:r>
            <a:r>
              <a:rPr lang="zh-CN" altLang="en-US" dirty="0"/>
              <a:t>日</a:t>
            </a:r>
            <a:r>
              <a:rPr lang="en-US" altLang="zh-CN" dirty="0"/>
              <a:t>CT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749B1-F4F2-400D-9049-DFDF20A5B88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938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02.04</a:t>
            </a:r>
            <a:r>
              <a:rPr lang="zh-CN" altLang="en-US" dirty="0"/>
              <a:t>日</a:t>
            </a:r>
            <a:r>
              <a:rPr lang="en-US" altLang="zh-CN" dirty="0"/>
              <a:t>CT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749B1-F4F2-400D-9049-DFDF20A5B88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011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87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5889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213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42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62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78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9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1445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08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24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189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31A87-58AE-41CE-9909-E74E67AFB2B1}" type="datetimeFigureOut">
              <a:rPr lang="zh-CN" altLang="en-US" smtClean="0"/>
              <a:t>2020/3/12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C6FC9-ACBF-435B-A61C-8E04947BF06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62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88DA96C2-7A4E-48EA-88E2-AFD18658D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6098" y="925422"/>
            <a:ext cx="4272150" cy="559992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241B148E-DB4E-4F2B-B850-9C27D3518FAE}"/>
              </a:ext>
            </a:extLst>
          </p:cNvPr>
          <p:cNvSpPr txBox="1"/>
          <p:nvPr/>
        </p:nvSpPr>
        <p:spPr>
          <a:xfrm>
            <a:off x="19309" y="27856"/>
            <a:ext cx="1980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194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147" y="1197096"/>
            <a:ext cx="4878982" cy="3456384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207568" y="4790108"/>
            <a:ext cx="2476881" cy="530844"/>
            <a:chOff x="-281602" y="4936834"/>
            <a:chExt cx="2476881" cy="530844"/>
          </a:xfrm>
        </p:grpSpPr>
        <p:sp>
          <p:nvSpPr>
            <p:cNvPr id="10" name="右箭头 9"/>
            <p:cNvSpPr/>
            <p:nvPr/>
          </p:nvSpPr>
          <p:spPr>
            <a:xfrm>
              <a:off x="-281602" y="4936834"/>
              <a:ext cx="2476881" cy="209550"/>
            </a:xfrm>
            <a:prstGeom prst="rightArrow">
              <a:avLst>
                <a:gd name="adj1" fmla="val 25757"/>
                <a:gd name="adj2" fmla="val 65152"/>
              </a:avLst>
            </a:prstGeom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orthographicFront"/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82494" y="5098346"/>
              <a:ext cx="8345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Before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7" name="图片 6">
            <a:extLst>
              <a:ext uri="{FF2B5EF4-FFF2-40B4-BE49-F238E27FC236}">
                <a16:creationId xmlns:a16="http://schemas.microsoft.com/office/drawing/2014/main" id="{DB569551-BC89-4C01-BF20-87C201F237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6040" y="1212336"/>
            <a:ext cx="4878982" cy="3456384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id="{FDE1130C-FC59-4994-953F-EBA108699C65}"/>
              </a:ext>
            </a:extLst>
          </p:cNvPr>
          <p:cNvGrpSpPr/>
          <p:nvPr/>
        </p:nvGrpSpPr>
        <p:grpSpPr>
          <a:xfrm>
            <a:off x="7476287" y="4793925"/>
            <a:ext cx="2476881" cy="527027"/>
            <a:chOff x="234589" y="5237528"/>
            <a:chExt cx="2476881" cy="527027"/>
          </a:xfrm>
        </p:grpSpPr>
        <p:sp>
          <p:nvSpPr>
            <p:cNvPr id="15" name="右箭头 2">
              <a:extLst>
                <a:ext uri="{FF2B5EF4-FFF2-40B4-BE49-F238E27FC236}">
                  <a16:creationId xmlns:a16="http://schemas.microsoft.com/office/drawing/2014/main" id="{BB038B5E-1413-43C2-B6CD-57AFB10267A3}"/>
                </a:ext>
              </a:extLst>
            </p:cNvPr>
            <p:cNvSpPr/>
            <p:nvPr/>
          </p:nvSpPr>
          <p:spPr>
            <a:xfrm>
              <a:off x="234589" y="5237528"/>
              <a:ext cx="2476881" cy="209550"/>
            </a:xfrm>
            <a:prstGeom prst="rightArrow">
              <a:avLst>
                <a:gd name="adj1" fmla="val 25757"/>
                <a:gd name="adj2" fmla="val 65152"/>
              </a:avLst>
            </a:prstGeom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orthographicFront"/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>
              <a:extLst>
                <a:ext uri="{FF2B5EF4-FFF2-40B4-BE49-F238E27FC236}">
                  <a16:creationId xmlns:a16="http://schemas.microsoft.com/office/drawing/2014/main" id="{C6646A5B-6336-4F92-ABBC-AA14FCF6D813}"/>
                </a:ext>
              </a:extLst>
            </p:cNvPr>
            <p:cNvSpPr/>
            <p:nvPr/>
          </p:nvSpPr>
          <p:spPr>
            <a:xfrm>
              <a:off x="1033220" y="5395223"/>
              <a:ext cx="7104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After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1670" y="25460"/>
            <a:ext cx="1664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79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9461980-6DD9-4AE4-A3A4-BE721ED11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979821"/>
            <a:ext cx="6476194" cy="458628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94A955F-2215-4913-A4CC-32C0DB4CD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128" y="1052736"/>
            <a:ext cx="4621394" cy="4440457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263008" y="5691756"/>
            <a:ext cx="2476881" cy="530844"/>
            <a:chOff x="-281602" y="4936834"/>
            <a:chExt cx="2476881" cy="530844"/>
          </a:xfrm>
        </p:grpSpPr>
        <p:sp>
          <p:nvSpPr>
            <p:cNvPr id="11" name="右箭头 9"/>
            <p:cNvSpPr/>
            <p:nvPr/>
          </p:nvSpPr>
          <p:spPr>
            <a:xfrm>
              <a:off x="-281602" y="4936834"/>
              <a:ext cx="2476881" cy="209550"/>
            </a:xfrm>
            <a:prstGeom prst="rightArrow">
              <a:avLst>
                <a:gd name="adj1" fmla="val 25757"/>
                <a:gd name="adj2" fmla="val 65152"/>
              </a:avLst>
            </a:prstGeom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orthographicFront"/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82494" y="5098346"/>
              <a:ext cx="83452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Before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3">
            <a:extLst/>
          </p:cNvPr>
          <p:cNvGrpSpPr/>
          <p:nvPr/>
        </p:nvGrpSpPr>
        <p:grpSpPr>
          <a:xfrm>
            <a:off x="8472264" y="5704991"/>
            <a:ext cx="2476881" cy="527027"/>
            <a:chOff x="234589" y="5237528"/>
            <a:chExt cx="2476881" cy="527027"/>
          </a:xfrm>
        </p:grpSpPr>
        <p:sp>
          <p:nvSpPr>
            <p:cNvPr id="14" name="右箭头 2">
              <a:extLst/>
            </p:cNvPr>
            <p:cNvSpPr/>
            <p:nvPr/>
          </p:nvSpPr>
          <p:spPr>
            <a:xfrm>
              <a:off x="234589" y="5237528"/>
              <a:ext cx="2476881" cy="209550"/>
            </a:xfrm>
            <a:prstGeom prst="rightArrow">
              <a:avLst>
                <a:gd name="adj1" fmla="val 25757"/>
                <a:gd name="adj2" fmla="val 65152"/>
              </a:avLst>
            </a:prstGeom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orthographicFront"/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6">
              <a:extLst/>
            </p:cNvPr>
            <p:cNvSpPr/>
            <p:nvPr/>
          </p:nvSpPr>
          <p:spPr>
            <a:xfrm>
              <a:off x="1033220" y="5395223"/>
              <a:ext cx="7104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After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28146"/>
            <a:ext cx="1664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62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1565308" y="1268760"/>
            <a:ext cx="4366149" cy="341593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B4272A4-3780-47C9-9B21-FCEB45B2DD4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384033" y="1268760"/>
            <a:ext cx="4680519" cy="3415931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id="{D23F7A6B-868E-411B-8F49-150166C603F2}"/>
              </a:ext>
            </a:extLst>
          </p:cNvPr>
          <p:cNvGrpSpPr/>
          <p:nvPr/>
        </p:nvGrpSpPr>
        <p:grpSpPr>
          <a:xfrm>
            <a:off x="2279576" y="4867956"/>
            <a:ext cx="2476881" cy="530844"/>
            <a:chOff x="-281602" y="4936834"/>
            <a:chExt cx="2476881" cy="530844"/>
          </a:xfrm>
        </p:grpSpPr>
        <p:sp>
          <p:nvSpPr>
            <p:cNvPr id="11" name="右箭头 9">
              <a:extLst>
                <a:ext uri="{FF2B5EF4-FFF2-40B4-BE49-F238E27FC236}">
                  <a16:creationId xmlns:a16="http://schemas.microsoft.com/office/drawing/2014/main" id="{45A13AC0-5BD6-45C6-9A5D-60A5F8ABE8EF}"/>
                </a:ext>
              </a:extLst>
            </p:cNvPr>
            <p:cNvSpPr/>
            <p:nvPr/>
          </p:nvSpPr>
          <p:spPr>
            <a:xfrm>
              <a:off x="-281602" y="4936834"/>
              <a:ext cx="2476881" cy="209550"/>
            </a:xfrm>
            <a:prstGeom prst="rightArrow">
              <a:avLst>
                <a:gd name="adj1" fmla="val 25757"/>
                <a:gd name="adj2" fmla="val 65152"/>
              </a:avLst>
            </a:prstGeom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orthographicFront"/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D8495EDE-9EBA-4D49-B679-8562DAA78CAD}"/>
                </a:ext>
              </a:extLst>
            </p:cNvPr>
            <p:cNvSpPr/>
            <p:nvPr/>
          </p:nvSpPr>
          <p:spPr>
            <a:xfrm>
              <a:off x="366470" y="5098346"/>
              <a:ext cx="94994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Before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52E4C59-AE9C-4E74-AAD9-569BE8D58C96}"/>
              </a:ext>
            </a:extLst>
          </p:cNvPr>
          <p:cNvGrpSpPr/>
          <p:nvPr/>
        </p:nvGrpSpPr>
        <p:grpSpPr>
          <a:xfrm>
            <a:off x="7476287" y="4793925"/>
            <a:ext cx="2476881" cy="527027"/>
            <a:chOff x="234589" y="5237528"/>
            <a:chExt cx="2476881" cy="527027"/>
          </a:xfrm>
        </p:grpSpPr>
        <p:sp>
          <p:nvSpPr>
            <p:cNvPr id="14" name="右箭头 2">
              <a:extLst>
                <a:ext uri="{FF2B5EF4-FFF2-40B4-BE49-F238E27FC236}">
                  <a16:creationId xmlns:a16="http://schemas.microsoft.com/office/drawing/2014/main" id="{8E51C61F-DC98-4DB5-94FB-9DC82C05DBD3}"/>
                </a:ext>
              </a:extLst>
            </p:cNvPr>
            <p:cNvSpPr/>
            <p:nvPr/>
          </p:nvSpPr>
          <p:spPr>
            <a:xfrm>
              <a:off x="234589" y="5237528"/>
              <a:ext cx="2476881" cy="209550"/>
            </a:xfrm>
            <a:prstGeom prst="rightArrow">
              <a:avLst>
                <a:gd name="adj1" fmla="val 25757"/>
                <a:gd name="adj2" fmla="val 65152"/>
              </a:avLst>
            </a:prstGeom>
            <a:ln>
              <a:noFill/>
            </a:ln>
            <a:effectLst>
              <a:outerShdw blurRad="127000" dist="38100" dir="2700000" algn="ctr">
                <a:srgbClr val="000000">
                  <a:alpha val="45000"/>
                </a:srgbClr>
              </a:outerShdw>
            </a:effectLst>
            <a:scene3d>
              <a:camera prst="orthographicFront"/>
              <a:lightRig rig="soft" dir="t">
                <a:rot lat="0" lon="0" rev="0"/>
              </a:lightRig>
            </a:scene3d>
            <a:sp3d prstMaterial="translucentPowder">
              <a:bevelT w="2032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0C466F60-6F2A-4ABB-9596-DA4930D6B390}"/>
                </a:ext>
              </a:extLst>
            </p:cNvPr>
            <p:cNvSpPr/>
            <p:nvPr/>
          </p:nvSpPr>
          <p:spPr>
            <a:xfrm>
              <a:off x="1014542" y="5395223"/>
              <a:ext cx="71045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After</a:t>
              </a:r>
              <a:endPara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0" y="28146"/>
            <a:ext cx="1664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endParaRPr lang="en-US" sz="28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2096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091FE2A-87D8-43AA-A39B-9EDEC96A1E0D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082468" y="177748"/>
          <a:ext cx="9664700" cy="6502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1159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949</TotalTime>
  <Words>30</Words>
  <Application>Microsoft Office PowerPoint</Application>
  <PresentationFormat>宽屏</PresentationFormat>
  <Paragraphs>15</Paragraphs>
  <Slides>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等线</vt:lpstr>
      <vt:lpstr>等线 Light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武汉市中心医院/武汉大学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陈阵</dc:creator>
  <cp:lastModifiedBy>Liu, Miao</cp:lastModifiedBy>
  <cp:revision>62</cp:revision>
  <dcterms:created xsi:type="dcterms:W3CDTF">2020-02-24T16:01:20Z</dcterms:created>
  <dcterms:modified xsi:type="dcterms:W3CDTF">2020-03-13T03:15:04Z</dcterms:modified>
</cp:coreProperties>
</file>