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9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71" d="100"/>
          <a:sy n="71" d="100"/>
        </p:scale>
        <p:origin x="3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30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65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46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40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76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117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398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94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54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92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001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709A7-74DA-4552-880F-629923D77048}" type="datetimeFigureOut">
              <a:rPr lang="en-US" smtClean="0"/>
              <a:t>6/18/2020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564BC-E114-4224-A326-89E3DFBF1B5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78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roupe 222"/>
          <p:cNvGrpSpPr/>
          <p:nvPr/>
        </p:nvGrpSpPr>
        <p:grpSpPr>
          <a:xfrm>
            <a:off x="841972" y="1000999"/>
            <a:ext cx="5131417" cy="3047095"/>
            <a:chOff x="2071397" y="922264"/>
            <a:chExt cx="8972400" cy="5057880"/>
          </a:xfrm>
        </p:grpSpPr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3201419" y="922264"/>
              <a:ext cx="4832939" cy="44098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201419" y="4725173"/>
              <a:ext cx="4832939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3201419" y="3929332"/>
              <a:ext cx="4832939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>
              <a:off x="3201419" y="3130973"/>
              <a:ext cx="4832939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3201419" y="2325059"/>
              <a:ext cx="4832939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3201419" y="1526700"/>
              <a:ext cx="4832939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5" name="Line 13"/>
            <p:cNvSpPr>
              <a:spLocks noChangeShapeType="1"/>
            </p:cNvSpPr>
            <p:nvPr/>
          </p:nvSpPr>
          <p:spPr bwMode="auto">
            <a:xfrm flipV="1">
              <a:off x="3856382" y="922264"/>
              <a:ext cx="0" cy="4409863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6" name="Line 14"/>
            <p:cNvSpPr>
              <a:spLocks noChangeShapeType="1"/>
            </p:cNvSpPr>
            <p:nvPr/>
          </p:nvSpPr>
          <p:spPr bwMode="auto">
            <a:xfrm flipV="1">
              <a:off x="4738859" y="922264"/>
              <a:ext cx="0" cy="4409863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7" name="Line 15"/>
            <p:cNvSpPr>
              <a:spLocks noChangeShapeType="1"/>
            </p:cNvSpPr>
            <p:nvPr/>
          </p:nvSpPr>
          <p:spPr bwMode="auto">
            <a:xfrm flipV="1">
              <a:off x="5621336" y="922264"/>
              <a:ext cx="0" cy="4409863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 flipV="1">
              <a:off x="6503812" y="922264"/>
              <a:ext cx="0" cy="4409863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9" name="Line 17"/>
            <p:cNvSpPr>
              <a:spLocks noChangeShapeType="1"/>
            </p:cNvSpPr>
            <p:nvPr/>
          </p:nvSpPr>
          <p:spPr bwMode="auto">
            <a:xfrm flipV="1">
              <a:off x="7379395" y="922264"/>
              <a:ext cx="0" cy="4409863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0" name="Line 18"/>
            <p:cNvSpPr>
              <a:spLocks noChangeShapeType="1"/>
            </p:cNvSpPr>
            <p:nvPr/>
          </p:nvSpPr>
          <p:spPr bwMode="auto">
            <a:xfrm>
              <a:off x="3201419" y="5130649"/>
              <a:ext cx="4832939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1" name="Line 19"/>
            <p:cNvSpPr>
              <a:spLocks noChangeShapeType="1"/>
            </p:cNvSpPr>
            <p:nvPr/>
          </p:nvSpPr>
          <p:spPr bwMode="auto">
            <a:xfrm>
              <a:off x="3201419" y="4332290"/>
              <a:ext cx="4832939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2" name="Line 20"/>
            <p:cNvSpPr>
              <a:spLocks noChangeShapeType="1"/>
            </p:cNvSpPr>
            <p:nvPr/>
          </p:nvSpPr>
          <p:spPr bwMode="auto">
            <a:xfrm>
              <a:off x="3201419" y="3526375"/>
              <a:ext cx="4832939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>
              <a:off x="3201419" y="2728016"/>
              <a:ext cx="4832939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>
              <a:off x="3201419" y="1922102"/>
              <a:ext cx="4832939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>
              <a:off x="3201419" y="1123743"/>
              <a:ext cx="4832939" cy="0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 flipV="1">
              <a:off x="3428933" y="922264"/>
              <a:ext cx="0" cy="4409863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 flipV="1">
              <a:off x="4311409" y="922264"/>
              <a:ext cx="0" cy="4409863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8" name="Line 26"/>
            <p:cNvSpPr>
              <a:spLocks noChangeShapeType="1"/>
            </p:cNvSpPr>
            <p:nvPr/>
          </p:nvSpPr>
          <p:spPr bwMode="auto">
            <a:xfrm flipV="1">
              <a:off x="5193886" y="922264"/>
              <a:ext cx="0" cy="4409863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29" name="Line 27"/>
            <p:cNvSpPr>
              <a:spLocks noChangeShapeType="1"/>
            </p:cNvSpPr>
            <p:nvPr/>
          </p:nvSpPr>
          <p:spPr bwMode="auto">
            <a:xfrm flipV="1">
              <a:off x="6048785" y="922264"/>
              <a:ext cx="0" cy="4409863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30" name="Line 28"/>
            <p:cNvSpPr>
              <a:spLocks noChangeShapeType="1"/>
            </p:cNvSpPr>
            <p:nvPr/>
          </p:nvSpPr>
          <p:spPr bwMode="auto">
            <a:xfrm flipV="1">
              <a:off x="6931262" y="922264"/>
              <a:ext cx="0" cy="4409863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31" name="Line 29"/>
            <p:cNvSpPr>
              <a:spLocks noChangeShapeType="1"/>
            </p:cNvSpPr>
            <p:nvPr/>
          </p:nvSpPr>
          <p:spPr bwMode="auto">
            <a:xfrm flipV="1">
              <a:off x="7813739" y="922264"/>
              <a:ext cx="0" cy="4409863"/>
            </a:xfrm>
            <a:prstGeom prst="line">
              <a:avLst/>
            </a:prstGeom>
            <a:noFill/>
            <a:ln w="6350" cap="flat">
              <a:solidFill>
                <a:srgbClr val="EBEBEB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6" name="Freeform 114"/>
            <p:cNvSpPr>
              <a:spLocks noEditPoints="1"/>
            </p:cNvSpPr>
            <p:nvPr/>
          </p:nvSpPr>
          <p:spPr bwMode="auto">
            <a:xfrm>
              <a:off x="3304834" y="3526375"/>
              <a:ext cx="4729524" cy="0"/>
            </a:xfrm>
            <a:custGeom>
              <a:avLst/>
              <a:gdLst>
                <a:gd name="T0" fmla="*/ 0 w 188"/>
                <a:gd name="T1" fmla="*/ 4 w 188"/>
                <a:gd name="T2" fmla="*/ 8 w 188"/>
                <a:gd name="T3" fmla="*/ 12 w 188"/>
                <a:gd name="T4" fmla="*/ 16 w 188"/>
                <a:gd name="T5" fmla="*/ 20 w 188"/>
                <a:gd name="T6" fmla="*/ 24 w 188"/>
                <a:gd name="T7" fmla="*/ 28 w 188"/>
                <a:gd name="T8" fmla="*/ 32 w 188"/>
                <a:gd name="T9" fmla="*/ 36 w 188"/>
                <a:gd name="T10" fmla="*/ 40 w 188"/>
                <a:gd name="T11" fmla="*/ 44 w 188"/>
                <a:gd name="T12" fmla="*/ 48 w 188"/>
                <a:gd name="T13" fmla="*/ 52 w 188"/>
                <a:gd name="T14" fmla="*/ 56 w 188"/>
                <a:gd name="T15" fmla="*/ 60 w 188"/>
                <a:gd name="T16" fmla="*/ 64 w 188"/>
                <a:gd name="T17" fmla="*/ 68 w 188"/>
                <a:gd name="T18" fmla="*/ 72 w 188"/>
                <a:gd name="T19" fmla="*/ 76 w 188"/>
                <a:gd name="T20" fmla="*/ 80 w 188"/>
                <a:gd name="T21" fmla="*/ 84 w 188"/>
                <a:gd name="T22" fmla="*/ 88 w 188"/>
                <a:gd name="T23" fmla="*/ 92 w 188"/>
                <a:gd name="T24" fmla="*/ 96 w 188"/>
                <a:gd name="T25" fmla="*/ 100 w 188"/>
                <a:gd name="T26" fmla="*/ 104 w 188"/>
                <a:gd name="T27" fmla="*/ 108 w 188"/>
                <a:gd name="T28" fmla="*/ 112 w 188"/>
                <a:gd name="T29" fmla="*/ 116 w 188"/>
                <a:gd name="T30" fmla="*/ 120 w 188"/>
                <a:gd name="T31" fmla="*/ 124 w 188"/>
                <a:gd name="T32" fmla="*/ 128 w 188"/>
                <a:gd name="T33" fmla="*/ 132 w 188"/>
                <a:gd name="T34" fmla="*/ 136 w 188"/>
                <a:gd name="T35" fmla="*/ 140 w 188"/>
                <a:gd name="T36" fmla="*/ 144 w 188"/>
                <a:gd name="T37" fmla="*/ 148 w 188"/>
                <a:gd name="T38" fmla="*/ 152 w 188"/>
                <a:gd name="T39" fmla="*/ 156 w 188"/>
                <a:gd name="T40" fmla="*/ 160 w 188"/>
                <a:gd name="T41" fmla="*/ 164 w 188"/>
                <a:gd name="T42" fmla="*/ 168 w 188"/>
                <a:gd name="T43" fmla="*/ 172 w 188"/>
                <a:gd name="T44" fmla="*/ 176 w 188"/>
                <a:gd name="T45" fmla="*/ 180 w 188"/>
                <a:gd name="T46" fmla="*/ 184 w 18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  <a:cxn ang="0">
                  <a:pos x="T42" y="0"/>
                </a:cxn>
                <a:cxn ang="0">
                  <a:pos x="T43" y="0"/>
                </a:cxn>
                <a:cxn ang="0">
                  <a:pos x="T44" y="0"/>
                </a:cxn>
                <a:cxn ang="0">
                  <a:pos x="T45" y="0"/>
                </a:cxn>
                <a:cxn ang="0">
                  <a:pos x="T46" y="0"/>
                </a:cxn>
              </a:cxnLst>
              <a:rect l="0" t="0" r="r" b="b"/>
              <a:pathLst>
                <a:path w="188">
                  <a:moveTo>
                    <a:pt x="4" y="0"/>
                  </a:moveTo>
                  <a:lnTo>
                    <a:pt x="8" y="0"/>
                  </a:lnTo>
                  <a:moveTo>
                    <a:pt x="12" y="0"/>
                  </a:moveTo>
                  <a:lnTo>
                    <a:pt x="16" y="0"/>
                  </a:lnTo>
                  <a:moveTo>
                    <a:pt x="20" y="0"/>
                  </a:moveTo>
                  <a:lnTo>
                    <a:pt x="24" y="0"/>
                  </a:lnTo>
                  <a:moveTo>
                    <a:pt x="28" y="0"/>
                  </a:moveTo>
                  <a:lnTo>
                    <a:pt x="32" y="0"/>
                  </a:lnTo>
                  <a:moveTo>
                    <a:pt x="36" y="0"/>
                  </a:moveTo>
                  <a:lnTo>
                    <a:pt x="40" y="0"/>
                  </a:lnTo>
                  <a:moveTo>
                    <a:pt x="44" y="0"/>
                  </a:moveTo>
                  <a:lnTo>
                    <a:pt x="48" y="0"/>
                  </a:lnTo>
                  <a:moveTo>
                    <a:pt x="52" y="0"/>
                  </a:moveTo>
                  <a:lnTo>
                    <a:pt x="56" y="0"/>
                  </a:lnTo>
                  <a:moveTo>
                    <a:pt x="60" y="0"/>
                  </a:moveTo>
                  <a:lnTo>
                    <a:pt x="64" y="0"/>
                  </a:lnTo>
                  <a:moveTo>
                    <a:pt x="68" y="0"/>
                  </a:moveTo>
                  <a:lnTo>
                    <a:pt x="72" y="0"/>
                  </a:lnTo>
                  <a:moveTo>
                    <a:pt x="76" y="0"/>
                  </a:moveTo>
                  <a:lnTo>
                    <a:pt x="80" y="0"/>
                  </a:lnTo>
                  <a:moveTo>
                    <a:pt x="84" y="0"/>
                  </a:moveTo>
                  <a:lnTo>
                    <a:pt x="88" y="0"/>
                  </a:lnTo>
                  <a:moveTo>
                    <a:pt x="92" y="0"/>
                  </a:moveTo>
                  <a:lnTo>
                    <a:pt x="96" y="0"/>
                  </a:lnTo>
                  <a:moveTo>
                    <a:pt x="100" y="0"/>
                  </a:moveTo>
                  <a:lnTo>
                    <a:pt x="104" y="0"/>
                  </a:lnTo>
                  <a:moveTo>
                    <a:pt x="108" y="0"/>
                  </a:moveTo>
                  <a:lnTo>
                    <a:pt x="112" y="0"/>
                  </a:lnTo>
                  <a:moveTo>
                    <a:pt x="116" y="0"/>
                  </a:moveTo>
                  <a:lnTo>
                    <a:pt x="120" y="0"/>
                  </a:lnTo>
                  <a:moveTo>
                    <a:pt x="124" y="0"/>
                  </a:moveTo>
                  <a:lnTo>
                    <a:pt x="128" y="0"/>
                  </a:lnTo>
                  <a:moveTo>
                    <a:pt x="132" y="0"/>
                  </a:moveTo>
                  <a:lnTo>
                    <a:pt x="136" y="0"/>
                  </a:lnTo>
                  <a:moveTo>
                    <a:pt x="140" y="0"/>
                  </a:moveTo>
                  <a:lnTo>
                    <a:pt x="144" y="0"/>
                  </a:lnTo>
                  <a:moveTo>
                    <a:pt x="148" y="0"/>
                  </a:moveTo>
                  <a:lnTo>
                    <a:pt x="152" y="0"/>
                  </a:lnTo>
                  <a:moveTo>
                    <a:pt x="156" y="0"/>
                  </a:moveTo>
                  <a:lnTo>
                    <a:pt x="160" y="0"/>
                  </a:lnTo>
                  <a:moveTo>
                    <a:pt x="164" y="0"/>
                  </a:moveTo>
                  <a:lnTo>
                    <a:pt x="168" y="0"/>
                  </a:lnTo>
                  <a:moveTo>
                    <a:pt x="172" y="0"/>
                  </a:moveTo>
                  <a:lnTo>
                    <a:pt x="176" y="0"/>
                  </a:lnTo>
                  <a:moveTo>
                    <a:pt x="180" y="0"/>
                  </a:moveTo>
                  <a:lnTo>
                    <a:pt x="184" y="0"/>
                  </a:lnTo>
                </a:path>
              </a:pathLst>
            </a:cu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7" name="Rectangle 115"/>
            <p:cNvSpPr>
              <a:spLocks noChangeArrowheads="1"/>
            </p:cNvSpPr>
            <p:nvPr/>
          </p:nvSpPr>
          <p:spPr bwMode="auto">
            <a:xfrm>
              <a:off x="3201419" y="922264"/>
              <a:ext cx="4832939" cy="4409863"/>
            </a:xfrm>
            <a:prstGeom prst="rect">
              <a:avLst/>
            </a:prstGeom>
            <a:noFill/>
            <a:ln w="6350" cap="rnd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18" name="Rectangle 116"/>
            <p:cNvSpPr>
              <a:spLocks noChangeArrowheads="1"/>
            </p:cNvSpPr>
            <p:nvPr/>
          </p:nvSpPr>
          <p:spPr bwMode="auto">
            <a:xfrm>
              <a:off x="2496374" y="4999688"/>
              <a:ext cx="421706" cy="24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>
                  <a:latin typeface="+mn-lt"/>
                </a:rPr>
                <a:t>-0.50</a:t>
              </a:r>
            </a:p>
          </p:txBody>
        </p:sp>
        <p:sp>
          <p:nvSpPr>
            <p:cNvPr id="119" name="Rectangle 117"/>
            <p:cNvSpPr>
              <a:spLocks noChangeArrowheads="1"/>
            </p:cNvSpPr>
            <p:nvPr/>
          </p:nvSpPr>
          <p:spPr bwMode="auto">
            <a:xfrm>
              <a:off x="2496374" y="4203847"/>
              <a:ext cx="421706" cy="24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>
                  <a:latin typeface="+mn-lt"/>
                </a:rPr>
                <a:t>-0.25</a:t>
              </a:r>
            </a:p>
          </p:txBody>
        </p:sp>
        <p:sp>
          <p:nvSpPr>
            <p:cNvPr id="120" name="Rectangle 118"/>
            <p:cNvSpPr>
              <a:spLocks noChangeArrowheads="1"/>
            </p:cNvSpPr>
            <p:nvPr/>
          </p:nvSpPr>
          <p:spPr bwMode="auto">
            <a:xfrm>
              <a:off x="2565317" y="3395414"/>
              <a:ext cx="360170" cy="24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>
                  <a:latin typeface="+mn-lt"/>
                </a:rPr>
                <a:t>0.00</a:t>
              </a:r>
            </a:p>
          </p:txBody>
        </p:sp>
        <p:sp>
          <p:nvSpPr>
            <p:cNvPr id="121" name="Rectangle 119"/>
            <p:cNvSpPr>
              <a:spLocks noChangeArrowheads="1"/>
            </p:cNvSpPr>
            <p:nvPr/>
          </p:nvSpPr>
          <p:spPr bwMode="auto">
            <a:xfrm>
              <a:off x="2565317" y="2599573"/>
              <a:ext cx="360170" cy="24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>
                  <a:latin typeface="+mn-lt"/>
                </a:rPr>
                <a:t>0.25</a:t>
              </a:r>
            </a:p>
          </p:txBody>
        </p:sp>
        <p:sp>
          <p:nvSpPr>
            <p:cNvPr id="122" name="Rectangle 120"/>
            <p:cNvSpPr>
              <a:spLocks noChangeArrowheads="1"/>
            </p:cNvSpPr>
            <p:nvPr/>
          </p:nvSpPr>
          <p:spPr bwMode="auto">
            <a:xfrm>
              <a:off x="2565317" y="1791141"/>
              <a:ext cx="360170" cy="24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 dirty="0">
                  <a:latin typeface="+mn-lt"/>
                </a:rPr>
                <a:t>0.50</a:t>
              </a:r>
            </a:p>
          </p:txBody>
        </p:sp>
        <p:sp>
          <p:nvSpPr>
            <p:cNvPr id="123" name="Rectangle 121"/>
            <p:cNvSpPr>
              <a:spLocks noChangeArrowheads="1"/>
            </p:cNvSpPr>
            <p:nvPr/>
          </p:nvSpPr>
          <p:spPr bwMode="auto">
            <a:xfrm>
              <a:off x="2565317" y="995300"/>
              <a:ext cx="360170" cy="24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 dirty="0">
                  <a:latin typeface="+mn-lt"/>
                </a:rPr>
                <a:t>0.75</a:t>
              </a:r>
            </a:p>
          </p:txBody>
        </p:sp>
        <p:sp>
          <p:nvSpPr>
            <p:cNvPr id="124" name="Line 122"/>
            <p:cNvSpPr>
              <a:spLocks noChangeShapeType="1"/>
            </p:cNvSpPr>
            <p:nvPr/>
          </p:nvSpPr>
          <p:spPr bwMode="auto">
            <a:xfrm>
              <a:off x="3098004" y="5130649"/>
              <a:ext cx="10341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25" name="Line 123"/>
            <p:cNvSpPr>
              <a:spLocks noChangeShapeType="1"/>
            </p:cNvSpPr>
            <p:nvPr/>
          </p:nvSpPr>
          <p:spPr bwMode="auto">
            <a:xfrm>
              <a:off x="3098004" y="4332290"/>
              <a:ext cx="10341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26" name="Line 124"/>
            <p:cNvSpPr>
              <a:spLocks noChangeShapeType="1"/>
            </p:cNvSpPr>
            <p:nvPr/>
          </p:nvSpPr>
          <p:spPr bwMode="auto">
            <a:xfrm>
              <a:off x="3098004" y="3526375"/>
              <a:ext cx="10341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27" name="Line 125"/>
            <p:cNvSpPr>
              <a:spLocks noChangeShapeType="1"/>
            </p:cNvSpPr>
            <p:nvPr/>
          </p:nvSpPr>
          <p:spPr bwMode="auto">
            <a:xfrm>
              <a:off x="3098004" y="2728016"/>
              <a:ext cx="10341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28" name="Line 126"/>
            <p:cNvSpPr>
              <a:spLocks noChangeShapeType="1"/>
            </p:cNvSpPr>
            <p:nvPr/>
          </p:nvSpPr>
          <p:spPr bwMode="auto">
            <a:xfrm>
              <a:off x="3098004" y="1922102"/>
              <a:ext cx="10341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29" name="Line 127"/>
            <p:cNvSpPr>
              <a:spLocks noChangeShapeType="1"/>
            </p:cNvSpPr>
            <p:nvPr/>
          </p:nvSpPr>
          <p:spPr bwMode="auto">
            <a:xfrm>
              <a:off x="3098004" y="1123743"/>
              <a:ext cx="103415" cy="0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30" name="Line 128"/>
            <p:cNvSpPr>
              <a:spLocks noChangeShapeType="1"/>
            </p:cNvSpPr>
            <p:nvPr/>
          </p:nvSpPr>
          <p:spPr bwMode="auto">
            <a:xfrm flipV="1">
              <a:off x="3428933" y="5332127"/>
              <a:ext cx="0" cy="3525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31" name="Line 129"/>
            <p:cNvSpPr>
              <a:spLocks noChangeShapeType="1"/>
            </p:cNvSpPr>
            <p:nvPr/>
          </p:nvSpPr>
          <p:spPr bwMode="auto">
            <a:xfrm flipV="1">
              <a:off x="4311409" y="5332127"/>
              <a:ext cx="0" cy="3525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32" name="Line 130"/>
            <p:cNvSpPr>
              <a:spLocks noChangeShapeType="1"/>
            </p:cNvSpPr>
            <p:nvPr/>
          </p:nvSpPr>
          <p:spPr bwMode="auto">
            <a:xfrm flipV="1">
              <a:off x="5193886" y="5332127"/>
              <a:ext cx="0" cy="3525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33" name="Line 131"/>
            <p:cNvSpPr>
              <a:spLocks noChangeShapeType="1"/>
            </p:cNvSpPr>
            <p:nvPr/>
          </p:nvSpPr>
          <p:spPr bwMode="auto">
            <a:xfrm flipV="1">
              <a:off x="6048785" y="5332127"/>
              <a:ext cx="0" cy="3525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36" name="Rectangle 134"/>
            <p:cNvSpPr>
              <a:spLocks noChangeArrowheads="1"/>
            </p:cNvSpPr>
            <p:nvPr/>
          </p:nvSpPr>
          <p:spPr bwMode="auto">
            <a:xfrm>
              <a:off x="3291047" y="5395089"/>
              <a:ext cx="257005" cy="245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 dirty="0">
                  <a:latin typeface="+mn-lt"/>
                </a:rPr>
                <a:t>0.5</a:t>
              </a:r>
            </a:p>
          </p:txBody>
        </p:sp>
        <p:sp>
          <p:nvSpPr>
            <p:cNvPr id="137" name="Rectangle 135"/>
            <p:cNvSpPr>
              <a:spLocks noChangeArrowheads="1"/>
            </p:cNvSpPr>
            <p:nvPr/>
          </p:nvSpPr>
          <p:spPr bwMode="auto">
            <a:xfrm>
              <a:off x="4173522" y="5395089"/>
              <a:ext cx="257005" cy="245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>
                  <a:latin typeface="+mn-lt"/>
                </a:rPr>
                <a:t>0.6</a:t>
              </a:r>
            </a:p>
          </p:txBody>
        </p:sp>
        <p:sp>
          <p:nvSpPr>
            <p:cNvPr id="138" name="Rectangle 136"/>
            <p:cNvSpPr>
              <a:spLocks noChangeArrowheads="1"/>
            </p:cNvSpPr>
            <p:nvPr/>
          </p:nvSpPr>
          <p:spPr bwMode="auto">
            <a:xfrm>
              <a:off x="5055999" y="5395089"/>
              <a:ext cx="257005" cy="245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>
                  <a:latin typeface="+mn-lt"/>
                </a:rPr>
                <a:t>0.7</a:t>
              </a:r>
            </a:p>
          </p:txBody>
        </p:sp>
        <p:sp>
          <p:nvSpPr>
            <p:cNvPr id="139" name="Rectangle 137"/>
            <p:cNvSpPr>
              <a:spLocks noChangeArrowheads="1"/>
            </p:cNvSpPr>
            <p:nvPr/>
          </p:nvSpPr>
          <p:spPr bwMode="auto">
            <a:xfrm>
              <a:off x="5910899" y="5395089"/>
              <a:ext cx="257005" cy="245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>
                  <a:latin typeface="+mn-lt"/>
                </a:rPr>
                <a:t>0.8</a:t>
              </a:r>
            </a:p>
          </p:txBody>
        </p:sp>
        <p:sp>
          <p:nvSpPr>
            <p:cNvPr id="142" name="Rectangle 140"/>
            <p:cNvSpPr>
              <a:spLocks noChangeArrowheads="1"/>
            </p:cNvSpPr>
            <p:nvPr/>
          </p:nvSpPr>
          <p:spPr bwMode="auto">
            <a:xfrm>
              <a:off x="5145625" y="5735085"/>
              <a:ext cx="1109466" cy="245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 dirty="0">
                  <a:latin typeface="+mn-lt"/>
                </a:rPr>
                <a:t>Dim1 (74.8%)</a:t>
              </a:r>
            </a:p>
          </p:txBody>
        </p:sp>
        <p:sp>
          <p:nvSpPr>
            <p:cNvPr id="143" name="Rectangle 141"/>
            <p:cNvSpPr>
              <a:spLocks noChangeArrowheads="1"/>
            </p:cNvSpPr>
            <p:nvPr/>
          </p:nvSpPr>
          <p:spPr bwMode="auto">
            <a:xfrm rot="16200000">
              <a:off x="1634164" y="3188159"/>
              <a:ext cx="1117715" cy="243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 dirty="0">
                  <a:latin typeface="+mn-lt"/>
                </a:rPr>
                <a:t>Dim2 (13.6%)</a:t>
              </a:r>
            </a:p>
          </p:txBody>
        </p:sp>
        <p:sp>
          <p:nvSpPr>
            <p:cNvPr id="186" name="Ellipse 185"/>
            <p:cNvSpPr/>
            <p:nvPr/>
          </p:nvSpPr>
          <p:spPr>
            <a:xfrm>
              <a:off x="6408419" y="4739641"/>
              <a:ext cx="108000" cy="104674"/>
            </a:xfrm>
            <a:prstGeom prst="ellipse">
              <a:avLst/>
            </a:prstGeom>
            <a:solidFill>
              <a:srgbClr val="E89808"/>
            </a:solidFill>
            <a:ln w="12700">
              <a:solidFill>
                <a:srgbClr val="E898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187" name="Ellipse 186"/>
            <p:cNvSpPr/>
            <p:nvPr/>
          </p:nvSpPr>
          <p:spPr>
            <a:xfrm>
              <a:off x="6309361" y="4663440"/>
              <a:ext cx="108000" cy="104674"/>
            </a:xfrm>
            <a:prstGeom prst="ellipse">
              <a:avLst/>
            </a:prstGeom>
            <a:solidFill>
              <a:srgbClr val="E89808"/>
            </a:solidFill>
            <a:ln w="12700">
              <a:solidFill>
                <a:srgbClr val="E898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183" name="Ellipse 182"/>
            <p:cNvSpPr/>
            <p:nvPr/>
          </p:nvSpPr>
          <p:spPr>
            <a:xfrm>
              <a:off x="6156960" y="2019301"/>
              <a:ext cx="108000" cy="10467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188" name="Ellipse 187"/>
            <p:cNvSpPr/>
            <p:nvPr/>
          </p:nvSpPr>
          <p:spPr>
            <a:xfrm>
              <a:off x="6462082" y="2056509"/>
              <a:ext cx="108000" cy="10467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189" name="Ellipse 188"/>
            <p:cNvSpPr/>
            <p:nvPr/>
          </p:nvSpPr>
          <p:spPr>
            <a:xfrm>
              <a:off x="5892186" y="1645511"/>
              <a:ext cx="108000" cy="10467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198" name="Ellipse 197"/>
            <p:cNvSpPr/>
            <p:nvPr/>
          </p:nvSpPr>
          <p:spPr>
            <a:xfrm>
              <a:off x="8452880" y="3413270"/>
              <a:ext cx="108000" cy="10467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134" name="Line 132"/>
            <p:cNvSpPr>
              <a:spLocks noChangeShapeType="1"/>
            </p:cNvSpPr>
            <p:nvPr/>
          </p:nvSpPr>
          <p:spPr bwMode="auto">
            <a:xfrm flipV="1">
              <a:off x="6931262" y="5332127"/>
              <a:ext cx="0" cy="3525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35" name="Line 133"/>
            <p:cNvSpPr>
              <a:spLocks noChangeShapeType="1"/>
            </p:cNvSpPr>
            <p:nvPr/>
          </p:nvSpPr>
          <p:spPr bwMode="auto">
            <a:xfrm flipV="1">
              <a:off x="7813739" y="5332127"/>
              <a:ext cx="0" cy="3525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32080" tIns="66040" rIns="132080" bIns="66040" numCol="1" anchor="t" anchorCtr="0" compatLnSpc="1">
              <a:prstTxWarp prst="textNoShape">
                <a:avLst/>
              </a:prstTxWarp>
            </a:bodyPr>
            <a:lstStyle/>
            <a:p>
              <a:endParaRPr lang="en-US" sz="1400"/>
            </a:p>
          </p:txBody>
        </p:sp>
        <p:sp>
          <p:nvSpPr>
            <p:cNvPr id="140" name="Rectangle 138"/>
            <p:cNvSpPr>
              <a:spLocks noChangeArrowheads="1"/>
            </p:cNvSpPr>
            <p:nvPr/>
          </p:nvSpPr>
          <p:spPr bwMode="auto">
            <a:xfrm>
              <a:off x="6793375" y="5395089"/>
              <a:ext cx="257005" cy="245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>
                  <a:latin typeface="+mn-lt"/>
                </a:rPr>
                <a:t>0.9</a:t>
              </a:r>
            </a:p>
          </p:txBody>
        </p:sp>
        <p:sp>
          <p:nvSpPr>
            <p:cNvPr id="141" name="Rectangle 139"/>
            <p:cNvSpPr>
              <a:spLocks noChangeArrowheads="1"/>
            </p:cNvSpPr>
            <p:nvPr/>
          </p:nvSpPr>
          <p:spPr bwMode="auto">
            <a:xfrm>
              <a:off x="7675851" y="5395089"/>
              <a:ext cx="257005" cy="245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400">
                  <a:latin typeface="+mn-lt"/>
                </a:rPr>
                <a:t>1.0</a:t>
              </a:r>
            </a:p>
          </p:txBody>
        </p:sp>
        <p:sp>
          <p:nvSpPr>
            <p:cNvPr id="185" name="Ellipse 184"/>
            <p:cNvSpPr/>
            <p:nvPr/>
          </p:nvSpPr>
          <p:spPr>
            <a:xfrm>
              <a:off x="6713219" y="4663440"/>
              <a:ext cx="108000" cy="104674"/>
            </a:xfrm>
            <a:prstGeom prst="ellipse">
              <a:avLst/>
            </a:prstGeom>
            <a:solidFill>
              <a:srgbClr val="E89808"/>
            </a:solidFill>
            <a:ln w="12700">
              <a:solidFill>
                <a:srgbClr val="E898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01" name="Ellipse 200"/>
            <p:cNvSpPr/>
            <p:nvPr/>
          </p:nvSpPr>
          <p:spPr>
            <a:xfrm>
              <a:off x="8452880" y="3141312"/>
              <a:ext cx="108000" cy="104674"/>
            </a:xfrm>
            <a:prstGeom prst="ellipse">
              <a:avLst/>
            </a:prstGeom>
            <a:solidFill>
              <a:srgbClr val="E89808"/>
            </a:solidFill>
            <a:ln w="12700">
              <a:solidFill>
                <a:srgbClr val="E8980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11" name="Organigramme : Extraire 210"/>
            <p:cNvSpPr/>
            <p:nvPr/>
          </p:nvSpPr>
          <p:spPr>
            <a:xfrm>
              <a:off x="6536265" y="2211693"/>
              <a:ext cx="108000" cy="109538"/>
            </a:xfrm>
            <a:prstGeom prst="flowChartExtra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12" name="Organigramme : Extraire 211"/>
            <p:cNvSpPr/>
            <p:nvPr/>
          </p:nvSpPr>
          <p:spPr>
            <a:xfrm>
              <a:off x="7393274" y="2894675"/>
              <a:ext cx="108000" cy="109538"/>
            </a:xfrm>
            <a:prstGeom prst="flowChartExtra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13" name="Organigramme : Extraire 212"/>
            <p:cNvSpPr/>
            <p:nvPr/>
          </p:nvSpPr>
          <p:spPr>
            <a:xfrm>
              <a:off x="7245871" y="3352895"/>
              <a:ext cx="108000" cy="109538"/>
            </a:xfrm>
            <a:prstGeom prst="flowChartExtra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14" name="Organigramme : Extraire 213"/>
            <p:cNvSpPr/>
            <p:nvPr/>
          </p:nvSpPr>
          <p:spPr>
            <a:xfrm>
              <a:off x="6993329" y="4330752"/>
              <a:ext cx="108000" cy="109538"/>
            </a:xfrm>
            <a:prstGeom prst="flowChartExtract">
              <a:avLst/>
            </a:prstGeom>
            <a:solidFill>
              <a:srgbClr val="E89808"/>
            </a:solidFill>
            <a:ln>
              <a:solidFill>
                <a:srgbClr val="E89808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15" name="Organigramme : Extraire 214"/>
            <p:cNvSpPr/>
            <p:nvPr/>
          </p:nvSpPr>
          <p:spPr>
            <a:xfrm>
              <a:off x="7069918" y="4456344"/>
              <a:ext cx="108000" cy="109538"/>
            </a:xfrm>
            <a:prstGeom prst="flowChartExtract">
              <a:avLst/>
            </a:prstGeom>
            <a:solidFill>
              <a:srgbClr val="E89808"/>
            </a:solidFill>
            <a:ln>
              <a:solidFill>
                <a:srgbClr val="E89808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16" name="Organigramme : Extraire 215"/>
            <p:cNvSpPr/>
            <p:nvPr/>
          </p:nvSpPr>
          <p:spPr>
            <a:xfrm>
              <a:off x="5731318" y="4573888"/>
              <a:ext cx="108000" cy="109538"/>
            </a:xfrm>
            <a:prstGeom prst="flowChartExtract">
              <a:avLst/>
            </a:prstGeom>
            <a:solidFill>
              <a:srgbClr val="E89808"/>
            </a:solidFill>
            <a:ln>
              <a:solidFill>
                <a:srgbClr val="E89808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17" name="Organigramme : Extraire 216"/>
            <p:cNvSpPr/>
            <p:nvPr/>
          </p:nvSpPr>
          <p:spPr>
            <a:xfrm>
              <a:off x="8452880" y="2599573"/>
              <a:ext cx="108000" cy="109538"/>
            </a:xfrm>
            <a:prstGeom prst="flowChartExtract">
              <a:avLst/>
            </a:prstGeom>
            <a:solidFill>
              <a:srgbClr val="E89808"/>
            </a:solidFill>
            <a:ln>
              <a:solidFill>
                <a:srgbClr val="E89808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18" name="Organigramme : Extraire 217"/>
            <p:cNvSpPr/>
            <p:nvPr/>
          </p:nvSpPr>
          <p:spPr>
            <a:xfrm>
              <a:off x="8452880" y="2864425"/>
              <a:ext cx="108000" cy="109538"/>
            </a:xfrm>
            <a:prstGeom prst="flowChartExtra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219" name="Rectangle 140"/>
            <p:cNvSpPr>
              <a:spLocks noChangeArrowheads="1"/>
            </p:cNvSpPr>
            <p:nvPr/>
          </p:nvSpPr>
          <p:spPr bwMode="auto">
            <a:xfrm>
              <a:off x="8638125" y="2530168"/>
              <a:ext cx="1253411" cy="268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200" dirty="0">
                  <a:latin typeface="+mn-lt"/>
                </a:rPr>
                <a:t>BAT93 – H2O</a:t>
              </a:r>
            </a:p>
          </p:txBody>
        </p:sp>
        <p:sp>
          <p:nvSpPr>
            <p:cNvPr id="220" name="Rectangle 140"/>
            <p:cNvSpPr>
              <a:spLocks noChangeArrowheads="1"/>
            </p:cNvSpPr>
            <p:nvPr/>
          </p:nvSpPr>
          <p:spPr bwMode="auto">
            <a:xfrm>
              <a:off x="8638125" y="2787012"/>
              <a:ext cx="1922472" cy="268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200" dirty="0">
                  <a:latin typeface="+mn-lt"/>
                </a:rPr>
                <a:t>BAT93 – CFBP6546R</a:t>
              </a:r>
            </a:p>
          </p:txBody>
        </p:sp>
        <p:sp>
          <p:nvSpPr>
            <p:cNvPr id="221" name="Rectangle 140"/>
            <p:cNvSpPr>
              <a:spLocks noChangeArrowheads="1"/>
            </p:cNvSpPr>
            <p:nvPr/>
          </p:nvSpPr>
          <p:spPr bwMode="auto">
            <a:xfrm>
              <a:off x="8638124" y="3043856"/>
              <a:ext cx="1736610" cy="268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200" dirty="0">
                  <a:latin typeface="+mn-lt"/>
                </a:rPr>
                <a:t>JaloEEP558 – H2O</a:t>
              </a:r>
            </a:p>
          </p:txBody>
        </p:sp>
        <p:sp>
          <p:nvSpPr>
            <p:cNvPr id="222" name="Rectangle 140"/>
            <p:cNvSpPr>
              <a:spLocks noChangeArrowheads="1"/>
            </p:cNvSpPr>
            <p:nvPr/>
          </p:nvSpPr>
          <p:spPr bwMode="auto">
            <a:xfrm>
              <a:off x="8638124" y="3300701"/>
              <a:ext cx="2405673" cy="268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320759"/>
              <a:r>
                <a:rPr lang="en-US" altLang="en-US" sz="1200" dirty="0">
                  <a:latin typeface="+mn-lt"/>
                </a:rPr>
                <a:t>JaloEEP558 – CFBP6546R</a:t>
              </a:r>
            </a:p>
          </p:txBody>
        </p:sp>
      </p:grpSp>
      <p:sp>
        <p:nvSpPr>
          <p:cNvPr id="224" name="ZoneTexte 223"/>
          <p:cNvSpPr txBox="1"/>
          <p:nvPr/>
        </p:nvSpPr>
        <p:spPr>
          <a:xfrm>
            <a:off x="446681" y="5730090"/>
            <a:ext cx="576790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 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Statistical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RNA-Seq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data.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Statistics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performed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total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RNA-Seq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mapped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the 20,787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homologs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shared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by BAT93 and JaloEEP558. Principal component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analysis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Triangles and dots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barycenters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RNA-Seq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BAT93 and JaloEEP558,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respectively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Data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plants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inoculated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fr-FR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are in orange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data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plants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inoculated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Xanthomonas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strain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CFBP6546R are in black. Pearson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correlation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matrix (</a:t>
            </a:r>
            <a:r>
              <a:rPr lang="fr-F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means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Pearson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coefficients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calculated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three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biological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replicates</a:t>
            </a:r>
            <a:r>
              <a:rPr lang="fr-F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 condition.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752672" y="61576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78" name="ZoneTexte 77"/>
          <p:cNvSpPr txBox="1"/>
          <p:nvPr/>
        </p:nvSpPr>
        <p:spPr>
          <a:xfrm>
            <a:off x="751364" y="422134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386" y="4420231"/>
            <a:ext cx="3972188" cy="10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351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</TotalTime>
  <Words>133</Words>
  <Application>Microsoft Office PowerPoint</Application>
  <PresentationFormat>Format A4 (210 x 297 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Justine Foucher</dc:creator>
  <cp:lastModifiedBy>Justine Foucher</cp:lastModifiedBy>
  <cp:revision>21</cp:revision>
  <dcterms:created xsi:type="dcterms:W3CDTF">2020-06-01T11:48:41Z</dcterms:created>
  <dcterms:modified xsi:type="dcterms:W3CDTF">2020-06-18T17:34:25Z</dcterms:modified>
</cp:coreProperties>
</file>