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8" r:id="rId3"/>
    <p:sldId id="260" r:id="rId4"/>
    <p:sldId id="256" r:id="rId5"/>
    <p:sldId id="26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98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9DFD3-2F99-416E-98E1-48DE0828E58F}" type="datetimeFigureOut">
              <a:rPr lang="en-US" smtClean="0"/>
              <a:t>6/24/2020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DAEF6-4FE2-4362-BEC1-93D887B83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613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9DFD3-2F99-416E-98E1-48DE0828E58F}" type="datetimeFigureOut">
              <a:rPr lang="en-US" smtClean="0"/>
              <a:t>6/24/2020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DAEF6-4FE2-4362-BEC1-93D887B83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32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9DFD3-2F99-416E-98E1-48DE0828E58F}" type="datetimeFigureOut">
              <a:rPr lang="en-US" smtClean="0"/>
              <a:t>6/24/2020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DAEF6-4FE2-4362-BEC1-93D887B83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672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9DFD3-2F99-416E-98E1-48DE0828E58F}" type="datetimeFigureOut">
              <a:rPr lang="en-US" smtClean="0"/>
              <a:t>6/24/2020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DAEF6-4FE2-4362-BEC1-93D887B83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322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9DFD3-2F99-416E-98E1-48DE0828E58F}" type="datetimeFigureOut">
              <a:rPr lang="en-US" smtClean="0"/>
              <a:t>6/24/2020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DAEF6-4FE2-4362-BEC1-93D887B83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484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9DFD3-2F99-416E-98E1-48DE0828E58F}" type="datetimeFigureOut">
              <a:rPr lang="en-US" smtClean="0"/>
              <a:t>6/24/2020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DAEF6-4FE2-4362-BEC1-93D887B83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582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9DFD3-2F99-416E-98E1-48DE0828E58F}" type="datetimeFigureOut">
              <a:rPr lang="en-US" smtClean="0"/>
              <a:t>6/24/2020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DAEF6-4FE2-4362-BEC1-93D887B83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431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9DFD3-2F99-416E-98E1-48DE0828E58F}" type="datetimeFigureOut">
              <a:rPr lang="en-US" smtClean="0"/>
              <a:t>6/24/2020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DAEF6-4FE2-4362-BEC1-93D887B83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761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9DFD3-2F99-416E-98E1-48DE0828E58F}" type="datetimeFigureOut">
              <a:rPr lang="en-US" smtClean="0"/>
              <a:t>6/24/2020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DAEF6-4FE2-4362-BEC1-93D887B83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743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9DFD3-2F99-416E-98E1-48DE0828E58F}" type="datetimeFigureOut">
              <a:rPr lang="en-US" smtClean="0"/>
              <a:t>6/24/2020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DAEF6-4FE2-4362-BEC1-93D887B83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357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9DFD3-2F99-416E-98E1-48DE0828E58F}" type="datetimeFigureOut">
              <a:rPr lang="en-US" smtClean="0"/>
              <a:t>6/24/2020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DAEF6-4FE2-4362-BEC1-93D887B83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126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9DFD3-2F99-416E-98E1-48DE0828E58F}" type="datetimeFigureOut">
              <a:rPr lang="en-US" smtClean="0"/>
              <a:t>6/24/2020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0DAEF6-4FE2-4362-BEC1-93D887B83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931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microsoft.com/office/2007/relationships/hdphoto" Target="../media/hdphoto6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7.png"/><Relationship Id="rId17" Type="http://schemas.microsoft.com/office/2007/relationships/hdphoto" Target="../media/hdphoto8.wdp"/><Relationship Id="rId2" Type="http://schemas.openxmlformats.org/officeDocument/2006/relationships/image" Target="../media/image2.png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5" Type="http://schemas.microsoft.com/office/2007/relationships/hdphoto" Target="../media/hdphoto7.wdp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microsoft.com/office/2007/relationships/hdphoto" Target="../media/hdphoto4.wdp"/><Relationship Id="rId1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6.png"/><Relationship Id="rId18" Type="http://schemas.openxmlformats.org/officeDocument/2006/relationships/image" Target="../media/image19.png"/><Relationship Id="rId3" Type="http://schemas.microsoft.com/office/2007/relationships/hdphoto" Target="../media/hdphoto9.wdp"/><Relationship Id="rId7" Type="http://schemas.microsoft.com/office/2007/relationships/hdphoto" Target="../media/hdphoto11.wdp"/><Relationship Id="rId12" Type="http://schemas.openxmlformats.org/officeDocument/2006/relationships/image" Target="../media/image15.png"/><Relationship Id="rId17" Type="http://schemas.microsoft.com/office/2007/relationships/hdphoto" Target="../media/hdphoto15.wdp"/><Relationship Id="rId2" Type="http://schemas.openxmlformats.org/officeDocument/2006/relationships/image" Target="../media/image10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microsoft.com/office/2007/relationships/hdphoto" Target="../media/hdphoto13.wdp"/><Relationship Id="rId5" Type="http://schemas.microsoft.com/office/2007/relationships/hdphoto" Target="../media/hdphoto10.wdp"/><Relationship Id="rId15" Type="http://schemas.microsoft.com/office/2007/relationships/hdphoto" Target="../media/hdphoto14.wdp"/><Relationship Id="rId10" Type="http://schemas.openxmlformats.org/officeDocument/2006/relationships/image" Target="../media/image14.png"/><Relationship Id="rId19" Type="http://schemas.microsoft.com/office/2007/relationships/hdphoto" Target="../media/hdphoto16.wdp"/><Relationship Id="rId4" Type="http://schemas.openxmlformats.org/officeDocument/2006/relationships/image" Target="../media/image11.png"/><Relationship Id="rId9" Type="http://schemas.microsoft.com/office/2007/relationships/hdphoto" Target="../media/hdphoto12.wdp"/><Relationship Id="rId1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microsoft.com/office/2007/relationships/hdphoto" Target="../media/hdphoto21.wdp"/><Relationship Id="rId3" Type="http://schemas.microsoft.com/office/2007/relationships/hdphoto" Target="../media/hdphoto17.wdp"/><Relationship Id="rId7" Type="http://schemas.openxmlformats.org/officeDocument/2006/relationships/image" Target="../media/image23.png"/><Relationship Id="rId12" Type="http://schemas.openxmlformats.org/officeDocument/2006/relationships/image" Target="../media/image2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11" Type="http://schemas.microsoft.com/office/2007/relationships/hdphoto" Target="../media/hdphoto20.wdp"/><Relationship Id="rId5" Type="http://schemas.microsoft.com/office/2007/relationships/hdphoto" Target="../media/hdphoto18.wdp"/><Relationship Id="rId15" Type="http://schemas.microsoft.com/office/2007/relationships/hdphoto" Target="../media/hdphoto22.wdp"/><Relationship Id="rId10" Type="http://schemas.openxmlformats.org/officeDocument/2006/relationships/image" Target="../media/image25.png"/><Relationship Id="rId4" Type="http://schemas.openxmlformats.org/officeDocument/2006/relationships/image" Target="../media/image21.png"/><Relationship Id="rId9" Type="http://schemas.microsoft.com/office/2007/relationships/hdphoto" Target="../media/hdphoto19.wdp"/><Relationship Id="rId1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ADF1E7E-D008-4231-982C-4CBA2E4D0982}"/>
              </a:ext>
            </a:extLst>
          </p:cNvPr>
          <p:cNvGrpSpPr/>
          <p:nvPr/>
        </p:nvGrpSpPr>
        <p:grpSpPr>
          <a:xfrm>
            <a:off x="808485" y="873246"/>
            <a:ext cx="3439665" cy="2984379"/>
            <a:chOff x="147302" y="718498"/>
            <a:chExt cx="3044506" cy="2329602"/>
          </a:xfrm>
        </p:grpSpPr>
        <p:graphicFrame>
          <p:nvGraphicFramePr>
            <p:cNvPr id="3" name="Object 2">
              <a:extLst>
                <a:ext uri="{FF2B5EF4-FFF2-40B4-BE49-F238E27FC236}">
                  <a16:creationId xmlns:a16="http://schemas.microsoft.com/office/drawing/2014/main" id="{1686DECB-89A6-4171-9894-4CEC734674A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80846748"/>
                </p:ext>
              </p:extLst>
            </p:nvPr>
          </p:nvGraphicFramePr>
          <p:xfrm>
            <a:off x="147302" y="718498"/>
            <a:ext cx="3044506" cy="23296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0" name="Graph" r:id="rId3" imgW="3920760" imgH="3000960" progId="Origin95.Graph">
                    <p:embed/>
                  </p:oleObj>
                </mc:Choice>
                <mc:Fallback>
                  <p:oleObj name="Graph" r:id="rId3" imgW="3920760" imgH="3000960" progId="Origin95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47302" y="718498"/>
                          <a:ext cx="3044506" cy="232960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5A7BD084-4425-4CE5-8651-830FA8EB68D3}"/>
                </a:ext>
              </a:extLst>
            </p:cNvPr>
            <p:cNvGrpSpPr/>
            <p:nvPr/>
          </p:nvGrpSpPr>
          <p:grpSpPr>
            <a:xfrm>
              <a:off x="1020591" y="976597"/>
              <a:ext cx="350178" cy="240250"/>
              <a:chOff x="1020591" y="976597"/>
              <a:chExt cx="350178" cy="240250"/>
            </a:xfrm>
          </p:grpSpPr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39DC93D5-35AB-4F25-8E95-C86BE883416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20591" y="1216847"/>
                <a:ext cx="35017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983C3B9-3AC2-455C-B6A6-AEB68B70A98D}"/>
                  </a:ext>
                </a:extLst>
              </p:cNvPr>
              <p:cNvSpPr txBox="1"/>
              <p:nvPr/>
            </p:nvSpPr>
            <p:spPr>
              <a:xfrm>
                <a:off x="1020591" y="976597"/>
                <a:ext cx="347901" cy="2402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ns</a:t>
                </a:r>
              </a:p>
            </p:txBody>
          </p:sp>
        </p:grp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819AD7CF-CDEC-48A1-A853-CEE6E16D3854}"/>
              </a:ext>
            </a:extLst>
          </p:cNvPr>
          <p:cNvSpPr txBox="1"/>
          <p:nvPr/>
        </p:nvSpPr>
        <p:spPr>
          <a:xfrm>
            <a:off x="465896" y="358930"/>
            <a:ext cx="1170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S1</a:t>
            </a:r>
          </a:p>
        </p:txBody>
      </p:sp>
    </p:spTree>
    <p:extLst>
      <p:ext uri="{BB962C8B-B14F-4D97-AF65-F5344CB8AC3E}">
        <p14:creationId xmlns:p14="http://schemas.microsoft.com/office/powerpoint/2010/main" val="2944071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 rot="16200000">
            <a:off x="-334" y="1411227"/>
            <a:ext cx="719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44056" y="517639"/>
            <a:ext cx="1072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Claudin</a:t>
            </a:r>
            <a:r>
              <a:rPr lang="en-US" b="1" dirty="0"/>
              <a:t> 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63860" y="536897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CD31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76800" y="536897"/>
            <a:ext cx="648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DAPI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954346" y="572576"/>
            <a:ext cx="1032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MERGED</a:t>
            </a:r>
          </a:p>
        </p:txBody>
      </p:sp>
      <p:sp>
        <p:nvSpPr>
          <p:cNvPr id="12" name="TextBox 11"/>
          <p:cNvSpPr txBox="1"/>
          <p:nvPr/>
        </p:nvSpPr>
        <p:spPr>
          <a:xfrm rot="16200000">
            <a:off x="25282" y="2805280"/>
            <a:ext cx="664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GWP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4BB4C1D-3BCB-4C1E-B4C2-CE724047EE6A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12992" y="2299122"/>
            <a:ext cx="1892808" cy="135331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2DDA909-53C7-4229-86F9-339E5340C8CD}"/>
              </a:ext>
            </a:extLst>
          </p:cNvPr>
          <p:cNvPicPr preferRelativeResize="0">
            <a:picLocks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62065" y="2304288"/>
            <a:ext cx="1892808" cy="135331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03C2DDE-2169-4DEB-B933-66E578AC9ED1}"/>
              </a:ext>
            </a:extLst>
          </p:cNvPr>
          <p:cNvPicPr preferRelativeResize="0">
            <a:picLocks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14600" y="2299122"/>
            <a:ext cx="1892808" cy="135331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CCE8B00-B082-40DE-A472-7E04DCDC8D31}"/>
              </a:ext>
            </a:extLst>
          </p:cNvPr>
          <p:cNvPicPr preferRelativeResize="0">
            <a:picLocks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5592" y="2299122"/>
            <a:ext cx="1892808" cy="135331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0264450-315B-40FE-BB68-664E9C851C9C}"/>
              </a:ext>
            </a:extLst>
          </p:cNvPr>
          <p:cNvPicPr preferRelativeResize="0">
            <a:picLocks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12992" y="906230"/>
            <a:ext cx="1892808" cy="135222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6186980-1CC7-49B9-8590-33E1191141E6}"/>
              </a:ext>
            </a:extLst>
          </p:cNvPr>
          <p:cNvPicPr preferRelativeResize="0">
            <a:picLocks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62065" y="906228"/>
            <a:ext cx="1892808" cy="135222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07AE684-D7CA-4D3B-901F-2B8101988934}"/>
              </a:ext>
            </a:extLst>
          </p:cNvPr>
          <p:cNvPicPr preferRelativeResize="0">
            <a:picLocks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14600" y="906229"/>
            <a:ext cx="1892808" cy="135222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63DCDB7-CD96-499C-9295-6A3FD686670B}"/>
              </a:ext>
            </a:extLst>
          </p:cNvPr>
          <p:cNvPicPr preferRelativeResize="0">
            <a:picLocks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5592" y="906230"/>
            <a:ext cx="1892808" cy="135222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19AD7CF-CDEC-48A1-A853-CEE6E16D3854}"/>
              </a:ext>
            </a:extLst>
          </p:cNvPr>
          <p:cNvSpPr txBox="1"/>
          <p:nvPr/>
        </p:nvSpPr>
        <p:spPr>
          <a:xfrm>
            <a:off x="232647" y="155187"/>
            <a:ext cx="1170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S2</a:t>
            </a:r>
          </a:p>
        </p:txBody>
      </p:sp>
    </p:spTree>
    <p:extLst>
      <p:ext uri="{BB962C8B-B14F-4D97-AF65-F5344CB8AC3E}">
        <p14:creationId xmlns:p14="http://schemas.microsoft.com/office/powerpoint/2010/main" val="1609344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401C4D87-06B3-4F87-8C65-CD83A022BD5C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950544" y="3094495"/>
            <a:ext cx="1783080" cy="1371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6200000">
            <a:off x="-31490" y="2001932"/>
            <a:ext cx="719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CONT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28972" y="1299251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HMGB1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48776" y="1318509"/>
            <a:ext cx="710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RAGE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37916" y="1318509"/>
            <a:ext cx="648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DAPI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81229" y="1318509"/>
            <a:ext cx="1032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MERGED</a:t>
            </a:r>
          </a:p>
        </p:txBody>
      </p:sp>
      <p:sp>
        <p:nvSpPr>
          <p:cNvPr id="11" name="TextBox 10"/>
          <p:cNvSpPr txBox="1"/>
          <p:nvPr/>
        </p:nvSpPr>
        <p:spPr>
          <a:xfrm rot="16200000">
            <a:off x="-5874" y="3395985"/>
            <a:ext cx="664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GWP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4AFDE85-6DDF-4769-AB56-DFEE57445A46}"/>
              </a:ext>
            </a:extLst>
          </p:cNvPr>
          <p:cNvPicPr preferRelativeResize="0">
            <a:picLocks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950544" y="1684795"/>
            <a:ext cx="1783080" cy="13716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3DCDA14-C586-47D0-86F3-3BD3855F523B}"/>
              </a:ext>
            </a:extLst>
          </p:cNvPr>
          <p:cNvPicPr preferRelativeResize="0">
            <a:picLocks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29364" y="1684795"/>
            <a:ext cx="1783080" cy="13716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57209DC-524F-44F3-83B2-35B7D7876BDD}"/>
              </a:ext>
            </a:extLst>
          </p:cNvPr>
          <p:cNvPicPr preferRelativeResize="0">
            <a:picLocks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07508" y="1684795"/>
            <a:ext cx="1783080" cy="13716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2C68B99-7CEB-4D60-8203-E4C5B2204D2F}"/>
              </a:ext>
            </a:extLst>
          </p:cNvPr>
          <p:cNvPicPr preferRelativeResize="0">
            <a:picLocks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6328" y="1684794"/>
            <a:ext cx="1783080" cy="13716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4CDAD05-B814-40DF-A8ED-ED5855BEFB6C}"/>
              </a:ext>
            </a:extLst>
          </p:cNvPr>
          <p:cNvPicPr preferRelativeResize="0"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7771724" y="2204892"/>
            <a:ext cx="1152144" cy="932688"/>
          </a:xfrm>
          <a:prstGeom prst="rect">
            <a:avLst/>
          </a:prstGeom>
        </p:spPr>
      </p:pic>
      <p:sp>
        <p:nvSpPr>
          <p:cNvPr id="17" name="Oval 16"/>
          <p:cNvSpPr/>
          <p:nvPr/>
        </p:nvSpPr>
        <p:spPr>
          <a:xfrm>
            <a:off x="6074369" y="2770645"/>
            <a:ext cx="228600" cy="208608"/>
          </a:xfrm>
          <a:prstGeom prst="ellipse">
            <a:avLst/>
          </a:prstGeom>
          <a:noFill/>
          <a:ln w="127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6314160" y="2630643"/>
            <a:ext cx="1503284" cy="23402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FB204130-1BCA-4AE9-9250-66508A02BAD4}"/>
              </a:ext>
            </a:extLst>
          </p:cNvPr>
          <p:cNvPicPr preferRelativeResize="0">
            <a:picLocks/>
          </p:cNvPicPr>
          <p:nvPr/>
        </p:nvPicPr>
        <p:blipFill>
          <a:blip r:embed="rId13"/>
          <a:stretch>
            <a:fillRect/>
          </a:stretch>
        </p:blipFill>
        <p:spPr>
          <a:xfrm>
            <a:off x="7771724" y="3533026"/>
            <a:ext cx="1150620" cy="933069"/>
          </a:xfrm>
          <a:prstGeom prst="rect">
            <a:avLst/>
          </a:prstGeom>
        </p:spPr>
      </p:pic>
      <p:sp>
        <p:nvSpPr>
          <p:cNvPr id="25" name="Oval 24"/>
          <p:cNvSpPr/>
          <p:nvPr/>
        </p:nvSpPr>
        <p:spPr>
          <a:xfrm>
            <a:off x="7313691" y="3912986"/>
            <a:ext cx="228600" cy="208608"/>
          </a:xfrm>
          <a:prstGeom prst="ellipse">
            <a:avLst/>
          </a:prstGeom>
          <a:noFill/>
          <a:ln w="127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7542291" y="3946122"/>
            <a:ext cx="366593" cy="5850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746FE850-5211-4D6E-9AB7-445C678208D4}"/>
              </a:ext>
            </a:extLst>
          </p:cNvPr>
          <p:cNvPicPr preferRelativeResize="0">
            <a:picLocks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15128" y="3094495"/>
            <a:ext cx="1783080" cy="13716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4233FCD7-1A01-443E-9FDA-221179FF888A}"/>
              </a:ext>
            </a:extLst>
          </p:cNvPr>
          <p:cNvPicPr preferRelativeResize="0">
            <a:picLocks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1514" y="3094495"/>
            <a:ext cx="1783080" cy="13716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D60D76C8-1565-4FE9-B7DA-E571DCD6F336}"/>
              </a:ext>
            </a:extLst>
          </p:cNvPr>
          <p:cNvPicPr preferRelativeResize="0">
            <a:picLocks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29364" y="3094495"/>
            <a:ext cx="1783080" cy="13716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19AD7CF-CDEC-48A1-A853-CEE6E16D3854}"/>
              </a:ext>
            </a:extLst>
          </p:cNvPr>
          <p:cNvSpPr txBox="1"/>
          <p:nvPr/>
        </p:nvSpPr>
        <p:spPr>
          <a:xfrm>
            <a:off x="232648" y="416893"/>
            <a:ext cx="1170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S3</a:t>
            </a:r>
          </a:p>
        </p:txBody>
      </p:sp>
    </p:spTree>
    <p:extLst>
      <p:ext uri="{BB962C8B-B14F-4D97-AF65-F5344CB8AC3E}">
        <p14:creationId xmlns:p14="http://schemas.microsoft.com/office/powerpoint/2010/main" val="2785273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 preferRelativeResize="0">
            <a:picLocks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8638" y="1317553"/>
            <a:ext cx="1892808" cy="135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 preferRelativeResize="0">
            <a:picLocks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434" y="1304544"/>
            <a:ext cx="1892808" cy="135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 preferRelativeResize="0"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397" y="1316606"/>
            <a:ext cx="1892808" cy="135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 preferRelativeResize="0">
            <a:picLocks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1634" y="1317553"/>
            <a:ext cx="1892808" cy="135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 rot="16200000">
            <a:off x="57504" y="1809542"/>
            <a:ext cx="719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CONT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01894" y="915954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NLRP3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121698" y="935212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ASC2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10838" y="935212"/>
            <a:ext cx="648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DAPI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88384" y="970891"/>
            <a:ext cx="1032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MERGED</a:t>
            </a:r>
          </a:p>
        </p:txBody>
      </p:sp>
      <p:pic>
        <p:nvPicPr>
          <p:cNvPr id="14" name="Picture 2"/>
          <p:cNvPicPr preferRelativeResize="0">
            <a:picLocks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8638" y="2711605"/>
            <a:ext cx="1892808" cy="135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/>
          <p:cNvPicPr preferRelativeResize="0">
            <a:picLocks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080" y="2711605"/>
            <a:ext cx="1892808" cy="135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/>
          <p:cNvPicPr preferRelativeResize="0">
            <a:picLocks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434" y="2711605"/>
            <a:ext cx="1892808" cy="135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/>
          <p:cNvPicPr preferRelativeResize="0">
            <a:picLocks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1634" y="2711605"/>
            <a:ext cx="1892808" cy="135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 rot="16200000">
            <a:off x="83120" y="3203595"/>
            <a:ext cx="664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GWP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9AD7CF-CDEC-48A1-A853-CEE6E16D3854}"/>
              </a:ext>
            </a:extLst>
          </p:cNvPr>
          <p:cNvSpPr txBox="1"/>
          <p:nvPr/>
        </p:nvSpPr>
        <p:spPr>
          <a:xfrm>
            <a:off x="232648" y="416893"/>
            <a:ext cx="1170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S4</a:t>
            </a:r>
          </a:p>
        </p:txBody>
      </p:sp>
    </p:spTree>
    <p:extLst>
      <p:ext uri="{BB962C8B-B14F-4D97-AF65-F5344CB8AC3E}">
        <p14:creationId xmlns:p14="http://schemas.microsoft.com/office/powerpoint/2010/main" val="369818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7" name="Group 186"/>
          <p:cNvGrpSpPr/>
          <p:nvPr/>
        </p:nvGrpSpPr>
        <p:grpSpPr>
          <a:xfrm>
            <a:off x="448563" y="1288117"/>
            <a:ext cx="8476573" cy="4648200"/>
            <a:chOff x="286427" y="457200"/>
            <a:chExt cx="8476573" cy="4648200"/>
          </a:xfrm>
        </p:grpSpPr>
        <p:sp>
          <p:nvSpPr>
            <p:cNvPr id="16" name="Down Arrow 15">
              <a:extLst>
                <a:ext uri="{FF2B5EF4-FFF2-40B4-BE49-F238E27FC236}">
                  <a16:creationId xmlns:a16="http://schemas.microsoft.com/office/drawing/2014/main" id="{650CFFC0-7764-44E8-AB3C-858EB748EB36}"/>
                </a:ext>
              </a:extLst>
            </p:cNvPr>
            <p:cNvSpPr/>
            <p:nvPr/>
          </p:nvSpPr>
          <p:spPr>
            <a:xfrm rot="16200000">
              <a:off x="3045210" y="4087406"/>
              <a:ext cx="353837" cy="864118"/>
            </a:xfrm>
            <a:prstGeom prst="downArrow">
              <a:avLst/>
            </a:prstGeom>
            <a:solidFill>
              <a:srgbClr val="FFFF00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500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778AC0C-8459-456F-AABB-9ECC3C386B4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6427" y="1151744"/>
              <a:ext cx="2112088" cy="2013393"/>
            </a:xfrm>
            <a:prstGeom prst="rect">
              <a:avLst/>
            </a:prstGeom>
          </p:spPr>
        </p:pic>
        <p:sp>
          <p:nvSpPr>
            <p:cNvPr id="4" name="TextBox 1">
              <a:extLst>
                <a:ext uri="{FF2B5EF4-FFF2-40B4-BE49-F238E27FC236}">
                  <a16:creationId xmlns:a16="http://schemas.microsoft.com/office/drawing/2014/main" id="{64F30937-4A54-46F3-AC4B-C915B41CC000}"/>
                </a:ext>
              </a:extLst>
            </p:cNvPr>
            <p:cNvSpPr txBox="1"/>
            <p:nvPr/>
          </p:nvSpPr>
          <p:spPr>
            <a:xfrm>
              <a:off x="1137660" y="2240971"/>
              <a:ext cx="2043376" cy="55399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500" b="1" dirty="0"/>
                <a:t>Persistent dysbiosis </a:t>
              </a:r>
              <a:r>
                <a:rPr lang="en-US" sz="1500" b="1" dirty="0" err="1"/>
                <a:t>eg</a:t>
              </a:r>
              <a:endParaRPr lang="en-US" sz="1500" b="1" dirty="0"/>
            </a:p>
            <a:p>
              <a:r>
                <a:rPr lang="en-US" sz="1500" b="1" dirty="0"/>
                <a:t>   </a:t>
              </a:r>
              <a:r>
                <a:rPr lang="en-US" sz="1500" b="1" i="1" dirty="0"/>
                <a:t>A. </a:t>
              </a:r>
              <a:r>
                <a:rPr lang="en-US" sz="1500" b="1" i="1" dirty="0" err="1"/>
                <a:t>muciniphila</a:t>
              </a:r>
              <a:r>
                <a:rPr lang="en-US" sz="1500" b="1" i="1" dirty="0"/>
                <a:t> </a:t>
              </a:r>
            </a:p>
          </p:txBody>
        </p:sp>
        <p:sp>
          <p:nvSpPr>
            <p:cNvPr id="5" name="TextBox 3">
              <a:extLst>
                <a:ext uri="{FF2B5EF4-FFF2-40B4-BE49-F238E27FC236}">
                  <a16:creationId xmlns:a16="http://schemas.microsoft.com/office/drawing/2014/main" id="{1A722163-D01B-42B0-A0E6-AE267A597EED}"/>
                </a:ext>
              </a:extLst>
            </p:cNvPr>
            <p:cNvSpPr txBox="1"/>
            <p:nvPr/>
          </p:nvSpPr>
          <p:spPr>
            <a:xfrm>
              <a:off x="876654" y="4127050"/>
              <a:ext cx="2345474" cy="78483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500" b="1" dirty="0"/>
                <a:t>Bacterial components and immunostimulatory</a:t>
              </a:r>
            </a:p>
            <a:p>
              <a:pPr algn="ctr"/>
              <a:r>
                <a:rPr lang="en-US" sz="1500" b="1" dirty="0"/>
                <a:t>particles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EE6DCF3-A4D9-4E55-B076-198B17948EDD}"/>
                </a:ext>
              </a:extLst>
            </p:cNvPr>
            <p:cNvSpPr txBox="1"/>
            <p:nvPr/>
          </p:nvSpPr>
          <p:spPr>
            <a:xfrm>
              <a:off x="964065" y="597746"/>
              <a:ext cx="1841872" cy="553998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500" b="1" dirty="0"/>
                <a:t>Gulf War chemical (PB+PER) </a:t>
              </a:r>
            </a:p>
          </p:txBody>
        </p:sp>
        <p:sp>
          <p:nvSpPr>
            <p:cNvPr id="7" name="TextBox 8">
              <a:extLst>
                <a:ext uri="{FF2B5EF4-FFF2-40B4-BE49-F238E27FC236}">
                  <a16:creationId xmlns:a16="http://schemas.microsoft.com/office/drawing/2014/main" id="{72CE33E6-AD23-495F-9BF6-F6799F58549A}"/>
                </a:ext>
              </a:extLst>
            </p:cNvPr>
            <p:cNvSpPr txBox="1"/>
            <p:nvPr/>
          </p:nvSpPr>
          <p:spPr>
            <a:xfrm>
              <a:off x="4366217" y="628320"/>
              <a:ext cx="3101383" cy="646331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>
                  <a:cs typeface="Arial" panose="020B0604020202020204" pitchFamily="34" charset="0"/>
                </a:rPr>
                <a:t>Persistent neuroinflammation </a:t>
              </a:r>
            </a:p>
            <a:p>
              <a:r>
                <a:rPr lang="en-US" b="1" dirty="0">
                  <a:cs typeface="Arial" panose="020B0604020202020204" pitchFamily="34" charset="0"/>
                </a:rPr>
                <a:t>and neuronal toxicity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645CAE9-7FF1-4AA8-8DF8-E6C07339A4C5}"/>
                </a:ext>
              </a:extLst>
            </p:cNvPr>
            <p:cNvGrpSpPr/>
            <p:nvPr/>
          </p:nvGrpSpPr>
          <p:grpSpPr>
            <a:xfrm>
              <a:off x="3654188" y="597746"/>
              <a:ext cx="712028" cy="4314134"/>
              <a:chOff x="6318548" y="42427"/>
              <a:chExt cx="712028" cy="6827535"/>
            </a:xfrm>
          </p:grpSpPr>
          <p:cxnSp>
            <p:nvCxnSpPr>
              <p:cNvPr id="180" name="Straight Connector 179">
                <a:extLst>
                  <a:ext uri="{FF2B5EF4-FFF2-40B4-BE49-F238E27FC236}">
                    <a16:creationId xmlns:a16="http://schemas.microsoft.com/office/drawing/2014/main" id="{5807B01D-CA86-431F-98D5-B7097420079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18548" y="42427"/>
                <a:ext cx="0" cy="6815573"/>
              </a:xfrm>
              <a:prstGeom prst="line">
                <a:avLst/>
              </a:prstGeom>
              <a:ln w="38100">
                <a:solidFill>
                  <a:srgbClr val="FF0000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1" name="TextBox 14">
                <a:extLst>
                  <a:ext uri="{FF2B5EF4-FFF2-40B4-BE49-F238E27FC236}">
                    <a16:creationId xmlns:a16="http://schemas.microsoft.com/office/drawing/2014/main" id="{497ABA9F-C519-453E-962C-21CB969C36DA}"/>
                  </a:ext>
                </a:extLst>
              </p:cNvPr>
              <p:cNvSpPr txBox="1"/>
              <p:nvPr/>
            </p:nvSpPr>
            <p:spPr>
              <a:xfrm rot="16200000">
                <a:off x="3299625" y="3139010"/>
                <a:ext cx="6815572" cy="646331"/>
              </a:xfrm>
              <a:prstGeom prst="rect">
                <a:avLst/>
              </a:prstGeom>
              <a:solidFill>
                <a:srgbClr val="FF0000">
                  <a:alpha val="56863"/>
                </a:srgbClr>
              </a:solidFill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  <a:alpha val="24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</a:t>
                </a:r>
                <a:r>
                  <a:rPr lang="en-US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Persistently high circulatory 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HMGB1 and inflammation</a:t>
                </a: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173" name="Straight Arrow Connector 172">
              <a:extLst>
                <a:ext uri="{FF2B5EF4-FFF2-40B4-BE49-F238E27FC236}">
                  <a16:creationId xmlns:a16="http://schemas.microsoft.com/office/drawing/2014/main" id="{5C742924-0F32-4BA7-951B-3E20FBA940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48814" y="2027702"/>
              <a:ext cx="1098322" cy="24898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triangle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4" name="Straight Arrow Connector 173">
              <a:extLst>
                <a:ext uri="{FF2B5EF4-FFF2-40B4-BE49-F238E27FC236}">
                  <a16:creationId xmlns:a16="http://schemas.microsoft.com/office/drawing/2014/main" id="{BCAE5F6C-3B61-40CD-B9A7-34A90F752499}"/>
                </a:ext>
              </a:extLst>
            </p:cNvPr>
            <p:cNvCxnSpPr>
              <a:cxnSpLocks/>
            </p:cNvCxnSpPr>
            <p:nvPr/>
          </p:nvCxnSpPr>
          <p:spPr>
            <a:xfrm>
              <a:off x="5364678" y="2025833"/>
              <a:ext cx="1200288" cy="1250778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triangle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59818573-54C9-466D-AAC0-69B33EA50B6A}"/>
                </a:ext>
              </a:extLst>
            </p:cNvPr>
            <p:cNvGrpSpPr/>
            <p:nvPr/>
          </p:nvGrpSpPr>
          <p:grpSpPr>
            <a:xfrm>
              <a:off x="6576370" y="1289038"/>
              <a:ext cx="2046577" cy="3694637"/>
              <a:chOff x="7969717" y="723575"/>
              <a:chExt cx="2046577" cy="3694637"/>
            </a:xfrm>
          </p:grpSpPr>
          <p:sp>
            <p:nvSpPr>
              <p:cNvPr id="177" name="TextBox 22">
                <a:extLst>
                  <a:ext uri="{FF2B5EF4-FFF2-40B4-BE49-F238E27FC236}">
                    <a16:creationId xmlns:a16="http://schemas.microsoft.com/office/drawing/2014/main" id="{C143002D-A0ED-4BDC-A123-98DC57A9E8DD}"/>
                  </a:ext>
                </a:extLst>
              </p:cNvPr>
              <p:cNvSpPr txBox="1"/>
              <p:nvPr/>
            </p:nvSpPr>
            <p:spPr>
              <a:xfrm>
                <a:off x="7983524" y="723575"/>
                <a:ext cx="2031310" cy="1477328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b="1" dirty="0"/>
                  <a:t>Microglia activation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b="1" dirty="0"/>
                  <a:t>RAGE/HMGB1 pathway</a:t>
                </a:r>
              </a:p>
              <a:p>
                <a:r>
                  <a:rPr lang="en-US" b="1" dirty="0"/>
                  <a:t>       activation</a:t>
                </a:r>
              </a:p>
            </p:txBody>
          </p:sp>
          <p:sp>
            <p:nvSpPr>
              <p:cNvPr id="178" name="TextBox 23">
                <a:extLst>
                  <a:ext uri="{FF2B5EF4-FFF2-40B4-BE49-F238E27FC236}">
                    <a16:creationId xmlns:a16="http://schemas.microsoft.com/office/drawing/2014/main" id="{869DBC8C-EABB-43EE-8C0E-34D3E37AA2A6}"/>
                  </a:ext>
                </a:extLst>
              </p:cNvPr>
              <p:cNvSpPr txBox="1"/>
              <p:nvPr/>
            </p:nvSpPr>
            <p:spPr>
              <a:xfrm>
                <a:off x="7982063" y="2249483"/>
                <a:ext cx="2034231" cy="92333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b="1" dirty="0"/>
                  <a:t>Increased ROS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b="1" dirty="0"/>
                  <a:t>NLRP3/ASC activation</a:t>
                </a:r>
              </a:p>
            </p:txBody>
          </p:sp>
          <p:sp>
            <p:nvSpPr>
              <p:cNvPr id="179" name="TextBox 24">
                <a:extLst>
                  <a:ext uri="{FF2B5EF4-FFF2-40B4-BE49-F238E27FC236}">
                    <a16:creationId xmlns:a16="http://schemas.microsoft.com/office/drawing/2014/main" id="{DC39E361-CF65-4FB0-A0D4-595DF2581F61}"/>
                  </a:ext>
                </a:extLst>
              </p:cNvPr>
              <p:cNvSpPr txBox="1"/>
              <p:nvPr/>
            </p:nvSpPr>
            <p:spPr>
              <a:xfrm>
                <a:off x="7969717" y="3217883"/>
                <a:ext cx="2027292" cy="1200329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b="1" dirty="0"/>
                  <a:t>Increased inflammation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b="1" dirty="0"/>
                  <a:t>Low BDNF levels</a:t>
                </a:r>
              </a:p>
            </p:txBody>
          </p:sp>
        </p:grpSp>
        <p:cxnSp>
          <p:nvCxnSpPr>
            <p:cNvPr id="176" name="Straight Arrow Connector 175">
              <a:extLst>
                <a:ext uri="{FF2B5EF4-FFF2-40B4-BE49-F238E27FC236}">
                  <a16:creationId xmlns:a16="http://schemas.microsoft.com/office/drawing/2014/main" id="{606F97FE-7349-43EA-8832-427BEE98BBB9}"/>
                </a:ext>
              </a:extLst>
            </p:cNvPr>
            <p:cNvCxnSpPr>
              <a:cxnSpLocks/>
            </p:cNvCxnSpPr>
            <p:nvPr/>
          </p:nvCxnSpPr>
          <p:spPr>
            <a:xfrm>
              <a:off x="5164501" y="2042173"/>
              <a:ext cx="1376244" cy="2341338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triangle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1F509BE1-511B-4922-947C-1196FBEF4E59}"/>
                </a:ext>
              </a:extLst>
            </p:cNvPr>
            <p:cNvGrpSpPr/>
            <p:nvPr/>
          </p:nvGrpSpPr>
          <p:grpSpPr>
            <a:xfrm>
              <a:off x="4422278" y="3126899"/>
              <a:ext cx="1622661" cy="1499066"/>
              <a:chOff x="-733424" y="2990774"/>
              <a:chExt cx="3656012" cy="3643313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B5C86C15-96C1-4991-B4F1-387AAE2BE125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-733424" y="2990774"/>
                <a:ext cx="3656012" cy="3643313"/>
                <a:chOff x="1729" y="1020"/>
                <a:chExt cx="2303" cy="2295"/>
              </a:xfrm>
              <a:solidFill>
                <a:srgbClr val="FFCCCC"/>
              </a:solidFill>
            </p:grpSpPr>
            <p:sp>
              <p:nvSpPr>
                <p:cNvPr id="20" name="Freeform 19">
                  <a:extLst>
                    <a:ext uri="{FF2B5EF4-FFF2-40B4-BE49-F238E27FC236}">
                      <a16:creationId xmlns:a16="http://schemas.microsoft.com/office/drawing/2014/main" id="{89726167-8606-4156-A026-87650472BCB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729" y="1020"/>
                  <a:ext cx="2303" cy="2295"/>
                </a:xfrm>
                <a:custGeom>
                  <a:avLst/>
                  <a:gdLst>
                    <a:gd name="T0" fmla="*/ 1345 w 2303"/>
                    <a:gd name="T1" fmla="*/ 2295 h 2295"/>
                    <a:gd name="T2" fmla="*/ 1192 w 2303"/>
                    <a:gd name="T3" fmla="*/ 1754 h 2295"/>
                    <a:gd name="T4" fmla="*/ 1080 w 2303"/>
                    <a:gd name="T5" fmla="*/ 1485 h 2295"/>
                    <a:gd name="T6" fmla="*/ 850 w 2303"/>
                    <a:gd name="T7" fmla="*/ 1482 h 2295"/>
                    <a:gd name="T8" fmla="*/ 807 w 2303"/>
                    <a:gd name="T9" fmla="*/ 1466 h 2295"/>
                    <a:gd name="T10" fmla="*/ 576 w 2303"/>
                    <a:gd name="T11" fmla="*/ 1185 h 2295"/>
                    <a:gd name="T12" fmla="*/ 577 w 2303"/>
                    <a:gd name="T13" fmla="*/ 1182 h 2295"/>
                    <a:gd name="T14" fmla="*/ 259 w 2303"/>
                    <a:gd name="T15" fmla="*/ 1058 h 2295"/>
                    <a:gd name="T16" fmla="*/ 110 w 2303"/>
                    <a:gd name="T17" fmla="*/ 954 h 2295"/>
                    <a:gd name="T18" fmla="*/ 111 w 2303"/>
                    <a:gd name="T19" fmla="*/ 953 h 2295"/>
                    <a:gd name="T20" fmla="*/ 29 w 2303"/>
                    <a:gd name="T21" fmla="*/ 778 h 2295"/>
                    <a:gd name="T22" fmla="*/ 33 w 2303"/>
                    <a:gd name="T23" fmla="*/ 592 h 2295"/>
                    <a:gd name="T24" fmla="*/ 39 w 2303"/>
                    <a:gd name="T25" fmla="*/ 580 h 2295"/>
                    <a:gd name="T26" fmla="*/ 118 w 2303"/>
                    <a:gd name="T27" fmla="*/ 419 h 2295"/>
                    <a:gd name="T28" fmla="*/ 477 w 2303"/>
                    <a:gd name="T29" fmla="*/ 115 h 2295"/>
                    <a:gd name="T30" fmla="*/ 630 w 2303"/>
                    <a:gd name="T31" fmla="*/ 38 h 2295"/>
                    <a:gd name="T32" fmla="*/ 826 w 2303"/>
                    <a:gd name="T33" fmla="*/ 16 h 2295"/>
                    <a:gd name="T34" fmla="*/ 1002 w 2303"/>
                    <a:gd name="T35" fmla="*/ 16 h 2295"/>
                    <a:gd name="T36" fmla="*/ 1009 w 2303"/>
                    <a:gd name="T37" fmla="*/ 23 h 2295"/>
                    <a:gd name="T38" fmla="*/ 1020 w 2303"/>
                    <a:gd name="T39" fmla="*/ 20 h 2295"/>
                    <a:gd name="T40" fmla="*/ 1123 w 2303"/>
                    <a:gd name="T41" fmla="*/ 20 h 2295"/>
                    <a:gd name="T42" fmla="*/ 1300 w 2303"/>
                    <a:gd name="T43" fmla="*/ 45 h 2295"/>
                    <a:gd name="T44" fmla="*/ 1483 w 2303"/>
                    <a:gd name="T45" fmla="*/ 84 h 2295"/>
                    <a:gd name="T46" fmla="*/ 1575 w 2303"/>
                    <a:gd name="T47" fmla="*/ 100 h 2295"/>
                    <a:gd name="T48" fmla="*/ 1750 w 2303"/>
                    <a:gd name="T49" fmla="*/ 197 h 2295"/>
                    <a:gd name="T50" fmla="*/ 1957 w 2303"/>
                    <a:gd name="T51" fmla="*/ 365 h 2295"/>
                    <a:gd name="T52" fmla="*/ 2120 w 2303"/>
                    <a:gd name="T53" fmla="*/ 620 h 2295"/>
                    <a:gd name="T54" fmla="*/ 2222 w 2303"/>
                    <a:gd name="T55" fmla="*/ 809 h 2295"/>
                    <a:gd name="T56" fmla="*/ 2255 w 2303"/>
                    <a:gd name="T57" fmla="*/ 1102 h 2295"/>
                    <a:gd name="T58" fmla="*/ 2249 w 2303"/>
                    <a:gd name="T59" fmla="*/ 1113 h 2295"/>
                    <a:gd name="T60" fmla="*/ 2038 w 2303"/>
                    <a:gd name="T61" fmla="*/ 1284 h 2295"/>
                    <a:gd name="T62" fmla="*/ 1790 w 2303"/>
                    <a:gd name="T63" fmla="*/ 1637 h 2295"/>
                    <a:gd name="T64" fmla="*/ 1469 w 2303"/>
                    <a:gd name="T65" fmla="*/ 1614 h 2295"/>
                    <a:gd name="T66" fmla="*/ 1509 w 2303"/>
                    <a:gd name="T67" fmla="*/ 2294 h 22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303" h="2295">
                      <a:moveTo>
                        <a:pt x="1345" y="2295"/>
                      </a:moveTo>
                      <a:cubicBezTo>
                        <a:pt x="1242" y="2117"/>
                        <a:pt x="1163" y="1942"/>
                        <a:pt x="1192" y="1754"/>
                      </a:cubicBezTo>
                      <a:cubicBezTo>
                        <a:pt x="1057" y="1737"/>
                        <a:pt x="1071" y="1531"/>
                        <a:pt x="1080" y="1485"/>
                      </a:cubicBezTo>
                      <a:cubicBezTo>
                        <a:pt x="1024" y="1470"/>
                        <a:pt x="937" y="1507"/>
                        <a:pt x="850" y="1482"/>
                      </a:cubicBezTo>
                      <a:cubicBezTo>
                        <a:pt x="834" y="1478"/>
                        <a:pt x="822" y="1472"/>
                        <a:pt x="807" y="1466"/>
                      </a:cubicBezTo>
                      <a:cubicBezTo>
                        <a:pt x="652" y="1408"/>
                        <a:pt x="497" y="1387"/>
                        <a:pt x="576" y="1185"/>
                      </a:cubicBezTo>
                      <a:cubicBezTo>
                        <a:pt x="577" y="1184"/>
                        <a:pt x="577" y="1184"/>
                        <a:pt x="577" y="1182"/>
                      </a:cubicBezTo>
                      <a:cubicBezTo>
                        <a:pt x="464" y="1163"/>
                        <a:pt x="367" y="1093"/>
                        <a:pt x="259" y="1058"/>
                      </a:cubicBezTo>
                      <a:cubicBezTo>
                        <a:pt x="196" y="1053"/>
                        <a:pt x="141" y="1009"/>
                        <a:pt x="110" y="954"/>
                      </a:cubicBezTo>
                      <a:cubicBezTo>
                        <a:pt x="110" y="954"/>
                        <a:pt x="111" y="953"/>
                        <a:pt x="111" y="953"/>
                      </a:cubicBezTo>
                      <a:cubicBezTo>
                        <a:pt x="57" y="914"/>
                        <a:pt x="22" y="844"/>
                        <a:pt x="29" y="778"/>
                      </a:cubicBezTo>
                      <a:cubicBezTo>
                        <a:pt x="0" y="736"/>
                        <a:pt x="7" y="653"/>
                        <a:pt x="33" y="592"/>
                      </a:cubicBezTo>
                      <a:cubicBezTo>
                        <a:pt x="35" y="588"/>
                        <a:pt x="39" y="586"/>
                        <a:pt x="39" y="580"/>
                      </a:cubicBezTo>
                      <a:cubicBezTo>
                        <a:pt x="41" y="508"/>
                        <a:pt x="80" y="447"/>
                        <a:pt x="118" y="419"/>
                      </a:cubicBezTo>
                      <a:cubicBezTo>
                        <a:pt x="178" y="266"/>
                        <a:pt x="337" y="181"/>
                        <a:pt x="477" y="115"/>
                      </a:cubicBezTo>
                      <a:cubicBezTo>
                        <a:pt x="512" y="90"/>
                        <a:pt x="569" y="50"/>
                        <a:pt x="630" y="38"/>
                      </a:cubicBezTo>
                      <a:cubicBezTo>
                        <a:pt x="688" y="26"/>
                        <a:pt x="759" y="27"/>
                        <a:pt x="826" y="16"/>
                      </a:cubicBezTo>
                      <a:cubicBezTo>
                        <a:pt x="896" y="4"/>
                        <a:pt x="938" y="0"/>
                        <a:pt x="1002" y="16"/>
                      </a:cubicBezTo>
                      <a:cubicBezTo>
                        <a:pt x="1003" y="20"/>
                        <a:pt x="1006" y="22"/>
                        <a:pt x="1009" y="23"/>
                      </a:cubicBezTo>
                      <a:cubicBezTo>
                        <a:pt x="1012" y="22"/>
                        <a:pt x="1016" y="20"/>
                        <a:pt x="1020" y="20"/>
                      </a:cubicBezTo>
                      <a:cubicBezTo>
                        <a:pt x="1123" y="20"/>
                        <a:pt x="1123" y="20"/>
                        <a:pt x="1123" y="20"/>
                      </a:cubicBezTo>
                      <a:cubicBezTo>
                        <a:pt x="1177" y="45"/>
                        <a:pt x="1244" y="15"/>
                        <a:pt x="1300" y="45"/>
                      </a:cubicBezTo>
                      <a:cubicBezTo>
                        <a:pt x="1373" y="0"/>
                        <a:pt x="1426" y="64"/>
                        <a:pt x="1483" y="84"/>
                      </a:cubicBezTo>
                      <a:cubicBezTo>
                        <a:pt x="1511" y="95"/>
                        <a:pt x="1548" y="92"/>
                        <a:pt x="1575" y="100"/>
                      </a:cubicBezTo>
                      <a:cubicBezTo>
                        <a:pt x="1629" y="118"/>
                        <a:pt x="1696" y="171"/>
                        <a:pt x="1750" y="197"/>
                      </a:cubicBezTo>
                      <a:cubicBezTo>
                        <a:pt x="1844" y="200"/>
                        <a:pt x="1926" y="280"/>
                        <a:pt x="1957" y="365"/>
                      </a:cubicBezTo>
                      <a:cubicBezTo>
                        <a:pt x="2044" y="421"/>
                        <a:pt x="2110" y="519"/>
                        <a:pt x="2120" y="620"/>
                      </a:cubicBezTo>
                      <a:cubicBezTo>
                        <a:pt x="2190" y="657"/>
                        <a:pt x="2234" y="729"/>
                        <a:pt x="2222" y="809"/>
                      </a:cubicBezTo>
                      <a:cubicBezTo>
                        <a:pt x="2303" y="888"/>
                        <a:pt x="2296" y="1006"/>
                        <a:pt x="2255" y="1102"/>
                      </a:cubicBezTo>
                      <a:cubicBezTo>
                        <a:pt x="2249" y="1113"/>
                        <a:pt x="2249" y="1113"/>
                        <a:pt x="2249" y="1113"/>
                      </a:cubicBezTo>
                      <a:cubicBezTo>
                        <a:pt x="2253" y="1271"/>
                        <a:pt x="2116" y="1291"/>
                        <a:pt x="2038" y="1284"/>
                      </a:cubicBezTo>
                      <a:cubicBezTo>
                        <a:pt x="2140" y="1429"/>
                        <a:pt x="1807" y="1632"/>
                        <a:pt x="1790" y="1637"/>
                      </a:cubicBezTo>
                      <a:cubicBezTo>
                        <a:pt x="1699" y="1704"/>
                        <a:pt x="1559" y="1666"/>
                        <a:pt x="1469" y="1614"/>
                      </a:cubicBezTo>
                      <a:cubicBezTo>
                        <a:pt x="1457" y="1869"/>
                        <a:pt x="1473" y="2061"/>
                        <a:pt x="1509" y="2294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21" name="Freeform 20">
                  <a:extLst>
                    <a:ext uri="{FF2B5EF4-FFF2-40B4-BE49-F238E27FC236}">
                      <a16:creationId xmlns:a16="http://schemas.microsoft.com/office/drawing/2014/main" id="{002BEB4B-9130-45A7-964B-76379C6E742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189" y="1135"/>
                  <a:ext cx="16" cy="25"/>
                </a:xfrm>
                <a:custGeom>
                  <a:avLst/>
                  <a:gdLst>
                    <a:gd name="T0" fmla="*/ 12 w 12"/>
                    <a:gd name="T1" fmla="*/ 0 h 18"/>
                    <a:gd name="T2" fmla="*/ 0 w 12"/>
                    <a:gd name="T3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2" h="18">
                      <a:moveTo>
                        <a:pt x="12" y="0"/>
                      </a:moveTo>
                      <a:cubicBezTo>
                        <a:pt x="10" y="7"/>
                        <a:pt x="5" y="12"/>
                        <a:pt x="0" y="18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22" name="Freeform 21">
                  <a:extLst>
                    <a:ext uri="{FF2B5EF4-FFF2-40B4-BE49-F238E27FC236}">
                      <a16:creationId xmlns:a16="http://schemas.microsoft.com/office/drawing/2014/main" id="{831193B7-99F9-41E7-9CE9-97011F2A8D7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758" y="1798"/>
                  <a:ext cx="133" cy="89"/>
                </a:xfrm>
                <a:custGeom>
                  <a:avLst/>
                  <a:gdLst>
                    <a:gd name="T0" fmla="*/ 0 w 98"/>
                    <a:gd name="T1" fmla="*/ 0 h 66"/>
                    <a:gd name="T2" fmla="*/ 98 w 98"/>
                    <a:gd name="T3" fmla="*/ 66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98" h="66">
                      <a:moveTo>
                        <a:pt x="0" y="0"/>
                      </a:moveTo>
                      <a:cubicBezTo>
                        <a:pt x="30" y="29"/>
                        <a:pt x="72" y="32"/>
                        <a:pt x="98" y="66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B1CFCB42-724B-4567-A41F-ADB49FEECCA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841" y="1973"/>
                  <a:ext cx="98" cy="28"/>
                </a:xfrm>
                <a:custGeom>
                  <a:avLst/>
                  <a:gdLst>
                    <a:gd name="T0" fmla="*/ 0 w 73"/>
                    <a:gd name="T1" fmla="*/ 0 h 21"/>
                    <a:gd name="T2" fmla="*/ 73 w 73"/>
                    <a:gd name="T3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73" h="21">
                      <a:moveTo>
                        <a:pt x="0" y="0"/>
                      </a:moveTo>
                      <a:cubicBezTo>
                        <a:pt x="24" y="5"/>
                        <a:pt x="48" y="15"/>
                        <a:pt x="73" y="21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B3993B39-2246-4F12-9BC1-9E6036117DD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988" y="2065"/>
                  <a:ext cx="158" cy="29"/>
                </a:xfrm>
                <a:custGeom>
                  <a:avLst/>
                  <a:gdLst>
                    <a:gd name="T0" fmla="*/ 0 w 116"/>
                    <a:gd name="T1" fmla="*/ 9 h 21"/>
                    <a:gd name="T2" fmla="*/ 116 w 116"/>
                    <a:gd name="T3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16" h="21">
                      <a:moveTo>
                        <a:pt x="0" y="9"/>
                      </a:moveTo>
                      <a:cubicBezTo>
                        <a:pt x="38" y="0"/>
                        <a:pt x="78" y="17"/>
                        <a:pt x="116" y="21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25" name="Freeform 24">
                  <a:extLst>
                    <a:ext uri="{FF2B5EF4-FFF2-40B4-BE49-F238E27FC236}">
                      <a16:creationId xmlns:a16="http://schemas.microsoft.com/office/drawing/2014/main" id="{0FC48DF6-5C16-4126-A27E-60586A57377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306" y="2108"/>
                  <a:ext cx="93" cy="94"/>
                </a:xfrm>
                <a:custGeom>
                  <a:avLst/>
                  <a:gdLst>
                    <a:gd name="T0" fmla="*/ 0 w 68"/>
                    <a:gd name="T1" fmla="*/ 70 h 70"/>
                    <a:gd name="T2" fmla="*/ 68 w 68"/>
                    <a:gd name="T3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68" h="70">
                      <a:moveTo>
                        <a:pt x="0" y="70"/>
                      </a:moveTo>
                      <a:cubicBezTo>
                        <a:pt x="21" y="46"/>
                        <a:pt x="48" y="25"/>
                        <a:pt x="68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26" name="Freeform 25">
                  <a:extLst>
                    <a:ext uri="{FF2B5EF4-FFF2-40B4-BE49-F238E27FC236}">
                      <a16:creationId xmlns:a16="http://schemas.microsoft.com/office/drawing/2014/main" id="{BDB3867C-CFDB-4F43-8ACD-2F52167AB99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141" y="2029"/>
                  <a:ext cx="258" cy="107"/>
                </a:xfrm>
                <a:custGeom>
                  <a:avLst/>
                  <a:gdLst>
                    <a:gd name="T0" fmla="*/ 190 w 190"/>
                    <a:gd name="T1" fmla="*/ 58 h 79"/>
                    <a:gd name="T2" fmla="*/ 0 w 190"/>
                    <a:gd name="T3" fmla="*/ 0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90" h="79">
                      <a:moveTo>
                        <a:pt x="190" y="58"/>
                      </a:moveTo>
                      <a:cubicBezTo>
                        <a:pt x="117" y="79"/>
                        <a:pt x="64" y="16"/>
                        <a:pt x="0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27" name="Freeform 26">
                  <a:extLst>
                    <a:ext uri="{FF2B5EF4-FFF2-40B4-BE49-F238E27FC236}">
                      <a16:creationId xmlns:a16="http://schemas.microsoft.com/office/drawing/2014/main" id="{833C3BA5-3BEA-4FAD-BC94-88466805292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399" y="1952"/>
                  <a:ext cx="187" cy="156"/>
                </a:xfrm>
                <a:custGeom>
                  <a:avLst/>
                  <a:gdLst>
                    <a:gd name="T0" fmla="*/ 0 w 138"/>
                    <a:gd name="T1" fmla="*/ 114 h 114"/>
                    <a:gd name="T2" fmla="*/ 138 w 138"/>
                    <a:gd name="T3" fmla="*/ 0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38" h="114">
                      <a:moveTo>
                        <a:pt x="0" y="114"/>
                      </a:moveTo>
                      <a:cubicBezTo>
                        <a:pt x="54" y="87"/>
                        <a:pt x="88" y="31"/>
                        <a:pt x="138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6B930AA5-345B-4A00-9D08-89069A58971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295" y="1689"/>
                  <a:ext cx="291" cy="263"/>
                </a:xfrm>
                <a:custGeom>
                  <a:avLst/>
                  <a:gdLst>
                    <a:gd name="T0" fmla="*/ 214 w 214"/>
                    <a:gd name="T1" fmla="*/ 194 h 194"/>
                    <a:gd name="T2" fmla="*/ 81 w 214"/>
                    <a:gd name="T3" fmla="*/ 11 h 194"/>
                    <a:gd name="T4" fmla="*/ 0 w 214"/>
                    <a:gd name="T5" fmla="*/ 40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4" h="194">
                      <a:moveTo>
                        <a:pt x="214" y="194"/>
                      </a:moveTo>
                      <a:cubicBezTo>
                        <a:pt x="127" y="173"/>
                        <a:pt x="167" y="38"/>
                        <a:pt x="81" y="11"/>
                      </a:cubicBezTo>
                      <a:cubicBezTo>
                        <a:pt x="64" y="5"/>
                        <a:pt x="19" y="0"/>
                        <a:pt x="0" y="4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29" name="Freeform 28">
                  <a:extLst>
                    <a:ext uri="{FF2B5EF4-FFF2-40B4-BE49-F238E27FC236}">
                      <a16:creationId xmlns:a16="http://schemas.microsoft.com/office/drawing/2014/main" id="{C114215C-5511-462F-8112-41267D0E5E9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295" y="1744"/>
                  <a:ext cx="144" cy="203"/>
                </a:xfrm>
                <a:custGeom>
                  <a:avLst/>
                  <a:gdLst>
                    <a:gd name="T0" fmla="*/ 0 w 106"/>
                    <a:gd name="T1" fmla="*/ 0 h 150"/>
                    <a:gd name="T2" fmla="*/ 106 w 106"/>
                    <a:gd name="T3" fmla="*/ 150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06" h="150">
                      <a:moveTo>
                        <a:pt x="0" y="0"/>
                      </a:moveTo>
                      <a:cubicBezTo>
                        <a:pt x="53" y="37"/>
                        <a:pt x="47" y="116"/>
                        <a:pt x="106" y="15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30" name="Freeform 29">
                  <a:extLst>
                    <a:ext uri="{FF2B5EF4-FFF2-40B4-BE49-F238E27FC236}">
                      <a16:creationId xmlns:a16="http://schemas.microsoft.com/office/drawing/2014/main" id="{BF212C1B-2158-45C9-8AA1-DC04D0C92FE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197" y="1718"/>
                  <a:ext cx="98" cy="58"/>
                </a:xfrm>
                <a:custGeom>
                  <a:avLst/>
                  <a:gdLst>
                    <a:gd name="T0" fmla="*/ 72 w 72"/>
                    <a:gd name="T1" fmla="*/ 19 h 43"/>
                    <a:gd name="T2" fmla="*/ 0 w 72"/>
                    <a:gd name="T3" fmla="*/ 4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72" h="43">
                      <a:moveTo>
                        <a:pt x="72" y="19"/>
                      </a:moveTo>
                      <a:cubicBezTo>
                        <a:pt x="46" y="0"/>
                        <a:pt x="13" y="18"/>
                        <a:pt x="0" y="43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31" name="Freeform 30">
                  <a:extLst>
                    <a:ext uri="{FF2B5EF4-FFF2-40B4-BE49-F238E27FC236}">
                      <a16:creationId xmlns:a16="http://schemas.microsoft.com/office/drawing/2014/main" id="{BF26FE41-576A-489E-AA95-11A70A0F1F7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197" y="1776"/>
                  <a:ext cx="3" cy="14"/>
                </a:xfrm>
                <a:custGeom>
                  <a:avLst/>
                  <a:gdLst>
                    <a:gd name="T0" fmla="*/ 0 w 2"/>
                    <a:gd name="T1" fmla="*/ 0 h 10"/>
                    <a:gd name="T2" fmla="*/ 2 w 2"/>
                    <a:gd name="T3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2" h="10">
                      <a:moveTo>
                        <a:pt x="0" y="0"/>
                      </a:moveTo>
                      <a:cubicBezTo>
                        <a:pt x="1" y="3"/>
                        <a:pt x="2" y="6"/>
                        <a:pt x="2" y="1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C6DEFC79-34EE-49DC-9FFE-D2401104911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005" y="1775"/>
                  <a:ext cx="192" cy="91"/>
                </a:xfrm>
                <a:custGeom>
                  <a:avLst/>
                  <a:gdLst>
                    <a:gd name="T0" fmla="*/ 142 w 142"/>
                    <a:gd name="T1" fmla="*/ 1 h 67"/>
                    <a:gd name="T2" fmla="*/ 123 w 142"/>
                    <a:gd name="T3" fmla="*/ 10 h 67"/>
                    <a:gd name="T4" fmla="*/ 0 w 142"/>
                    <a:gd name="T5" fmla="*/ 67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2" h="67">
                      <a:moveTo>
                        <a:pt x="142" y="1"/>
                      </a:moveTo>
                      <a:cubicBezTo>
                        <a:pt x="136" y="6"/>
                        <a:pt x="128" y="5"/>
                        <a:pt x="123" y="10"/>
                      </a:cubicBezTo>
                      <a:cubicBezTo>
                        <a:pt x="69" y="0"/>
                        <a:pt x="31" y="28"/>
                        <a:pt x="0" y="67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3C0919A5-7143-41BB-9A05-DA4804A417F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002" y="1866"/>
                  <a:ext cx="3" cy="24"/>
                </a:xfrm>
                <a:custGeom>
                  <a:avLst/>
                  <a:gdLst>
                    <a:gd name="T0" fmla="*/ 2 w 2"/>
                    <a:gd name="T1" fmla="*/ 0 h 18"/>
                    <a:gd name="T2" fmla="*/ 0 w 2"/>
                    <a:gd name="T3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2" h="18">
                      <a:moveTo>
                        <a:pt x="2" y="0"/>
                      </a:moveTo>
                      <a:cubicBezTo>
                        <a:pt x="2" y="7"/>
                        <a:pt x="2" y="14"/>
                        <a:pt x="0" y="18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FD8B1363-4A11-4C91-8A4D-BCDA2B93A08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002" y="1890"/>
                  <a:ext cx="25" cy="30"/>
                </a:xfrm>
                <a:custGeom>
                  <a:avLst/>
                  <a:gdLst>
                    <a:gd name="T0" fmla="*/ 0 w 18"/>
                    <a:gd name="T1" fmla="*/ 0 h 22"/>
                    <a:gd name="T2" fmla="*/ 18 w 18"/>
                    <a:gd name="T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8" h="22">
                      <a:moveTo>
                        <a:pt x="0" y="0"/>
                      </a:moveTo>
                      <a:cubicBezTo>
                        <a:pt x="4" y="9"/>
                        <a:pt x="15" y="13"/>
                        <a:pt x="18" y="22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id="{DECB192E-D378-4573-8649-24F1D9DE728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979" y="1870"/>
                  <a:ext cx="23" cy="20"/>
                </a:xfrm>
                <a:custGeom>
                  <a:avLst/>
                  <a:gdLst>
                    <a:gd name="T0" fmla="*/ 17 w 17"/>
                    <a:gd name="T1" fmla="*/ 15 h 15"/>
                    <a:gd name="T2" fmla="*/ 0 w 17"/>
                    <a:gd name="T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7" h="15">
                      <a:moveTo>
                        <a:pt x="17" y="15"/>
                      </a:moveTo>
                      <a:cubicBezTo>
                        <a:pt x="11" y="10"/>
                        <a:pt x="2" y="9"/>
                        <a:pt x="0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36" name="Freeform 35">
                  <a:extLst>
                    <a:ext uri="{FF2B5EF4-FFF2-40B4-BE49-F238E27FC236}">
                      <a16:creationId xmlns:a16="http://schemas.microsoft.com/office/drawing/2014/main" id="{138EB2A4-4FED-4EFD-BA24-78B2BE20F52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939" y="1817"/>
                  <a:ext cx="40" cy="53"/>
                </a:xfrm>
                <a:custGeom>
                  <a:avLst/>
                  <a:gdLst>
                    <a:gd name="T0" fmla="*/ 29 w 29"/>
                    <a:gd name="T1" fmla="*/ 39 h 39"/>
                    <a:gd name="T2" fmla="*/ 0 w 29"/>
                    <a:gd name="T3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29" h="39">
                      <a:moveTo>
                        <a:pt x="29" y="39"/>
                      </a:moveTo>
                      <a:cubicBezTo>
                        <a:pt x="12" y="34"/>
                        <a:pt x="9" y="13"/>
                        <a:pt x="0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id="{2C6C5970-4C34-4BC7-A746-719431C19E1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586" y="1895"/>
                  <a:ext cx="174" cy="57"/>
                </a:xfrm>
                <a:custGeom>
                  <a:avLst/>
                  <a:gdLst>
                    <a:gd name="T0" fmla="*/ 0 w 128"/>
                    <a:gd name="T1" fmla="*/ 42 h 42"/>
                    <a:gd name="T2" fmla="*/ 128 w 128"/>
                    <a:gd name="T3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28" h="42">
                      <a:moveTo>
                        <a:pt x="0" y="42"/>
                      </a:moveTo>
                      <a:cubicBezTo>
                        <a:pt x="46" y="34"/>
                        <a:pt x="84" y="10"/>
                        <a:pt x="128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38" name="Freeform 37">
                  <a:extLst>
                    <a:ext uri="{FF2B5EF4-FFF2-40B4-BE49-F238E27FC236}">
                      <a16:creationId xmlns:a16="http://schemas.microsoft.com/office/drawing/2014/main" id="{C3FBCF41-7642-4255-A00F-4B1BD595046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712" y="1676"/>
                  <a:ext cx="90" cy="219"/>
                </a:xfrm>
                <a:custGeom>
                  <a:avLst/>
                  <a:gdLst>
                    <a:gd name="T0" fmla="*/ 35 w 66"/>
                    <a:gd name="T1" fmla="*/ 162 h 162"/>
                    <a:gd name="T2" fmla="*/ 7 w 66"/>
                    <a:gd name="T3" fmla="*/ 0 h 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66" h="162">
                      <a:moveTo>
                        <a:pt x="35" y="162"/>
                      </a:moveTo>
                      <a:cubicBezTo>
                        <a:pt x="66" y="104"/>
                        <a:pt x="0" y="58"/>
                        <a:pt x="7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39" name="Freeform 38">
                  <a:extLst>
                    <a:ext uri="{FF2B5EF4-FFF2-40B4-BE49-F238E27FC236}">
                      <a16:creationId xmlns:a16="http://schemas.microsoft.com/office/drawing/2014/main" id="{B473AAC4-054E-4B88-A7D8-377A42D3CBC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760" y="1845"/>
                  <a:ext cx="148" cy="50"/>
                </a:xfrm>
                <a:custGeom>
                  <a:avLst/>
                  <a:gdLst>
                    <a:gd name="T0" fmla="*/ 0 w 109"/>
                    <a:gd name="T1" fmla="*/ 37 h 37"/>
                    <a:gd name="T2" fmla="*/ 109 w 109"/>
                    <a:gd name="T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09" h="37">
                      <a:moveTo>
                        <a:pt x="0" y="37"/>
                      </a:moveTo>
                      <a:cubicBezTo>
                        <a:pt x="37" y="28"/>
                        <a:pt x="80" y="26"/>
                        <a:pt x="109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40" name="Freeform 39">
                  <a:extLst>
                    <a:ext uri="{FF2B5EF4-FFF2-40B4-BE49-F238E27FC236}">
                      <a16:creationId xmlns:a16="http://schemas.microsoft.com/office/drawing/2014/main" id="{12A98903-BF4D-43F9-8E84-959C7B73B95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811" y="1461"/>
                  <a:ext cx="110" cy="384"/>
                </a:xfrm>
                <a:custGeom>
                  <a:avLst/>
                  <a:gdLst>
                    <a:gd name="T0" fmla="*/ 71 w 81"/>
                    <a:gd name="T1" fmla="*/ 283 h 283"/>
                    <a:gd name="T2" fmla="*/ 19 w 81"/>
                    <a:gd name="T3" fmla="*/ 233 h 283"/>
                    <a:gd name="T4" fmla="*/ 61 w 81"/>
                    <a:gd name="T5" fmla="*/ 73 h 283"/>
                    <a:gd name="T6" fmla="*/ 81 w 81"/>
                    <a:gd name="T7" fmla="*/ 0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1" h="283">
                      <a:moveTo>
                        <a:pt x="71" y="283"/>
                      </a:moveTo>
                      <a:cubicBezTo>
                        <a:pt x="60" y="273"/>
                        <a:pt x="26" y="252"/>
                        <a:pt x="19" y="233"/>
                      </a:cubicBezTo>
                      <a:cubicBezTo>
                        <a:pt x="0" y="186"/>
                        <a:pt x="53" y="133"/>
                        <a:pt x="61" y="73"/>
                      </a:cubicBezTo>
                      <a:cubicBezTo>
                        <a:pt x="66" y="43"/>
                        <a:pt x="72" y="19"/>
                        <a:pt x="81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41" name="Freeform 40">
                  <a:extLst>
                    <a:ext uri="{FF2B5EF4-FFF2-40B4-BE49-F238E27FC236}">
                      <a16:creationId xmlns:a16="http://schemas.microsoft.com/office/drawing/2014/main" id="{D7887956-1A54-4511-8F28-460FD6E4CBB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912" y="1426"/>
                  <a:ext cx="9" cy="35"/>
                </a:xfrm>
                <a:custGeom>
                  <a:avLst/>
                  <a:gdLst>
                    <a:gd name="T0" fmla="*/ 7 w 7"/>
                    <a:gd name="T1" fmla="*/ 26 h 26"/>
                    <a:gd name="T2" fmla="*/ 0 w 7"/>
                    <a:gd name="T3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7" h="26">
                      <a:moveTo>
                        <a:pt x="7" y="26"/>
                      </a:moveTo>
                      <a:cubicBezTo>
                        <a:pt x="5" y="17"/>
                        <a:pt x="0" y="9"/>
                        <a:pt x="0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1EEFD79D-32FC-40BD-9EC0-7907A026F45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921" y="1282"/>
                  <a:ext cx="107" cy="179"/>
                </a:xfrm>
                <a:custGeom>
                  <a:avLst/>
                  <a:gdLst>
                    <a:gd name="T0" fmla="*/ 0 w 79"/>
                    <a:gd name="T1" fmla="*/ 132 h 132"/>
                    <a:gd name="T2" fmla="*/ 79 w 79"/>
                    <a:gd name="T3" fmla="*/ 0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79" h="132">
                      <a:moveTo>
                        <a:pt x="0" y="132"/>
                      </a:moveTo>
                      <a:cubicBezTo>
                        <a:pt x="50" y="108"/>
                        <a:pt x="77" y="52"/>
                        <a:pt x="79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43" name="Freeform 42">
                  <a:extLst>
                    <a:ext uri="{FF2B5EF4-FFF2-40B4-BE49-F238E27FC236}">
                      <a16:creationId xmlns:a16="http://schemas.microsoft.com/office/drawing/2014/main" id="{13D982B0-52FB-4C3D-80B4-D90A3DC1B28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020" y="1257"/>
                  <a:ext cx="8" cy="25"/>
                </a:xfrm>
                <a:custGeom>
                  <a:avLst/>
                  <a:gdLst>
                    <a:gd name="T0" fmla="*/ 6 w 6"/>
                    <a:gd name="T1" fmla="*/ 18 h 18"/>
                    <a:gd name="T2" fmla="*/ 0 w 6"/>
                    <a:gd name="T3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6" h="18">
                      <a:moveTo>
                        <a:pt x="6" y="18"/>
                      </a:moveTo>
                      <a:cubicBezTo>
                        <a:pt x="4" y="14"/>
                        <a:pt x="5" y="6"/>
                        <a:pt x="0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E5D70599-F988-4986-AF55-51D48947667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028" y="1065"/>
                  <a:ext cx="55" cy="217"/>
                </a:xfrm>
                <a:custGeom>
                  <a:avLst/>
                  <a:gdLst>
                    <a:gd name="T0" fmla="*/ 0 w 40"/>
                    <a:gd name="T1" fmla="*/ 160 h 160"/>
                    <a:gd name="T2" fmla="*/ 0 w 40"/>
                    <a:gd name="T3" fmla="*/ 0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40" h="160">
                      <a:moveTo>
                        <a:pt x="0" y="160"/>
                      </a:moveTo>
                      <a:cubicBezTo>
                        <a:pt x="32" y="115"/>
                        <a:pt x="40" y="43"/>
                        <a:pt x="0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45" name="Line 127">
                  <a:extLst>
                    <a:ext uri="{FF2B5EF4-FFF2-40B4-BE49-F238E27FC236}">
                      <a16:creationId xmlns:a16="http://schemas.microsoft.com/office/drawing/2014/main" id="{55F319ED-735E-4EBA-9556-A1D5398BF37A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608" y="2597"/>
                  <a:ext cx="0" cy="0"/>
                </a:xfrm>
                <a:prstGeom prst="line">
                  <a:avLst/>
                </a:prstGeom>
                <a:grpFill/>
                <a:ln w="12700" cap="rnd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46" name="Line 128">
                  <a:extLst>
                    <a:ext uri="{FF2B5EF4-FFF2-40B4-BE49-F238E27FC236}">
                      <a16:creationId xmlns:a16="http://schemas.microsoft.com/office/drawing/2014/main" id="{2B23B966-DAB2-4D1C-AD93-81902399FC4B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626" y="2572"/>
                  <a:ext cx="0" cy="0"/>
                </a:xfrm>
                <a:prstGeom prst="line">
                  <a:avLst/>
                </a:prstGeom>
                <a:grpFill/>
                <a:ln w="12700" cap="rnd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47" name="Line 129">
                  <a:extLst>
                    <a:ext uri="{FF2B5EF4-FFF2-40B4-BE49-F238E27FC236}">
                      <a16:creationId xmlns:a16="http://schemas.microsoft.com/office/drawing/2014/main" id="{69A4F276-C36A-47C6-98ED-0FD4E217F54C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608" y="2597"/>
                  <a:ext cx="0" cy="0"/>
                </a:xfrm>
                <a:prstGeom prst="line">
                  <a:avLst/>
                </a:prstGeom>
                <a:grpFill/>
                <a:ln w="12700" cap="rnd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48" name="Line 130">
                  <a:extLst>
                    <a:ext uri="{FF2B5EF4-FFF2-40B4-BE49-F238E27FC236}">
                      <a16:creationId xmlns:a16="http://schemas.microsoft.com/office/drawing/2014/main" id="{1C7F4D6A-BC06-4A58-98C4-F7589A1C766A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564" y="2631"/>
                  <a:ext cx="0" cy="0"/>
                </a:xfrm>
                <a:prstGeom prst="line">
                  <a:avLst/>
                </a:prstGeom>
                <a:grpFill/>
                <a:ln w="12700" cap="rnd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49" name="Freeform 48">
                  <a:extLst>
                    <a:ext uri="{FF2B5EF4-FFF2-40B4-BE49-F238E27FC236}">
                      <a16:creationId xmlns:a16="http://schemas.microsoft.com/office/drawing/2014/main" id="{1A459AEC-2BBC-435E-8176-E5CFCC493B0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390" y="2597"/>
                  <a:ext cx="218" cy="26"/>
                </a:xfrm>
                <a:custGeom>
                  <a:avLst/>
                  <a:gdLst>
                    <a:gd name="T0" fmla="*/ 161 w 161"/>
                    <a:gd name="T1" fmla="*/ 0 h 19"/>
                    <a:gd name="T2" fmla="*/ 0 w 161"/>
                    <a:gd name="T3" fmla="*/ 13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61" h="19">
                      <a:moveTo>
                        <a:pt x="161" y="0"/>
                      </a:moveTo>
                      <a:cubicBezTo>
                        <a:pt x="109" y="11"/>
                        <a:pt x="54" y="19"/>
                        <a:pt x="0" y="13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50" name="Freeform 49">
                  <a:extLst>
                    <a:ext uri="{FF2B5EF4-FFF2-40B4-BE49-F238E27FC236}">
                      <a16:creationId xmlns:a16="http://schemas.microsoft.com/office/drawing/2014/main" id="{239B2E83-3B2A-4ED6-B698-BCD6D821DBF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411" y="2576"/>
                  <a:ext cx="224" cy="27"/>
                </a:xfrm>
                <a:custGeom>
                  <a:avLst/>
                  <a:gdLst>
                    <a:gd name="T0" fmla="*/ 165 w 165"/>
                    <a:gd name="T1" fmla="*/ 0 h 20"/>
                    <a:gd name="T2" fmla="*/ 0 w 165"/>
                    <a:gd name="T3" fmla="*/ 17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65" h="20">
                      <a:moveTo>
                        <a:pt x="165" y="0"/>
                      </a:moveTo>
                      <a:cubicBezTo>
                        <a:pt x="114" y="17"/>
                        <a:pt x="55" y="20"/>
                        <a:pt x="0" y="17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51" name="Freeform 50">
                  <a:extLst>
                    <a:ext uri="{FF2B5EF4-FFF2-40B4-BE49-F238E27FC236}">
                      <a16:creationId xmlns:a16="http://schemas.microsoft.com/office/drawing/2014/main" id="{C6FF8B34-2C66-422C-A69A-6E5471116BA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281" y="2533"/>
                  <a:ext cx="166" cy="19"/>
                </a:xfrm>
                <a:custGeom>
                  <a:avLst/>
                  <a:gdLst>
                    <a:gd name="T0" fmla="*/ 122 w 122"/>
                    <a:gd name="T1" fmla="*/ 10 h 14"/>
                    <a:gd name="T2" fmla="*/ 0 w 122"/>
                    <a:gd name="T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22" h="14">
                      <a:moveTo>
                        <a:pt x="122" y="10"/>
                      </a:moveTo>
                      <a:cubicBezTo>
                        <a:pt x="81" y="14"/>
                        <a:pt x="36" y="14"/>
                        <a:pt x="0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52" name="Freeform 51">
                  <a:extLst>
                    <a:ext uri="{FF2B5EF4-FFF2-40B4-BE49-F238E27FC236}">
                      <a16:creationId xmlns:a16="http://schemas.microsoft.com/office/drawing/2014/main" id="{C9CF669E-1159-4D32-801F-59244D6FE32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016" y="2479"/>
                  <a:ext cx="72" cy="79"/>
                </a:xfrm>
                <a:custGeom>
                  <a:avLst/>
                  <a:gdLst>
                    <a:gd name="T0" fmla="*/ 1 w 53"/>
                    <a:gd name="T1" fmla="*/ 0 h 58"/>
                    <a:gd name="T2" fmla="*/ 53 w 53"/>
                    <a:gd name="T3" fmla="*/ 58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53" h="58">
                      <a:moveTo>
                        <a:pt x="1" y="0"/>
                      </a:moveTo>
                      <a:cubicBezTo>
                        <a:pt x="0" y="32"/>
                        <a:pt x="35" y="39"/>
                        <a:pt x="53" y="58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53" name="Freeform 52">
                  <a:extLst>
                    <a:ext uri="{FF2B5EF4-FFF2-40B4-BE49-F238E27FC236}">
                      <a16:creationId xmlns:a16="http://schemas.microsoft.com/office/drawing/2014/main" id="{F01CF609-42A0-4C9B-AD9B-22A0A5D708D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088" y="2558"/>
                  <a:ext cx="110" cy="76"/>
                </a:xfrm>
                <a:custGeom>
                  <a:avLst/>
                  <a:gdLst>
                    <a:gd name="T0" fmla="*/ 0 w 81"/>
                    <a:gd name="T1" fmla="*/ 0 h 56"/>
                    <a:gd name="T2" fmla="*/ 81 w 81"/>
                    <a:gd name="T3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81" h="56">
                      <a:moveTo>
                        <a:pt x="0" y="0"/>
                      </a:moveTo>
                      <a:cubicBezTo>
                        <a:pt x="30" y="13"/>
                        <a:pt x="59" y="31"/>
                        <a:pt x="81" y="56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54" name="Line 136">
                  <a:extLst>
                    <a:ext uri="{FF2B5EF4-FFF2-40B4-BE49-F238E27FC236}">
                      <a16:creationId xmlns:a16="http://schemas.microsoft.com/office/drawing/2014/main" id="{84469F2A-B378-4745-9B78-6359C2348BFE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564" y="2631"/>
                  <a:ext cx="0" cy="0"/>
                </a:xfrm>
                <a:prstGeom prst="line">
                  <a:avLst/>
                </a:prstGeom>
                <a:grpFill/>
                <a:ln w="12700" cap="rnd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55" name="Freeform 54">
                  <a:extLst>
                    <a:ext uri="{FF2B5EF4-FFF2-40B4-BE49-F238E27FC236}">
                      <a16:creationId xmlns:a16="http://schemas.microsoft.com/office/drawing/2014/main" id="{64D0AB66-B3CA-418A-96DD-FAEA9BF862E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269" y="2627"/>
                  <a:ext cx="292" cy="29"/>
                </a:xfrm>
                <a:custGeom>
                  <a:avLst/>
                  <a:gdLst>
                    <a:gd name="T0" fmla="*/ 215 w 215"/>
                    <a:gd name="T1" fmla="*/ 2 h 21"/>
                    <a:gd name="T2" fmla="*/ 0 w 215"/>
                    <a:gd name="T3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215" h="21">
                      <a:moveTo>
                        <a:pt x="215" y="2"/>
                      </a:moveTo>
                      <a:cubicBezTo>
                        <a:pt x="168" y="7"/>
                        <a:pt x="80" y="21"/>
                        <a:pt x="0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56" name="Freeform 55">
                  <a:extLst>
                    <a:ext uri="{FF2B5EF4-FFF2-40B4-BE49-F238E27FC236}">
                      <a16:creationId xmlns:a16="http://schemas.microsoft.com/office/drawing/2014/main" id="{A934BC96-414E-47CA-903E-85A1CF9C6BD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566" y="2353"/>
                  <a:ext cx="216" cy="64"/>
                </a:xfrm>
                <a:custGeom>
                  <a:avLst/>
                  <a:gdLst>
                    <a:gd name="T0" fmla="*/ 0 w 159"/>
                    <a:gd name="T1" fmla="*/ 47 h 47"/>
                    <a:gd name="T2" fmla="*/ 159 w 159"/>
                    <a:gd name="T3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59" h="47">
                      <a:moveTo>
                        <a:pt x="0" y="47"/>
                      </a:moveTo>
                      <a:cubicBezTo>
                        <a:pt x="40" y="35"/>
                        <a:pt x="122" y="20"/>
                        <a:pt x="159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57" name="Freeform 56">
                  <a:extLst>
                    <a:ext uri="{FF2B5EF4-FFF2-40B4-BE49-F238E27FC236}">
                      <a16:creationId xmlns:a16="http://schemas.microsoft.com/office/drawing/2014/main" id="{741F5093-770C-4202-8B26-B813A05E723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518" y="2455"/>
                  <a:ext cx="19" cy="3"/>
                </a:xfrm>
                <a:custGeom>
                  <a:avLst/>
                  <a:gdLst>
                    <a:gd name="T0" fmla="*/ 0 w 14"/>
                    <a:gd name="T1" fmla="*/ 0 h 2"/>
                    <a:gd name="T2" fmla="*/ 14 w 14"/>
                    <a:gd name="T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4" h="2">
                      <a:moveTo>
                        <a:pt x="0" y="0"/>
                      </a:moveTo>
                      <a:cubicBezTo>
                        <a:pt x="4" y="2"/>
                        <a:pt x="9" y="2"/>
                        <a:pt x="14" y="2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58" name="Freeform 57">
                  <a:extLst>
                    <a:ext uri="{FF2B5EF4-FFF2-40B4-BE49-F238E27FC236}">
                      <a16:creationId xmlns:a16="http://schemas.microsoft.com/office/drawing/2014/main" id="{11B0AA09-58C8-4144-B27A-13483039F0A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414" y="2500"/>
                  <a:ext cx="299" cy="39"/>
                </a:xfrm>
                <a:custGeom>
                  <a:avLst/>
                  <a:gdLst>
                    <a:gd name="T0" fmla="*/ 0 w 220"/>
                    <a:gd name="T1" fmla="*/ 7 h 29"/>
                    <a:gd name="T2" fmla="*/ 1 w 220"/>
                    <a:gd name="T3" fmla="*/ 10 h 29"/>
                    <a:gd name="T4" fmla="*/ 220 w 220"/>
                    <a:gd name="T5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20" h="29">
                      <a:moveTo>
                        <a:pt x="0" y="7"/>
                      </a:moveTo>
                      <a:cubicBezTo>
                        <a:pt x="0" y="8"/>
                        <a:pt x="1" y="9"/>
                        <a:pt x="1" y="10"/>
                      </a:cubicBezTo>
                      <a:cubicBezTo>
                        <a:pt x="64" y="29"/>
                        <a:pt x="156" y="12"/>
                        <a:pt x="220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59" name="Freeform 58">
                  <a:extLst>
                    <a:ext uri="{FF2B5EF4-FFF2-40B4-BE49-F238E27FC236}">
                      <a16:creationId xmlns:a16="http://schemas.microsoft.com/office/drawing/2014/main" id="{B2AACEAB-A30C-432A-91F7-D27BEE275E1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477" y="2464"/>
                  <a:ext cx="264" cy="48"/>
                </a:xfrm>
                <a:custGeom>
                  <a:avLst/>
                  <a:gdLst>
                    <a:gd name="T0" fmla="*/ 195 w 195"/>
                    <a:gd name="T1" fmla="*/ 0 h 35"/>
                    <a:gd name="T2" fmla="*/ 0 w 195"/>
                    <a:gd name="T3" fmla="*/ 31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95" h="35">
                      <a:moveTo>
                        <a:pt x="195" y="0"/>
                      </a:moveTo>
                      <a:cubicBezTo>
                        <a:pt x="140" y="14"/>
                        <a:pt x="61" y="35"/>
                        <a:pt x="0" y="31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60" name="Freeform 59">
                  <a:extLst>
                    <a:ext uri="{FF2B5EF4-FFF2-40B4-BE49-F238E27FC236}">
                      <a16:creationId xmlns:a16="http://schemas.microsoft.com/office/drawing/2014/main" id="{40AEFA4A-0245-41DA-A70E-204C6E1B2F3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526" y="2431"/>
                  <a:ext cx="241" cy="54"/>
                </a:xfrm>
                <a:custGeom>
                  <a:avLst/>
                  <a:gdLst>
                    <a:gd name="T0" fmla="*/ 178 w 178"/>
                    <a:gd name="T1" fmla="*/ 0 h 40"/>
                    <a:gd name="T2" fmla="*/ 0 w 178"/>
                    <a:gd name="T3" fmla="*/ 4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78" h="40">
                      <a:moveTo>
                        <a:pt x="178" y="0"/>
                      </a:moveTo>
                      <a:cubicBezTo>
                        <a:pt x="124" y="16"/>
                        <a:pt x="58" y="38"/>
                        <a:pt x="0" y="4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61" name="Freeform 60">
                  <a:extLst>
                    <a:ext uri="{FF2B5EF4-FFF2-40B4-BE49-F238E27FC236}">
                      <a16:creationId xmlns:a16="http://schemas.microsoft.com/office/drawing/2014/main" id="{5735B446-5FE8-4DDF-BF16-43E990317F0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580" y="2404"/>
                  <a:ext cx="195" cy="48"/>
                </a:xfrm>
                <a:custGeom>
                  <a:avLst/>
                  <a:gdLst>
                    <a:gd name="T0" fmla="*/ 144 w 144"/>
                    <a:gd name="T1" fmla="*/ 0 h 36"/>
                    <a:gd name="T2" fmla="*/ 0 w 144"/>
                    <a:gd name="T3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44" h="36">
                      <a:moveTo>
                        <a:pt x="144" y="0"/>
                      </a:moveTo>
                      <a:cubicBezTo>
                        <a:pt x="97" y="16"/>
                        <a:pt x="49" y="25"/>
                        <a:pt x="0" y="36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62" name="Freeform 61">
                  <a:extLst>
                    <a:ext uri="{FF2B5EF4-FFF2-40B4-BE49-F238E27FC236}">
                      <a16:creationId xmlns:a16="http://schemas.microsoft.com/office/drawing/2014/main" id="{E8AA0D02-2705-4225-8793-371A58652EF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585" y="2379"/>
                  <a:ext cx="199" cy="46"/>
                </a:xfrm>
                <a:custGeom>
                  <a:avLst/>
                  <a:gdLst>
                    <a:gd name="T0" fmla="*/ 146 w 146"/>
                    <a:gd name="T1" fmla="*/ 0 h 34"/>
                    <a:gd name="T2" fmla="*/ 0 w 146"/>
                    <a:gd name="T3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46" h="34">
                      <a:moveTo>
                        <a:pt x="146" y="0"/>
                      </a:moveTo>
                      <a:cubicBezTo>
                        <a:pt x="101" y="17"/>
                        <a:pt x="50" y="22"/>
                        <a:pt x="0" y="34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63" name="Freeform 62">
                  <a:extLst>
                    <a:ext uri="{FF2B5EF4-FFF2-40B4-BE49-F238E27FC236}">
                      <a16:creationId xmlns:a16="http://schemas.microsoft.com/office/drawing/2014/main" id="{BB550431-D1F9-4C87-AA46-7606031C080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292" y="2336"/>
                  <a:ext cx="486" cy="105"/>
                </a:xfrm>
                <a:custGeom>
                  <a:avLst/>
                  <a:gdLst>
                    <a:gd name="T0" fmla="*/ 358 w 358"/>
                    <a:gd name="T1" fmla="*/ 0 h 78"/>
                    <a:gd name="T2" fmla="*/ 0 w 358"/>
                    <a:gd name="T3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358" h="78">
                      <a:moveTo>
                        <a:pt x="358" y="0"/>
                      </a:moveTo>
                      <a:cubicBezTo>
                        <a:pt x="272" y="10"/>
                        <a:pt x="125" y="77"/>
                        <a:pt x="0" y="78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64" name="Freeform 63">
                  <a:extLst>
                    <a:ext uri="{FF2B5EF4-FFF2-40B4-BE49-F238E27FC236}">
                      <a16:creationId xmlns:a16="http://schemas.microsoft.com/office/drawing/2014/main" id="{648AC543-E1EC-4798-AD99-D52A9A09D09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015" y="2474"/>
                  <a:ext cx="3" cy="5"/>
                </a:xfrm>
                <a:custGeom>
                  <a:avLst/>
                  <a:gdLst>
                    <a:gd name="T0" fmla="*/ 0 w 2"/>
                    <a:gd name="T1" fmla="*/ 0 h 4"/>
                    <a:gd name="T2" fmla="*/ 2 w 2"/>
                    <a:gd name="T3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2" h="4">
                      <a:moveTo>
                        <a:pt x="0" y="0"/>
                      </a:moveTo>
                      <a:cubicBezTo>
                        <a:pt x="1" y="1"/>
                        <a:pt x="1" y="3"/>
                        <a:pt x="2" y="4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65" name="Freeform 64">
                  <a:extLst>
                    <a:ext uri="{FF2B5EF4-FFF2-40B4-BE49-F238E27FC236}">
                      <a16:creationId xmlns:a16="http://schemas.microsoft.com/office/drawing/2014/main" id="{6417BF12-A986-4185-A812-553D83F6FFE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018" y="2479"/>
                  <a:ext cx="378" cy="48"/>
                </a:xfrm>
                <a:custGeom>
                  <a:avLst/>
                  <a:gdLst>
                    <a:gd name="T0" fmla="*/ 0 w 279"/>
                    <a:gd name="T1" fmla="*/ 0 h 35"/>
                    <a:gd name="T2" fmla="*/ 279 w 279"/>
                    <a:gd name="T3" fmla="*/ 27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279" h="35">
                      <a:moveTo>
                        <a:pt x="0" y="0"/>
                      </a:moveTo>
                      <a:cubicBezTo>
                        <a:pt x="87" y="35"/>
                        <a:pt x="186" y="32"/>
                        <a:pt x="279" y="27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66" name="Freeform 65">
                  <a:extLst>
                    <a:ext uri="{FF2B5EF4-FFF2-40B4-BE49-F238E27FC236}">
                      <a16:creationId xmlns:a16="http://schemas.microsoft.com/office/drawing/2014/main" id="{8031C340-78BA-488A-8E4D-561C13844C0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396" y="2509"/>
                  <a:ext cx="18" cy="7"/>
                </a:xfrm>
                <a:custGeom>
                  <a:avLst/>
                  <a:gdLst>
                    <a:gd name="T0" fmla="*/ 0 w 13"/>
                    <a:gd name="T1" fmla="*/ 5 h 5"/>
                    <a:gd name="T2" fmla="*/ 13 w 13"/>
                    <a:gd name="T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3" h="5">
                      <a:moveTo>
                        <a:pt x="0" y="5"/>
                      </a:moveTo>
                      <a:cubicBezTo>
                        <a:pt x="5" y="3"/>
                        <a:pt x="10" y="2"/>
                        <a:pt x="13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67" name="Freeform 66">
                  <a:extLst>
                    <a:ext uri="{FF2B5EF4-FFF2-40B4-BE49-F238E27FC236}">
                      <a16:creationId xmlns:a16="http://schemas.microsoft.com/office/drawing/2014/main" id="{30493A22-B430-4E1D-A671-87F7DD30438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414" y="2469"/>
                  <a:ext cx="74" cy="40"/>
                </a:xfrm>
                <a:custGeom>
                  <a:avLst/>
                  <a:gdLst>
                    <a:gd name="T0" fmla="*/ 0 w 54"/>
                    <a:gd name="T1" fmla="*/ 30 h 30"/>
                    <a:gd name="T2" fmla="*/ 54 w 54"/>
                    <a:gd name="T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54" h="30">
                      <a:moveTo>
                        <a:pt x="0" y="30"/>
                      </a:moveTo>
                      <a:cubicBezTo>
                        <a:pt x="18" y="22"/>
                        <a:pt x="42" y="17"/>
                        <a:pt x="54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68" name="Freeform 67">
                  <a:extLst>
                    <a:ext uri="{FF2B5EF4-FFF2-40B4-BE49-F238E27FC236}">
                      <a16:creationId xmlns:a16="http://schemas.microsoft.com/office/drawing/2014/main" id="{7528EB02-A347-41B9-89B2-99E96C15217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373" y="2469"/>
                  <a:ext cx="115" cy="18"/>
                </a:xfrm>
                <a:custGeom>
                  <a:avLst/>
                  <a:gdLst>
                    <a:gd name="T0" fmla="*/ 84 w 84"/>
                    <a:gd name="T1" fmla="*/ 0 h 14"/>
                    <a:gd name="T2" fmla="*/ 0 w 84"/>
                    <a:gd name="T3" fmla="*/ 12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84" h="14">
                      <a:moveTo>
                        <a:pt x="84" y="0"/>
                      </a:moveTo>
                      <a:cubicBezTo>
                        <a:pt x="56" y="0"/>
                        <a:pt x="29" y="14"/>
                        <a:pt x="0" y="12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69" name="Freeform 68">
                  <a:extLst>
                    <a:ext uri="{FF2B5EF4-FFF2-40B4-BE49-F238E27FC236}">
                      <a16:creationId xmlns:a16="http://schemas.microsoft.com/office/drawing/2014/main" id="{A3C32C8B-C1BA-4990-B9B5-FD6B3070B13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488" y="2455"/>
                  <a:ext cx="30" cy="14"/>
                </a:xfrm>
                <a:custGeom>
                  <a:avLst/>
                  <a:gdLst>
                    <a:gd name="T0" fmla="*/ 0 w 22"/>
                    <a:gd name="T1" fmla="*/ 10 h 10"/>
                    <a:gd name="T2" fmla="*/ 22 w 22"/>
                    <a:gd name="T3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22" h="10">
                      <a:moveTo>
                        <a:pt x="0" y="10"/>
                      </a:moveTo>
                      <a:cubicBezTo>
                        <a:pt x="6" y="3"/>
                        <a:pt x="15" y="5"/>
                        <a:pt x="22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70" name="Freeform 69">
                  <a:extLst>
                    <a:ext uri="{FF2B5EF4-FFF2-40B4-BE49-F238E27FC236}">
                      <a16:creationId xmlns:a16="http://schemas.microsoft.com/office/drawing/2014/main" id="{EF4F8E8E-D5A5-4E7E-84AB-F1DD8AAB43D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518" y="2417"/>
                  <a:ext cx="48" cy="38"/>
                </a:xfrm>
                <a:custGeom>
                  <a:avLst/>
                  <a:gdLst>
                    <a:gd name="T0" fmla="*/ 0 w 36"/>
                    <a:gd name="T1" fmla="*/ 28 h 28"/>
                    <a:gd name="T2" fmla="*/ 36 w 36"/>
                    <a:gd name="T3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36" h="28">
                      <a:moveTo>
                        <a:pt x="0" y="28"/>
                      </a:moveTo>
                      <a:cubicBezTo>
                        <a:pt x="9" y="17"/>
                        <a:pt x="30" y="16"/>
                        <a:pt x="36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71" name="Freeform 70">
                  <a:extLst>
                    <a:ext uri="{FF2B5EF4-FFF2-40B4-BE49-F238E27FC236}">
                      <a16:creationId xmlns:a16="http://schemas.microsoft.com/office/drawing/2014/main" id="{244226C5-72D3-4600-98D6-658268E65C1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162" y="2416"/>
                  <a:ext cx="404" cy="53"/>
                </a:xfrm>
                <a:custGeom>
                  <a:avLst/>
                  <a:gdLst>
                    <a:gd name="T0" fmla="*/ 298 w 298"/>
                    <a:gd name="T1" fmla="*/ 1 h 39"/>
                    <a:gd name="T2" fmla="*/ 295 w 298"/>
                    <a:gd name="T3" fmla="*/ 0 h 39"/>
                    <a:gd name="T4" fmla="*/ 0 w 298"/>
                    <a:gd name="T5" fmla="*/ 35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98" h="39">
                      <a:moveTo>
                        <a:pt x="298" y="1"/>
                      </a:moveTo>
                      <a:cubicBezTo>
                        <a:pt x="297" y="1"/>
                        <a:pt x="296" y="0"/>
                        <a:pt x="295" y="0"/>
                      </a:cubicBezTo>
                      <a:cubicBezTo>
                        <a:pt x="201" y="31"/>
                        <a:pt x="101" y="39"/>
                        <a:pt x="0" y="35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72" name="Freeform 71">
                  <a:extLst>
                    <a:ext uri="{FF2B5EF4-FFF2-40B4-BE49-F238E27FC236}">
                      <a16:creationId xmlns:a16="http://schemas.microsoft.com/office/drawing/2014/main" id="{3782C2E5-02A9-4D9E-BC8D-198C8A5960D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381" y="2303"/>
                  <a:ext cx="393" cy="105"/>
                </a:xfrm>
                <a:custGeom>
                  <a:avLst/>
                  <a:gdLst>
                    <a:gd name="T0" fmla="*/ 0 w 289"/>
                    <a:gd name="T1" fmla="*/ 68 h 77"/>
                    <a:gd name="T2" fmla="*/ 1 w 289"/>
                    <a:gd name="T3" fmla="*/ 71 h 77"/>
                    <a:gd name="T4" fmla="*/ 289 w 289"/>
                    <a:gd name="T5" fmla="*/ 10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89" h="77">
                      <a:moveTo>
                        <a:pt x="0" y="68"/>
                      </a:moveTo>
                      <a:cubicBezTo>
                        <a:pt x="0" y="69"/>
                        <a:pt x="1" y="70"/>
                        <a:pt x="1" y="71"/>
                      </a:cubicBezTo>
                      <a:cubicBezTo>
                        <a:pt x="99" y="77"/>
                        <a:pt x="186" y="0"/>
                        <a:pt x="289" y="1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73" name="Freeform 72">
                  <a:extLst>
                    <a:ext uri="{FF2B5EF4-FFF2-40B4-BE49-F238E27FC236}">
                      <a16:creationId xmlns:a16="http://schemas.microsoft.com/office/drawing/2014/main" id="{CCC45169-6199-4785-A852-BC3F50092F6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908" y="1691"/>
                  <a:ext cx="326" cy="154"/>
                </a:xfrm>
                <a:custGeom>
                  <a:avLst/>
                  <a:gdLst>
                    <a:gd name="T0" fmla="*/ 0 w 240"/>
                    <a:gd name="T1" fmla="*/ 114 h 114"/>
                    <a:gd name="T2" fmla="*/ 124 w 240"/>
                    <a:gd name="T3" fmla="*/ 74 h 114"/>
                    <a:gd name="T4" fmla="*/ 240 w 240"/>
                    <a:gd name="T5" fmla="*/ 0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0" h="114">
                      <a:moveTo>
                        <a:pt x="0" y="114"/>
                      </a:moveTo>
                      <a:cubicBezTo>
                        <a:pt x="40" y="106"/>
                        <a:pt x="84" y="89"/>
                        <a:pt x="124" y="74"/>
                      </a:cubicBezTo>
                      <a:cubicBezTo>
                        <a:pt x="178" y="52"/>
                        <a:pt x="233" y="46"/>
                        <a:pt x="240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74" name="Freeform 73">
                  <a:extLst>
                    <a:ext uri="{FF2B5EF4-FFF2-40B4-BE49-F238E27FC236}">
                      <a16:creationId xmlns:a16="http://schemas.microsoft.com/office/drawing/2014/main" id="{A85965CD-F688-4980-B1EF-6B6747267C2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222" y="1665"/>
                  <a:ext cx="12" cy="26"/>
                </a:xfrm>
                <a:custGeom>
                  <a:avLst/>
                  <a:gdLst>
                    <a:gd name="T0" fmla="*/ 9 w 9"/>
                    <a:gd name="T1" fmla="*/ 19 h 19"/>
                    <a:gd name="T2" fmla="*/ 0 w 9"/>
                    <a:gd name="T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9" h="19">
                      <a:moveTo>
                        <a:pt x="9" y="19"/>
                      </a:moveTo>
                      <a:cubicBezTo>
                        <a:pt x="7" y="12"/>
                        <a:pt x="3" y="6"/>
                        <a:pt x="0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75" name="Freeform 74">
                  <a:extLst>
                    <a:ext uri="{FF2B5EF4-FFF2-40B4-BE49-F238E27FC236}">
                      <a16:creationId xmlns:a16="http://schemas.microsoft.com/office/drawing/2014/main" id="{6A43A3F3-B8B7-43A1-B908-70425ED54B2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234" y="1691"/>
                  <a:ext cx="63" cy="19"/>
                </a:xfrm>
                <a:custGeom>
                  <a:avLst/>
                  <a:gdLst>
                    <a:gd name="T0" fmla="*/ 0 w 47"/>
                    <a:gd name="T1" fmla="*/ 0 h 14"/>
                    <a:gd name="T2" fmla="*/ 47 w 47"/>
                    <a:gd name="T3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47" h="14">
                      <a:moveTo>
                        <a:pt x="0" y="0"/>
                      </a:moveTo>
                      <a:cubicBezTo>
                        <a:pt x="17" y="2"/>
                        <a:pt x="30" y="14"/>
                        <a:pt x="47" y="13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76" name="Freeform 75">
                  <a:extLst>
                    <a:ext uri="{FF2B5EF4-FFF2-40B4-BE49-F238E27FC236}">
                      <a16:creationId xmlns:a16="http://schemas.microsoft.com/office/drawing/2014/main" id="{66627BCE-80F4-46F0-8147-713EDED89BC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808" y="2474"/>
                  <a:ext cx="207" cy="31"/>
                </a:xfrm>
                <a:custGeom>
                  <a:avLst/>
                  <a:gdLst>
                    <a:gd name="T0" fmla="*/ 0 w 152"/>
                    <a:gd name="T1" fmla="*/ 23 h 23"/>
                    <a:gd name="T2" fmla="*/ 152 w 152"/>
                    <a:gd name="T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52" h="23">
                      <a:moveTo>
                        <a:pt x="0" y="23"/>
                      </a:moveTo>
                      <a:cubicBezTo>
                        <a:pt x="51" y="20"/>
                        <a:pt x="102" y="13"/>
                        <a:pt x="152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77" name="Freeform 76">
                  <a:extLst>
                    <a:ext uri="{FF2B5EF4-FFF2-40B4-BE49-F238E27FC236}">
                      <a16:creationId xmlns:a16="http://schemas.microsoft.com/office/drawing/2014/main" id="{720DDF42-6DE8-4611-8626-55360BD84FB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015" y="2421"/>
                  <a:ext cx="164" cy="53"/>
                </a:xfrm>
                <a:custGeom>
                  <a:avLst/>
                  <a:gdLst>
                    <a:gd name="T0" fmla="*/ 0 w 121"/>
                    <a:gd name="T1" fmla="*/ 39 h 39"/>
                    <a:gd name="T2" fmla="*/ 121 w 121"/>
                    <a:gd name="T3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21" h="39">
                      <a:moveTo>
                        <a:pt x="0" y="39"/>
                      </a:moveTo>
                      <a:cubicBezTo>
                        <a:pt x="39" y="20"/>
                        <a:pt x="80" y="8"/>
                        <a:pt x="121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78" name="Freeform 77">
                  <a:extLst>
                    <a:ext uri="{FF2B5EF4-FFF2-40B4-BE49-F238E27FC236}">
                      <a16:creationId xmlns:a16="http://schemas.microsoft.com/office/drawing/2014/main" id="{89D2BB03-0B51-493D-A39B-9AB3FFA73CB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179" y="2304"/>
                  <a:ext cx="236" cy="117"/>
                </a:xfrm>
                <a:custGeom>
                  <a:avLst/>
                  <a:gdLst>
                    <a:gd name="T0" fmla="*/ 0 w 174"/>
                    <a:gd name="T1" fmla="*/ 86 h 86"/>
                    <a:gd name="T2" fmla="*/ 1 w 174"/>
                    <a:gd name="T3" fmla="*/ 85 h 86"/>
                    <a:gd name="T4" fmla="*/ 174 w 174"/>
                    <a:gd name="T5" fmla="*/ 0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74" h="86">
                      <a:moveTo>
                        <a:pt x="0" y="86"/>
                      </a:moveTo>
                      <a:cubicBezTo>
                        <a:pt x="0" y="86"/>
                        <a:pt x="1" y="85"/>
                        <a:pt x="1" y="85"/>
                      </a:cubicBezTo>
                      <a:cubicBezTo>
                        <a:pt x="64" y="73"/>
                        <a:pt x="128" y="49"/>
                        <a:pt x="174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79" name="Freeform 78">
                  <a:extLst>
                    <a:ext uri="{FF2B5EF4-FFF2-40B4-BE49-F238E27FC236}">
                      <a16:creationId xmlns:a16="http://schemas.microsoft.com/office/drawing/2014/main" id="{77FA6831-A68F-4C97-AE97-6C92355EFC3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379" y="2295"/>
                  <a:ext cx="36" cy="15"/>
                </a:xfrm>
                <a:custGeom>
                  <a:avLst/>
                  <a:gdLst>
                    <a:gd name="T0" fmla="*/ 27 w 27"/>
                    <a:gd name="T1" fmla="*/ 7 h 11"/>
                    <a:gd name="T2" fmla="*/ 0 w 27"/>
                    <a:gd name="T3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27" h="11">
                      <a:moveTo>
                        <a:pt x="27" y="7"/>
                      </a:moveTo>
                      <a:cubicBezTo>
                        <a:pt x="18" y="0"/>
                        <a:pt x="9" y="11"/>
                        <a:pt x="0" y="8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80" name="Freeform 79">
                  <a:extLst>
                    <a:ext uri="{FF2B5EF4-FFF2-40B4-BE49-F238E27FC236}">
                      <a16:creationId xmlns:a16="http://schemas.microsoft.com/office/drawing/2014/main" id="{6FC2B075-EA41-4AF2-8C78-FABF4370D8B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415" y="2289"/>
                  <a:ext cx="62" cy="15"/>
                </a:xfrm>
                <a:custGeom>
                  <a:avLst/>
                  <a:gdLst>
                    <a:gd name="T0" fmla="*/ 0 w 45"/>
                    <a:gd name="T1" fmla="*/ 11 h 11"/>
                    <a:gd name="T2" fmla="*/ 45 w 45"/>
                    <a:gd name="T3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45" h="11">
                      <a:moveTo>
                        <a:pt x="0" y="11"/>
                      </a:moveTo>
                      <a:cubicBezTo>
                        <a:pt x="14" y="4"/>
                        <a:pt x="30" y="5"/>
                        <a:pt x="45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81" name="Freeform 80">
                  <a:extLst>
                    <a:ext uri="{FF2B5EF4-FFF2-40B4-BE49-F238E27FC236}">
                      <a16:creationId xmlns:a16="http://schemas.microsoft.com/office/drawing/2014/main" id="{48FC6F0E-93F6-4817-AA88-82AB4CB83AC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179" y="2395"/>
                  <a:ext cx="202" cy="33"/>
                </a:xfrm>
                <a:custGeom>
                  <a:avLst/>
                  <a:gdLst>
                    <a:gd name="T0" fmla="*/ 0 w 149"/>
                    <a:gd name="T1" fmla="*/ 19 h 24"/>
                    <a:gd name="T2" fmla="*/ 149 w 149"/>
                    <a:gd name="T3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49" h="24">
                      <a:moveTo>
                        <a:pt x="0" y="19"/>
                      </a:moveTo>
                      <a:cubicBezTo>
                        <a:pt x="49" y="24"/>
                        <a:pt x="102" y="15"/>
                        <a:pt x="149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82" name="Freeform 81">
                  <a:extLst>
                    <a:ext uri="{FF2B5EF4-FFF2-40B4-BE49-F238E27FC236}">
                      <a16:creationId xmlns:a16="http://schemas.microsoft.com/office/drawing/2014/main" id="{F3D2600F-9AC9-45DA-85EA-BDDE23BB535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381" y="2289"/>
                  <a:ext cx="335" cy="106"/>
                </a:xfrm>
                <a:custGeom>
                  <a:avLst/>
                  <a:gdLst>
                    <a:gd name="T0" fmla="*/ 0 w 246"/>
                    <a:gd name="T1" fmla="*/ 78 h 78"/>
                    <a:gd name="T2" fmla="*/ 246 w 246"/>
                    <a:gd name="T3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246" h="78">
                      <a:moveTo>
                        <a:pt x="0" y="78"/>
                      </a:moveTo>
                      <a:cubicBezTo>
                        <a:pt x="82" y="51"/>
                        <a:pt x="159" y="9"/>
                        <a:pt x="246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83" name="Freeform 82">
                  <a:extLst>
                    <a:ext uri="{FF2B5EF4-FFF2-40B4-BE49-F238E27FC236}">
                      <a16:creationId xmlns:a16="http://schemas.microsoft.com/office/drawing/2014/main" id="{01FC1059-EDA7-4479-9FBA-D04A4D9FB63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285" y="2217"/>
                  <a:ext cx="431" cy="72"/>
                </a:xfrm>
                <a:custGeom>
                  <a:avLst/>
                  <a:gdLst>
                    <a:gd name="T0" fmla="*/ 317 w 317"/>
                    <a:gd name="T1" fmla="*/ 53 h 53"/>
                    <a:gd name="T2" fmla="*/ 0 w 317"/>
                    <a:gd name="T3" fmla="*/ 3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317" h="53">
                      <a:moveTo>
                        <a:pt x="317" y="53"/>
                      </a:moveTo>
                      <a:cubicBezTo>
                        <a:pt x="219" y="14"/>
                        <a:pt x="110" y="0"/>
                        <a:pt x="0" y="3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84" name="Freeform 83">
                  <a:extLst>
                    <a:ext uri="{FF2B5EF4-FFF2-40B4-BE49-F238E27FC236}">
                      <a16:creationId xmlns:a16="http://schemas.microsoft.com/office/drawing/2014/main" id="{49450221-DBF3-454C-8658-8468130FB0D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845" y="2221"/>
                  <a:ext cx="440" cy="157"/>
                </a:xfrm>
                <a:custGeom>
                  <a:avLst/>
                  <a:gdLst>
                    <a:gd name="T0" fmla="*/ 324 w 324"/>
                    <a:gd name="T1" fmla="*/ 0 h 115"/>
                    <a:gd name="T2" fmla="*/ 323 w 324"/>
                    <a:gd name="T3" fmla="*/ 2 h 115"/>
                    <a:gd name="T4" fmla="*/ 0 w 324"/>
                    <a:gd name="T5" fmla="*/ 75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24" h="115">
                      <a:moveTo>
                        <a:pt x="324" y="0"/>
                      </a:moveTo>
                      <a:cubicBezTo>
                        <a:pt x="324" y="1"/>
                        <a:pt x="324" y="1"/>
                        <a:pt x="323" y="2"/>
                      </a:cubicBezTo>
                      <a:cubicBezTo>
                        <a:pt x="214" y="16"/>
                        <a:pt x="120" y="115"/>
                        <a:pt x="0" y="75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85" name="Freeform 84">
                  <a:extLst>
                    <a:ext uri="{FF2B5EF4-FFF2-40B4-BE49-F238E27FC236}">
                      <a16:creationId xmlns:a16="http://schemas.microsoft.com/office/drawing/2014/main" id="{2815AF43-B43B-496A-B256-68E533DDD2B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624" y="2321"/>
                  <a:ext cx="221" cy="66"/>
                </a:xfrm>
                <a:custGeom>
                  <a:avLst/>
                  <a:gdLst>
                    <a:gd name="T0" fmla="*/ 163 w 163"/>
                    <a:gd name="T1" fmla="*/ 2 h 49"/>
                    <a:gd name="T2" fmla="*/ 0 w 163"/>
                    <a:gd name="T3" fmla="*/ 49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63" h="49">
                      <a:moveTo>
                        <a:pt x="163" y="2"/>
                      </a:moveTo>
                      <a:cubicBezTo>
                        <a:pt x="103" y="0"/>
                        <a:pt x="57" y="42"/>
                        <a:pt x="0" y="49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86" name="Freeform 85">
                  <a:extLst>
                    <a:ext uri="{FF2B5EF4-FFF2-40B4-BE49-F238E27FC236}">
                      <a16:creationId xmlns:a16="http://schemas.microsoft.com/office/drawing/2014/main" id="{C8642912-9779-4BD3-9F13-A70277A876D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722" y="2262"/>
                  <a:ext cx="123" cy="61"/>
                </a:xfrm>
                <a:custGeom>
                  <a:avLst/>
                  <a:gdLst>
                    <a:gd name="T0" fmla="*/ 91 w 91"/>
                    <a:gd name="T1" fmla="*/ 45 h 45"/>
                    <a:gd name="T2" fmla="*/ 0 w 91"/>
                    <a:gd name="T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91" h="45">
                      <a:moveTo>
                        <a:pt x="91" y="45"/>
                      </a:moveTo>
                      <a:cubicBezTo>
                        <a:pt x="65" y="25"/>
                        <a:pt x="32" y="8"/>
                        <a:pt x="0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87" name="Freeform 86">
                  <a:extLst>
                    <a:ext uri="{FF2B5EF4-FFF2-40B4-BE49-F238E27FC236}">
                      <a16:creationId xmlns:a16="http://schemas.microsoft.com/office/drawing/2014/main" id="{6301A779-D374-477A-A3E4-4F777A44314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173" y="2197"/>
                  <a:ext cx="112" cy="24"/>
                </a:xfrm>
                <a:custGeom>
                  <a:avLst/>
                  <a:gdLst>
                    <a:gd name="T0" fmla="*/ 83 w 83"/>
                    <a:gd name="T1" fmla="*/ 18 h 18"/>
                    <a:gd name="T2" fmla="*/ 82 w 83"/>
                    <a:gd name="T3" fmla="*/ 16 h 18"/>
                    <a:gd name="T4" fmla="*/ 0 w 83"/>
                    <a:gd name="T5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18">
                      <a:moveTo>
                        <a:pt x="83" y="18"/>
                      </a:moveTo>
                      <a:cubicBezTo>
                        <a:pt x="83" y="17"/>
                        <a:pt x="83" y="17"/>
                        <a:pt x="82" y="16"/>
                      </a:cubicBezTo>
                      <a:cubicBezTo>
                        <a:pt x="57" y="9"/>
                        <a:pt x="29" y="0"/>
                        <a:pt x="0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88" name="Freeform 87">
                  <a:extLst>
                    <a:ext uri="{FF2B5EF4-FFF2-40B4-BE49-F238E27FC236}">
                      <a16:creationId xmlns:a16="http://schemas.microsoft.com/office/drawing/2014/main" id="{8C867D56-E2F4-4254-8557-8F41762D6CB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716" y="2289"/>
                  <a:ext cx="51" cy="15"/>
                </a:xfrm>
                <a:custGeom>
                  <a:avLst/>
                  <a:gdLst>
                    <a:gd name="T0" fmla="*/ 0 w 38"/>
                    <a:gd name="T1" fmla="*/ 0 h 11"/>
                    <a:gd name="T2" fmla="*/ 38 w 38"/>
                    <a:gd name="T3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38" h="11">
                      <a:moveTo>
                        <a:pt x="0" y="0"/>
                      </a:moveTo>
                      <a:cubicBezTo>
                        <a:pt x="13" y="2"/>
                        <a:pt x="26" y="4"/>
                        <a:pt x="38" y="11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89" name="Freeform 88">
                  <a:extLst>
                    <a:ext uri="{FF2B5EF4-FFF2-40B4-BE49-F238E27FC236}">
                      <a16:creationId xmlns:a16="http://schemas.microsoft.com/office/drawing/2014/main" id="{25F49D0A-CE26-412A-938F-39131D5DA03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822" y="2133"/>
                  <a:ext cx="156" cy="110"/>
                </a:xfrm>
                <a:custGeom>
                  <a:avLst/>
                  <a:gdLst>
                    <a:gd name="T0" fmla="*/ 115 w 115"/>
                    <a:gd name="T1" fmla="*/ 0 h 81"/>
                    <a:gd name="T2" fmla="*/ 0 w 115"/>
                    <a:gd name="T3" fmla="*/ 69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15" h="81">
                      <a:moveTo>
                        <a:pt x="115" y="0"/>
                      </a:moveTo>
                      <a:cubicBezTo>
                        <a:pt x="90" y="37"/>
                        <a:pt x="52" y="81"/>
                        <a:pt x="0" y="69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90" name="Freeform 89">
                  <a:extLst>
                    <a:ext uri="{FF2B5EF4-FFF2-40B4-BE49-F238E27FC236}">
                      <a16:creationId xmlns:a16="http://schemas.microsoft.com/office/drawing/2014/main" id="{71241788-09FD-4C77-95C6-936B7870BDA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732" y="2227"/>
                  <a:ext cx="90" cy="17"/>
                </a:xfrm>
                <a:custGeom>
                  <a:avLst/>
                  <a:gdLst>
                    <a:gd name="T0" fmla="*/ 66 w 66"/>
                    <a:gd name="T1" fmla="*/ 0 h 13"/>
                    <a:gd name="T2" fmla="*/ 0 w 66"/>
                    <a:gd name="T3" fmla="*/ 6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66" h="13">
                      <a:moveTo>
                        <a:pt x="66" y="0"/>
                      </a:moveTo>
                      <a:cubicBezTo>
                        <a:pt x="45" y="5"/>
                        <a:pt x="20" y="13"/>
                        <a:pt x="0" y="6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91" name="Freeform 90">
                  <a:extLst>
                    <a:ext uri="{FF2B5EF4-FFF2-40B4-BE49-F238E27FC236}">
                      <a16:creationId xmlns:a16="http://schemas.microsoft.com/office/drawing/2014/main" id="{C56498A6-7347-445F-8E4A-23044BA89C5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822" y="2181"/>
                  <a:ext cx="57" cy="46"/>
                </a:xfrm>
                <a:custGeom>
                  <a:avLst/>
                  <a:gdLst>
                    <a:gd name="T0" fmla="*/ 0 w 42"/>
                    <a:gd name="T1" fmla="*/ 34 h 34"/>
                    <a:gd name="T2" fmla="*/ 42 w 42"/>
                    <a:gd name="T3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42" h="34">
                      <a:moveTo>
                        <a:pt x="0" y="34"/>
                      </a:moveTo>
                      <a:cubicBezTo>
                        <a:pt x="10" y="19"/>
                        <a:pt x="31" y="15"/>
                        <a:pt x="42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92" name="Freeform 91">
                  <a:extLst>
                    <a:ext uri="{FF2B5EF4-FFF2-40B4-BE49-F238E27FC236}">
                      <a16:creationId xmlns:a16="http://schemas.microsoft.com/office/drawing/2014/main" id="{67D375AD-CAEB-46B4-AD7E-18E15FC8A05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941" y="1829"/>
                  <a:ext cx="9" cy="20"/>
                </a:xfrm>
                <a:custGeom>
                  <a:avLst/>
                  <a:gdLst>
                    <a:gd name="T0" fmla="*/ 7 w 7"/>
                    <a:gd name="T1" fmla="*/ 0 h 15"/>
                    <a:gd name="T2" fmla="*/ 2 w 7"/>
                    <a:gd name="T3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7" h="15">
                      <a:moveTo>
                        <a:pt x="7" y="0"/>
                      </a:moveTo>
                      <a:cubicBezTo>
                        <a:pt x="0" y="1"/>
                        <a:pt x="3" y="10"/>
                        <a:pt x="2" y="15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93" name="Freeform 92">
                  <a:extLst>
                    <a:ext uri="{FF2B5EF4-FFF2-40B4-BE49-F238E27FC236}">
                      <a16:creationId xmlns:a16="http://schemas.microsoft.com/office/drawing/2014/main" id="{46128C34-0010-4E45-8108-9DFFDCF204C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846" y="1640"/>
                  <a:ext cx="3" cy="19"/>
                </a:xfrm>
                <a:custGeom>
                  <a:avLst/>
                  <a:gdLst>
                    <a:gd name="T0" fmla="*/ 2 w 2"/>
                    <a:gd name="T1" fmla="*/ 0 h 14"/>
                    <a:gd name="T2" fmla="*/ 0 w 2"/>
                    <a:gd name="T3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2" h="14">
                      <a:moveTo>
                        <a:pt x="2" y="0"/>
                      </a:moveTo>
                      <a:cubicBezTo>
                        <a:pt x="0" y="4"/>
                        <a:pt x="0" y="9"/>
                        <a:pt x="0" y="14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94" name="Freeform 93">
                  <a:extLst>
                    <a:ext uri="{FF2B5EF4-FFF2-40B4-BE49-F238E27FC236}">
                      <a16:creationId xmlns:a16="http://schemas.microsoft.com/office/drawing/2014/main" id="{9FE2C51A-B03A-4E3B-B47E-76D477F9A2C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213" y="2608"/>
                  <a:ext cx="306" cy="77"/>
                </a:xfrm>
                <a:custGeom>
                  <a:avLst/>
                  <a:gdLst>
                    <a:gd name="T0" fmla="*/ 225 w 225"/>
                    <a:gd name="T1" fmla="*/ 36 h 56"/>
                    <a:gd name="T2" fmla="*/ 0 w 225"/>
                    <a:gd name="T3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225" h="56">
                      <a:moveTo>
                        <a:pt x="225" y="36"/>
                      </a:moveTo>
                      <a:cubicBezTo>
                        <a:pt x="211" y="40"/>
                        <a:pt x="60" y="56"/>
                        <a:pt x="0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95" name="Line 177">
                  <a:extLst>
                    <a:ext uri="{FF2B5EF4-FFF2-40B4-BE49-F238E27FC236}">
                      <a16:creationId xmlns:a16="http://schemas.microsoft.com/office/drawing/2014/main" id="{365F1380-EB13-4022-96B7-335B463664B8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767" y="2304"/>
                  <a:ext cx="0" cy="0"/>
                </a:xfrm>
                <a:prstGeom prst="line">
                  <a:avLst/>
                </a:prstGeom>
                <a:grpFill/>
                <a:ln w="12700" cap="rnd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96" name="Freeform 95">
                  <a:extLst>
                    <a:ext uri="{FF2B5EF4-FFF2-40B4-BE49-F238E27FC236}">
                      <a16:creationId xmlns:a16="http://schemas.microsoft.com/office/drawing/2014/main" id="{4681064D-CC2B-4D65-BD8E-62061F610BB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677" y="1385"/>
                  <a:ext cx="9" cy="30"/>
                </a:xfrm>
                <a:custGeom>
                  <a:avLst/>
                  <a:gdLst>
                    <a:gd name="T0" fmla="*/ 6 w 6"/>
                    <a:gd name="T1" fmla="*/ 0 h 22"/>
                    <a:gd name="T2" fmla="*/ 0 w 6"/>
                    <a:gd name="T3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6" h="22">
                      <a:moveTo>
                        <a:pt x="6" y="0"/>
                      </a:moveTo>
                      <a:cubicBezTo>
                        <a:pt x="3" y="7"/>
                        <a:pt x="5" y="16"/>
                        <a:pt x="0" y="22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97" name="Freeform 96">
                  <a:extLst>
                    <a:ext uri="{FF2B5EF4-FFF2-40B4-BE49-F238E27FC236}">
                      <a16:creationId xmlns:a16="http://schemas.microsoft.com/office/drawing/2014/main" id="{13565C6F-619D-4832-9D77-9705D4B6921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479" y="1217"/>
                  <a:ext cx="36" cy="46"/>
                </a:xfrm>
                <a:custGeom>
                  <a:avLst/>
                  <a:gdLst>
                    <a:gd name="T0" fmla="*/ 0 w 26"/>
                    <a:gd name="T1" fmla="*/ 0 h 34"/>
                    <a:gd name="T2" fmla="*/ 26 w 26"/>
                    <a:gd name="T3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26" h="34">
                      <a:moveTo>
                        <a:pt x="0" y="0"/>
                      </a:moveTo>
                      <a:cubicBezTo>
                        <a:pt x="9" y="11"/>
                        <a:pt x="17" y="23"/>
                        <a:pt x="26" y="34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98" name="Freeform 97">
                  <a:extLst>
                    <a:ext uri="{FF2B5EF4-FFF2-40B4-BE49-F238E27FC236}">
                      <a16:creationId xmlns:a16="http://schemas.microsoft.com/office/drawing/2014/main" id="{B6E704D1-DC2B-44A6-B6FB-8BECB005DD7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447" y="2537"/>
                  <a:ext cx="232" cy="24"/>
                </a:xfrm>
                <a:custGeom>
                  <a:avLst/>
                  <a:gdLst>
                    <a:gd name="T0" fmla="*/ 0 w 171"/>
                    <a:gd name="T1" fmla="*/ 7 h 17"/>
                    <a:gd name="T2" fmla="*/ 171 w 171"/>
                    <a:gd name="T3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71" h="17">
                      <a:moveTo>
                        <a:pt x="0" y="7"/>
                      </a:moveTo>
                      <a:cubicBezTo>
                        <a:pt x="50" y="17"/>
                        <a:pt x="121" y="8"/>
                        <a:pt x="171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99" name="Freeform 98">
                  <a:extLst>
                    <a:ext uri="{FF2B5EF4-FFF2-40B4-BE49-F238E27FC236}">
                      <a16:creationId xmlns:a16="http://schemas.microsoft.com/office/drawing/2014/main" id="{52D1D8E4-E86C-4A15-AFF8-C2D6B425853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979" y="1866"/>
                  <a:ext cx="26" cy="4"/>
                </a:xfrm>
                <a:custGeom>
                  <a:avLst/>
                  <a:gdLst>
                    <a:gd name="T0" fmla="*/ 19 w 19"/>
                    <a:gd name="T1" fmla="*/ 0 h 3"/>
                    <a:gd name="T2" fmla="*/ 0 w 19"/>
                    <a:gd name="T3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9" h="3">
                      <a:moveTo>
                        <a:pt x="19" y="0"/>
                      </a:moveTo>
                      <a:cubicBezTo>
                        <a:pt x="12" y="0"/>
                        <a:pt x="5" y="0"/>
                        <a:pt x="0" y="3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00" name="Freeform 99">
                  <a:extLst>
                    <a:ext uri="{FF2B5EF4-FFF2-40B4-BE49-F238E27FC236}">
                      <a16:creationId xmlns:a16="http://schemas.microsoft.com/office/drawing/2014/main" id="{4208A570-4777-475A-8EE3-9472AAB5800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447" y="1116"/>
                  <a:ext cx="172" cy="29"/>
                </a:xfrm>
                <a:custGeom>
                  <a:avLst/>
                  <a:gdLst>
                    <a:gd name="T0" fmla="*/ 0 w 126"/>
                    <a:gd name="T1" fmla="*/ 21 h 21"/>
                    <a:gd name="T2" fmla="*/ 126 w 126"/>
                    <a:gd name="T3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26" h="21">
                      <a:moveTo>
                        <a:pt x="0" y="21"/>
                      </a:moveTo>
                      <a:cubicBezTo>
                        <a:pt x="41" y="10"/>
                        <a:pt x="85" y="11"/>
                        <a:pt x="126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01" name="Freeform 100">
                  <a:extLst>
                    <a:ext uri="{FF2B5EF4-FFF2-40B4-BE49-F238E27FC236}">
                      <a16:creationId xmlns:a16="http://schemas.microsoft.com/office/drawing/2014/main" id="{95D3BF37-DA2C-46AC-8E32-01BC6B4308E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901" y="1461"/>
                  <a:ext cx="55" cy="79"/>
                </a:xfrm>
                <a:custGeom>
                  <a:avLst/>
                  <a:gdLst>
                    <a:gd name="T0" fmla="*/ 0 w 40"/>
                    <a:gd name="T1" fmla="*/ 58 h 58"/>
                    <a:gd name="T2" fmla="*/ 40 w 40"/>
                    <a:gd name="T3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40" h="58">
                      <a:moveTo>
                        <a:pt x="0" y="58"/>
                      </a:moveTo>
                      <a:cubicBezTo>
                        <a:pt x="9" y="36"/>
                        <a:pt x="37" y="24"/>
                        <a:pt x="40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02" name="Freeform 101">
                  <a:extLst>
                    <a:ext uri="{FF2B5EF4-FFF2-40B4-BE49-F238E27FC236}">
                      <a16:creationId xmlns:a16="http://schemas.microsoft.com/office/drawing/2014/main" id="{5B48DE6A-499F-43CA-AB40-895EB5CCFD9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912" y="1461"/>
                  <a:ext cx="44" cy="19"/>
                </a:xfrm>
                <a:custGeom>
                  <a:avLst/>
                  <a:gdLst>
                    <a:gd name="T0" fmla="*/ 32 w 32"/>
                    <a:gd name="T1" fmla="*/ 0 h 14"/>
                    <a:gd name="T2" fmla="*/ 0 w 32"/>
                    <a:gd name="T3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32" h="14">
                      <a:moveTo>
                        <a:pt x="32" y="0"/>
                      </a:moveTo>
                      <a:cubicBezTo>
                        <a:pt x="20" y="3"/>
                        <a:pt x="12" y="12"/>
                        <a:pt x="0" y="14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03" name="Freeform 102">
                  <a:extLst>
                    <a:ext uri="{FF2B5EF4-FFF2-40B4-BE49-F238E27FC236}">
                      <a16:creationId xmlns:a16="http://schemas.microsoft.com/office/drawing/2014/main" id="{0A6D1DEB-2C94-4F5C-8AF8-6125473A055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956" y="1294"/>
                  <a:ext cx="167" cy="167"/>
                </a:xfrm>
                <a:custGeom>
                  <a:avLst/>
                  <a:gdLst>
                    <a:gd name="T0" fmla="*/ 0 w 123"/>
                    <a:gd name="T1" fmla="*/ 123 h 123"/>
                    <a:gd name="T2" fmla="*/ 119 w 123"/>
                    <a:gd name="T3" fmla="*/ 8 h 123"/>
                    <a:gd name="T4" fmla="*/ 123 w 123"/>
                    <a:gd name="T5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23" h="123">
                      <a:moveTo>
                        <a:pt x="0" y="123"/>
                      </a:moveTo>
                      <a:cubicBezTo>
                        <a:pt x="28" y="70"/>
                        <a:pt x="74" y="40"/>
                        <a:pt x="119" y="8"/>
                      </a:cubicBezTo>
                      <a:cubicBezTo>
                        <a:pt x="122" y="6"/>
                        <a:pt x="121" y="1"/>
                        <a:pt x="123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04" name="Freeform 103">
                  <a:extLst>
                    <a:ext uri="{FF2B5EF4-FFF2-40B4-BE49-F238E27FC236}">
                      <a16:creationId xmlns:a16="http://schemas.microsoft.com/office/drawing/2014/main" id="{BF07AFAE-2F28-4166-8CBD-B921227C0B1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086" y="1283"/>
                  <a:ext cx="37" cy="14"/>
                </a:xfrm>
                <a:custGeom>
                  <a:avLst/>
                  <a:gdLst>
                    <a:gd name="T0" fmla="*/ 27 w 27"/>
                    <a:gd name="T1" fmla="*/ 8 h 10"/>
                    <a:gd name="T2" fmla="*/ 0 w 27"/>
                    <a:gd name="T3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27" h="10">
                      <a:moveTo>
                        <a:pt x="27" y="8"/>
                      </a:moveTo>
                      <a:cubicBezTo>
                        <a:pt x="18" y="0"/>
                        <a:pt x="9" y="10"/>
                        <a:pt x="0" y="9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05" name="Freeform 104">
                  <a:extLst>
                    <a:ext uri="{FF2B5EF4-FFF2-40B4-BE49-F238E27FC236}">
                      <a16:creationId xmlns:a16="http://schemas.microsoft.com/office/drawing/2014/main" id="{DAA4DEB1-5A74-4F2E-9ECB-3330681AE10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123" y="1145"/>
                  <a:ext cx="324" cy="149"/>
                </a:xfrm>
                <a:custGeom>
                  <a:avLst/>
                  <a:gdLst>
                    <a:gd name="T0" fmla="*/ 0 w 239"/>
                    <a:gd name="T1" fmla="*/ 110 h 110"/>
                    <a:gd name="T2" fmla="*/ 146 w 239"/>
                    <a:gd name="T3" fmla="*/ 44 h 110"/>
                    <a:gd name="T4" fmla="*/ 239 w 239"/>
                    <a:gd name="T5" fmla="*/ 0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39" h="110">
                      <a:moveTo>
                        <a:pt x="0" y="110"/>
                      </a:moveTo>
                      <a:cubicBezTo>
                        <a:pt x="40" y="90"/>
                        <a:pt x="83" y="57"/>
                        <a:pt x="146" y="44"/>
                      </a:cubicBezTo>
                      <a:cubicBezTo>
                        <a:pt x="185" y="35"/>
                        <a:pt x="210" y="16"/>
                        <a:pt x="239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06" name="Freeform 105">
                  <a:extLst>
                    <a:ext uri="{FF2B5EF4-FFF2-40B4-BE49-F238E27FC236}">
                      <a16:creationId xmlns:a16="http://schemas.microsoft.com/office/drawing/2014/main" id="{02AEB8A3-48B7-4061-ACEF-9C05666D7D8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447" y="1084"/>
                  <a:ext cx="52" cy="61"/>
                </a:xfrm>
                <a:custGeom>
                  <a:avLst/>
                  <a:gdLst>
                    <a:gd name="T0" fmla="*/ 0 w 38"/>
                    <a:gd name="T1" fmla="*/ 45 h 45"/>
                    <a:gd name="T2" fmla="*/ 38 w 38"/>
                    <a:gd name="T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38" h="45">
                      <a:moveTo>
                        <a:pt x="0" y="45"/>
                      </a:moveTo>
                      <a:cubicBezTo>
                        <a:pt x="7" y="26"/>
                        <a:pt x="28" y="17"/>
                        <a:pt x="38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07" name="Freeform 106">
                  <a:extLst>
                    <a:ext uri="{FF2B5EF4-FFF2-40B4-BE49-F238E27FC236}">
                      <a16:creationId xmlns:a16="http://schemas.microsoft.com/office/drawing/2014/main" id="{2B1AD001-4FE2-4DE7-B5DB-B9E71D47FEE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785" y="1176"/>
                  <a:ext cx="56" cy="53"/>
                </a:xfrm>
                <a:custGeom>
                  <a:avLst/>
                  <a:gdLst>
                    <a:gd name="T0" fmla="*/ 0 w 41"/>
                    <a:gd name="T1" fmla="*/ 39 h 39"/>
                    <a:gd name="T2" fmla="*/ 41 w 41"/>
                    <a:gd name="T3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41" h="39">
                      <a:moveTo>
                        <a:pt x="0" y="39"/>
                      </a:moveTo>
                      <a:cubicBezTo>
                        <a:pt x="15" y="30"/>
                        <a:pt x="30" y="14"/>
                        <a:pt x="41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08" name="Freeform 107">
                  <a:extLst>
                    <a:ext uri="{FF2B5EF4-FFF2-40B4-BE49-F238E27FC236}">
                      <a16:creationId xmlns:a16="http://schemas.microsoft.com/office/drawing/2014/main" id="{48F80399-0471-4AE5-8993-33DB691F672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576" y="1669"/>
                  <a:ext cx="81" cy="170"/>
                </a:xfrm>
                <a:custGeom>
                  <a:avLst/>
                  <a:gdLst>
                    <a:gd name="T0" fmla="*/ 0 w 59"/>
                    <a:gd name="T1" fmla="*/ 0 h 125"/>
                    <a:gd name="T2" fmla="*/ 59 w 59"/>
                    <a:gd name="T3" fmla="*/ 125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59" h="125">
                      <a:moveTo>
                        <a:pt x="0" y="0"/>
                      </a:moveTo>
                      <a:cubicBezTo>
                        <a:pt x="34" y="35"/>
                        <a:pt x="37" y="83"/>
                        <a:pt x="59" y="125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09" name="Freeform 108">
                  <a:extLst>
                    <a:ext uri="{FF2B5EF4-FFF2-40B4-BE49-F238E27FC236}">
                      <a16:creationId xmlns:a16="http://schemas.microsoft.com/office/drawing/2014/main" id="{B15F1ACA-DD7B-4A8C-9410-307539F2D4B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336" y="1616"/>
                  <a:ext cx="240" cy="85"/>
                </a:xfrm>
                <a:custGeom>
                  <a:avLst/>
                  <a:gdLst>
                    <a:gd name="T0" fmla="*/ 0 w 177"/>
                    <a:gd name="T1" fmla="*/ 32 h 63"/>
                    <a:gd name="T2" fmla="*/ 177 w 177"/>
                    <a:gd name="T3" fmla="*/ 39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77" h="63">
                      <a:moveTo>
                        <a:pt x="0" y="32"/>
                      </a:moveTo>
                      <a:cubicBezTo>
                        <a:pt x="59" y="63"/>
                        <a:pt x="122" y="0"/>
                        <a:pt x="177" y="39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10" name="Freeform 109">
                  <a:extLst>
                    <a:ext uri="{FF2B5EF4-FFF2-40B4-BE49-F238E27FC236}">
                      <a16:creationId xmlns:a16="http://schemas.microsoft.com/office/drawing/2014/main" id="{3F490CC3-14EC-4B41-B65C-4D291FDEBCD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576" y="1453"/>
                  <a:ext cx="89" cy="216"/>
                </a:xfrm>
                <a:custGeom>
                  <a:avLst/>
                  <a:gdLst>
                    <a:gd name="T0" fmla="*/ 0 w 65"/>
                    <a:gd name="T1" fmla="*/ 159 h 159"/>
                    <a:gd name="T2" fmla="*/ 55 w 65"/>
                    <a:gd name="T3" fmla="*/ 0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65" h="159">
                      <a:moveTo>
                        <a:pt x="0" y="159"/>
                      </a:moveTo>
                      <a:cubicBezTo>
                        <a:pt x="40" y="115"/>
                        <a:pt x="65" y="60"/>
                        <a:pt x="55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11" name="Freeform 110">
                  <a:extLst>
                    <a:ext uri="{FF2B5EF4-FFF2-40B4-BE49-F238E27FC236}">
                      <a16:creationId xmlns:a16="http://schemas.microsoft.com/office/drawing/2014/main" id="{755AA108-37B9-47B8-874B-F03E46250B6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482" y="1388"/>
                  <a:ext cx="169" cy="86"/>
                </a:xfrm>
                <a:custGeom>
                  <a:avLst/>
                  <a:gdLst>
                    <a:gd name="T0" fmla="*/ 124 w 124"/>
                    <a:gd name="T1" fmla="*/ 48 h 63"/>
                    <a:gd name="T2" fmla="*/ 0 w 124"/>
                    <a:gd name="T3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24" h="63">
                      <a:moveTo>
                        <a:pt x="124" y="48"/>
                      </a:moveTo>
                      <a:cubicBezTo>
                        <a:pt x="75" y="63"/>
                        <a:pt x="36" y="27"/>
                        <a:pt x="0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12" name="Freeform 111">
                  <a:extLst>
                    <a:ext uri="{FF2B5EF4-FFF2-40B4-BE49-F238E27FC236}">
                      <a16:creationId xmlns:a16="http://schemas.microsoft.com/office/drawing/2014/main" id="{191A544C-3893-4F05-8A22-1AF4BEA1CB7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651" y="1229"/>
                  <a:ext cx="134" cy="224"/>
                </a:xfrm>
                <a:custGeom>
                  <a:avLst/>
                  <a:gdLst>
                    <a:gd name="T0" fmla="*/ 0 w 99"/>
                    <a:gd name="T1" fmla="*/ 165 h 165"/>
                    <a:gd name="T2" fmla="*/ 99 w 99"/>
                    <a:gd name="T3" fmla="*/ 0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99" h="165">
                      <a:moveTo>
                        <a:pt x="0" y="165"/>
                      </a:moveTo>
                      <a:cubicBezTo>
                        <a:pt x="44" y="116"/>
                        <a:pt x="82" y="64"/>
                        <a:pt x="99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13" name="Freeform 112">
                  <a:extLst>
                    <a:ext uri="{FF2B5EF4-FFF2-40B4-BE49-F238E27FC236}">
                      <a16:creationId xmlns:a16="http://schemas.microsoft.com/office/drawing/2014/main" id="{E98FACFB-CAB0-4CBE-8343-3BE63115B30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776" y="1154"/>
                  <a:ext cx="11" cy="75"/>
                </a:xfrm>
                <a:custGeom>
                  <a:avLst/>
                  <a:gdLst>
                    <a:gd name="T0" fmla="*/ 7 w 8"/>
                    <a:gd name="T1" fmla="*/ 55 h 55"/>
                    <a:gd name="T2" fmla="*/ 0 w 8"/>
                    <a:gd name="T3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8" h="55">
                      <a:moveTo>
                        <a:pt x="7" y="55"/>
                      </a:moveTo>
                      <a:cubicBezTo>
                        <a:pt x="1" y="38"/>
                        <a:pt x="8" y="17"/>
                        <a:pt x="0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14" name="Freeform 113">
                  <a:extLst>
                    <a:ext uri="{FF2B5EF4-FFF2-40B4-BE49-F238E27FC236}">
                      <a16:creationId xmlns:a16="http://schemas.microsoft.com/office/drawing/2014/main" id="{618087E4-1C05-438B-93ED-EEFBA440C15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327" y="1297"/>
                  <a:ext cx="220" cy="151"/>
                </a:xfrm>
                <a:custGeom>
                  <a:avLst/>
                  <a:gdLst>
                    <a:gd name="T0" fmla="*/ 0 w 162"/>
                    <a:gd name="T1" fmla="*/ 0 h 111"/>
                    <a:gd name="T2" fmla="*/ 162 w 162"/>
                    <a:gd name="T3" fmla="*/ 111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62" h="111">
                      <a:moveTo>
                        <a:pt x="0" y="0"/>
                      </a:moveTo>
                      <a:cubicBezTo>
                        <a:pt x="66" y="17"/>
                        <a:pt x="105" y="79"/>
                        <a:pt x="162" y="111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15" name="Freeform 114">
                  <a:extLst>
                    <a:ext uri="{FF2B5EF4-FFF2-40B4-BE49-F238E27FC236}">
                      <a16:creationId xmlns:a16="http://schemas.microsoft.com/office/drawing/2014/main" id="{9155FA37-782A-4760-BF65-BCE1A04471F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156" y="1283"/>
                  <a:ext cx="171" cy="18"/>
                </a:xfrm>
                <a:custGeom>
                  <a:avLst/>
                  <a:gdLst>
                    <a:gd name="T0" fmla="*/ 0 w 126"/>
                    <a:gd name="T1" fmla="*/ 1 h 13"/>
                    <a:gd name="T2" fmla="*/ 126 w 126"/>
                    <a:gd name="T3" fmla="*/ 1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26" h="13">
                      <a:moveTo>
                        <a:pt x="0" y="1"/>
                      </a:moveTo>
                      <a:cubicBezTo>
                        <a:pt x="42" y="0"/>
                        <a:pt x="83" y="13"/>
                        <a:pt x="126" y="1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16" name="Freeform 115">
                  <a:extLst>
                    <a:ext uri="{FF2B5EF4-FFF2-40B4-BE49-F238E27FC236}">
                      <a16:creationId xmlns:a16="http://schemas.microsoft.com/office/drawing/2014/main" id="{DC464807-5461-4765-8FE4-B06E7BE43BE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216" y="1198"/>
                  <a:ext cx="111" cy="99"/>
                </a:xfrm>
                <a:custGeom>
                  <a:avLst/>
                  <a:gdLst>
                    <a:gd name="T0" fmla="*/ 82 w 82"/>
                    <a:gd name="T1" fmla="*/ 73 h 73"/>
                    <a:gd name="T2" fmla="*/ 0 w 82"/>
                    <a:gd name="T3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82" h="73">
                      <a:moveTo>
                        <a:pt x="82" y="73"/>
                      </a:moveTo>
                      <a:cubicBezTo>
                        <a:pt x="59" y="47"/>
                        <a:pt x="32" y="18"/>
                        <a:pt x="0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17" name="Freeform 116">
                  <a:extLst>
                    <a:ext uri="{FF2B5EF4-FFF2-40B4-BE49-F238E27FC236}">
                      <a16:creationId xmlns:a16="http://schemas.microsoft.com/office/drawing/2014/main" id="{D7D9B48E-88E6-409E-8573-4C2AFC0616A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724" y="1662"/>
                  <a:ext cx="92" cy="244"/>
                </a:xfrm>
                <a:custGeom>
                  <a:avLst/>
                  <a:gdLst>
                    <a:gd name="T0" fmla="*/ 0 w 68"/>
                    <a:gd name="T1" fmla="*/ 0 h 180"/>
                    <a:gd name="T2" fmla="*/ 4 w 68"/>
                    <a:gd name="T3" fmla="*/ 180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68" h="180">
                      <a:moveTo>
                        <a:pt x="0" y="0"/>
                      </a:moveTo>
                      <a:cubicBezTo>
                        <a:pt x="68" y="39"/>
                        <a:pt x="40" y="128"/>
                        <a:pt x="4" y="18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18" name="Freeform 117">
                  <a:extLst>
                    <a:ext uri="{FF2B5EF4-FFF2-40B4-BE49-F238E27FC236}">
                      <a16:creationId xmlns:a16="http://schemas.microsoft.com/office/drawing/2014/main" id="{4FEE2241-9B29-42F5-9014-F03EC89E686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729" y="1906"/>
                  <a:ext cx="46" cy="95"/>
                </a:xfrm>
                <a:custGeom>
                  <a:avLst/>
                  <a:gdLst>
                    <a:gd name="T0" fmla="*/ 0 w 34"/>
                    <a:gd name="T1" fmla="*/ 0 h 70"/>
                    <a:gd name="T2" fmla="*/ 30 w 34"/>
                    <a:gd name="T3" fmla="*/ 7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34" h="70">
                      <a:moveTo>
                        <a:pt x="0" y="0"/>
                      </a:moveTo>
                      <a:cubicBezTo>
                        <a:pt x="15" y="21"/>
                        <a:pt x="34" y="41"/>
                        <a:pt x="30" y="7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19" name="Freeform 118">
                  <a:extLst>
                    <a:ext uri="{FF2B5EF4-FFF2-40B4-BE49-F238E27FC236}">
                      <a16:creationId xmlns:a16="http://schemas.microsoft.com/office/drawing/2014/main" id="{AFB854FF-D0BD-4DF0-92F5-39EAACF426C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677" y="1906"/>
                  <a:ext cx="52" cy="14"/>
                </a:xfrm>
                <a:custGeom>
                  <a:avLst/>
                  <a:gdLst>
                    <a:gd name="T0" fmla="*/ 38 w 38"/>
                    <a:gd name="T1" fmla="*/ 0 h 10"/>
                    <a:gd name="T2" fmla="*/ 0 w 38"/>
                    <a:gd name="T3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38" h="10">
                      <a:moveTo>
                        <a:pt x="38" y="0"/>
                      </a:moveTo>
                      <a:cubicBezTo>
                        <a:pt x="25" y="4"/>
                        <a:pt x="13" y="8"/>
                        <a:pt x="0" y="1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20" name="Freeform 119">
                  <a:extLst>
                    <a:ext uri="{FF2B5EF4-FFF2-40B4-BE49-F238E27FC236}">
                      <a16:creationId xmlns:a16="http://schemas.microsoft.com/office/drawing/2014/main" id="{26DFEB2B-0A63-4E7B-AF3B-4236202BC1D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716" y="1662"/>
                  <a:ext cx="8" cy="46"/>
                </a:xfrm>
                <a:custGeom>
                  <a:avLst/>
                  <a:gdLst>
                    <a:gd name="T0" fmla="*/ 6 w 6"/>
                    <a:gd name="T1" fmla="*/ 0 h 34"/>
                    <a:gd name="T2" fmla="*/ 0 w 6"/>
                    <a:gd name="T3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6" h="34">
                      <a:moveTo>
                        <a:pt x="6" y="0"/>
                      </a:moveTo>
                      <a:cubicBezTo>
                        <a:pt x="4" y="11"/>
                        <a:pt x="3" y="23"/>
                        <a:pt x="0" y="34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21" name="Freeform 120">
                  <a:extLst>
                    <a:ext uri="{FF2B5EF4-FFF2-40B4-BE49-F238E27FC236}">
                      <a16:creationId xmlns:a16="http://schemas.microsoft.com/office/drawing/2014/main" id="{9BCCD039-C489-4D2A-929D-824B3D047F6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466" y="1431"/>
                  <a:ext cx="258" cy="231"/>
                </a:xfrm>
                <a:custGeom>
                  <a:avLst/>
                  <a:gdLst>
                    <a:gd name="T0" fmla="*/ 0 w 190"/>
                    <a:gd name="T1" fmla="*/ 0 h 170"/>
                    <a:gd name="T2" fmla="*/ 74 w 190"/>
                    <a:gd name="T3" fmla="*/ 26 h 170"/>
                    <a:gd name="T4" fmla="*/ 149 w 190"/>
                    <a:gd name="T5" fmla="*/ 127 h 170"/>
                    <a:gd name="T6" fmla="*/ 190 w 190"/>
                    <a:gd name="T7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0" h="170">
                      <a:moveTo>
                        <a:pt x="0" y="0"/>
                      </a:moveTo>
                      <a:cubicBezTo>
                        <a:pt x="19" y="17"/>
                        <a:pt x="52" y="12"/>
                        <a:pt x="74" y="26"/>
                      </a:cubicBezTo>
                      <a:cubicBezTo>
                        <a:pt x="104" y="44"/>
                        <a:pt x="118" y="98"/>
                        <a:pt x="149" y="127"/>
                      </a:cubicBezTo>
                      <a:cubicBezTo>
                        <a:pt x="166" y="143"/>
                        <a:pt x="188" y="148"/>
                        <a:pt x="190" y="17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22" name="Freeform 121">
                  <a:extLst>
                    <a:ext uri="{FF2B5EF4-FFF2-40B4-BE49-F238E27FC236}">
                      <a16:creationId xmlns:a16="http://schemas.microsoft.com/office/drawing/2014/main" id="{375F469E-83AB-4CCF-BCD2-FD37B2E189F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555" y="1253"/>
                  <a:ext cx="53" cy="48"/>
                </a:xfrm>
                <a:custGeom>
                  <a:avLst/>
                  <a:gdLst>
                    <a:gd name="T0" fmla="*/ 0 w 39"/>
                    <a:gd name="T1" fmla="*/ 0 h 35"/>
                    <a:gd name="T2" fmla="*/ 39 w 39"/>
                    <a:gd name="T3" fmla="*/ 3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39" h="35">
                      <a:moveTo>
                        <a:pt x="0" y="0"/>
                      </a:moveTo>
                      <a:cubicBezTo>
                        <a:pt x="12" y="13"/>
                        <a:pt x="26" y="24"/>
                        <a:pt x="39" y="35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23" name="Freeform 122">
                  <a:extLst>
                    <a:ext uri="{FF2B5EF4-FFF2-40B4-BE49-F238E27FC236}">
                      <a16:creationId xmlns:a16="http://schemas.microsoft.com/office/drawing/2014/main" id="{072655F4-2C7F-493E-96C1-28442ED557F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542" y="1252"/>
                  <a:ext cx="13" cy="3"/>
                </a:xfrm>
                <a:custGeom>
                  <a:avLst/>
                  <a:gdLst>
                    <a:gd name="T0" fmla="*/ 0 w 9"/>
                    <a:gd name="T1" fmla="*/ 0 h 2"/>
                    <a:gd name="T2" fmla="*/ 9 w 9"/>
                    <a:gd name="T3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9" h="2">
                      <a:moveTo>
                        <a:pt x="0" y="0"/>
                      </a:moveTo>
                      <a:cubicBezTo>
                        <a:pt x="3" y="2"/>
                        <a:pt x="7" y="2"/>
                        <a:pt x="9" y="1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24" name="Freeform 123">
                  <a:extLst>
                    <a:ext uri="{FF2B5EF4-FFF2-40B4-BE49-F238E27FC236}">
                      <a16:creationId xmlns:a16="http://schemas.microsoft.com/office/drawing/2014/main" id="{7B1E01F4-33A4-4289-B9CB-51D1333C489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555" y="1214"/>
                  <a:ext cx="25" cy="39"/>
                </a:xfrm>
                <a:custGeom>
                  <a:avLst/>
                  <a:gdLst>
                    <a:gd name="T0" fmla="*/ 0 w 19"/>
                    <a:gd name="T1" fmla="*/ 29 h 29"/>
                    <a:gd name="T2" fmla="*/ 19 w 19"/>
                    <a:gd name="T3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9" h="29">
                      <a:moveTo>
                        <a:pt x="0" y="29"/>
                      </a:moveTo>
                      <a:cubicBezTo>
                        <a:pt x="4" y="18"/>
                        <a:pt x="10" y="8"/>
                        <a:pt x="19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25" name="Freeform 124">
                  <a:extLst>
                    <a:ext uri="{FF2B5EF4-FFF2-40B4-BE49-F238E27FC236}">
                      <a16:creationId xmlns:a16="http://schemas.microsoft.com/office/drawing/2014/main" id="{E61B1233-9886-4DAD-8F5C-F713474C69E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065" y="1486"/>
                  <a:ext cx="0" cy="16"/>
                </a:xfrm>
                <a:custGeom>
                  <a:avLst/>
                  <a:gdLst>
                    <a:gd name="T0" fmla="*/ 0 h 12"/>
                    <a:gd name="T1" fmla="*/ 12 h 1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</a:cxnLst>
                  <a:rect l="0" t="0" r="r" b="b"/>
                  <a:pathLst>
                    <a:path h="12">
                      <a:moveTo>
                        <a:pt x="0" y="0"/>
                      </a:moveTo>
                      <a:cubicBezTo>
                        <a:pt x="0" y="4"/>
                        <a:pt x="0" y="8"/>
                        <a:pt x="0" y="12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26" name="Freeform 125">
                  <a:extLst>
                    <a:ext uri="{FF2B5EF4-FFF2-40B4-BE49-F238E27FC236}">
                      <a16:creationId xmlns:a16="http://schemas.microsoft.com/office/drawing/2014/main" id="{F9518812-56F7-43EF-B234-F1ECD5F2FD3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021" y="1486"/>
                  <a:ext cx="44" cy="43"/>
                </a:xfrm>
                <a:custGeom>
                  <a:avLst/>
                  <a:gdLst>
                    <a:gd name="T0" fmla="*/ 0 w 32"/>
                    <a:gd name="T1" fmla="*/ 32 h 32"/>
                    <a:gd name="T2" fmla="*/ 32 w 32"/>
                    <a:gd name="T3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32" h="32">
                      <a:moveTo>
                        <a:pt x="0" y="32"/>
                      </a:moveTo>
                      <a:cubicBezTo>
                        <a:pt x="6" y="19"/>
                        <a:pt x="17" y="2"/>
                        <a:pt x="32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27" name="Freeform 126">
                  <a:extLst>
                    <a:ext uri="{FF2B5EF4-FFF2-40B4-BE49-F238E27FC236}">
                      <a16:creationId xmlns:a16="http://schemas.microsoft.com/office/drawing/2014/main" id="{4AEB0979-E038-466F-988E-8C5475A79FF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065" y="1311"/>
                  <a:ext cx="266" cy="175"/>
                </a:xfrm>
                <a:custGeom>
                  <a:avLst/>
                  <a:gdLst>
                    <a:gd name="T0" fmla="*/ 0 w 196"/>
                    <a:gd name="T1" fmla="*/ 128 h 128"/>
                    <a:gd name="T2" fmla="*/ 49 w 196"/>
                    <a:gd name="T3" fmla="*/ 69 h 128"/>
                    <a:gd name="T4" fmla="*/ 113 w 196"/>
                    <a:gd name="T5" fmla="*/ 21 h 128"/>
                    <a:gd name="T6" fmla="*/ 196 w 196"/>
                    <a:gd name="T7" fmla="*/ 0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6" h="128">
                      <a:moveTo>
                        <a:pt x="0" y="128"/>
                      </a:moveTo>
                      <a:cubicBezTo>
                        <a:pt x="8" y="106"/>
                        <a:pt x="27" y="81"/>
                        <a:pt x="49" y="69"/>
                      </a:cubicBezTo>
                      <a:cubicBezTo>
                        <a:pt x="75" y="55"/>
                        <a:pt x="93" y="32"/>
                        <a:pt x="113" y="21"/>
                      </a:cubicBezTo>
                      <a:cubicBezTo>
                        <a:pt x="138" y="7"/>
                        <a:pt x="171" y="13"/>
                        <a:pt x="196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28" name="Freeform 127">
                  <a:extLst>
                    <a:ext uri="{FF2B5EF4-FFF2-40B4-BE49-F238E27FC236}">
                      <a16:creationId xmlns:a16="http://schemas.microsoft.com/office/drawing/2014/main" id="{A263062E-698A-44FE-8887-101AAA0C173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048" y="1643"/>
                  <a:ext cx="0" cy="16"/>
                </a:xfrm>
                <a:custGeom>
                  <a:avLst/>
                  <a:gdLst>
                    <a:gd name="T0" fmla="*/ 0 h 12"/>
                    <a:gd name="T1" fmla="*/ 12 h 1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</a:cxnLst>
                  <a:rect l="0" t="0" r="r" b="b"/>
                  <a:pathLst>
                    <a:path h="12">
                      <a:moveTo>
                        <a:pt x="0" y="0"/>
                      </a:moveTo>
                      <a:cubicBezTo>
                        <a:pt x="0" y="4"/>
                        <a:pt x="0" y="8"/>
                        <a:pt x="0" y="12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29" name="Freeform 128">
                  <a:extLst>
                    <a:ext uri="{FF2B5EF4-FFF2-40B4-BE49-F238E27FC236}">
                      <a16:creationId xmlns:a16="http://schemas.microsoft.com/office/drawing/2014/main" id="{90403D89-03E7-4F17-8BC2-DFB1E5DA5B6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972" y="1643"/>
                  <a:ext cx="76" cy="103"/>
                </a:xfrm>
                <a:custGeom>
                  <a:avLst/>
                  <a:gdLst>
                    <a:gd name="T0" fmla="*/ 0 w 56"/>
                    <a:gd name="T1" fmla="*/ 76 h 76"/>
                    <a:gd name="T2" fmla="*/ 56 w 56"/>
                    <a:gd name="T3" fmla="*/ 0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56" h="76">
                      <a:moveTo>
                        <a:pt x="0" y="76"/>
                      </a:moveTo>
                      <a:cubicBezTo>
                        <a:pt x="3" y="43"/>
                        <a:pt x="28" y="16"/>
                        <a:pt x="56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30" name="Freeform 129">
                  <a:extLst>
                    <a:ext uri="{FF2B5EF4-FFF2-40B4-BE49-F238E27FC236}">
                      <a16:creationId xmlns:a16="http://schemas.microsoft.com/office/drawing/2014/main" id="{D2EDE25B-CF3C-4161-A364-3FF633AC5D5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048" y="1410"/>
                  <a:ext cx="370" cy="233"/>
                </a:xfrm>
                <a:custGeom>
                  <a:avLst/>
                  <a:gdLst>
                    <a:gd name="T0" fmla="*/ 0 w 272"/>
                    <a:gd name="T1" fmla="*/ 172 h 172"/>
                    <a:gd name="T2" fmla="*/ 49 w 272"/>
                    <a:gd name="T3" fmla="*/ 117 h 172"/>
                    <a:gd name="T4" fmla="*/ 116 w 272"/>
                    <a:gd name="T5" fmla="*/ 86 h 172"/>
                    <a:gd name="T6" fmla="*/ 205 w 272"/>
                    <a:gd name="T7" fmla="*/ 17 h 172"/>
                    <a:gd name="T8" fmla="*/ 272 w 272"/>
                    <a:gd name="T9" fmla="*/ 0 h 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2" h="172">
                      <a:moveTo>
                        <a:pt x="0" y="172"/>
                      </a:moveTo>
                      <a:cubicBezTo>
                        <a:pt x="8" y="152"/>
                        <a:pt x="30" y="130"/>
                        <a:pt x="49" y="117"/>
                      </a:cubicBezTo>
                      <a:cubicBezTo>
                        <a:pt x="68" y="104"/>
                        <a:pt x="94" y="101"/>
                        <a:pt x="116" y="86"/>
                      </a:cubicBezTo>
                      <a:cubicBezTo>
                        <a:pt x="153" y="62"/>
                        <a:pt x="162" y="30"/>
                        <a:pt x="205" y="17"/>
                      </a:cubicBezTo>
                      <a:cubicBezTo>
                        <a:pt x="230" y="9"/>
                        <a:pt x="253" y="17"/>
                        <a:pt x="272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31" name="Freeform 130">
                  <a:extLst>
                    <a:ext uri="{FF2B5EF4-FFF2-40B4-BE49-F238E27FC236}">
                      <a16:creationId xmlns:a16="http://schemas.microsoft.com/office/drawing/2014/main" id="{971DED19-C252-4F91-973B-D5189AA7AFB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208" y="1488"/>
                  <a:ext cx="173" cy="60"/>
                </a:xfrm>
                <a:custGeom>
                  <a:avLst/>
                  <a:gdLst>
                    <a:gd name="T0" fmla="*/ 0 w 128"/>
                    <a:gd name="T1" fmla="*/ 0 h 44"/>
                    <a:gd name="T2" fmla="*/ 128 w 128"/>
                    <a:gd name="T3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28" h="44">
                      <a:moveTo>
                        <a:pt x="0" y="0"/>
                      </a:moveTo>
                      <a:cubicBezTo>
                        <a:pt x="31" y="44"/>
                        <a:pt x="88" y="19"/>
                        <a:pt x="128" y="44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32" name="Freeform 131">
                  <a:extLst>
                    <a:ext uri="{FF2B5EF4-FFF2-40B4-BE49-F238E27FC236}">
                      <a16:creationId xmlns:a16="http://schemas.microsoft.com/office/drawing/2014/main" id="{740014AD-D86C-49A2-A87B-09EDD6D9055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381" y="1507"/>
                  <a:ext cx="68" cy="41"/>
                </a:xfrm>
                <a:custGeom>
                  <a:avLst/>
                  <a:gdLst>
                    <a:gd name="T0" fmla="*/ 0 w 50"/>
                    <a:gd name="T1" fmla="*/ 30 h 30"/>
                    <a:gd name="T2" fmla="*/ 50 w 50"/>
                    <a:gd name="T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50" h="30">
                      <a:moveTo>
                        <a:pt x="0" y="30"/>
                      </a:moveTo>
                      <a:cubicBezTo>
                        <a:pt x="19" y="26"/>
                        <a:pt x="39" y="18"/>
                        <a:pt x="50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33" name="Freeform 132">
                  <a:extLst>
                    <a:ext uri="{FF2B5EF4-FFF2-40B4-BE49-F238E27FC236}">
                      <a16:creationId xmlns:a16="http://schemas.microsoft.com/office/drawing/2014/main" id="{C40D0DA7-437D-48FF-B463-7C0AF2D58E2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381" y="1548"/>
                  <a:ext cx="54" cy="185"/>
                </a:xfrm>
                <a:custGeom>
                  <a:avLst/>
                  <a:gdLst>
                    <a:gd name="T0" fmla="*/ 0 w 39"/>
                    <a:gd name="T1" fmla="*/ 0 h 136"/>
                    <a:gd name="T2" fmla="*/ 16 w 39"/>
                    <a:gd name="T3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39" h="136">
                      <a:moveTo>
                        <a:pt x="0" y="0"/>
                      </a:moveTo>
                      <a:cubicBezTo>
                        <a:pt x="39" y="34"/>
                        <a:pt x="30" y="92"/>
                        <a:pt x="16" y="136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34" name="Freeform 133">
                  <a:extLst>
                    <a:ext uri="{FF2B5EF4-FFF2-40B4-BE49-F238E27FC236}">
                      <a16:creationId xmlns:a16="http://schemas.microsoft.com/office/drawing/2014/main" id="{547B252F-C4E6-48C3-B5F2-9344F34F45D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403" y="1733"/>
                  <a:ext cx="17" cy="27"/>
                </a:xfrm>
                <a:custGeom>
                  <a:avLst/>
                  <a:gdLst>
                    <a:gd name="T0" fmla="*/ 0 w 12"/>
                    <a:gd name="T1" fmla="*/ 0 h 20"/>
                    <a:gd name="T2" fmla="*/ 12 w 12"/>
                    <a:gd name="T3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2" h="20">
                      <a:moveTo>
                        <a:pt x="0" y="0"/>
                      </a:moveTo>
                      <a:cubicBezTo>
                        <a:pt x="6" y="5"/>
                        <a:pt x="8" y="14"/>
                        <a:pt x="12" y="2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35" name="Freeform 134">
                  <a:extLst>
                    <a:ext uri="{FF2B5EF4-FFF2-40B4-BE49-F238E27FC236}">
                      <a16:creationId xmlns:a16="http://schemas.microsoft.com/office/drawing/2014/main" id="{88323F61-9595-46A4-9CFE-8B6B6D9274E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420" y="1756"/>
                  <a:ext cx="19" cy="7"/>
                </a:xfrm>
                <a:custGeom>
                  <a:avLst/>
                  <a:gdLst>
                    <a:gd name="T0" fmla="*/ 0 w 14"/>
                    <a:gd name="T1" fmla="*/ 3 h 5"/>
                    <a:gd name="T2" fmla="*/ 14 w 14"/>
                    <a:gd name="T3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4" h="5">
                      <a:moveTo>
                        <a:pt x="0" y="3"/>
                      </a:moveTo>
                      <a:cubicBezTo>
                        <a:pt x="5" y="0"/>
                        <a:pt x="9" y="4"/>
                        <a:pt x="14" y="5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36" name="Freeform 135">
                  <a:extLst>
                    <a:ext uri="{FF2B5EF4-FFF2-40B4-BE49-F238E27FC236}">
                      <a16:creationId xmlns:a16="http://schemas.microsoft.com/office/drawing/2014/main" id="{B44DC6F5-C3D6-4B87-AD3B-7ACBD18E4A2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376" y="1760"/>
                  <a:ext cx="44" cy="14"/>
                </a:xfrm>
                <a:custGeom>
                  <a:avLst/>
                  <a:gdLst>
                    <a:gd name="T0" fmla="*/ 32 w 32"/>
                    <a:gd name="T1" fmla="*/ 0 h 10"/>
                    <a:gd name="T2" fmla="*/ 0 w 32"/>
                    <a:gd name="T3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32" h="10">
                      <a:moveTo>
                        <a:pt x="32" y="0"/>
                      </a:moveTo>
                      <a:cubicBezTo>
                        <a:pt x="20" y="1"/>
                        <a:pt x="12" y="10"/>
                        <a:pt x="0" y="1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37" name="Freeform 136">
                  <a:extLst>
                    <a:ext uri="{FF2B5EF4-FFF2-40B4-BE49-F238E27FC236}">
                      <a16:creationId xmlns:a16="http://schemas.microsoft.com/office/drawing/2014/main" id="{FB1ADA3B-440C-4BBE-997D-41F6EF449EE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324" y="1774"/>
                  <a:ext cx="52" cy="59"/>
                </a:xfrm>
                <a:custGeom>
                  <a:avLst/>
                  <a:gdLst>
                    <a:gd name="T0" fmla="*/ 38 w 38"/>
                    <a:gd name="T1" fmla="*/ 0 h 44"/>
                    <a:gd name="T2" fmla="*/ 0 w 38"/>
                    <a:gd name="T3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38" h="44">
                      <a:moveTo>
                        <a:pt x="38" y="0"/>
                      </a:moveTo>
                      <a:cubicBezTo>
                        <a:pt x="22" y="11"/>
                        <a:pt x="15" y="31"/>
                        <a:pt x="0" y="44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38" name="Freeform 137">
                  <a:extLst>
                    <a:ext uri="{FF2B5EF4-FFF2-40B4-BE49-F238E27FC236}">
                      <a16:creationId xmlns:a16="http://schemas.microsoft.com/office/drawing/2014/main" id="{37B88FDE-2CB4-4A18-8506-23A13A8BDE1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023" y="1643"/>
                  <a:ext cx="73" cy="24"/>
                </a:xfrm>
                <a:custGeom>
                  <a:avLst/>
                  <a:gdLst>
                    <a:gd name="T0" fmla="*/ 0 w 54"/>
                    <a:gd name="T1" fmla="*/ 18 h 18"/>
                    <a:gd name="T2" fmla="*/ 54 w 54"/>
                    <a:gd name="T3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54" h="18">
                      <a:moveTo>
                        <a:pt x="0" y="18"/>
                      </a:moveTo>
                      <a:cubicBezTo>
                        <a:pt x="15" y="3"/>
                        <a:pt x="37" y="7"/>
                        <a:pt x="54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39" name="Freeform 138">
                  <a:extLst>
                    <a:ext uri="{FF2B5EF4-FFF2-40B4-BE49-F238E27FC236}">
                      <a16:creationId xmlns:a16="http://schemas.microsoft.com/office/drawing/2014/main" id="{07E81A6E-A0A5-4225-8FAA-39D530AF71B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988" y="1667"/>
                  <a:ext cx="35" cy="47"/>
                </a:xfrm>
                <a:custGeom>
                  <a:avLst/>
                  <a:gdLst>
                    <a:gd name="T0" fmla="*/ 0 w 26"/>
                    <a:gd name="T1" fmla="*/ 34 h 34"/>
                    <a:gd name="T2" fmla="*/ 26 w 26"/>
                    <a:gd name="T3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26" h="34">
                      <a:moveTo>
                        <a:pt x="0" y="34"/>
                      </a:moveTo>
                      <a:cubicBezTo>
                        <a:pt x="7" y="22"/>
                        <a:pt x="22" y="14"/>
                        <a:pt x="26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40" name="Freeform 139">
                  <a:extLst>
                    <a:ext uri="{FF2B5EF4-FFF2-40B4-BE49-F238E27FC236}">
                      <a16:creationId xmlns:a16="http://schemas.microsoft.com/office/drawing/2014/main" id="{D2946070-99AC-42F7-88E2-63C7040B8FA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995" y="1463"/>
                  <a:ext cx="213" cy="204"/>
                </a:xfrm>
                <a:custGeom>
                  <a:avLst/>
                  <a:gdLst>
                    <a:gd name="T0" fmla="*/ 21 w 157"/>
                    <a:gd name="T1" fmla="*/ 151 h 151"/>
                    <a:gd name="T2" fmla="*/ 4 w 157"/>
                    <a:gd name="T3" fmla="*/ 74 h 151"/>
                    <a:gd name="T4" fmla="*/ 94 w 157"/>
                    <a:gd name="T5" fmla="*/ 2 h 151"/>
                    <a:gd name="T6" fmla="*/ 157 w 157"/>
                    <a:gd name="T7" fmla="*/ 19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57" h="151">
                      <a:moveTo>
                        <a:pt x="21" y="151"/>
                      </a:moveTo>
                      <a:cubicBezTo>
                        <a:pt x="18" y="128"/>
                        <a:pt x="0" y="101"/>
                        <a:pt x="4" y="74"/>
                      </a:cubicBezTo>
                      <a:cubicBezTo>
                        <a:pt x="11" y="33"/>
                        <a:pt x="42" y="0"/>
                        <a:pt x="94" y="2"/>
                      </a:cubicBezTo>
                      <a:cubicBezTo>
                        <a:pt x="111" y="3"/>
                        <a:pt x="133" y="19"/>
                        <a:pt x="157" y="19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41" name="Freeform 140">
                  <a:extLst>
                    <a:ext uri="{FF2B5EF4-FFF2-40B4-BE49-F238E27FC236}">
                      <a16:creationId xmlns:a16="http://schemas.microsoft.com/office/drawing/2014/main" id="{C0799E2C-4E2F-4F48-BED5-8B8C4F11992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208" y="1448"/>
                  <a:ext cx="100" cy="40"/>
                </a:xfrm>
                <a:custGeom>
                  <a:avLst/>
                  <a:gdLst>
                    <a:gd name="T0" fmla="*/ 0 w 74"/>
                    <a:gd name="T1" fmla="*/ 30 h 30"/>
                    <a:gd name="T2" fmla="*/ 74 w 74"/>
                    <a:gd name="T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74" h="30">
                      <a:moveTo>
                        <a:pt x="0" y="30"/>
                      </a:moveTo>
                      <a:cubicBezTo>
                        <a:pt x="27" y="28"/>
                        <a:pt x="53" y="18"/>
                        <a:pt x="74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42" name="Freeform 141">
                  <a:extLst>
                    <a:ext uri="{FF2B5EF4-FFF2-40B4-BE49-F238E27FC236}">
                      <a16:creationId xmlns:a16="http://schemas.microsoft.com/office/drawing/2014/main" id="{3A96613A-10E4-4883-BDF8-60034EF0C8A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376" y="1733"/>
                  <a:ext cx="27" cy="41"/>
                </a:xfrm>
                <a:custGeom>
                  <a:avLst/>
                  <a:gdLst>
                    <a:gd name="T0" fmla="*/ 20 w 20"/>
                    <a:gd name="T1" fmla="*/ 0 h 30"/>
                    <a:gd name="T2" fmla="*/ 0 w 20"/>
                    <a:gd name="T3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20" h="30">
                      <a:moveTo>
                        <a:pt x="20" y="0"/>
                      </a:moveTo>
                      <a:cubicBezTo>
                        <a:pt x="11" y="7"/>
                        <a:pt x="5" y="20"/>
                        <a:pt x="0" y="3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43" name="Freeform 142">
                  <a:extLst>
                    <a:ext uri="{FF2B5EF4-FFF2-40B4-BE49-F238E27FC236}">
                      <a16:creationId xmlns:a16="http://schemas.microsoft.com/office/drawing/2014/main" id="{FF5BDB5F-5D9C-4488-B917-7C82E47B734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593" y="1771"/>
                  <a:ext cx="41" cy="46"/>
                </a:xfrm>
                <a:custGeom>
                  <a:avLst/>
                  <a:gdLst>
                    <a:gd name="T0" fmla="*/ 0 w 30"/>
                    <a:gd name="T1" fmla="*/ 0 h 34"/>
                    <a:gd name="T2" fmla="*/ 30 w 30"/>
                    <a:gd name="T3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30" h="34">
                      <a:moveTo>
                        <a:pt x="0" y="0"/>
                      </a:moveTo>
                      <a:cubicBezTo>
                        <a:pt x="10" y="11"/>
                        <a:pt x="17" y="25"/>
                        <a:pt x="30" y="34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44" name="Freeform 143">
                  <a:extLst>
                    <a:ext uri="{FF2B5EF4-FFF2-40B4-BE49-F238E27FC236}">
                      <a16:creationId xmlns:a16="http://schemas.microsoft.com/office/drawing/2014/main" id="{A326D586-9EB4-4B99-8E4C-E74478A394D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056" y="2015"/>
                  <a:ext cx="59" cy="114"/>
                </a:xfrm>
                <a:custGeom>
                  <a:avLst/>
                  <a:gdLst>
                    <a:gd name="T0" fmla="*/ 44 w 44"/>
                    <a:gd name="T1" fmla="*/ 0 h 84"/>
                    <a:gd name="T2" fmla="*/ 0 w 44"/>
                    <a:gd name="T3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44" h="84">
                      <a:moveTo>
                        <a:pt x="44" y="0"/>
                      </a:moveTo>
                      <a:cubicBezTo>
                        <a:pt x="19" y="23"/>
                        <a:pt x="14" y="55"/>
                        <a:pt x="0" y="84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45" name="Freeform 144">
                  <a:extLst>
                    <a:ext uri="{FF2B5EF4-FFF2-40B4-BE49-F238E27FC236}">
                      <a16:creationId xmlns:a16="http://schemas.microsoft.com/office/drawing/2014/main" id="{7A2E3A3F-765D-4D64-ACCC-BD1CB8637F1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056" y="2129"/>
                  <a:ext cx="95" cy="15"/>
                </a:xfrm>
                <a:custGeom>
                  <a:avLst/>
                  <a:gdLst>
                    <a:gd name="T0" fmla="*/ 0 w 70"/>
                    <a:gd name="T1" fmla="*/ 0 h 11"/>
                    <a:gd name="T2" fmla="*/ 70 w 70"/>
                    <a:gd name="T3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70" h="11">
                      <a:moveTo>
                        <a:pt x="0" y="0"/>
                      </a:moveTo>
                      <a:cubicBezTo>
                        <a:pt x="23" y="6"/>
                        <a:pt x="46" y="11"/>
                        <a:pt x="70" y="1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46" name="Freeform 145">
                  <a:extLst>
                    <a:ext uri="{FF2B5EF4-FFF2-40B4-BE49-F238E27FC236}">
                      <a16:creationId xmlns:a16="http://schemas.microsoft.com/office/drawing/2014/main" id="{E5549B73-92A3-46A7-9672-7F5610A3D82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945" y="2129"/>
                  <a:ext cx="111" cy="62"/>
                </a:xfrm>
                <a:custGeom>
                  <a:avLst/>
                  <a:gdLst>
                    <a:gd name="T0" fmla="*/ 82 w 82"/>
                    <a:gd name="T1" fmla="*/ 0 h 46"/>
                    <a:gd name="T2" fmla="*/ 0 w 82"/>
                    <a:gd name="T3" fmla="*/ 46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82" h="46">
                      <a:moveTo>
                        <a:pt x="82" y="0"/>
                      </a:moveTo>
                      <a:cubicBezTo>
                        <a:pt x="50" y="5"/>
                        <a:pt x="22" y="21"/>
                        <a:pt x="0" y="46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47" name="Freeform 146">
                  <a:extLst>
                    <a:ext uri="{FF2B5EF4-FFF2-40B4-BE49-F238E27FC236}">
                      <a16:creationId xmlns:a16="http://schemas.microsoft.com/office/drawing/2014/main" id="{324508EA-107E-44C9-ABD7-1B0F360A485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499" y="2270"/>
                  <a:ext cx="12" cy="68"/>
                </a:xfrm>
                <a:custGeom>
                  <a:avLst/>
                  <a:gdLst>
                    <a:gd name="T0" fmla="*/ 6 w 9"/>
                    <a:gd name="T1" fmla="*/ 0 h 50"/>
                    <a:gd name="T2" fmla="*/ 0 w 9"/>
                    <a:gd name="T3" fmla="*/ 5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9" h="50">
                      <a:moveTo>
                        <a:pt x="6" y="0"/>
                      </a:moveTo>
                      <a:cubicBezTo>
                        <a:pt x="9" y="16"/>
                        <a:pt x="4" y="35"/>
                        <a:pt x="0" y="5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48" name="Freeform 147">
                  <a:extLst>
                    <a:ext uri="{FF2B5EF4-FFF2-40B4-BE49-F238E27FC236}">
                      <a16:creationId xmlns:a16="http://schemas.microsoft.com/office/drawing/2014/main" id="{5EF39FD4-7663-4EC9-A20F-833D135BFEB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423" y="2270"/>
                  <a:ext cx="84" cy="36"/>
                </a:xfrm>
                <a:custGeom>
                  <a:avLst/>
                  <a:gdLst>
                    <a:gd name="T0" fmla="*/ 0 w 62"/>
                    <a:gd name="T1" fmla="*/ 26 h 26"/>
                    <a:gd name="T2" fmla="*/ 62 w 62"/>
                    <a:gd name="T3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62" h="26">
                      <a:moveTo>
                        <a:pt x="0" y="26"/>
                      </a:moveTo>
                      <a:cubicBezTo>
                        <a:pt x="22" y="20"/>
                        <a:pt x="41" y="8"/>
                        <a:pt x="62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49" name="Freeform 148">
                  <a:extLst>
                    <a:ext uri="{FF2B5EF4-FFF2-40B4-BE49-F238E27FC236}">
                      <a16:creationId xmlns:a16="http://schemas.microsoft.com/office/drawing/2014/main" id="{42441268-FDB5-49B2-BB5D-6154124970D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507" y="2128"/>
                  <a:ext cx="230" cy="142"/>
                </a:xfrm>
                <a:custGeom>
                  <a:avLst/>
                  <a:gdLst>
                    <a:gd name="T0" fmla="*/ 0 w 169"/>
                    <a:gd name="T1" fmla="*/ 105 h 105"/>
                    <a:gd name="T2" fmla="*/ 55 w 169"/>
                    <a:gd name="T3" fmla="*/ 60 h 105"/>
                    <a:gd name="T4" fmla="*/ 169 w 169"/>
                    <a:gd name="T5" fmla="*/ 0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69" h="105">
                      <a:moveTo>
                        <a:pt x="0" y="105"/>
                      </a:moveTo>
                      <a:cubicBezTo>
                        <a:pt x="12" y="85"/>
                        <a:pt x="34" y="67"/>
                        <a:pt x="55" y="60"/>
                      </a:cubicBezTo>
                      <a:cubicBezTo>
                        <a:pt x="102" y="45"/>
                        <a:pt x="111" y="2"/>
                        <a:pt x="169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50" name="Freeform 149">
                  <a:extLst>
                    <a:ext uri="{FF2B5EF4-FFF2-40B4-BE49-F238E27FC236}">
                      <a16:creationId xmlns:a16="http://schemas.microsoft.com/office/drawing/2014/main" id="{9B083F4A-F743-499A-B221-3EDDC47C7C5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697" y="2086"/>
                  <a:ext cx="40" cy="42"/>
                </a:xfrm>
                <a:custGeom>
                  <a:avLst/>
                  <a:gdLst>
                    <a:gd name="T0" fmla="*/ 29 w 29"/>
                    <a:gd name="T1" fmla="*/ 31 h 31"/>
                    <a:gd name="T2" fmla="*/ 0 w 29"/>
                    <a:gd name="T3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29" h="31">
                      <a:moveTo>
                        <a:pt x="29" y="31"/>
                      </a:moveTo>
                      <a:cubicBezTo>
                        <a:pt x="19" y="21"/>
                        <a:pt x="7" y="14"/>
                        <a:pt x="0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51" name="Freeform 150">
                  <a:extLst>
                    <a:ext uri="{FF2B5EF4-FFF2-40B4-BE49-F238E27FC236}">
                      <a16:creationId xmlns:a16="http://schemas.microsoft.com/office/drawing/2014/main" id="{C58EA808-51B6-447D-A1E6-D569EF13BAB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613" y="2082"/>
                  <a:ext cx="84" cy="12"/>
                </a:xfrm>
                <a:custGeom>
                  <a:avLst/>
                  <a:gdLst>
                    <a:gd name="T0" fmla="*/ 62 w 62"/>
                    <a:gd name="T1" fmla="*/ 3 h 9"/>
                    <a:gd name="T2" fmla="*/ 0 w 62"/>
                    <a:gd name="T3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62" h="9">
                      <a:moveTo>
                        <a:pt x="62" y="3"/>
                      </a:moveTo>
                      <a:cubicBezTo>
                        <a:pt x="41" y="8"/>
                        <a:pt x="20" y="0"/>
                        <a:pt x="0" y="9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52" name="Freeform 151">
                  <a:extLst>
                    <a:ext uri="{FF2B5EF4-FFF2-40B4-BE49-F238E27FC236}">
                      <a16:creationId xmlns:a16="http://schemas.microsoft.com/office/drawing/2014/main" id="{A0D36CA5-FCDD-49B1-BBE6-097010A2CA2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697" y="2061"/>
                  <a:ext cx="17" cy="25"/>
                </a:xfrm>
                <a:custGeom>
                  <a:avLst/>
                  <a:gdLst>
                    <a:gd name="T0" fmla="*/ 0 w 12"/>
                    <a:gd name="T1" fmla="*/ 18 h 18"/>
                    <a:gd name="T2" fmla="*/ 10 w 12"/>
                    <a:gd name="T3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2" h="18">
                      <a:moveTo>
                        <a:pt x="0" y="18"/>
                      </a:moveTo>
                      <a:cubicBezTo>
                        <a:pt x="2" y="11"/>
                        <a:pt x="12" y="8"/>
                        <a:pt x="10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53" name="Freeform 152">
                  <a:extLst>
                    <a:ext uri="{FF2B5EF4-FFF2-40B4-BE49-F238E27FC236}">
                      <a16:creationId xmlns:a16="http://schemas.microsoft.com/office/drawing/2014/main" id="{C26AC9B1-0B29-4745-AC6A-0958C499562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737" y="2050"/>
                  <a:ext cx="256" cy="89"/>
                </a:xfrm>
                <a:custGeom>
                  <a:avLst/>
                  <a:gdLst>
                    <a:gd name="T0" fmla="*/ 0 w 189"/>
                    <a:gd name="T1" fmla="*/ 57 h 65"/>
                    <a:gd name="T2" fmla="*/ 78 w 189"/>
                    <a:gd name="T3" fmla="*/ 37 h 65"/>
                    <a:gd name="T4" fmla="*/ 189 w 189"/>
                    <a:gd name="T5" fmla="*/ 0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89" h="65">
                      <a:moveTo>
                        <a:pt x="0" y="57"/>
                      </a:moveTo>
                      <a:cubicBezTo>
                        <a:pt x="17" y="65"/>
                        <a:pt x="57" y="44"/>
                        <a:pt x="78" y="37"/>
                      </a:cubicBezTo>
                      <a:cubicBezTo>
                        <a:pt x="126" y="20"/>
                        <a:pt x="166" y="32"/>
                        <a:pt x="189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54" name="Freeform 153">
                  <a:extLst>
                    <a:ext uri="{FF2B5EF4-FFF2-40B4-BE49-F238E27FC236}">
                      <a16:creationId xmlns:a16="http://schemas.microsoft.com/office/drawing/2014/main" id="{6CC9DBED-67D8-43D3-AC5A-883FE4B5D3A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993" y="1936"/>
                  <a:ext cx="103" cy="114"/>
                </a:xfrm>
                <a:custGeom>
                  <a:avLst/>
                  <a:gdLst>
                    <a:gd name="T0" fmla="*/ 0 w 76"/>
                    <a:gd name="T1" fmla="*/ 84 h 84"/>
                    <a:gd name="T2" fmla="*/ 76 w 76"/>
                    <a:gd name="T3" fmla="*/ 0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76" h="84">
                      <a:moveTo>
                        <a:pt x="0" y="84"/>
                      </a:moveTo>
                      <a:cubicBezTo>
                        <a:pt x="15" y="48"/>
                        <a:pt x="30" y="4"/>
                        <a:pt x="76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55" name="Freeform 154">
                  <a:extLst>
                    <a:ext uri="{FF2B5EF4-FFF2-40B4-BE49-F238E27FC236}">
                      <a16:creationId xmlns:a16="http://schemas.microsoft.com/office/drawing/2014/main" id="{3D3176D5-9BF1-4048-870E-4EA71B7F91E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993" y="2007"/>
                  <a:ext cx="122" cy="54"/>
                </a:xfrm>
                <a:custGeom>
                  <a:avLst/>
                  <a:gdLst>
                    <a:gd name="T0" fmla="*/ 0 w 90"/>
                    <a:gd name="T1" fmla="*/ 32 h 40"/>
                    <a:gd name="T2" fmla="*/ 90 w 90"/>
                    <a:gd name="T3" fmla="*/ 6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90" h="40">
                      <a:moveTo>
                        <a:pt x="0" y="32"/>
                      </a:moveTo>
                      <a:cubicBezTo>
                        <a:pt x="35" y="40"/>
                        <a:pt x="57" y="0"/>
                        <a:pt x="90" y="6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56" name="Freeform 155">
                  <a:extLst>
                    <a:ext uri="{FF2B5EF4-FFF2-40B4-BE49-F238E27FC236}">
                      <a16:creationId xmlns:a16="http://schemas.microsoft.com/office/drawing/2014/main" id="{1F895F9C-FD20-41ED-A22D-3271374D12D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115" y="1771"/>
                  <a:ext cx="478" cy="244"/>
                </a:xfrm>
                <a:custGeom>
                  <a:avLst/>
                  <a:gdLst>
                    <a:gd name="T0" fmla="*/ 0 w 352"/>
                    <a:gd name="T1" fmla="*/ 180 h 180"/>
                    <a:gd name="T2" fmla="*/ 175 w 352"/>
                    <a:gd name="T3" fmla="*/ 123 h 180"/>
                    <a:gd name="T4" fmla="*/ 197 w 352"/>
                    <a:gd name="T5" fmla="*/ 113 h 180"/>
                    <a:gd name="T6" fmla="*/ 259 w 352"/>
                    <a:gd name="T7" fmla="*/ 55 h 180"/>
                    <a:gd name="T8" fmla="*/ 298 w 352"/>
                    <a:gd name="T9" fmla="*/ 46 h 180"/>
                    <a:gd name="T10" fmla="*/ 352 w 352"/>
                    <a:gd name="T11" fmla="*/ 0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52" h="180">
                      <a:moveTo>
                        <a:pt x="0" y="180"/>
                      </a:moveTo>
                      <a:cubicBezTo>
                        <a:pt x="45" y="170"/>
                        <a:pt x="120" y="147"/>
                        <a:pt x="175" y="123"/>
                      </a:cubicBezTo>
                      <a:cubicBezTo>
                        <a:pt x="182" y="120"/>
                        <a:pt x="190" y="117"/>
                        <a:pt x="197" y="113"/>
                      </a:cubicBezTo>
                      <a:cubicBezTo>
                        <a:pt x="214" y="102"/>
                        <a:pt x="234" y="68"/>
                        <a:pt x="259" y="55"/>
                      </a:cubicBezTo>
                      <a:cubicBezTo>
                        <a:pt x="272" y="47"/>
                        <a:pt x="290" y="49"/>
                        <a:pt x="298" y="46"/>
                      </a:cubicBezTo>
                      <a:cubicBezTo>
                        <a:pt x="325" y="36"/>
                        <a:pt x="339" y="21"/>
                        <a:pt x="352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57" name="Freeform 156">
                  <a:extLst>
                    <a:ext uri="{FF2B5EF4-FFF2-40B4-BE49-F238E27FC236}">
                      <a16:creationId xmlns:a16="http://schemas.microsoft.com/office/drawing/2014/main" id="{40EB5F08-AC0E-49A4-8925-022E0D64179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591" y="1692"/>
                  <a:ext cx="8" cy="79"/>
                </a:xfrm>
                <a:custGeom>
                  <a:avLst/>
                  <a:gdLst>
                    <a:gd name="T0" fmla="*/ 2 w 6"/>
                    <a:gd name="T1" fmla="*/ 58 h 58"/>
                    <a:gd name="T2" fmla="*/ 0 w 6"/>
                    <a:gd name="T3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6" h="58">
                      <a:moveTo>
                        <a:pt x="2" y="58"/>
                      </a:moveTo>
                      <a:cubicBezTo>
                        <a:pt x="6" y="39"/>
                        <a:pt x="4" y="19"/>
                        <a:pt x="0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58" name="Freeform 157">
                  <a:extLst>
                    <a:ext uri="{FF2B5EF4-FFF2-40B4-BE49-F238E27FC236}">
                      <a16:creationId xmlns:a16="http://schemas.microsoft.com/office/drawing/2014/main" id="{002C63BA-93B7-47BE-B241-0D96C3F1110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241" y="1917"/>
                  <a:ext cx="182" cy="106"/>
                </a:xfrm>
                <a:custGeom>
                  <a:avLst/>
                  <a:gdLst>
                    <a:gd name="T0" fmla="*/ 0 w 134"/>
                    <a:gd name="T1" fmla="*/ 0 h 78"/>
                    <a:gd name="T2" fmla="*/ 134 w 134"/>
                    <a:gd name="T3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34" h="78">
                      <a:moveTo>
                        <a:pt x="0" y="0"/>
                      </a:moveTo>
                      <a:cubicBezTo>
                        <a:pt x="32" y="40"/>
                        <a:pt x="80" y="74"/>
                        <a:pt x="134" y="78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59" name="Freeform 158">
                  <a:extLst>
                    <a:ext uri="{FF2B5EF4-FFF2-40B4-BE49-F238E27FC236}">
                      <a16:creationId xmlns:a16="http://schemas.microsoft.com/office/drawing/2014/main" id="{DF9A570D-4FB0-489E-AB8F-41991DAA417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184" y="1909"/>
                  <a:ext cx="57" cy="11"/>
                </a:xfrm>
                <a:custGeom>
                  <a:avLst/>
                  <a:gdLst>
                    <a:gd name="T0" fmla="*/ 0 w 42"/>
                    <a:gd name="T1" fmla="*/ 0 h 8"/>
                    <a:gd name="T2" fmla="*/ 42 w 42"/>
                    <a:gd name="T3" fmla="*/ 6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42" h="8">
                      <a:moveTo>
                        <a:pt x="0" y="0"/>
                      </a:moveTo>
                      <a:cubicBezTo>
                        <a:pt x="14" y="1"/>
                        <a:pt x="27" y="8"/>
                        <a:pt x="42" y="6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60" name="Freeform 159">
                  <a:extLst>
                    <a:ext uri="{FF2B5EF4-FFF2-40B4-BE49-F238E27FC236}">
                      <a16:creationId xmlns:a16="http://schemas.microsoft.com/office/drawing/2014/main" id="{C00AA8D6-DD1F-4CBD-B682-817EDBE5D64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241" y="1887"/>
                  <a:ext cx="46" cy="30"/>
                </a:xfrm>
                <a:custGeom>
                  <a:avLst/>
                  <a:gdLst>
                    <a:gd name="T0" fmla="*/ 0 w 34"/>
                    <a:gd name="T1" fmla="*/ 22 h 22"/>
                    <a:gd name="T2" fmla="*/ 34 w 34"/>
                    <a:gd name="T3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34" h="22">
                      <a:moveTo>
                        <a:pt x="0" y="22"/>
                      </a:moveTo>
                      <a:cubicBezTo>
                        <a:pt x="10" y="13"/>
                        <a:pt x="24" y="10"/>
                        <a:pt x="34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61" name="Freeform 160">
                  <a:extLst>
                    <a:ext uri="{FF2B5EF4-FFF2-40B4-BE49-F238E27FC236}">
                      <a16:creationId xmlns:a16="http://schemas.microsoft.com/office/drawing/2014/main" id="{D1CBEE61-B5BA-435D-94BD-DEB016AF1E3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893" y="1980"/>
                  <a:ext cx="13" cy="20"/>
                </a:xfrm>
                <a:custGeom>
                  <a:avLst/>
                  <a:gdLst>
                    <a:gd name="T0" fmla="*/ 0 w 9"/>
                    <a:gd name="T1" fmla="*/ 15 h 15"/>
                    <a:gd name="T2" fmla="*/ 9 w 9"/>
                    <a:gd name="T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9" h="15">
                      <a:moveTo>
                        <a:pt x="0" y="15"/>
                      </a:moveTo>
                      <a:cubicBezTo>
                        <a:pt x="6" y="13"/>
                        <a:pt x="7" y="5"/>
                        <a:pt x="9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62" name="Freeform 161">
                  <a:extLst>
                    <a:ext uri="{FF2B5EF4-FFF2-40B4-BE49-F238E27FC236}">
                      <a16:creationId xmlns:a16="http://schemas.microsoft.com/office/drawing/2014/main" id="{F9FDDBCA-09A7-4B82-9F61-3435CFFFC2D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265" y="2050"/>
                  <a:ext cx="232" cy="37"/>
                </a:xfrm>
                <a:custGeom>
                  <a:avLst/>
                  <a:gdLst>
                    <a:gd name="T0" fmla="*/ 0 w 171"/>
                    <a:gd name="T1" fmla="*/ 0 h 27"/>
                    <a:gd name="T2" fmla="*/ 171 w 171"/>
                    <a:gd name="T3" fmla="*/ 1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71" h="27">
                      <a:moveTo>
                        <a:pt x="0" y="0"/>
                      </a:moveTo>
                      <a:cubicBezTo>
                        <a:pt x="51" y="27"/>
                        <a:pt x="116" y="12"/>
                        <a:pt x="171" y="17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63" name="Freeform 162">
                  <a:extLst>
                    <a:ext uri="{FF2B5EF4-FFF2-40B4-BE49-F238E27FC236}">
                      <a16:creationId xmlns:a16="http://schemas.microsoft.com/office/drawing/2014/main" id="{F7CE5536-13FD-4E37-B4BD-AF89DC3C24C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477" y="2040"/>
                  <a:ext cx="20" cy="34"/>
                </a:xfrm>
                <a:custGeom>
                  <a:avLst/>
                  <a:gdLst>
                    <a:gd name="T0" fmla="*/ 15 w 15"/>
                    <a:gd name="T1" fmla="*/ 25 h 25"/>
                    <a:gd name="T2" fmla="*/ 0 w 15"/>
                    <a:gd name="T3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5" h="25">
                      <a:moveTo>
                        <a:pt x="15" y="25"/>
                      </a:moveTo>
                      <a:cubicBezTo>
                        <a:pt x="12" y="16"/>
                        <a:pt x="4" y="9"/>
                        <a:pt x="0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64" name="Freeform 163">
                  <a:extLst>
                    <a:ext uri="{FF2B5EF4-FFF2-40B4-BE49-F238E27FC236}">
                      <a16:creationId xmlns:a16="http://schemas.microsoft.com/office/drawing/2014/main" id="{F824355D-E8EF-4802-8BA5-A7ABCCAAF6C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497" y="2000"/>
                  <a:ext cx="396" cy="132"/>
                </a:xfrm>
                <a:custGeom>
                  <a:avLst/>
                  <a:gdLst>
                    <a:gd name="T0" fmla="*/ 0 w 292"/>
                    <a:gd name="T1" fmla="*/ 54 h 97"/>
                    <a:gd name="T2" fmla="*/ 127 w 292"/>
                    <a:gd name="T3" fmla="*/ 87 h 97"/>
                    <a:gd name="T4" fmla="*/ 209 w 292"/>
                    <a:gd name="T5" fmla="*/ 89 h 97"/>
                    <a:gd name="T6" fmla="*/ 292 w 292"/>
                    <a:gd name="T7" fmla="*/ 0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92" h="97">
                      <a:moveTo>
                        <a:pt x="0" y="54"/>
                      </a:moveTo>
                      <a:cubicBezTo>
                        <a:pt x="22" y="77"/>
                        <a:pt x="70" y="82"/>
                        <a:pt x="127" y="87"/>
                      </a:cubicBezTo>
                      <a:cubicBezTo>
                        <a:pt x="162" y="89"/>
                        <a:pt x="182" y="97"/>
                        <a:pt x="209" y="89"/>
                      </a:cubicBezTo>
                      <a:cubicBezTo>
                        <a:pt x="246" y="78"/>
                        <a:pt x="280" y="35"/>
                        <a:pt x="292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65" name="Freeform 164">
                  <a:extLst>
                    <a:ext uri="{FF2B5EF4-FFF2-40B4-BE49-F238E27FC236}">
                      <a16:creationId xmlns:a16="http://schemas.microsoft.com/office/drawing/2014/main" id="{41A9185D-FD0D-417C-AC4F-3E4A8EBD54F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879" y="1931"/>
                  <a:ext cx="14" cy="69"/>
                </a:xfrm>
                <a:custGeom>
                  <a:avLst/>
                  <a:gdLst>
                    <a:gd name="T0" fmla="*/ 11 w 11"/>
                    <a:gd name="T1" fmla="*/ 51 h 51"/>
                    <a:gd name="T2" fmla="*/ 0 w 11"/>
                    <a:gd name="T3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1" h="51">
                      <a:moveTo>
                        <a:pt x="11" y="51"/>
                      </a:moveTo>
                      <a:cubicBezTo>
                        <a:pt x="6" y="34"/>
                        <a:pt x="10" y="16"/>
                        <a:pt x="0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66" name="Freeform 165">
                  <a:extLst>
                    <a:ext uri="{FF2B5EF4-FFF2-40B4-BE49-F238E27FC236}">
                      <a16:creationId xmlns:a16="http://schemas.microsoft.com/office/drawing/2014/main" id="{E33AD5F3-3BC4-459C-86CF-BBD1547F9CE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379" y="2557"/>
                  <a:ext cx="277" cy="28"/>
                </a:xfrm>
                <a:custGeom>
                  <a:avLst/>
                  <a:gdLst>
                    <a:gd name="T0" fmla="*/ 0 w 204"/>
                    <a:gd name="T1" fmla="*/ 15 h 21"/>
                    <a:gd name="T2" fmla="*/ 204 w 204"/>
                    <a:gd name="T3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204" h="21">
                      <a:moveTo>
                        <a:pt x="0" y="15"/>
                      </a:moveTo>
                      <a:cubicBezTo>
                        <a:pt x="59" y="16"/>
                        <a:pt x="148" y="21"/>
                        <a:pt x="204" y="0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67" name="Freeform 166">
                  <a:extLst>
                    <a:ext uri="{FF2B5EF4-FFF2-40B4-BE49-F238E27FC236}">
                      <a16:creationId xmlns:a16="http://schemas.microsoft.com/office/drawing/2014/main" id="{CDC7EFFB-ADC3-43EA-A216-D3963CCE489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276" y="2577"/>
                  <a:ext cx="92" cy="16"/>
                </a:xfrm>
                <a:custGeom>
                  <a:avLst/>
                  <a:gdLst>
                    <a:gd name="T0" fmla="*/ 0 w 68"/>
                    <a:gd name="T1" fmla="*/ 0 h 12"/>
                    <a:gd name="T2" fmla="*/ 68 w 68"/>
                    <a:gd name="T3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68" h="12">
                      <a:moveTo>
                        <a:pt x="0" y="0"/>
                      </a:moveTo>
                      <a:cubicBezTo>
                        <a:pt x="22" y="7"/>
                        <a:pt x="45" y="10"/>
                        <a:pt x="68" y="12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68" name="Freeform 167">
                  <a:extLst>
                    <a:ext uri="{FF2B5EF4-FFF2-40B4-BE49-F238E27FC236}">
                      <a16:creationId xmlns:a16="http://schemas.microsoft.com/office/drawing/2014/main" id="{FA87B001-69D3-4079-BD4A-4868BB02F58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3265" y="2599"/>
                  <a:ext cx="81" cy="11"/>
                </a:xfrm>
                <a:custGeom>
                  <a:avLst/>
                  <a:gdLst>
                    <a:gd name="T0" fmla="*/ 0 w 60"/>
                    <a:gd name="T1" fmla="*/ 0 h 8"/>
                    <a:gd name="T2" fmla="*/ 60 w 60"/>
                    <a:gd name="T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60" h="8">
                      <a:moveTo>
                        <a:pt x="0" y="0"/>
                      </a:moveTo>
                      <a:cubicBezTo>
                        <a:pt x="20" y="4"/>
                        <a:pt x="40" y="6"/>
                        <a:pt x="60" y="8"/>
                      </a:cubicBezTo>
                    </a:path>
                  </a:pathLst>
                </a:custGeom>
                <a:grpFill/>
                <a:ln w="12700" cap="rnd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69" name="Line 251">
                  <a:extLst>
                    <a:ext uri="{FF2B5EF4-FFF2-40B4-BE49-F238E27FC236}">
                      <a16:creationId xmlns:a16="http://schemas.microsoft.com/office/drawing/2014/main" id="{75BE9810-3667-4E5F-85A4-7E9F457BFC9C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767" y="2304"/>
                  <a:ext cx="0" cy="0"/>
                </a:xfrm>
                <a:prstGeom prst="line">
                  <a:avLst/>
                </a:prstGeom>
                <a:grpFill/>
                <a:ln w="12700" cap="rnd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70" name="Line 252">
                  <a:extLst>
                    <a:ext uri="{FF2B5EF4-FFF2-40B4-BE49-F238E27FC236}">
                      <a16:creationId xmlns:a16="http://schemas.microsoft.com/office/drawing/2014/main" id="{FF01C7DB-8CCF-4303-B66E-32B9A0D06CC4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519" y="2657"/>
                  <a:ext cx="0" cy="0"/>
                </a:xfrm>
                <a:prstGeom prst="line">
                  <a:avLst/>
                </a:prstGeom>
                <a:grpFill/>
                <a:ln w="12700" cap="rnd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  <p:sp>
              <p:nvSpPr>
                <p:cNvPr id="171" name="Line 253">
                  <a:extLst>
                    <a:ext uri="{FF2B5EF4-FFF2-40B4-BE49-F238E27FC236}">
                      <a16:creationId xmlns:a16="http://schemas.microsoft.com/office/drawing/2014/main" id="{EE246DF2-4C1C-409A-B890-C003E24BD391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767" y="2304"/>
                  <a:ext cx="0" cy="0"/>
                </a:xfrm>
                <a:prstGeom prst="line">
                  <a:avLst/>
                </a:prstGeom>
                <a:grpFill/>
                <a:ln w="12700" cap="rnd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500"/>
                </a:p>
              </p:txBody>
            </p:sp>
          </p:grp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8820EADB-B91F-4C5F-A3C6-13976EA03095}"/>
                  </a:ext>
                </a:extLst>
              </p:cNvPr>
              <p:cNvSpPr/>
              <p:nvPr/>
            </p:nvSpPr>
            <p:spPr>
              <a:xfrm>
                <a:off x="-681037" y="3386856"/>
                <a:ext cx="1433511" cy="13311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shade val="30000"/>
                      <a:satMod val="115000"/>
                      <a:alpha val="28000"/>
                    </a:srgbClr>
                  </a:gs>
                  <a:gs pos="50000">
                    <a:srgbClr val="FF0000">
                      <a:shade val="67500"/>
                      <a:satMod val="115000"/>
                      <a:alpha val="59000"/>
                    </a:srgbClr>
                  </a:gs>
                  <a:gs pos="100000">
                    <a:srgbClr val="FF0000">
                      <a:shade val="100000"/>
                      <a:satMod val="115000"/>
                      <a:alpha val="6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500"/>
              </a:p>
            </p:txBody>
          </p:sp>
        </p:grpSp>
        <p:sp>
          <p:nvSpPr>
            <p:cNvPr id="12" name="Down Arrow 11">
              <a:extLst>
                <a:ext uri="{FF2B5EF4-FFF2-40B4-BE49-F238E27FC236}">
                  <a16:creationId xmlns:a16="http://schemas.microsoft.com/office/drawing/2014/main" id="{FF4FFFF4-5EA9-493B-BBC9-83C42492AFC6}"/>
                </a:ext>
              </a:extLst>
            </p:cNvPr>
            <p:cNvSpPr/>
            <p:nvPr/>
          </p:nvSpPr>
          <p:spPr>
            <a:xfrm>
              <a:off x="886647" y="1151744"/>
              <a:ext cx="289924" cy="643827"/>
            </a:xfrm>
            <a:prstGeom prst="downArrow">
              <a:avLst/>
            </a:prstGeom>
            <a:solidFill>
              <a:srgbClr val="FFFF00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500"/>
            </a:p>
          </p:txBody>
        </p:sp>
        <p:sp>
          <p:nvSpPr>
            <p:cNvPr id="13" name="Down Arrow 12">
              <a:extLst>
                <a:ext uri="{FF2B5EF4-FFF2-40B4-BE49-F238E27FC236}">
                  <a16:creationId xmlns:a16="http://schemas.microsoft.com/office/drawing/2014/main" id="{0792BEDE-F1D5-44B3-B6C3-7F7A5EA9E24B}"/>
                </a:ext>
              </a:extLst>
            </p:cNvPr>
            <p:cNvSpPr/>
            <p:nvPr/>
          </p:nvSpPr>
          <p:spPr>
            <a:xfrm>
              <a:off x="1905356" y="1903136"/>
              <a:ext cx="223540" cy="286370"/>
            </a:xfrm>
            <a:prstGeom prst="downArrow">
              <a:avLst/>
            </a:prstGeom>
            <a:solidFill>
              <a:srgbClr val="FFFF00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500"/>
            </a:p>
          </p:txBody>
        </p:sp>
        <p:sp>
          <p:nvSpPr>
            <p:cNvPr id="14" name="TextBox 182">
              <a:extLst>
                <a:ext uri="{FF2B5EF4-FFF2-40B4-BE49-F238E27FC236}">
                  <a16:creationId xmlns:a16="http://schemas.microsoft.com/office/drawing/2014/main" id="{99D32EEB-014A-40AA-91B4-F62010B5E8D1}"/>
                </a:ext>
              </a:extLst>
            </p:cNvPr>
            <p:cNvSpPr txBox="1"/>
            <p:nvPr/>
          </p:nvSpPr>
          <p:spPr>
            <a:xfrm>
              <a:off x="924154" y="3207234"/>
              <a:ext cx="2244992" cy="553998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500" b="1" dirty="0"/>
                <a:t>Persistent intestinal Inflammation, leaky gut</a:t>
              </a:r>
            </a:p>
          </p:txBody>
        </p:sp>
        <p:sp>
          <p:nvSpPr>
            <p:cNvPr id="15" name="Down Arrow 14">
              <a:extLst>
                <a:ext uri="{FF2B5EF4-FFF2-40B4-BE49-F238E27FC236}">
                  <a16:creationId xmlns:a16="http://schemas.microsoft.com/office/drawing/2014/main" id="{425A3DDE-D3EB-4A65-99C4-9D3CBE899D2D}"/>
                </a:ext>
              </a:extLst>
            </p:cNvPr>
            <p:cNvSpPr/>
            <p:nvPr/>
          </p:nvSpPr>
          <p:spPr>
            <a:xfrm>
              <a:off x="1887095" y="3773107"/>
              <a:ext cx="264250" cy="369522"/>
            </a:xfrm>
            <a:prstGeom prst="downArrow">
              <a:avLst/>
            </a:prstGeom>
            <a:solidFill>
              <a:srgbClr val="FFFF00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500"/>
            </a:p>
          </p:txBody>
        </p:sp>
        <p:sp>
          <p:nvSpPr>
            <p:cNvPr id="17" name="Down Arrow 16">
              <a:extLst>
                <a:ext uri="{FF2B5EF4-FFF2-40B4-BE49-F238E27FC236}">
                  <a16:creationId xmlns:a16="http://schemas.microsoft.com/office/drawing/2014/main" id="{28A73049-BAF3-4F29-960C-D4846B39F611}"/>
                </a:ext>
              </a:extLst>
            </p:cNvPr>
            <p:cNvSpPr/>
            <p:nvPr/>
          </p:nvSpPr>
          <p:spPr>
            <a:xfrm>
              <a:off x="1885001" y="2820144"/>
              <a:ext cx="264250" cy="369522"/>
            </a:xfrm>
            <a:prstGeom prst="downArrow">
              <a:avLst/>
            </a:prstGeom>
            <a:solidFill>
              <a:srgbClr val="FFFF00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500"/>
            </a:p>
          </p:txBody>
        </p:sp>
        <p:sp>
          <p:nvSpPr>
            <p:cNvPr id="172" name="TextBox 17">
              <a:extLst>
                <a:ext uri="{FF2B5EF4-FFF2-40B4-BE49-F238E27FC236}">
                  <a16:creationId xmlns:a16="http://schemas.microsoft.com/office/drawing/2014/main" id="{8CCE3E65-35D2-41A6-891B-5D2760FD4AAB}"/>
                </a:ext>
              </a:extLst>
            </p:cNvPr>
            <p:cNvSpPr txBox="1"/>
            <p:nvPr/>
          </p:nvSpPr>
          <p:spPr>
            <a:xfrm>
              <a:off x="4489566" y="1940740"/>
              <a:ext cx="1494215" cy="1015663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b="1" dirty="0"/>
                <a:t> Blood-brain barrier dysfunction</a:t>
              </a:r>
            </a:p>
          </p:txBody>
        </p:sp>
        <p:sp>
          <p:nvSpPr>
            <p:cNvPr id="186" name="Rectangle 185"/>
            <p:cNvSpPr/>
            <p:nvPr/>
          </p:nvSpPr>
          <p:spPr>
            <a:xfrm>
              <a:off x="381000" y="457200"/>
              <a:ext cx="8382000" cy="46482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8" name="TextBox 187">
            <a:extLst>
              <a:ext uri="{FF2B5EF4-FFF2-40B4-BE49-F238E27FC236}">
                <a16:creationId xmlns:a16="http://schemas.microsoft.com/office/drawing/2014/main" id="{819AD7CF-CDEC-48A1-A853-CEE6E16D3854}"/>
              </a:ext>
            </a:extLst>
          </p:cNvPr>
          <p:cNvSpPr txBox="1"/>
          <p:nvPr/>
        </p:nvSpPr>
        <p:spPr>
          <a:xfrm>
            <a:off x="232648" y="416893"/>
            <a:ext cx="1170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S5</a:t>
            </a:r>
          </a:p>
        </p:txBody>
      </p:sp>
    </p:spTree>
    <p:extLst>
      <p:ext uri="{BB962C8B-B14F-4D97-AF65-F5344CB8AC3E}">
        <p14:creationId xmlns:p14="http://schemas.microsoft.com/office/powerpoint/2010/main" val="25445251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91</Words>
  <Application>Microsoft Office PowerPoint</Application>
  <PresentationFormat>On-screen Show (4:3)</PresentationFormat>
  <Paragraphs>42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Office Theme</vt:lpstr>
      <vt:lpstr>Graph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South Carolina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 Chatterjee</dc:creator>
  <cp:lastModifiedBy>SETH, RATANESH</cp:lastModifiedBy>
  <cp:revision>12</cp:revision>
  <dcterms:created xsi:type="dcterms:W3CDTF">2020-06-23T20:11:58Z</dcterms:created>
  <dcterms:modified xsi:type="dcterms:W3CDTF">2020-06-24T22:35:06Z</dcterms:modified>
</cp:coreProperties>
</file>