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02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393" autoAdjust="0"/>
    <p:restoredTop sz="91994" autoAdjust="0"/>
  </p:normalViewPr>
  <p:slideViewPr>
    <p:cSldViewPr snapToGrid="0">
      <p:cViewPr varScale="1">
        <p:scale>
          <a:sx n="79" d="100"/>
          <a:sy n="79" d="100"/>
        </p:scale>
        <p:origin x="1574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about:blank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1600" b="1" dirty="0">
                <a:solidFill>
                  <a:sysClr val="windowText" lastClr="000000"/>
                </a:solidFill>
              </a:rPr>
              <a:t>SKL</a:t>
            </a:r>
          </a:p>
        </c:rich>
      </c:tx>
      <c:layout>
        <c:manualLayout>
          <c:xMode val="edge"/>
          <c:yMode val="edge"/>
          <c:x val="0.51924080610613332"/>
          <c:y val="1.388888888888888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62DC-47E6-B4D3-18BE99784136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158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62DC-47E6-B4D3-18BE99784136}"/>
              </c:ext>
            </c:extLst>
          </c:dPt>
          <c:errBars>
            <c:errBarType val="plus"/>
            <c:errValType val="cust"/>
            <c:noEndCap val="0"/>
            <c:plus>
              <c:numRef>
                <c:f>'Stat %'!$C$22:$D$22</c:f>
                <c:numCache>
                  <c:formatCode>General</c:formatCode>
                  <c:ptCount val="2"/>
                  <c:pt idx="0">
                    <c:v>16.576602239600327</c:v>
                  </c:pt>
                  <c:pt idx="1">
                    <c:v>13.385476024506467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'Stat %'!$C$20:$D$20</c:f>
              <c:strCache>
                <c:ptCount val="2"/>
                <c:pt idx="0">
                  <c:v>WT</c:v>
                </c:pt>
                <c:pt idx="1">
                  <c:v>Nlrp3ko</c:v>
                </c:pt>
              </c:strCache>
            </c:strRef>
          </c:cat>
          <c:val>
            <c:numRef>
              <c:f>'Stat %'!$C$21:$D$21</c:f>
              <c:numCache>
                <c:formatCode>General</c:formatCode>
                <c:ptCount val="2"/>
                <c:pt idx="0">
                  <c:v>100</c:v>
                </c:pt>
                <c:pt idx="1">
                  <c:v>78.473449403634902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DC-47E6-B4D3-18BE997841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278385696"/>
        <c:axId val="278387008"/>
      </c:barChart>
      <c:catAx>
        <c:axId val="278385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8387008"/>
        <c:crosses val="autoZero"/>
        <c:auto val="1"/>
        <c:lblAlgn val="ctr"/>
        <c:lblOffset val="100"/>
        <c:noMultiLvlLbl val="0"/>
      </c:catAx>
      <c:valAx>
        <c:axId val="2783870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sz="1100" b="1">
                    <a:solidFill>
                      <a:sysClr val="windowText" lastClr="000000"/>
                    </a:solidFill>
                  </a:rPr>
                  <a:t>%</a:t>
                </a:r>
                <a:r>
                  <a:rPr lang="pl-PL" sz="1100" b="1" baseline="0">
                    <a:solidFill>
                      <a:sysClr val="windowText" lastClr="000000"/>
                    </a:solidFill>
                  </a:rPr>
                  <a:t> of WT SKLs</a:t>
                </a:r>
                <a:endParaRPr lang="pl-PL" sz="1100" b="1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8385696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l-PL" sz="1600" b="1" dirty="0">
                <a:solidFill>
                  <a:sysClr val="windowText" lastClr="000000"/>
                </a:solidFill>
              </a:rPr>
              <a:t>CFU-GM</a:t>
            </a:r>
          </a:p>
        </c:rich>
      </c:tx>
      <c:layout>
        <c:manualLayout>
          <c:xMode val="edge"/>
          <c:yMode val="edge"/>
          <c:x val="0.4178639545056867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B9-4FE2-A861-BE41EAA49232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158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B9-4FE2-A861-BE41EAA49232}"/>
              </c:ext>
            </c:extLst>
          </c:dPt>
          <c:errBars>
            <c:errBarType val="plus"/>
            <c:errValType val="cust"/>
            <c:noEndCap val="0"/>
            <c:plus>
              <c:numRef>
                <c:f>'[Nlrp3Ko colonies (1).xlsx]Sheet1'!$L$39:$M$39</c:f>
                <c:numCache>
                  <c:formatCode>General</c:formatCode>
                  <c:ptCount val="2"/>
                  <c:pt idx="0">
                    <c:v>5.2112999999999996</c:v>
                  </c:pt>
                  <c:pt idx="1">
                    <c:v>5.0837096466911857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'[Nlrp3Ko colonies (1).xlsx]Sheet1'!$L$37:$M$37</c:f>
              <c:strCache>
                <c:ptCount val="2"/>
                <c:pt idx="0">
                  <c:v>WT</c:v>
                </c:pt>
                <c:pt idx="1">
                  <c:v>Nlrp3ko</c:v>
                </c:pt>
              </c:strCache>
            </c:strRef>
          </c:cat>
          <c:val>
            <c:numRef>
              <c:f>'[Nlrp3Ko colonies (1).xlsx]Sheet1'!$L$38:$M$38</c:f>
              <c:numCache>
                <c:formatCode>General</c:formatCode>
                <c:ptCount val="2"/>
                <c:pt idx="0">
                  <c:v>100</c:v>
                </c:pt>
                <c:pt idx="1">
                  <c:v>78.770234777015446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AB9-4FE2-A861-BE41EAA492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377043632"/>
        <c:axId val="377041336"/>
      </c:barChart>
      <c:catAx>
        <c:axId val="377043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7041336"/>
        <c:crosses val="autoZero"/>
        <c:auto val="1"/>
        <c:lblAlgn val="ctr"/>
        <c:lblOffset val="100"/>
        <c:noMultiLvlLbl val="0"/>
      </c:catAx>
      <c:valAx>
        <c:axId val="37704133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sz="1100" b="1">
                    <a:solidFill>
                      <a:sysClr val="windowText" lastClr="000000"/>
                    </a:solidFill>
                  </a:rPr>
                  <a:t>%</a:t>
                </a:r>
                <a:r>
                  <a:rPr lang="pl-PL" sz="1100" b="1" baseline="0">
                    <a:solidFill>
                      <a:sysClr val="windowText" lastClr="000000"/>
                    </a:solidFill>
                  </a:rPr>
                  <a:t> of WT CFU-GM</a:t>
                </a:r>
                <a:endParaRPr lang="pl-PL" sz="1100" b="1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704363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l-PL" sz="1600" b="1" dirty="0">
                <a:solidFill>
                  <a:sysClr val="windowText" lastClr="000000"/>
                </a:solidFill>
              </a:rPr>
              <a:t>BFU-E</a:t>
            </a:r>
          </a:p>
        </c:rich>
      </c:tx>
      <c:layout>
        <c:manualLayout>
          <c:xMode val="edge"/>
          <c:yMode val="edge"/>
          <c:x val="0.4869133858267716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4C9-4070-8E3F-5DFB03A3FA0D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158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4C9-4070-8E3F-5DFB03A3FA0D}"/>
              </c:ext>
            </c:extLst>
          </c:dPt>
          <c:errBars>
            <c:errBarType val="plus"/>
            <c:errValType val="cust"/>
            <c:noEndCap val="0"/>
            <c:plus>
              <c:numRef>
                <c:f>'[Nlrp3Ko colonies (1).xlsx]Sheet1'!$L$22:$M$22</c:f>
                <c:numCache>
                  <c:formatCode>General</c:formatCode>
                  <c:ptCount val="2"/>
                  <c:pt idx="0">
                    <c:v>10.253616006663528</c:v>
                  </c:pt>
                  <c:pt idx="1">
                    <c:v>6.0052191119031253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'[Nlrp3Ko colonies (1).xlsx]Sheet1'!$L$20:$M$20</c:f>
              <c:strCache>
                <c:ptCount val="2"/>
                <c:pt idx="0">
                  <c:v>WT</c:v>
                </c:pt>
                <c:pt idx="1">
                  <c:v>Nlrp3ko</c:v>
                </c:pt>
              </c:strCache>
            </c:strRef>
          </c:cat>
          <c:val>
            <c:numRef>
              <c:f>'[Nlrp3Ko colonies (1).xlsx]Sheet1'!$L$21:$M$21</c:f>
              <c:numCache>
                <c:formatCode>General</c:formatCode>
                <c:ptCount val="2"/>
                <c:pt idx="0">
                  <c:v>100</c:v>
                </c:pt>
                <c:pt idx="1">
                  <c:v>67.880836236933789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4C9-4070-8E3F-5DFB03A3FA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377043632"/>
        <c:axId val="377041336"/>
      </c:barChart>
      <c:catAx>
        <c:axId val="377043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7041336"/>
        <c:crosses val="autoZero"/>
        <c:auto val="1"/>
        <c:lblAlgn val="ctr"/>
        <c:lblOffset val="100"/>
        <c:noMultiLvlLbl val="0"/>
      </c:catAx>
      <c:valAx>
        <c:axId val="37704133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sz="1100" b="1">
                    <a:solidFill>
                      <a:sysClr val="windowText" lastClr="000000"/>
                    </a:solidFill>
                  </a:rPr>
                  <a:t>%</a:t>
                </a:r>
                <a:r>
                  <a:rPr lang="pl-PL" sz="1100" b="1" baseline="0">
                    <a:solidFill>
                      <a:sysClr val="windowText" lastClr="000000"/>
                    </a:solidFill>
                  </a:rPr>
                  <a:t> of WT BFU-E</a:t>
                </a:r>
                <a:endParaRPr lang="pl-PL" sz="1100" b="1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704363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C98F3-C32F-4829-AB36-F9D3AF829E59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B884D-9B66-42C0-9E1A-D544F4DE40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301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5884-FAC7-4756-AF3B-1A11CE7D44D8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FAB7-BBA8-4FC1-A9A3-24C19BF3A2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740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5884-FAC7-4756-AF3B-1A11CE7D44D8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FAB7-BBA8-4FC1-A9A3-24C19BF3A2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945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5884-FAC7-4756-AF3B-1A11CE7D44D8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FAB7-BBA8-4FC1-A9A3-24C19BF3A2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4932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5884-FAC7-4756-AF3B-1A11CE7D44D8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FAB7-BBA8-4FC1-A9A3-24C19BF3A2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4631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5884-FAC7-4756-AF3B-1A11CE7D44D8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FAB7-BBA8-4FC1-A9A3-24C19BF3A2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879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5884-FAC7-4756-AF3B-1A11CE7D44D8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FAB7-BBA8-4FC1-A9A3-24C19BF3A2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775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5884-FAC7-4756-AF3B-1A11CE7D44D8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FAB7-BBA8-4FC1-A9A3-24C19BF3A2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9300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5884-FAC7-4756-AF3B-1A11CE7D44D8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FAB7-BBA8-4FC1-A9A3-24C19BF3A2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4410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5884-FAC7-4756-AF3B-1A11CE7D44D8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FAB7-BBA8-4FC1-A9A3-24C19BF3A2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772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5884-FAC7-4756-AF3B-1A11CE7D44D8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FAB7-BBA8-4FC1-A9A3-24C19BF3A2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2460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5884-FAC7-4756-AF3B-1A11CE7D44D8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FAB7-BBA8-4FC1-A9A3-24C19BF3A2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600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95884-FAC7-4756-AF3B-1A11CE7D44D8}" type="datetimeFigureOut">
              <a:rPr lang="pl-PL" smtClean="0"/>
              <a:t>05.05.2020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EFAB7-BBA8-4FC1-A9A3-24C19BF3A23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652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23">
            <a:extLst>
              <a:ext uri="{FF2B5EF4-FFF2-40B4-BE49-F238E27FC236}">
                <a16:creationId xmlns:a16="http://schemas.microsoft.com/office/drawing/2014/main" id="{8961EC60-7570-4431-9D3D-AE0BCC5B3F84}"/>
              </a:ext>
            </a:extLst>
          </p:cNvPr>
          <p:cNvSpPr txBox="1"/>
          <p:nvPr/>
        </p:nvSpPr>
        <p:spPr>
          <a:xfrm>
            <a:off x="6725133" y="6488668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Supplementary Figure </a:t>
            </a:r>
            <a:r>
              <a:rPr lang="pl-PL" dirty="0" smtClean="0"/>
              <a:t>4</a:t>
            </a:r>
            <a:endParaRPr lang="pl-PL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8E4A0FD-C535-4D56-90CB-EB638F1CA8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603176"/>
              </p:ext>
            </p:extLst>
          </p:nvPr>
        </p:nvGraphicFramePr>
        <p:xfrm>
          <a:off x="1130079" y="1514895"/>
          <a:ext cx="2286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05CA88C-9A9A-4A02-870D-93681EC84B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5902205"/>
              </p:ext>
            </p:extLst>
          </p:nvPr>
        </p:nvGraphicFramePr>
        <p:xfrm>
          <a:off x="3416079" y="1517930"/>
          <a:ext cx="2286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88994591-7953-4288-8F2A-EE286CBA3C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846673"/>
              </p:ext>
            </p:extLst>
          </p:nvPr>
        </p:nvGraphicFramePr>
        <p:xfrm>
          <a:off x="5702079" y="1515315"/>
          <a:ext cx="2286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Rectangle 20"/>
          <p:cNvSpPr/>
          <p:nvPr/>
        </p:nvSpPr>
        <p:spPr>
          <a:xfrm>
            <a:off x="1130079" y="1447800"/>
            <a:ext cx="7013796" cy="29146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5" name="Group 24"/>
          <p:cNvGrpSpPr/>
          <p:nvPr/>
        </p:nvGrpSpPr>
        <p:grpSpPr>
          <a:xfrm>
            <a:off x="2179283" y="1821418"/>
            <a:ext cx="786452" cy="369332"/>
            <a:chOff x="2569808" y="5383768"/>
            <a:chExt cx="786452" cy="369332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5"/>
            <a:srcRect b="67615"/>
            <a:stretch/>
          </p:blipFill>
          <p:spPr>
            <a:xfrm>
              <a:off x="2569808" y="5620821"/>
              <a:ext cx="786452" cy="132279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812993" y="53837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*</a:t>
              </a:r>
              <a:endParaRPr lang="pl-PL" b="1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459218" y="1802368"/>
            <a:ext cx="786452" cy="369332"/>
            <a:chOff x="2569808" y="5383768"/>
            <a:chExt cx="786452" cy="369332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5"/>
            <a:srcRect b="67615"/>
            <a:stretch/>
          </p:blipFill>
          <p:spPr>
            <a:xfrm>
              <a:off x="2569808" y="5620821"/>
              <a:ext cx="786452" cy="132279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812993" y="53837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*</a:t>
              </a:r>
              <a:endParaRPr lang="pl-PL" b="1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754743" y="1735693"/>
            <a:ext cx="786452" cy="369332"/>
            <a:chOff x="2569808" y="5383768"/>
            <a:chExt cx="786452" cy="36933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5"/>
            <a:srcRect b="67615"/>
            <a:stretch/>
          </p:blipFill>
          <p:spPr>
            <a:xfrm>
              <a:off x="2569808" y="5620821"/>
              <a:ext cx="786452" cy="132279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2812993" y="53837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*</a:t>
              </a:r>
              <a:endParaRPr lang="pl-PL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8987112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6376</TotalTime>
  <Words>21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wum</dc:creator>
  <cp:lastModifiedBy>Ratajczak,Mariusz</cp:lastModifiedBy>
  <cp:revision>125</cp:revision>
  <cp:lastPrinted>2020-03-02T08:17:16Z</cp:lastPrinted>
  <dcterms:created xsi:type="dcterms:W3CDTF">2020-02-14T12:22:48Z</dcterms:created>
  <dcterms:modified xsi:type="dcterms:W3CDTF">2020-05-05T17:46:36Z</dcterms:modified>
</cp:coreProperties>
</file>