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notesMasterIdLst>
    <p:notesMasterId r:id="rId3"/>
  </p:notesMasterIdLst>
  <p:sldIdLst>
    <p:sldId id="256" r:id="rId2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2F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76" autoAdjust="0"/>
    <p:restoredTop sz="94660"/>
  </p:normalViewPr>
  <p:slideViewPr>
    <p:cSldViewPr snapToGrid="0">
      <p:cViewPr varScale="1">
        <p:scale>
          <a:sx n="48" d="100"/>
          <a:sy n="48" d="100"/>
        </p:scale>
        <p:origin x="600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A49261-897B-425E-A62F-43296FD43D74}" type="datetimeFigureOut">
              <a:rPr lang="en-US" smtClean="0"/>
              <a:t>4/16/20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62727F-A4E1-4812-888F-74EED609A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812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645795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1pPr>
    <a:lvl2pPr marL="822897" algn="l" defTabSz="1645795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2pPr>
    <a:lvl3pPr marL="1645795" algn="l" defTabSz="1645795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3pPr>
    <a:lvl4pPr marL="2468691" algn="l" defTabSz="1645795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4pPr>
    <a:lvl5pPr marL="3291588" algn="l" defTabSz="1645795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5pPr>
    <a:lvl6pPr marL="4114486" algn="l" defTabSz="1645795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6pPr>
    <a:lvl7pPr marL="4937383" algn="l" defTabSz="1645795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7pPr>
    <a:lvl8pPr marL="5760280" algn="l" defTabSz="1645795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8pPr>
    <a:lvl9pPr marL="6583177" algn="l" defTabSz="1645795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C4A2B-A2FD-4961-99A8-D96F6907C7CC}" type="datetimeFigureOut">
              <a:rPr lang="en-US" smtClean="0"/>
              <a:t>4/16/20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D42F-6A18-468F-9314-879457F6A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247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C4A2B-A2FD-4961-99A8-D96F6907C7CC}" type="datetimeFigureOut">
              <a:rPr lang="en-US" smtClean="0"/>
              <a:t>4/16/20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D42F-6A18-468F-9314-879457F6A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202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C4A2B-A2FD-4961-99A8-D96F6907C7CC}" type="datetimeFigureOut">
              <a:rPr lang="en-US" smtClean="0"/>
              <a:t>4/16/20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D42F-6A18-468F-9314-879457F6A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277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C4A2B-A2FD-4961-99A8-D96F6907C7CC}" type="datetimeFigureOut">
              <a:rPr lang="en-US" smtClean="0"/>
              <a:t>4/16/20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D42F-6A18-468F-9314-879457F6A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717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C4A2B-A2FD-4961-99A8-D96F6907C7CC}" type="datetimeFigureOut">
              <a:rPr lang="en-US" smtClean="0"/>
              <a:t>4/16/20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D42F-6A18-468F-9314-879457F6A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7061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C4A2B-A2FD-4961-99A8-D96F6907C7CC}" type="datetimeFigureOut">
              <a:rPr lang="en-US" smtClean="0"/>
              <a:t>4/16/20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D42F-6A18-468F-9314-879457F6A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619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C4A2B-A2FD-4961-99A8-D96F6907C7CC}" type="datetimeFigureOut">
              <a:rPr lang="en-US" smtClean="0"/>
              <a:t>4/16/20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D42F-6A18-468F-9314-879457F6A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126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C4A2B-A2FD-4961-99A8-D96F6907C7CC}" type="datetimeFigureOut">
              <a:rPr lang="en-US" smtClean="0"/>
              <a:t>4/16/20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D42F-6A18-468F-9314-879457F6A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726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C4A2B-A2FD-4961-99A8-D96F6907C7CC}" type="datetimeFigureOut">
              <a:rPr lang="en-US" smtClean="0"/>
              <a:t>4/16/20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D42F-6A18-468F-9314-879457F6A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966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C4A2B-A2FD-4961-99A8-D96F6907C7CC}" type="datetimeFigureOut">
              <a:rPr lang="en-US" smtClean="0"/>
              <a:t>4/16/20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D42F-6A18-468F-9314-879457F6A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171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C4A2B-A2FD-4961-99A8-D96F6907C7CC}" type="datetimeFigureOut">
              <a:rPr lang="en-US" smtClean="0"/>
              <a:t>4/16/20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D42F-6A18-468F-9314-879457F6A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88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C4A2B-A2FD-4961-99A8-D96F6907C7CC}" type="datetimeFigureOut">
              <a:rPr lang="en-US" smtClean="0"/>
              <a:t>4/16/20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5CD42F-6A18-468F-9314-879457F6A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286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96991CF-6C62-6347-AABA-FE502DBF0489}"/>
              </a:ext>
            </a:extLst>
          </p:cNvPr>
          <p:cNvSpPr/>
          <p:nvPr/>
        </p:nvSpPr>
        <p:spPr>
          <a:xfrm>
            <a:off x="16351623" y="2043953"/>
            <a:ext cx="5731782" cy="26087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chemeClr val="tx1"/>
                </a:solidFill>
              </a:rPr>
              <a:t>Recruited 43 pregnant Peruvian women for stable Fe isotope </a:t>
            </a:r>
            <a:r>
              <a:rPr lang="en-US" sz="3600">
                <a:solidFill>
                  <a:schemeClr val="tx1"/>
                </a:solidFill>
              </a:rPr>
              <a:t>absorption study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94C0F67-D54A-D84C-8575-9BC839355189}"/>
              </a:ext>
            </a:extLst>
          </p:cNvPr>
          <p:cNvSpPr/>
          <p:nvPr/>
        </p:nvSpPr>
        <p:spPr>
          <a:xfrm>
            <a:off x="8875058" y="2043953"/>
            <a:ext cx="5731782" cy="26087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chemeClr val="tx1"/>
                </a:solidFill>
              </a:rPr>
              <a:t>Recruited 225 pregnant adolescents</a:t>
            </a:r>
          </a:p>
        </p:txBody>
      </p:sp>
      <p:sp>
        <p:nvSpPr>
          <p:cNvPr id="10" name="文本框 7">
            <a:extLst>
              <a:ext uri="{FF2B5EF4-FFF2-40B4-BE49-F238E27FC236}">
                <a16:creationId xmlns:a16="http://schemas.microsoft.com/office/drawing/2014/main" id="{61C71AF3-D9BA-9347-82A7-4434DA9658E6}"/>
              </a:ext>
            </a:extLst>
          </p:cNvPr>
          <p:cNvSpPr txBox="1"/>
          <p:nvPr/>
        </p:nvSpPr>
        <p:spPr>
          <a:xfrm>
            <a:off x="1613645" y="2043952"/>
            <a:ext cx="5163671" cy="2608729"/>
          </a:xfrm>
          <a:prstGeom prst="rect">
            <a:avLst/>
          </a:prstGeom>
          <a:ln/>
          <a:extLst>
            <a:ext uri="{C572A759-6A51-4108-AA02-DFA0A04FC94B}">
              <ma14:wrappingTextBoxFlag xmlns="" xmlns:wpc="http://schemas.microsoft.com/office/word/2010/wordprocessingCanvas" xmlns:mo="http://schemas.microsoft.com/office/mac/office/2008/main" xmlns:mc="http://schemas.openxmlformats.org/markup-compatibility/2006" xmlns:mv="urn:schemas-microsoft-com:mac:vml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ma14="http://schemas.microsoft.com/office/mac/drawingml/2011/main" xmlns:lc="http://schemas.openxmlformats.org/drawingml/2006/lockedCanvas"/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3600" dirty="0"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 83 women carrying: </a:t>
            </a: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3600" dirty="0"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twins (n=64), triplets (n=18) or quadruplets (n=1)</a:t>
            </a:r>
          </a:p>
        </p:txBody>
      </p:sp>
      <p:sp>
        <p:nvSpPr>
          <p:cNvPr id="11" name="文本框 7">
            <a:extLst>
              <a:ext uri="{FF2B5EF4-FFF2-40B4-BE49-F238E27FC236}">
                <a16:creationId xmlns:a16="http://schemas.microsoft.com/office/drawing/2014/main" id="{865153B3-A234-6D47-926F-96169AB454DB}"/>
              </a:ext>
            </a:extLst>
          </p:cNvPr>
          <p:cNvSpPr txBox="1"/>
          <p:nvPr/>
        </p:nvSpPr>
        <p:spPr>
          <a:xfrm>
            <a:off x="1613645" y="6468033"/>
            <a:ext cx="5163671" cy="2608729"/>
          </a:xfrm>
          <a:prstGeom prst="rect">
            <a:avLst/>
          </a:prstGeom>
          <a:ln/>
          <a:extLst>
            <a:ext uri="{C572A759-6A51-4108-AA02-DFA0A04FC94B}">
              <ma14:wrappingTextBoxFlag xmlns="" xmlns:wpc="http://schemas.microsoft.com/office/word/2010/wordprocessingCanvas" xmlns:mo="http://schemas.microsoft.com/office/mac/office/2008/main" xmlns:mc="http://schemas.openxmlformats.org/markup-compatibility/2006" xmlns:mv="urn:schemas-microsoft-com:mac:vml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ma14="http://schemas.microsoft.com/office/mac/drawingml/2011/main" xmlns:lc="http://schemas.openxmlformats.org/drawingml/2006/lockedCanvas"/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3600" dirty="0"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5 women agreed to  participate in the stable iron isotope study</a:t>
            </a: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3600" dirty="0"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twins (n=</a:t>
            </a:r>
            <a:r>
              <a:rPr lang="en-US" sz="3600" dirty="0">
                <a:ea typeface="SimSun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sz="3600" dirty="0"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), triplets (n=1)</a:t>
            </a:r>
          </a:p>
        </p:txBody>
      </p:sp>
      <p:sp>
        <p:nvSpPr>
          <p:cNvPr id="12" name="文本框 7">
            <a:extLst>
              <a:ext uri="{FF2B5EF4-FFF2-40B4-BE49-F238E27FC236}">
                <a16:creationId xmlns:a16="http://schemas.microsoft.com/office/drawing/2014/main" id="{68E35E99-ADF0-B447-AEA4-E559E771CC77}"/>
              </a:ext>
            </a:extLst>
          </p:cNvPr>
          <p:cNvSpPr txBox="1"/>
          <p:nvPr/>
        </p:nvSpPr>
        <p:spPr>
          <a:xfrm>
            <a:off x="9138954" y="6468033"/>
            <a:ext cx="5163671" cy="2608729"/>
          </a:xfrm>
          <a:prstGeom prst="rect">
            <a:avLst/>
          </a:prstGeom>
          <a:ln/>
          <a:extLst>
            <a:ext uri="{C572A759-6A51-4108-AA02-DFA0A04FC94B}">
              <ma14:wrappingTextBoxFlag xmlns="" xmlns:wpc="http://schemas.microsoft.com/office/word/2010/wordprocessingCanvas" xmlns:mo="http://schemas.microsoft.com/office/mac/office/2008/main" xmlns:mc="http://schemas.openxmlformats.org/markup-compatibility/2006" xmlns:mv="urn:schemas-microsoft-com:mac:vml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ma14="http://schemas.microsoft.com/office/mac/drawingml/2011/main" xmlns:lc="http://schemas.openxmlformats.org/drawingml/2006/lockedCanvas"/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3600" dirty="0"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20 women agreed</a:t>
            </a:r>
            <a:r>
              <a:rPr lang="en-US" sz="3600" dirty="0"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3600" dirty="0"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to participate in the stable iron isotope study</a:t>
            </a:r>
          </a:p>
        </p:txBody>
      </p:sp>
      <p:sp>
        <p:nvSpPr>
          <p:cNvPr id="13" name="文本框 7">
            <a:extLst>
              <a:ext uri="{FF2B5EF4-FFF2-40B4-BE49-F238E27FC236}">
                <a16:creationId xmlns:a16="http://schemas.microsoft.com/office/drawing/2014/main" id="{E64DD470-CD29-1F43-97B0-88469A320691}"/>
              </a:ext>
            </a:extLst>
          </p:cNvPr>
          <p:cNvSpPr txBox="1"/>
          <p:nvPr/>
        </p:nvSpPr>
        <p:spPr>
          <a:xfrm>
            <a:off x="16615519" y="6468033"/>
            <a:ext cx="5163671" cy="2608729"/>
          </a:xfrm>
          <a:prstGeom prst="rect">
            <a:avLst/>
          </a:prstGeom>
          <a:ln/>
          <a:extLst>
            <a:ext uri="{C572A759-6A51-4108-AA02-DFA0A04FC94B}">
              <ma14:wrappingTextBoxFlag xmlns="" xmlns:wpc="http://schemas.microsoft.com/office/word/2010/wordprocessingCanvas" xmlns:mo="http://schemas.microsoft.com/office/mac/office/2008/main" xmlns:mc="http://schemas.openxmlformats.org/markup-compatibility/2006" xmlns:mv="urn:schemas-microsoft-com:mac:vml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ma14="http://schemas.microsoft.com/office/mac/drawingml/2011/main" xmlns:lc="http://schemas.openxmlformats.org/drawingml/2006/lockedCanvas"/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3600" dirty="0">
                <a:ea typeface="SimSun" panose="02010600030101010101" pitchFamily="2" charset="-122"/>
                <a:cs typeface="Times New Roman" panose="02020603050405020304" pitchFamily="18" charset="0"/>
              </a:rPr>
              <a:t>43 </a:t>
            </a:r>
            <a:r>
              <a:rPr lang="en-US" sz="3600" dirty="0"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women agreed to participate in the stable iron isotope study</a:t>
            </a:r>
          </a:p>
        </p:txBody>
      </p:sp>
      <p:sp>
        <p:nvSpPr>
          <p:cNvPr id="14" name="文本框 7">
            <a:extLst>
              <a:ext uri="{FF2B5EF4-FFF2-40B4-BE49-F238E27FC236}">
                <a16:creationId xmlns:a16="http://schemas.microsoft.com/office/drawing/2014/main" id="{2525A513-79EE-3141-A2B6-D8AFEECE71FC}"/>
              </a:ext>
            </a:extLst>
          </p:cNvPr>
          <p:cNvSpPr txBox="1"/>
          <p:nvPr/>
        </p:nvSpPr>
        <p:spPr>
          <a:xfrm>
            <a:off x="9138954" y="11708762"/>
            <a:ext cx="5163671" cy="1792078"/>
          </a:xfrm>
          <a:prstGeom prst="rect">
            <a:avLst/>
          </a:prstGeom>
          <a:ln/>
          <a:extLst>
            <a:ext uri="{C572A759-6A51-4108-AA02-DFA0A04FC94B}">
              <ma14:wrappingTextBoxFlag xmlns="" xmlns:wpc="http://schemas.microsoft.com/office/word/2010/wordprocessingCanvas" xmlns:mo="http://schemas.microsoft.com/office/mac/office/2008/main" xmlns:mc="http://schemas.openxmlformats.org/markup-compatibility/2006" xmlns:mv="urn:schemas-microsoft-com:mac:vml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ma14="http://schemas.microsoft.com/office/mac/drawingml/2011/main" xmlns:lc="http://schemas.openxmlformats.org/drawingml/2006/lockedCanvas"/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3600" dirty="0">
                <a:ea typeface="SimSun" panose="02010600030101010101" pitchFamily="2" charset="-122"/>
                <a:cs typeface="Times New Roman" panose="02020603050405020304" pitchFamily="18" charset="0"/>
              </a:rPr>
              <a:t>68 w</a:t>
            </a:r>
            <a:r>
              <a:rPr lang="en-US" sz="3600" dirty="0"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omen included in </a:t>
            </a:r>
            <a:r>
              <a:rPr lang="en-US" sz="3600" dirty="0">
                <a:ea typeface="SimSun" panose="02010600030101010101" pitchFamily="2" charset="-122"/>
                <a:cs typeface="Times New Roman" panose="02020603050405020304" pitchFamily="18" charset="0"/>
              </a:rPr>
              <a:t>current </a:t>
            </a:r>
            <a:r>
              <a:rPr lang="en-US" sz="3600" dirty="0"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analysis 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F28192BC-4DDA-674C-8A8C-3D89940D5148}"/>
              </a:ext>
            </a:extLst>
          </p:cNvPr>
          <p:cNvCxnSpPr>
            <a:stCxn id="10" idx="2"/>
            <a:endCxn id="11" idx="0"/>
          </p:cNvCxnSpPr>
          <p:nvPr/>
        </p:nvCxnSpPr>
        <p:spPr>
          <a:xfrm>
            <a:off x="4195481" y="4652681"/>
            <a:ext cx="0" cy="1815352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80235BE-7F71-0C49-8F7F-F4DCED8B2400}"/>
              </a:ext>
            </a:extLst>
          </p:cNvPr>
          <p:cNvCxnSpPr>
            <a:cxnSpLocks/>
            <a:stCxn id="7" idx="2"/>
            <a:endCxn id="12" idx="0"/>
          </p:cNvCxnSpPr>
          <p:nvPr/>
        </p:nvCxnSpPr>
        <p:spPr>
          <a:xfrm flipH="1">
            <a:off x="11720790" y="4652684"/>
            <a:ext cx="20159" cy="1815349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B962AF3-AD2F-AE49-8DED-1438FB6F1095}"/>
              </a:ext>
            </a:extLst>
          </p:cNvPr>
          <p:cNvCxnSpPr>
            <a:cxnSpLocks/>
          </p:cNvCxnSpPr>
          <p:nvPr/>
        </p:nvCxnSpPr>
        <p:spPr>
          <a:xfrm>
            <a:off x="19329973" y="4861052"/>
            <a:ext cx="0" cy="1122887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3D3790A-BAA1-394B-BA71-CC6282AAB2D7}"/>
              </a:ext>
            </a:extLst>
          </p:cNvPr>
          <p:cNvCxnSpPr>
            <a:cxnSpLocks/>
            <a:endCxn id="14" idx="0"/>
          </p:cNvCxnSpPr>
          <p:nvPr/>
        </p:nvCxnSpPr>
        <p:spPr>
          <a:xfrm>
            <a:off x="4195481" y="9076762"/>
            <a:ext cx="7525309" cy="2632000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59E6667-78CE-D44A-A54D-79082F608F97}"/>
              </a:ext>
            </a:extLst>
          </p:cNvPr>
          <p:cNvCxnSpPr>
            <a:cxnSpLocks/>
            <a:endCxn id="14" idx="0"/>
          </p:cNvCxnSpPr>
          <p:nvPr/>
        </p:nvCxnSpPr>
        <p:spPr>
          <a:xfrm flipH="1">
            <a:off x="11720790" y="9076762"/>
            <a:ext cx="9182" cy="2632000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47CD488-AF6E-E948-BFB1-F65C1ED87E36}"/>
              </a:ext>
            </a:extLst>
          </p:cNvPr>
          <p:cNvCxnSpPr>
            <a:cxnSpLocks/>
            <a:endCxn id="14" idx="0"/>
          </p:cNvCxnSpPr>
          <p:nvPr/>
        </p:nvCxnSpPr>
        <p:spPr>
          <a:xfrm flipH="1">
            <a:off x="11720790" y="9076762"/>
            <a:ext cx="7570566" cy="2632000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2FF1BCEB-C3F3-5549-BD6F-E4DCA3B6A439}"/>
              </a:ext>
            </a:extLst>
          </p:cNvPr>
          <p:cNvSpPr txBox="1"/>
          <p:nvPr/>
        </p:nvSpPr>
        <p:spPr>
          <a:xfrm>
            <a:off x="3854823" y="262533"/>
            <a:ext cx="166743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Iron absorption during pregnancy is underestimated when iron utilization by the placenta and fetus are ignored</a:t>
            </a:r>
          </a:p>
          <a:p>
            <a:r>
              <a:rPr lang="en-US" sz="2800" dirty="0"/>
              <a:t>Katherine M. Delaney, Ronnie </a:t>
            </a:r>
            <a:r>
              <a:rPr lang="en-US" sz="2800" dirty="0" err="1"/>
              <a:t>Guillet</a:t>
            </a:r>
            <a:r>
              <a:rPr lang="en-US" sz="2800" dirty="0"/>
              <a:t>, Eva K. Pressman, Laura E. Caulfield, Nelly </a:t>
            </a:r>
            <a:r>
              <a:rPr lang="en-US" sz="2800" dirty="0" err="1"/>
              <a:t>Zavaleta</a:t>
            </a:r>
            <a:r>
              <a:rPr lang="en-US" sz="2800" dirty="0"/>
              <a:t>, Kimberly O. O’Brien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570BECB-5EA4-7D46-B9E5-B84E4141A7ED}"/>
              </a:ext>
            </a:extLst>
          </p:cNvPr>
          <p:cNvSpPr txBox="1"/>
          <p:nvPr/>
        </p:nvSpPr>
        <p:spPr>
          <a:xfrm>
            <a:off x="537881" y="1247152"/>
            <a:ext cx="166743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On-line Supplementary Material </a:t>
            </a:r>
          </a:p>
        </p:txBody>
      </p:sp>
    </p:spTree>
    <p:extLst>
      <p:ext uri="{BB962C8B-B14F-4D97-AF65-F5344CB8AC3E}">
        <p14:creationId xmlns:p14="http://schemas.microsoft.com/office/powerpoint/2010/main" val="30926127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6869</TotalTime>
  <Words>134</Words>
  <Application>Microsoft Macintosh PowerPoint</Application>
  <PresentationFormat>Custom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Maternal /Fetal Fe Partitioning</dc:title>
  <dc:creator>Kim</dc:creator>
  <cp:lastModifiedBy>Katherine Marie Delaney</cp:lastModifiedBy>
  <cp:revision>103</cp:revision>
  <dcterms:created xsi:type="dcterms:W3CDTF">2018-07-17T18:20:19Z</dcterms:created>
  <dcterms:modified xsi:type="dcterms:W3CDTF">2020-04-16T16:00:38Z</dcterms:modified>
</cp:coreProperties>
</file>