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3" r:id="rId3"/>
    <p:sldId id="267" r:id="rId4"/>
    <p:sldId id="272" r:id="rId5"/>
    <p:sldId id="275" r:id="rId6"/>
    <p:sldId id="278" r:id="rId7"/>
    <p:sldId id="282" r:id="rId8"/>
    <p:sldId id="277" r:id="rId9"/>
  </p:sldIdLst>
  <p:sldSz cx="6858000" cy="9144000" type="letter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06" autoAdjust="0"/>
    <p:restoredTop sz="94660"/>
  </p:normalViewPr>
  <p:slideViewPr>
    <p:cSldViewPr snapToGrid="0">
      <p:cViewPr varScale="1">
        <p:scale>
          <a:sx n="99" d="100"/>
          <a:sy n="99" d="100"/>
        </p:scale>
        <p:origin x="32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fr-FR"/>
              <a:t>Modifier le style des sous-titres du masque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496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261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9572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961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14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870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455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896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614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69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761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CB9A-386A-404B-B176-312302C6E49A}" type="datetimeFigureOut">
              <a:rPr lang="de-CH" smtClean="0"/>
              <a:t>27.02.2020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388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fruit texture with training population optimization for efficient genomic selection in apple</a:t>
            </a: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de-CH" sz="3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de-CH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3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figures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CH" dirty="0"/>
              <a:t>Morgane Roth</a:t>
            </a:r>
            <a:r>
              <a:rPr lang="it-CH" baseline="30000" dirty="0"/>
              <a:t>1</a:t>
            </a:r>
            <a:r>
              <a:rPr lang="it-CH" dirty="0"/>
              <a:t>, Mario Di Guardo</a:t>
            </a:r>
            <a:r>
              <a:rPr lang="it-CH" baseline="30000" dirty="0"/>
              <a:t>2,3</a:t>
            </a:r>
            <a:r>
              <a:rPr lang="it-CH" dirty="0"/>
              <a:t>, Walter Guerra</a:t>
            </a:r>
            <a:r>
              <a:rPr lang="it-CH" baseline="30000" dirty="0"/>
              <a:t>4</a:t>
            </a:r>
            <a:r>
              <a:rPr lang="it-CH" dirty="0"/>
              <a:t>, Hélène Muranty</a:t>
            </a:r>
            <a:r>
              <a:rPr lang="it-CH" baseline="30000" dirty="0"/>
              <a:t>5</a:t>
            </a:r>
            <a:r>
              <a:rPr lang="it-CH" dirty="0"/>
              <a:t>, Andrea Patocchi</a:t>
            </a:r>
            <a:r>
              <a:rPr lang="it-CH" baseline="30000" dirty="0"/>
              <a:t>1</a:t>
            </a:r>
            <a:r>
              <a:rPr lang="it-CH" dirty="0"/>
              <a:t>, Fabrizio Costa</a:t>
            </a:r>
            <a:r>
              <a:rPr lang="it-CH" baseline="30000" dirty="0"/>
              <a:t>2,6</a:t>
            </a:r>
            <a:endParaRPr lang="fr-FR" dirty="0"/>
          </a:p>
          <a:p>
            <a:pPr lvl="0"/>
            <a:r>
              <a:rPr lang="en-US" dirty="0"/>
              <a:t>Plant Breeding Research Division, </a:t>
            </a:r>
            <a:r>
              <a:rPr lang="en-US" dirty="0" err="1"/>
              <a:t>Agroscope</a:t>
            </a:r>
            <a:r>
              <a:rPr lang="en-US" dirty="0"/>
              <a:t>, </a:t>
            </a:r>
            <a:r>
              <a:rPr lang="en-US" dirty="0" err="1"/>
              <a:t>Wädenswil</a:t>
            </a:r>
            <a:r>
              <a:rPr lang="en-US" dirty="0"/>
              <a:t>, Switzerland</a:t>
            </a:r>
            <a:endParaRPr lang="fr-FR" dirty="0"/>
          </a:p>
          <a:p>
            <a:pPr lvl="0"/>
            <a:r>
              <a:rPr lang="en-US" dirty="0"/>
              <a:t>Department of Genomics and Biology of Fruit Crops, Research and Innovation Centre, Fondazione Edmund Mach (FEM), Via E. Mach 1, 38010 San Michele </a:t>
            </a:r>
            <a:r>
              <a:rPr lang="en-US" dirty="0" err="1"/>
              <a:t>all'Adige</a:t>
            </a:r>
            <a:r>
              <a:rPr lang="en-US" dirty="0"/>
              <a:t>, Italy</a:t>
            </a:r>
            <a:endParaRPr lang="fr-FR" dirty="0"/>
          </a:p>
          <a:p>
            <a:pPr lvl="0"/>
            <a:r>
              <a:rPr lang="it-CH" dirty="0"/>
              <a:t>Dipartimento di Agricoltura, Alimentazione e Ambiente, University of Catania, Catania, Italy</a:t>
            </a:r>
            <a:endParaRPr lang="fr-FR" dirty="0"/>
          </a:p>
          <a:p>
            <a:pPr lvl="0"/>
            <a:r>
              <a:rPr lang="en-US" dirty="0"/>
              <a:t>Research Centre </a:t>
            </a:r>
            <a:r>
              <a:rPr lang="en-US" dirty="0" err="1"/>
              <a:t>Laimburg</a:t>
            </a:r>
            <a:r>
              <a:rPr lang="en-US" dirty="0"/>
              <a:t>, </a:t>
            </a:r>
            <a:r>
              <a:rPr lang="en-US" dirty="0" err="1"/>
              <a:t>Laimburg</a:t>
            </a:r>
            <a:r>
              <a:rPr lang="en-US" dirty="0"/>
              <a:t> 6, 39040 Auer, Italy</a:t>
            </a:r>
            <a:endParaRPr lang="fr-FR" dirty="0"/>
          </a:p>
          <a:p>
            <a:pPr lvl="0"/>
            <a:r>
              <a:rPr lang="en-US" dirty="0"/>
              <a:t> </a:t>
            </a:r>
            <a:r>
              <a:rPr lang="fr-CH" dirty="0"/>
              <a:t>IRHS, INRAE, </a:t>
            </a:r>
            <a:r>
              <a:rPr lang="fr-CH" dirty="0" err="1"/>
              <a:t>Agrocampus</a:t>
            </a:r>
            <a:r>
              <a:rPr lang="fr-CH" dirty="0"/>
              <a:t>-Ouest, Université d'Angers, SFR 4207 </a:t>
            </a:r>
            <a:r>
              <a:rPr lang="fr-CH" dirty="0" err="1"/>
              <a:t>QuaSaV</a:t>
            </a:r>
            <a:r>
              <a:rPr lang="fr-CH" dirty="0"/>
              <a:t>, </a:t>
            </a:r>
            <a:r>
              <a:rPr lang="fr-CH" dirty="0" err="1"/>
              <a:t>Beaucouzé</a:t>
            </a:r>
            <a:r>
              <a:rPr lang="fr-CH" dirty="0"/>
              <a:t>, France</a:t>
            </a:r>
            <a:endParaRPr lang="fr-FR" dirty="0"/>
          </a:p>
          <a:p>
            <a:pPr lvl="0"/>
            <a:r>
              <a:rPr lang="en-US" dirty="0"/>
              <a:t>Center Agriculture Food Environment, University of Trento, Via Mach 1, 38010 San Michele </a:t>
            </a:r>
            <a:r>
              <a:rPr lang="en-US" dirty="0" err="1"/>
              <a:t>all’Adige</a:t>
            </a:r>
            <a:r>
              <a:rPr lang="en-US" dirty="0"/>
              <a:t>, Italy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40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925178" y="6878887"/>
            <a:ext cx="46482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S1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Bayesian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criterion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(BIC)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obtained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discriminant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principal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components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selection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likely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collection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Low BIC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likelihood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t="10221"/>
          <a:stretch/>
        </p:blipFill>
        <p:spPr>
          <a:xfrm>
            <a:off x="685800" y="2342147"/>
            <a:ext cx="4887578" cy="439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33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238634" y="5915509"/>
            <a:ext cx="6466631" cy="96154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S2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Histograms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showing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texture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phenotypes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sub-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trait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population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Best Linear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Unbiased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Predictors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BLUPs). COL,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collection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34" y="2128436"/>
            <a:ext cx="6480000" cy="344803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964284" y="5433365"/>
            <a:ext cx="10287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>
                <a:latin typeface="Helvetica" panose="020B0604020202020204" pitchFamily="34" charset="0"/>
                <a:cs typeface="Helvetica" panose="020B0604020202020204" pitchFamily="34" charset="0"/>
              </a:rPr>
              <a:t>BLUPs</a:t>
            </a:r>
            <a:endParaRPr lang="en-US" sz="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 rot="16200000">
            <a:off x="-67719" y="3613235"/>
            <a:ext cx="70811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800" dirty="0">
                <a:latin typeface="Helvetica" panose="020B0604020202020204" pitchFamily="34" charset="0"/>
                <a:cs typeface="Helvetica" panose="020B0604020202020204" pitchFamily="34" charset="0"/>
              </a:rPr>
              <a:t>Count</a:t>
            </a:r>
            <a:endParaRPr lang="en-US" sz="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429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000" y="6410826"/>
            <a:ext cx="6232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S3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Boxplot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showing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texture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genotypic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in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entire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population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Best Linear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Unbiased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Predictors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BLUPs)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cluster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assignement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individuals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discriminant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principal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components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88" y="1250534"/>
            <a:ext cx="6480000" cy="483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9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266700" y="5791452"/>
            <a:ext cx="64135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S4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deviation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accuracies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obtained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cross-validations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collection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texture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sub-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traits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synthetic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traits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obtained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principal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component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PC1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PC2.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74" y="1982804"/>
            <a:ext cx="5808239" cy="360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294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5600" y="8151935"/>
            <a:ext cx="5814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" pitchFamily="18" charset="0"/>
              </a:rPr>
              <a:t>Figure S5</a:t>
            </a:r>
            <a:r>
              <a:rPr lang="en-US" sz="1200" dirty="0">
                <a:latin typeface="Times" pitchFamily="18" charset="0"/>
              </a:rPr>
              <a:t>. Observed vs. predicted values in predictions for each family on each trait with model A. Each group of six plots depicts predictions for a given trait (given in the title) in all 6 families. Each dot represents one individual.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49" y="186940"/>
            <a:ext cx="2969524" cy="180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b="255"/>
          <a:stretch/>
        </p:blipFill>
        <p:spPr>
          <a:xfrm>
            <a:off x="143330" y="2136208"/>
            <a:ext cx="2935443" cy="179540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761" y="186940"/>
            <a:ext cx="2922376" cy="180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/>
          <a:srcRect l="106" t="171" r="-106" b="426"/>
          <a:stretch/>
        </p:blipFill>
        <p:spPr>
          <a:xfrm>
            <a:off x="3248175" y="2136208"/>
            <a:ext cx="2906962" cy="178924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6"/>
          <a:srcRect b="448"/>
          <a:stretch/>
        </p:blipFill>
        <p:spPr>
          <a:xfrm>
            <a:off x="167287" y="4085476"/>
            <a:ext cx="2911486" cy="179193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8175" y="4085476"/>
            <a:ext cx="2966385" cy="180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287" y="6034744"/>
            <a:ext cx="2925714" cy="1800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9"/>
          <a:srcRect t="324"/>
          <a:stretch/>
        </p:blipFill>
        <p:spPr>
          <a:xfrm>
            <a:off x="3232761" y="6040582"/>
            <a:ext cx="2906962" cy="179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265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67999" y="6703279"/>
            <a:ext cx="5814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" pitchFamily="18" charset="0"/>
              </a:rPr>
              <a:t>Figure S5 (continued)</a:t>
            </a:r>
            <a:r>
              <a:rPr lang="en-US" sz="1200" dirty="0">
                <a:latin typeface="Times" pitchFamily="18" charset="0"/>
              </a:rPr>
              <a:t>. Observed vs. predicted values in predictions for each family on each trait with model A. Each page depicts predictions for a given trait (given in the title) in all 6 families. Each dot represents one individual.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b="176"/>
          <a:stretch/>
        </p:blipFill>
        <p:spPr>
          <a:xfrm>
            <a:off x="367999" y="466072"/>
            <a:ext cx="2864762" cy="179683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b="517"/>
          <a:stretch/>
        </p:blipFill>
        <p:spPr>
          <a:xfrm>
            <a:off x="3374306" y="466072"/>
            <a:ext cx="2853010" cy="179068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/>
          <a:srcRect t="407"/>
          <a:stretch/>
        </p:blipFill>
        <p:spPr>
          <a:xfrm>
            <a:off x="367999" y="2472266"/>
            <a:ext cx="2910759" cy="179266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4306" y="2464936"/>
            <a:ext cx="2914740" cy="18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562" y="4463800"/>
            <a:ext cx="2905196" cy="180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7"/>
          <a:srcRect b="428"/>
          <a:stretch/>
        </p:blipFill>
        <p:spPr>
          <a:xfrm>
            <a:off x="3376215" y="4463800"/>
            <a:ext cx="2912831" cy="179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262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677" y="7711337"/>
            <a:ext cx="62758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S6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Relatedness-based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principal-components-based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training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population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predict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family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traits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A, ALD; B, FNP, C, PC1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D, PC2. The legend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applies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87" y="1949162"/>
            <a:ext cx="3077419" cy="2160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3306" y="1949162"/>
            <a:ext cx="3049240" cy="216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943" y="4472942"/>
            <a:ext cx="3060978" cy="216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/>
          <a:srcRect r="15200"/>
          <a:stretch/>
        </p:blipFill>
        <p:spPr>
          <a:xfrm>
            <a:off x="3243306" y="4472942"/>
            <a:ext cx="3065286" cy="2160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-9924" y="1629314"/>
            <a:ext cx="240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A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3154606" y="1629314"/>
            <a:ext cx="240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B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-9924" y="4172166"/>
            <a:ext cx="240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C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3180743" y="4195018"/>
            <a:ext cx="240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D</a:t>
            </a:r>
            <a:endParaRPr lang="en-US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/>
          <a:srcRect l="83773" t="36662" b="35590"/>
          <a:stretch/>
        </p:blipFill>
        <p:spPr>
          <a:xfrm>
            <a:off x="299677" y="6632942"/>
            <a:ext cx="822191" cy="84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3392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461</Words>
  <Application>Microsoft Office PowerPoint</Application>
  <PresentationFormat>Format US (216 x 279 mm)</PresentationFormat>
  <Paragraphs>21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Times</vt:lpstr>
      <vt:lpstr>Times New Roman</vt:lpstr>
      <vt:lpstr>Thème Office</vt:lpstr>
      <vt:lpstr>Prediction of fruit texture with training population optimization for efficient genomic selection in apple    Supplementary figures      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Roth Morgane AGROSCOPE</dc:creator>
  <cp:lastModifiedBy>Roth Morgane AGROSCOPE</cp:lastModifiedBy>
  <cp:revision>42</cp:revision>
  <cp:lastPrinted>2019-12-02T13:12:58Z</cp:lastPrinted>
  <dcterms:created xsi:type="dcterms:W3CDTF">2019-11-19T13:03:52Z</dcterms:created>
  <dcterms:modified xsi:type="dcterms:W3CDTF">2020-02-27T14:59:39Z</dcterms:modified>
</cp:coreProperties>
</file>