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7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8C1DD-AE1D-46EA-B175-8D3A7BDBB3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C372E4-958C-445F-AAA9-372A7F132F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289C1-087E-4E3C-A9D1-DA6AB79C5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3E5E3-805C-4B97-B78A-E0186EF99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CFF33-B1EA-475E-B6CE-2A14063D3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465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51393-8266-4D82-BCCE-7BA460005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CC67E3-4D4C-4521-A2CD-132C8CCA78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D3A9E-47E1-4B12-8D0E-68EA9C22E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A64A0-48E3-4D54-83C5-3FEBE24C0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EF64DF-066D-4A86-8AF2-9B1DF84B4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3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67D3CE-C93A-46B9-9E89-A7EF4B9001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ED5B80-686F-4794-A113-ACF1138CE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36ED5-19E3-4CED-ACEB-D23831DD7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0EB90-A013-4294-AB4F-802A9EDB8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6C226-55EF-4DC1-9A60-7E54342AC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335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63" indent="0" algn="ctr">
              <a:buNone/>
              <a:defRPr sz="2000"/>
            </a:lvl2pPr>
            <a:lvl3pPr marL="914327" indent="0" algn="ctr">
              <a:buNone/>
              <a:defRPr sz="1800"/>
            </a:lvl3pPr>
            <a:lvl4pPr marL="1371491" indent="0" algn="ctr">
              <a:buNone/>
              <a:defRPr sz="1600"/>
            </a:lvl4pPr>
            <a:lvl5pPr marL="1828655" indent="0" algn="ctr">
              <a:buNone/>
              <a:defRPr sz="1600"/>
            </a:lvl5pPr>
            <a:lvl6pPr marL="2285818" indent="0" algn="ctr">
              <a:buNone/>
              <a:defRPr sz="1600"/>
            </a:lvl6pPr>
            <a:lvl7pPr marL="2742982" indent="0" algn="ctr">
              <a:buNone/>
              <a:defRPr sz="1600"/>
            </a:lvl7pPr>
            <a:lvl8pPr marL="3200146" indent="0" algn="ctr">
              <a:buNone/>
              <a:defRPr sz="1600"/>
            </a:lvl8pPr>
            <a:lvl9pPr marL="365731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43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073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9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6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6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28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3" indent="0">
              <a:buNone/>
              <a:defRPr sz="2000" b="1"/>
            </a:lvl2pPr>
            <a:lvl3pPr marL="914327" indent="0">
              <a:buNone/>
              <a:defRPr sz="1800" b="1"/>
            </a:lvl3pPr>
            <a:lvl4pPr marL="1371491" indent="0">
              <a:buNone/>
              <a:defRPr sz="1600" b="1"/>
            </a:lvl4pPr>
            <a:lvl5pPr marL="1828655" indent="0">
              <a:buNone/>
              <a:defRPr sz="1600" b="1"/>
            </a:lvl5pPr>
            <a:lvl6pPr marL="2285818" indent="0">
              <a:buNone/>
              <a:defRPr sz="1600" b="1"/>
            </a:lvl6pPr>
            <a:lvl7pPr marL="2742982" indent="0">
              <a:buNone/>
              <a:defRPr sz="1600" b="1"/>
            </a:lvl7pPr>
            <a:lvl8pPr marL="3200146" indent="0">
              <a:buNone/>
              <a:defRPr sz="1600" b="1"/>
            </a:lvl8pPr>
            <a:lvl9pPr marL="365731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3" indent="0">
              <a:buNone/>
              <a:defRPr sz="2000" b="1"/>
            </a:lvl2pPr>
            <a:lvl3pPr marL="914327" indent="0">
              <a:buNone/>
              <a:defRPr sz="1800" b="1"/>
            </a:lvl3pPr>
            <a:lvl4pPr marL="1371491" indent="0">
              <a:buNone/>
              <a:defRPr sz="1600" b="1"/>
            </a:lvl4pPr>
            <a:lvl5pPr marL="1828655" indent="0">
              <a:buNone/>
              <a:defRPr sz="1600" b="1"/>
            </a:lvl5pPr>
            <a:lvl6pPr marL="2285818" indent="0">
              <a:buNone/>
              <a:defRPr sz="1600" b="1"/>
            </a:lvl6pPr>
            <a:lvl7pPr marL="2742982" indent="0">
              <a:buNone/>
              <a:defRPr sz="1600" b="1"/>
            </a:lvl7pPr>
            <a:lvl8pPr marL="3200146" indent="0">
              <a:buNone/>
              <a:defRPr sz="1600" b="1"/>
            </a:lvl8pPr>
            <a:lvl9pPr marL="365731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45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04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726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63" indent="0">
              <a:buNone/>
              <a:defRPr sz="1400"/>
            </a:lvl2pPr>
            <a:lvl3pPr marL="914327" indent="0">
              <a:buNone/>
              <a:defRPr sz="1200"/>
            </a:lvl3pPr>
            <a:lvl4pPr marL="1371491" indent="0">
              <a:buNone/>
              <a:defRPr sz="1000"/>
            </a:lvl4pPr>
            <a:lvl5pPr marL="1828655" indent="0">
              <a:buNone/>
              <a:defRPr sz="1000"/>
            </a:lvl5pPr>
            <a:lvl6pPr marL="2285818" indent="0">
              <a:buNone/>
              <a:defRPr sz="1000"/>
            </a:lvl6pPr>
            <a:lvl7pPr marL="2742982" indent="0">
              <a:buNone/>
              <a:defRPr sz="1000"/>
            </a:lvl7pPr>
            <a:lvl8pPr marL="3200146" indent="0">
              <a:buNone/>
              <a:defRPr sz="1000"/>
            </a:lvl8pPr>
            <a:lvl9pPr marL="365731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4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48612-EF2E-4E94-A8D6-3B3119373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9CD17-C1EB-4E42-AF10-1F232AF8F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9B680-C326-4983-88A1-8BEBEC685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9710C-1A44-4798-94F4-118F95584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5FA2D-2B54-4270-B927-28CC9F5E3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36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63" indent="0">
              <a:buNone/>
              <a:defRPr sz="2800"/>
            </a:lvl2pPr>
            <a:lvl3pPr marL="914327" indent="0">
              <a:buNone/>
              <a:defRPr sz="2400"/>
            </a:lvl3pPr>
            <a:lvl4pPr marL="1371491" indent="0">
              <a:buNone/>
              <a:defRPr sz="2000"/>
            </a:lvl4pPr>
            <a:lvl5pPr marL="1828655" indent="0">
              <a:buNone/>
              <a:defRPr sz="2000"/>
            </a:lvl5pPr>
            <a:lvl6pPr marL="2285818" indent="0">
              <a:buNone/>
              <a:defRPr sz="2000"/>
            </a:lvl6pPr>
            <a:lvl7pPr marL="2742982" indent="0">
              <a:buNone/>
              <a:defRPr sz="2000"/>
            </a:lvl7pPr>
            <a:lvl8pPr marL="3200146" indent="0">
              <a:buNone/>
              <a:defRPr sz="2000"/>
            </a:lvl8pPr>
            <a:lvl9pPr marL="365731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63" indent="0">
              <a:buNone/>
              <a:defRPr sz="1400"/>
            </a:lvl2pPr>
            <a:lvl3pPr marL="914327" indent="0">
              <a:buNone/>
              <a:defRPr sz="1200"/>
            </a:lvl3pPr>
            <a:lvl4pPr marL="1371491" indent="0">
              <a:buNone/>
              <a:defRPr sz="1000"/>
            </a:lvl4pPr>
            <a:lvl5pPr marL="1828655" indent="0">
              <a:buNone/>
              <a:defRPr sz="1000"/>
            </a:lvl5pPr>
            <a:lvl6pPr marL="2285818" indent="0">
              <a:buNone/>
              <a:defRPr sz="1000"/>
            </a:lvl6pPr>
            <a:lvl7pPr marL="2742982" indent="0">
              <a:buNone/>
              <a:defRPr sz="1000"/>
            </a:lvl7pPr>
            <a:lvl8pPr marL="3200146" indent="0">
              <a:buNone/>
              <a:defRPr sz="1000"/>
            </a:lvl8pPr>
            <a:lvl9pPr marL="365731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23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008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321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6C8C3-58FB-4D72-895B-C5EB94768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7B030-88E8-4A55-A18A-8A6AD56C4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18F73-6289-4A99-B4E0-8CACD4F34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C3AB4-82C9-41E7-8E07-DF93BDCA1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1ABC7-E3F0-46CC-A3EF-5B4259B1C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27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38D19-A4E1-49FA-9F1E-30E14CCA5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656BB-BD08-45CA-AF27-1B75E633D5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D7FE3D-CA13-4B83-AC60-0963F0629E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B69BED-7874-4D78-A280-D5A79DA7D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F4C32-E497-47BB-AFF6-6E1F2D91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555E5-5176-48F0-9521-82375A9FE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487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0D45E-9E65-4EB9-9DC8-B5DF70F6E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2205D-BDB9-46A7-9FE7-DCF6636B1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BFB9AC-85BD-461F-AF06-82C6AE9291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76D5E3-03D1-4279-B8C6-A058190B19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4686A3-C073-4A1C-A918-04BC0F9076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EF9ED8-9B8B-496C-B879-C79BA811A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4F1AD2-316D-4173-9AEC-81FAEC9F3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D44ED1-6DF6-4439-AA3C-3FF57C51D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052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3C81B-18ED-4CFE-A1F5-2A690312E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A89BE3-3986-44F4-86A2-65E518852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F85E82-F69F-4365-9915-96329B44E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5EF311-907C-4B85-AEC3-CBA31E373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1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BB162C-6BE0-4698-8A7B-65D971C2E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059A74-A901-4FDE-9A4E-3A1F708D5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687DC-1D26-4D01-A146-2C7668F7A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913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69545-EFC2-4E0E-927D-CEA3A2FB8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51FFD-76BD-48E4-8572-EEDCC2E1F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619FB9-0CDB-47DF-9E11-47C4199716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63A0A0-4AA9-414C-808C-730416304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D5745C-DD8B-480D-89BB-0CB953CEC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C793E8-2080-499C-BA96-022FA33BC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B961F-0FCA-4498-B503-5EE37E611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36E668-4CFA-42A0-A55C-1A834EA600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1FF123-8885-4101-951A-802A45F27E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DF6FEF-C561-49BC-85E7-0230FE9A8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6102C3-64BC-4135-9BB5-89822AD80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EF72E0-9C3F-4165-95CB-60D53C524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62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DF3624-06F2-483D-A238-E99BD9C4F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A9B13B-92CF-44D9-BDFE-418A2B2FE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0ACB4-3504-465F-8458-0983DD9EC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52931-2E35-4021-BB35-63151AA14BA9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B3419-12BC-4DAD-983B-899D6317D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FEA95-6A79-4B28-AF94-B30D10B368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9FDB6-52CB-420E-9351-A32A2885CB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EC555-B198-B44B-AE9B-26894D716BDD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FB216-EE54-2A43-9DB6-33627AB81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334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2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2" indent="-228582" algn="l" defTabSz="91432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45" indent="-228582" algn="l" defTabSz="9143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9" indent="-228582" algn="l" defTabSz="9143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3" indent="-228582" algn="l" defTabSz="9143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37" indent="-228582" algn="l" defTabSz="9143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0" indent="-228582" algn="l" defTabSz="9143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64" indent="-228582" algn="l" defTabSz="9143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28" indent="-228582" algn="l" defTabSz="9143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91" indent="-228582" algn="l" defTabSz="9143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3" algn="l" defTabSz="9143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7" algn="l" defTabSz="9143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1" algn="l" defTabSz="9143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5" algn="l" defTabSz="9143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18" algn="l" defTabSz="9143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2" algn="l" defTabSz="9143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46" algn="l" defTabSz="9143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0" algn="l" defTabSz="9143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83356-F3CA-483E-BA0E-962D02E14D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192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atin typeface="+mn-lt"/>
              </a:rPr>
              <a:t>Comparison of in vitro toxicity of aerosolized engineered nanomaterials using air-liquid interface mono-culture and co-culture models</a:t>
            </a:r>
            <a:r>
              <a:rPr lang="en-US" sz="3600" b="1" i="1" dirty="0">
                <a:latin typeface="+mn-lt"/>
              </a:rPr>
              <a:t/>
            </a:r>
            <a:br>
              <a:rPr lang="en-US" sz="3600" b="1" i="1" dirty="0">
                <a:latin typeface="+mn-lt"/>
              </a:rPr>
            </a:br>
            <a:r>
              <a:rPr lang="en-US" sz="3600" b="1" i="1" dirty="0">
                <a:latin typeface="+mn-lt"/>
              </a:rPr>
              <a:t/>
            </a:r>
            <a:br>
              <a:rPr lang="en-US" sz="3600" b="1" i="1" dirty="0">
                <a:latin typeface="+mn-lt"/>
              </a:rPr>
            </a:br>
            <a:r>
              <a:rPr lang="en-US" sz="3100" dirty="0">
                <a:latin typeface="+mn-lt"/>
              </a:rPr>
              <a:t>Yifang Wang</a:t>
            </a:r>
            <a:r>
              <a:rPr lang="en-US" sz="3100" baseline="30000" dirty="0">
                <a:latin typeface="+mn-lt"/>
              </a:rPr>
              <a:t>1</a:t>
            </a:r>
            <a:r>
              <a:rPr lang="en-US" sz="3100" dirty="0">
                <a:latin typeface="+mn-lt"/>
              </a:rPr>
              <a:t>, Andrea Adamcakova-Dodd</a:t>
            </a:r>
            <a:r>
              <a:rPr lang="en-US" sz="3100" baseline="30000" dirty="0">
                <a:latin typeface="+mn-lt"/>
              </a:rPr>
              <a:t>2</a:t>
            </a:r>
            <a:r>
              <a:rPr lang="en-US" sz="3100" dirty="0">
                <a:latin typeface="+mn-lt"/>
              </a:rPr>
              <a:t>, Benjamin R. Steines</a:t>
            </a:r>
            <a:r>
              <a:rPr lang="en-US" sz="3100" baseline="30000" dirty="0">
                <a:latin typeface="+mn-lt"/>
              </a:rPr>
              <a:t>2</a:t>
            </a:r>
            <a:r>
              <a:rPr lang="en-US" sz="3100" dirty="0">
                <a:latin typeface="+mn-lt"/>
              </a:rPr>
              <a:t>, Xuefang Jing</a:t>
            </a:r>
            <a:r>
              <a:rPr lang="en-US" sz="3100" baseline="30000" dirty="0">
                <a:latin typeface="+mn-lt"/>
              </a:rPr>
              <a:t>2</a:t>
            </a:r>
            <a:r>
              <a:rPr lang="en-US" sz="3100" dirty="0">
                <a:latin typeface="+mn-lt"/>
              </a:rPr>
              <a:t>, Aliasger K. Salem</a:t>
            </a:r>
            <a:r>
              <a:rPr lang="en-US" sz="3100" baseline="30000" dirty="0">
                <a:latin typeface="+mn-lt"/>
              </a:rPr>
              <a:t>3</a:t>
            </a:r>
            <a:r>
              <a:rPr lang="en-US" sz="3100" dirty="0">
                <a:latin typeface="+mn-lt"/>
              </a:rPr>
              <a:t>, Peter S. Thorne</a:t>
            </a:r>
            <a:r>
              <a:rPr lang="en-US" sz="3100" baseline="30000" dirty="0">
                <a:latin typeface="+mn-lt"/>
              </a:rPr>
              <a:t>1,2</a:t>
            </a:r>
            <a:r>
              <a:rPr lang="en-US" sz="2000" dirty="0">
                <a:latin typeface="+mn-lt"/>
              </a:rPr>
              <a:t/>
            </a:r>
            <a:br>
              <a:rPr lang="en-US" sz="2000" dirty="0">
                <a:latin typeface="+mn-lt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022852-3D9B-4445-9C44-0BACD73C71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73458"/>
            <a:ext cx="9144000" cy="257680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1: Human Toxicology Interdisciplinary Program </a:t>
            </a:r>
            <a:br>
              <a:rPr lang="en-US" dirty="0"/>
            </a:br>
            <a:r>
              <a:rPr lang="en-US" dirty="0"/>
              <a:t>2: Occupational and Environmental Health</a:t>
            </a:r>
            <a:br>
              <a:rPr lang="en-US" dirty="0"/>
            </a:br>
            <a:r>
              <a:rPr lang="en-US" dirty="0"/>
              <a:t>3: College of Pharmacy </a:t>
            </a:r>
          </a:p>
          <a:p>
            <a:r>
              <a:rPr lang="en-US" dirty="0"/>
              <a:t>University of Iowa, Iowa City, Iowa, USA</a:t>
            </a:r>
            <a:br>
              <a:rPr lang="en-US" dirty="0"/>
            </a:br>
            <a:endParaRPr lang="en-US" dirty="0"/>
          </a:p>
          <a:p>
            <a:r>
              <a:rPr lang="en-US" dirty="0"/>
              <a:t>Corresponding Author: </a:t>
            </a:r>
          </a:p>
          <a:p>
            <a:r>
              <a:rPr lang="en-US" dirty="0"/>
              <a:t>Dr. Peter S. Thorne,  peter-thorne@uiowa.edu</a:t>
            </a:r>
          </a:p>
        </p:txBody>
      </p:sp>
    </p:spTree>
    <p:extLst>
      <p:ext uri="{BB962C8B-B14F-4D97-AF65-F5344CB8AC3E}">
        <p14:creationId xmlns:p14="http://schemas.microsoft.com/office/powerpoint/2010/main" val="1664924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1A3560F-E488-440E-8C9C-788441755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15" y="751840"/>
            <a:ext cx="1994849" cy="752764"/>
          </a:xfrm>
        </p:spPr>
        <p:txBody>
          <a:bodyPr/>
          <a:lstStyle/>
          <a:p>
            <a:pPr algn="ctr"/>
            <a:r>
              <a:rPr lang="en-US" dirty="0"/>
              <a:t>Movie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32EF6C-CB17-4B52-B832-C3FF523E1190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2F023BE-A136-41B9-BE87-029C3130AC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1815" y="1787236"/>
            <a:ext cx="2238629" cy="4376392"/>
          </a:xfrm>
        </p:spPr>
        <p:txBody>
          <a:bodyPr/>
          <a:lstStyle/>
          <a:p>
            <a:r>
              <a:rPr lang="en-US" dirty="0"/>
              <a:t>This clip rotates the image of the co-culture system on the transwell. Cells are </a:t>
            </a:r>
            <a:r>
              <a:rPr lang="en-US" dirty="0" err="1"/>
              <a:t>immunostained</a:t>
            </a:r>
            <a:r>
              <a:rPr lang="en-US" dirty="0"/>
              <a:t> to illustrate the three layers of the co-culture: macrophages, epithelium and endothelium .</a:t>
            </a:r>
          </a:p>
          <a:p>
            <a:r>
              <a:rPr lang="en-US" dirty="0"/>
              <a:t>See the methods and  descriptions in the manuscript for further details. </a:t>
            </a:r>
          </a:p>
        </p:txBody>
      </p:sp>
      <p:pic>
        <p:nvPicPr>
          <p:cNvPr id="4" name="z_Render_Series_k55g77.mp4">
            <a:hlinkClick r:id="" action="ppaction://media"/>
            <a:extLst>
              <a:ext uri="{FF2B5EF4-FFF2-40B4-BE49-F238E27FC236}">
                <a16:creationId xmlns:a16="http://schemas.microsoft.com/office/drawing/2014/main" id="{1B51C7DB-8DD1-A945-8E12-B9524B581DB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11120" y="148149"/>
            <a:ext cx="9449435" cy="614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8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127</Words>
  <Application>Microsoft Office PowerPoint</Application>
  <PresentationFormat>Widescreen</PresentationFormat>
  <Paragraphs>8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1_Office Theme</vt:lpstr>
      <vt:lpstr>Comparison of in vitro toxicity of aerosolized engineered nanomaterials using air-liquid interface mono-culture and co-culture models  Yifang Wang1, Andrea Adamcakova-Dodd2, Benjamin R. Steines2, Xuefang Jing2, Aliasger K. Salem3, Peter S. Thorne1,2 </vt:lpstr>
      <vt:lpstr>Movie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Wang, Yifang</dc:creator>
  <cp:lastModifiedBy>Dodd, Andrea</cp:lastModifiedBy>
  <cp:revision>3</cp:revision>
  <dcterms:created xsi:type="dcterms:W3CDTF">2020-01-29T23:09:12Z</dcterms:created>
  <dcterms:modified xsi:type="dcterms:W3CDTF">2020-06-29T19:40:40Z</dcterms:modified>
</cp:coreProperties>
</file>