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91" r:id="rId2"/>
    <p:sldId id="297" r:id="rId3"/>
    <p:sldId id="292" r:id="rId4"/>
    <p:sldId id="294" r:id="rId5"/>
  </p:sldIdLst>
  <p:sldSz cx="9144000" cy="6858000" type="screen4x3"/>
  <p:notesSz cx="9309100" cy="7023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ssidy Johnson" initials="CJ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C34DF"/>
    <a:srgbClr val="0432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10" autoAdjust="0"/>
    <p:restoredTop sz="94489" autoAdjust="0"/>
  </p:normalViewPr>
  <p:slideViewPr>
    <p:cSldViewPr snapToGrid="0">
      <p:cViewPr>
        <p:scale>
          <a:sx n="110" d="100"/>
          <a:sy n="110" d="100"/>
        </p:scale>
        <p:origin x="-894" y="8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4034786" cy="352594"/>
          </a:xfrm>
          <a:prstGeom prst="rect">
            <a:avLst/>
          </a:prstGeom>
        </p:spPr>
        <p:txBody>
          <a:bodyPr vert="horz" lIns="91567" tIns="45785" rIns="91567" bIns="4578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72207" y="1"/>
            <a:ext cx="4034786" cy="352594"/>
          </a:xfrm>
          <a:prstGeom prst="rect">
            <a:avLst/>
          </a:prstGeom>
        </p:spPr>
        <p:txBody>
          <a:bodyPr vert="horz" lIns="91567" tIns="45785" rIns="91567" bIns="45785" rtlCol="0"/>
          <a:lstStyle>
            <a:lvl1pPr algn="r">
              <a:defRPr sz="1200"/>
            </a:lvl1pPr>
          </a:lstStyle>
          <a:p>
            <a:fld id="{2F2C4C43-28F0-4546-84A8-947A8764A085}" type="datetimeFigureOut">
              <a:rPr lang="en-US" smtClean="0"/>
              <a:pPr/>
              <a:t>8/7/2019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6670507"/>
            <a:ext cx="4034786" cy="352594"/>
          </a:xfrm>
          <a:prstGeom prst="rect">
            <a:avLst/>
          </a:prstGeom>
        </p:spPr>
        <p:txBody>
          <a:bodyPr vert="horz" lIns="91567" tIns="45785" rIns="91567" bIns="4578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72207" y="6670507"/>
            <a:ext cx="4034786" cy="352594"/>
          </a:xfrm>
          <a:prstGeom prst="rect">
            <a:avLst/>
          </a:prstGeom>
        </p:spPr>
        <p:txBody>
          <a:bodyPr vert="horz" lIns="91567" tIns="45785" rIns="91567" bIns="45785" rtlCol="0" anchor="b"/>
          <a:lstStyle>
            <a:lvl1pPr algn="r">
              <a:defRPr sz="1200"/>
            </a:lvl1pPr>
          </a:lstStyle>
          <a:p>
            <a:fld id="{CDA802A8-6808-4155-B0F1-A831F10A0E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542318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033804" cy="352113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73194" y="1"/>
            <a:ext cx="4033804" cy="352113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3B75DFB-DEE0-4A27-837B-3BDEA18B8085}" type="datetimeFigureOut">
              <a:rPr lang="en-US" smtClean="0"/>
              <a:pPr/>
              <a:t>8/7/2019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74988" y="877888"/>
            <a:ext cx="3159125" cy="23701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0070" y="3379807"/>
            <a:ext cx="7448963" cy="2765406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670987"/>
            <a:ext cx="4033804" cy="352113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73194" y="6670987"/>
            <a:ext cx="4033804" cy="352113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2F11933F-2948-4985-BDDE-1CFFFB91AD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646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1933F-2948-4985-BDDE-1CFFFB91AD1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069043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1933F-2948-4985-BDDE-1CFFFB91AD1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554916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11933F-2948-4985-BDDE-1CFFFB91AD1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634109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1933F-2948-4985-BDDE-1CFFFB91AD1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00196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FD210-B0DB-478E-9659-59AEEEB28995}" type="datetimeFigureOut">
              <a:rPr lang="en-US" smtClean="0"/>
              <a:pPr/>
              <a:t>8/7/2019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CE086-8BCF-4C28-AFB9-3C6DC48870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58379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FD210-B0DB-478E-9659-59AEEEB28995}" type="datetimeFigureOut">
              <a:rPr lang="en-US" smtClean="0"/>
              <a:pPr/>
              <a:t>8/7/2019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CE086-8BCF-4C28-AFB9-3C6DC48870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88067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FD210-B0DB-478E-9659-59AEEEB28995}" type="datetimeFigureOut">
              <a:rPr lang="en-US" smtClean="0"/>
              <a:pPr/>
              <a:t>8/7/2019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CE086-8BCF-4C28-AFB9-3C6DC48870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25197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FD210-B0DB-478E-9659-59AEEEB28995}" type="datetimeFigureOut">
              <a:rPr lang="en-US" smtClean="0"/>
              <a:pPr/>
              <a:t>8/7/2019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CE086-8BCF-4C28-AFB9-3C6DC48870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13682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FD210-B0DB-478E-9659-59AEEEB28995}" type="datetimeFigureOut">
              <a:rPr lang="en-US" smtClean="0"/>
              <a:pPr/>
              <a:t>8/7/2019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CE086-8BCF-4C28-AFB9-3C6DC48870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50341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FD210-B0DB-478E-9659-59AEEEB28995}" type="datetimeFigureOut">
              <a:rPr lang="en-US" smtClean="0"/>
              <a:pPr/>
              <a:t>8/7/2019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CE086-8BCF-4C28-AFB9-3C6DC48870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63360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FD210-B0DB-478E-9659-59AEEEB28995}" type="datetimeFigureOut">
              <a:rPr lang="en-US" smtClean="0"/>
              <a:pPr/>
              <a:t>8/7/2019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CE086-8BCF-4C28-AFB9-3C6DC48870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01014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FD210-B0DB-478E-9659-59AEEEB28995}" type="datetimeFigureOut">
              <a:rPr lang="en-US" smtClean="0"/>
              <a:pPr/>
              <a:t>8/7/2019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CE086-8BCF-4C28-AFB9-3C6DC48870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38905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FD210-B0DB-478E-9659-59AEEEB28995}" type="datetimeFigureOut">
              <a:rPr lang="en-US" smtClean="0"/>
              <a:pPr/>
              <a:t>8/7/2019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CE086-8BCF-4C28-AFB9-3C6DC48870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9211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FD210-B0DB-478E-9659-59AEEEB28995}" type="datetimeFigureOut">
              <a:rPr lang="en-US" smtClean="0"/>
              <a:pPr/>
              <a:t>8/7/2019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CE086-8BCF-4C28-AFB9-3C6DC48870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8533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FD210-B0DB-478E-9659-59AEEEB28995}" type="datetimeFigureOut">
              <a:rPr lang="en-US" smtClean="0"/>
              <a:pPr/>
              <a:t>8/7/2019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CE086-8BCF-4C28-AFB9-3C6DC48870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641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EFD210-B0DB-478E-9659-59AEEEB28995}" type="datetimeFigureOut">
              <a:rPr lang="en-US" smtClean="0"/>
              <a:pPr/>
              <a:t>8/7/2019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CE086-8BCF-4C28-AFB9-3C6DC48870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53857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70855" y="246046"/>
            <a:ext cx="7545765" cy="354385"/>
          </a:xfrm>
        </p:spPr>
        <p:txBody>
          <a:bodyPr>
            <a:noAutofit/>
          </a:bodyPr>
          <a:lstStyle/>
          <a:p>
            <a:r>
              <a:rPr lang="en-US" sz="2400" dirty="0" smtClean="0"/>
              <a:t>Supplementary </a:t>
            </a:r>
            <a:r>
              <a:rPr lang="en-US" sz="2400" dirty="0"/>
              <a:t>Figure </a:t>
            </a:r>
            <a:r>
              <a:rPr lang="en-US" sz="2400" dirty="0" smtClean="0"/>
              <a:t>1</a:t>
            </a:r>
            <a:r>
              <a:rPr lang="en-US" sz="2400" dirty="0"/>
              <a:t>: </a:t>
            </a:r>
            <a:br>
              <a:rPr lang="en-US" sz="2400" dirty="0"/>
            </a:br>
            <a:r>
              <a:rPr lang="en-US" sz="2400" dirty="0" smtClean="0"/>
              <a:t>Physician Decision Analysis and Generalized </a:t>
            </a:r>
            <a:r>
              <a:rPr lang="en-US" sz="2400" dirty="0"/>
              <a:t>Linear </a:t>
            </a:r>
            <a:r>
              <a:rPr lang="en-US" sz="2400" dirty="0" smtClean="0"/>
              <a:t>Model</a:t>
            </a:r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170854" y="856240"/>
            <a:ext cx="579695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u="sng" dirty="0"/>
              <a:t>Figure Legend</a:t>
            </a:r>
          </a:p>
          <a:p>
            <a:pPr marL="228600" indent="-228600">
              <a:buAutoNum type="alphaUcParenBoth"/>
            </a:pPr>
            <a:r>
              <a:rPr lang="en-US" sz="1000" dirty="0" smtClean="0"/>
              <a:t>Generalized linear model incorporating significant features, with model weights shown. </a:t>
            </a:r>
          </a:p>
          <a:p>
            <a:pPr marL="228600" indent="-228600">
              <a:buAutoNum type="alphaUcParenBoth"/>
            </a:pPr>
            <a:r>
              <a:rPr lang="en-US" sz="1000" dirty="0" smtClean="0"/>
              <a:t>The </a:t>
            </a:r>
            <a:r>
              <a:rPr lang="en-US" sz="1000" dirty="0"/>
              <a:t>standardized mean difference between patients assigned either drug group in the analysis cohort before and after weighting was applied. Positive values indicate bias toward </a:t>
            </a:r>
            <a:r>
              <a:rPr lang="en-US" sz="1000" dirty="0" err="1"/>
              <a:t>taxane</a:t>
            </a:r>
            <a:r>
              <a:rPr lang="en-US" sz="1000" dirty="0"/>
              <a:t>-assigned </a:t>
            </a:r>
            <a:r>
              <a:rPr lang="en-US" sz="1000" dirty="0" smtClean="0"/>
              <a:t>patients (i.e. higher values for indicated variables), </a:t>
            </a:r>
            <a:r>
              <a:rPr lang="en-US" sz="1000" dirty="0"/>
              <a:t>negative values indicate bias toward </a:t>
            </a:r>
            <a:r>
              <a:rPr lang="en-US" sz="1000" dirty="0" err="1"/>
              <a:t>ARSi</a:t>
            </a:r>
            <a:r>
              <a:rPr lang="en-US" sz="1000" dirty="0"/>
              <a:t>-assigned patients.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1F9BDE9C-609A-4752-9B39-379D5F60FD07}"/>
              </a:ext>
            </a:extLst>
          </p:cNvPr>
          <p:cNvSpPr txBox="1"/>
          <p:nvPr/>
        </p:nvSpPr>
        <p:spPr>
          <a:xfrm>
            <a:off x="3772761" y="2270900"/>
            <a:ext cx="44353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(B)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38158" y="2110902"/>
            <a:ext cx="45645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(A)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295" y="2110903"/>
            <a:ext cx="2969019" cy="2869868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54683063"/>
              </p:ext>
            </p:extLst>
          </p:nvPr>
        </p:nvGraphicFramePr>
        <p:xfrm>
          <a:off x="4142815" y="2267774"/>
          <a:ext cx="2654300" cy="25908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51576"/>
                <a:gridCol w="951362"/>
                <a:gridCol w="951362"/>
              </a:tblGrid>
              <a:tr h="66215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206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Standardized Mean Difference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621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>
                          <a:solidFill>
                            <a:schemeClr val="bg1"/>
                          </a:solidFill>
                          <a:effectLst/>
                        </a:rPr>
                        <a:t>Variable</a:t>
                      </a:r>
                      <a:endParaRPr lang="en-US" sz="10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Before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After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2060"/>
                    </a:solidFill>
                  </a:tcPr>
                </a:tc>
              </a:tr>
              <a:tr h="6621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2nd Line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-0.77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-0.01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6621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3rd Line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0.2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0.26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6621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4th Line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0.58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0.09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6621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Last Tx ARSi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0.23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0.39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6621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Bone Mets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0.3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0.5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6621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Liver Mets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0.35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0.2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6621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Lung Mets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0.15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0.15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6621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LN Mets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0.15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0.34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6621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Alk Phos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0.59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0.25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6621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HGB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0.36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0.33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6621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LDH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0.33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0.24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6621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ALB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0.17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0.16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6621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PSA (log2)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</a:rPr>
                        <a:t>0.74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</a:rPr>
                        <a:t>0.31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6621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Age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-0.19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0.23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9660488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737" y="876234"/>
            <a:ext cx="6033508" cy="145026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1458" y="2782676"/>
            <a:ext cx="4048142" cy="4004277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70855" y="246046"/>
            <a:ext cx="8818024" cy="354385"/>
          </a:xfrm>
        </p:spPr>
        <p:txBody>
          <a:bodyPr>
            <a:noAutofit/>
          </a:bodyPr>
          <a:lstStyle/>
          <a:p>
            <a:r>
              <a:rPr lang="en-US" sz="2000" dirty="0" smtClean="0"/>
              <a:t>Supplementary </a:t>
            </a:r>
            <a:r>
              <a:rPr lang="en-US" sz="2000" dirty="0"/>
              <a:t>Figure </a:t>
            </a:r>
            <a:r>
              <a:rPr lang="en-US" sz="2000" dirty="0" smtClean="0"/>
              <a:t>2</a:t>
            </a:r>
            <a:r>
              <a:rPr lang="en-US" sz="2000" dirty="0"/>
              <a:t>: </a:t>
            </a:r>
            <a:br>
              <a:rPr lang="en-US" sz="2000" dirty="0"/>
            </a:br>
            <a:r>
              <a:rPr lang="en-US" sz="2000" dirty="0"/>
              <a:t>Cohort subset of most overlapping propensity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794250" y="3729441"/>
            <a:ext cx="402113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/>
              <a:t>Figure Legend</a:t>
            </a:r>
          </a:p>
          <a:p>
            <a:pPr marL="228600" indent="-228600">
              <a:buAutoNum type="alphaUcParenBoth"/>
            </a:pPr>
            <a:r>
              <a:rPr lang="en-US" sz="1200" dirty="0"/>
              <a:t>Propensity distribution of n = </a:t>
            </a:r>
            <a:r>
              <a:rPr lang="en-US" sz="1200" dirty="0" smtClean="0"/>
              <a:t>255 </a:t>
            </a:r>
            <a:r>
              <a:rPr lang="en-US" sz="1200" dirty="0"/>
              <a:t>comparison cohort, with subset highlighted (n = </a:t>
            </a:r>
            <a:r>
              <a:rPr lang="en-US" sz="1200" dirty="0" smtClean="0"/>
              <a:t>118) </a:t>
            </a:r>
            <a:r>
              <a:rPr lang="en-US" sz="1200" dirty="0"/>
              <a:t>for propensity scores of 0.25 to 0.75, representing the greatest area of uncertainty of physician decisions in the cohort</a:t>
            </a:r>
          </a:p>
          <a:p>
            <a:pPr marL="228600" indent="-228600">
              <a:buAutoNum type="alphaUcParenBoth"/>
            </a:pPr>
            <a:r>
              <a:rPr lang="en-US" sz="1200" dirty="0"/>
              <a:t>Overall survival of the subset highlighted in (A), with propensity weights applied. 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="" xmlns:a16="http://schemas.microsoft.com/office/drawing/2014/main" id="{E679F454-C0A2-9449-9728-1A66A80FC6E8}"/>
              </a:ext>
            </a:extLst>
          </p:cNvPr>
          <p:cNvSpPr txBox="1"/>
          <p:nvPr/>
        </p:nvSpPr>
        <p:spPr>
          <a:xfrm>
            <a:off x="170855" y="888364"/>
            <a:ext cx="37558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(A)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="" xmlns:a16="http://schemas.microsoft.com/office/drawing/2014/main" id="{36215414-F008-5B4D-997C-46A147FF913B}"/>
              </a:ext>
            </a:extLst>
          </p:cNvPr>
          <p:cNvCxnSpPr>
            <a:cxnSpLocks/>
          </p:cNvCxnSpPr>
          <p:nvPr/>
        </p:nvCxnSpPr>
        <p:spPr>
          <a:xfrm>
            <a:off x="3717612" y="2447585"/>
            <a:ext cx="2468880" cy="0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="" xmlns:a16="http://schemas.microsoft.com/office/drawing/2014/main" id="{9F39DEC5-FC73-8D4C-A8A4-12C2A4E31F59}"/>
              </a:ext>
            </a:extLst>
          </p:cNvPr>
          <p:cNvCxnSpPr>
            <a:cxnSpLocks/>
          </p:cNvCxnSpPr>
          <p:nvPr/>
        </p:nvCxnSpPr>
        <p:spPr>
          <a:xfrm flipH="1">
            <a:off x="986242" y="2447585"/>
            <a:ext cx="2468880" cy="0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912C5F1E-03DB-5041-93D2-9F84AA1B3668}"/>
              </a:ext>
            </a:extLst>
          </p:cNvPr>
          <p:cNvSpPr txBox="1"/>
          <p:nvPr/>
        </p:nvSpPr>
        <p:spPr>
          <a:xfrm>
            <a:off x="1002402" y="2235369"/>
            <a:ext cx="22797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Greater Propensity for ARS inhibitor Use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A2389A88-0EEE-2542-8F3B-AE1FDF37EBF8}"/>
              </a:ext>
            </a:extLst>
          </p:cNvPr>
          <p:cNvSpPr txBox="1"/>
          <p:nvPr/>
        </p:nvSpPr>
        <p:spPr>
          <a:xfrm>
            <a:off x="3877303" y="2231755"/>
            <a:ext cx="19768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Greater Propensity for </a:t>
            </a:r>
            <a:r>
              <a:rPr lang="en-US" sz="1000" dirty="0" err="1"/>
              <a:t>Taxane</a:t>
            </a:r>
            <a:r>
              <a:rPr lang="en-US" sz="1000" dirty="0"/>
              <a:t> Use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="" xmlns:a16="http://schemas.microsoft.com/office/drawing/2014/main" id="{8A0F21A5-88B1-154C-9189-65CA38BCC316}"/>
              </a:ext>
            </a:extLst>
          </p:cNvPr>
          <p:cNvCxnSpPr>
            <a:cxnSpLocks/>
          </p:cNvCxnSpPr>
          <p:nvPr/>
        </p:nvCxnSpPr>
        <p:spPr>
          <a:xfrm>
            <a:off x="2279650" y="1098550"/>
            <a:ext cx="0" cy="1007994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="" xmlns:a16="http://schemas.microsoft.com/office/drawing/2014/main" id="{9B71E3DE-C0D5-2340-91FF-BF8323D88799}"/>
              </a:ext>
            </a:extLst>
          </p:cNvPr>
          <p:cNvCxnSpPr>
            <a:cxnSpLocks/>
          </p:cNvCxnSpPr>
          <p:nvPr/>
        </p:nvCxnSpPr>
        <p:spPr>
          <a:xfrm>
            <a:off x="4898370" y="1097540"/>
            <a:ext cx="0" cy="1007994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8C88F203-3772-C74F-8330-8A403670464F}"/>
              </a:ext>
            </a:extLst>
          </p:cNvPr>
          <p:cNvSpPr/>
          <p:nvPr/>
        </p:nvSpPr>
        <p:spPr>
          <a:xfrm>
            <a:off x="4907845" y="1068647"/>
            <a:ext cx="1473200" cy="1053215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842E3051-078A-3F44-965F-B4472C079EF6}"/>
              </a:ext>
            </a:extLst>
          </p:cNvPr>
          <p:cNvSpPr/>
          <p:nvPr/>
        </p:nvSpPr>
        <p:spPr>
          <a:xfrm>
            <a:off x="770669" y="1061052"/>
            <a:ext cx="1502631" cy="1057757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C54B729A-3D22-E944-BC3A-33DC5DBE5F79}"/>
              </a:ext>
            </a:extLst>
          </p:cNvPr>
          <p:cNvSpPr txBox="1"/>
          <p:nvPr/>
        </p:nvSpPr>
        <p:spPr>
          <a:xfrm>
            <a:off x="1036228" y="1738193"/>
            <a:ext cx="520976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100" b="1" dirty="0">
                <a:solidFill>
                  <a:srgbClr val="FF00FF"/>
                </a:solidFill>
              </a:rPr>
              <a:t>AR-V7(+)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3525B65D-49B9-0845-855D-1755678E50C0}"/>
              </a:ext>
            </a:extLst>
          </p:cNvPr>
          <p:cNvSpPr txBox="1"/>
          <p:nvPr/>
        </p:nvSpPr>
        <p:spPr>
          <a:xfrm>
            <a:off x="1036227" y="1937267"/>
            <a:ext cx="493725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100" b="1" dirty="0">
                <a:solidFill>
                  <a:srgbClr val="3333FF"/>
                </a:solidFill>
              </a:rPr>
              <a:t>AR-V7(-)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="" xmlns:a16="http://schemas.microsoft.com/office/drawing/2014/main" id="{A729D0F4-3F84-7749-936A-3B16C903E118}"/>
              </a:ext>
            </a:extLst>
          </p:cNvPr>
          <p:cNvCxnSpPr/>
          <p:nvPr/>
        </p:nvCxnSpPr>
        <p:spPr>
          <a:xfrm>
            <a:off x="2343150" y="1234241"/>
            <a:ext cx="2451100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="" xmlns:a16="http://schemas.microsoft.com/office/drawing/2014/main" id="{01E7DA6A-2D67-6641-8AAE-97EAA3786EAC}"/>
              </a:ext>
            </a:extLst>
          </p:cNvPr>
          <p:cNvCxnSpPr>
            <a:cxnSpLocks/>
          </p:cNvCxnSpPr>
          <p:nvPr/>
        </p:nvCxnSpPr>
        <p:spPr>
          <a:xfrm>
            <a:off x="4907845" y="1230232"/>
            <a:ext cx="1200855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="" xmlns:a16="http://schemas.microsoft.com/office/drawing/2014/main" id="{04D4D82E-4164-7941-8920-A00F81E1CD8B}"/>
              </a:ext>
            </a:extLst>
          </p:cNvPr>
          <p:cNvCxnSpPr>
            <a:cxnSpLocks/>
          </p:cNvCxnSpPr>
          <p:nvPr/>
        </p:nvCxnSpPr>
        <p:spPr>
          <a:xfrm>
            <a:off x="1002402" y="1234914"/>
            <a:ext cx="1200855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74907F0D-B191-F74A-AB00-D0A57707B2F8}"/>
              </a:ext>
            </a:extLst>
          </p:cNvPr>
          <p:cNvSpPr txBox="1"/>
          <p:nvPr/>
        </p:nvSpPr>
        <p:spPr>
          <a:xfrm>
            <a:off x="3061990" y="1050906"/>
            <a:ext cx="1013419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/>
              <a:t>Included in subset analysis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="" xmlns:a16="http://schemas.microsoft.com/office/drawing/2014/main" id="{2D3CFA56-8D2F-A742-BB46-AAAECABD3807}"/>
              </a:ext>
            </a:extLst>
          </p:cNvPr>
          <p:cNvSpPr txBox="1"/>
          <p:nvPr/>
        </p:nvSpPr>
        <p:spPr>
          <a:xfrm>
            <a:off x="4983767" y="1061052"/>
            <a:ext cx="1119217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/>
              <a:t>Excluded from subset analysis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5C553E55-6EC1-2547-9566-0960D99FB234}"/>
              </a:ext>
            </a:extLst>
          </p:cNvPr>
          <p:cNvSpPr txBox="1"/>
          <p:nvPr/>
        </p:nvSpPr>
        <p:spPr>
          <a:xfrm>
            <a:off x="1049425" y="1068647"/>
            <a:ext cx="1119217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/>
              <a:t>Excluded from subset analysis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="" xmlns:a16="http://schemas.microsoft.com/office/drawing/2014/main" id="{7B05A122-06E8-8F47-AC9E-AAB50F6EBF6D}"/>
              </a:ext>
            </a:extLst>
          </p:cNvPr>
          <p:cNvSpPr txBox="1"/>
          <p:nvPr/>
        </p:nvSpPr>
        <p:spPr>
          <a:xfrm>
            <a:off x="172051" y="2643859"/>
            <a:ext cx="37558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(B)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="" xmlns:a16="http://schemas.microsoft.com/office/drawing/2014/main" id="{70BBBF2F-2ADD-EB41-A107-68DA3D092256}"/>
              </a:ext>
            </a:extLst>
          </p:cNvPr>
          <p:cNvSpPr txBox="1"/>
          <p:nvPr/>
        </p:nvSpPr>
        <p:spPr>
          <a:xfrm>
            <a:off x="2613925" y="3352364"/>
            <a:ext cx="803105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600" dirty="0">
                <a:solidFill>
                  <a:srgbClr val="0808E2"/>
                </a:solidFill>
              </a:rPr>
              <a:t>AR-V7(-) on ARS inhibitor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="" xmlns:a16="http://schemas.microsoft.com/office/drawing/2014/main" id="{64B75B9E-6998-C140-83CF-85FF36EFBC13}"/>
              </a:ext>
            </a:extLst>
          </p:cNvPr>
          <p:cNvSpPr txBox="1"/>
          <p:nvPr/>
        </p:nvSpPr>
        <p:spPr>
          <a:xfrm>
            <a:off x="2613175" y="3450679"/>
            <a:ext cx="620363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600" dirty="0">
                <a:solidFill>
                  <a:srgbClr val="002060"/>
                </a:solidFill>
              </a:rPr>
              <a:t>AR-V7(-) on </a:t>
            </a:r>
            <a:r>
              <a:rPr lang="en-US" sz="600" dirty="0" err="1">
                <a:solidFill>
                  <a:srgbClr val="002060"/>
                </a:solidFill>
              </a:rPr>
              <a:t>Taxane</a:t>
            </a:r>
            <a:r>
              <a:rPr lang="en-US" sz="600" dirty="0">
                <a:solidFill>
                  <a:srgbClr val="002060"/>
                </a:solidFill>
              </a:rPr>
              <a:t> 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="" xmlns:a16="http://schemas.microsoft.com/office/drawing/2014/main" id="{C5B2F472-280D-D040-B4B3-D1EB8CD19AB1}"/>
              </a:ext>
            </a:extLst>
          </p:cNvPr>
          <p:cNvCxnSpPr/>
          <p:nvPr/>
        </p:nvCxnSpPr>
        <p:spPr>
          <a:xfrm>
            <a:off x="2391205" y="3397185"/>
            <a:ext cx="182880" cy="0"/>
          </a:xfrm>
          <a:prstGeom prst="line">
            <a:avLst/>
          </a:prstGeom>
          <a:ln w="19050"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="" xmlns:a16="http://schemas.microsoft.com/office/drawing/2014/main" id="{190386D0-679B-044D-B525-C163A7137013}"/>
              </a:ext>
            </a:extLst>
          </p:cNvPr>
          <p:cNvCxnSpPr/>
          <p:nvPr/>
        </p:nvCxnSpPr>
        <p:spPr>
          <a:xfrm>
            <a:off x="2391205" y="3493334"/>
            <a:ext cx="182880" cy="0"/>
          </a:xfrm>
          <a:prstGeom prst="line">
            <a:avLst/>
          </a:prstGeom>
          <a:ln w="19050">
            <a:solidFill>
              <a:srgbClr val="00206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="" xmlns:a16="http://schemas.microsoft.com/office/drawing/2014/main" id="{8FE1B6BB-7D21-AF4D-82E2-E6D238119D65}"/>
              </a:ext>
            </a:extLst>
          </p:cNvPr>
          <p:cNvSpPr txBox="1"/>
          <p:nvPr/>
        </p:nvSpPr>
        <p:spPr>
          <a:xfrm>
            <a:off x="2611202" y="3172871"/>
            <a:ext cx="817531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600" dirty="0">
                <a:solidFill>
                  <a:srgbClr val="FC34DF"/>
                </a:solidFill>
              </a:rPr>
              <a:t>AR-V7(+) on ARS inhibitor 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="" xmlns:a16="http://schemas.microsoft.com/office/drawing/2014/main" id="{8111A873-A22A-A746-A7B8-AC33440807EF}"/>
              </a:ext>
            </a:extLst>
          </p:cNvPr>
          <p:cNvSpPr txBox="1"/>
          <p:nvPr/>
        </p:nvSpPr>
        <p:spPr>
          <a:xfrm>
            <a:off x="2610452" y="3260553"/>
            <a:ext cx="634789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600" dirty="0">
                <a:solidFill>
                  <a:srgbClr val="7030A0"/>
                </a:solidFill>
              </a:rPr>
              <a:t>AR-V7(+) on </a:t>
            </a:r>
            <a:r>
              <a:rPr lang="en-US" sz="600" dirty="0" err="1">
                <a:solidFill>
                  <a:srgbClr val="7030A0"/>
                </a:solidFill>
              </a:rPr>
              <a:t>Taxane</a:t>
            </a:r>
            <a:r>
              <a:rPr lang="en-US" sz="600" dirty="0">
                <a:solidFill>
                  <a:srgbClr val="7030A0"/>
                </a:solidFill>
              </a:rPr>
              <a:t> 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="" xmlns:a16="http://schemas.microsoft.com/office/drawing/2014/main" id="{870664B5-9EE6-4640-B29B-DD448ADAE73C}"/>
              </a:ext>
            </a:extLst>
          </p:cNvPr>
          <p:cNvCxnSpPr/>
          <p:nvPr/>
        </p:nvCxnSpPr>
        <p:spPr>
          <a:xfrm>
            <a:off x="2388482" y="3217692"/>
            <a:ext cx="182880" cy="0"/>
          </a:xfrm>
          <a:prstGeom prst="line">
            <a:avLst/>
          </a:prstGeom>
          <a:ln w="19050">
            <a:solidFill>
              <a:srgbClr val="FC34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="" xmlns:a16="http://schemas.microsoft.com/office/drawing/2014/main" id="{18602EA2-A51F-2F49-99C0-EBEF610A9467}"/>
              </a:ext>
            </a:extLst>
          </p:cNvPr>
          <p:cNvCxnSpPr/>
          <p:nvPr/>
        </p:nvCxnSpPr>
        <p:spPr>
          <a:xfrm>
            <a:off x="2388482" y="3303208"/>
            <a:ext cx="182880" cy="0"/>
          </a:xfrm>
          <a:prstGeom prst="line">
            <a:avLst/>
          </a:prstGeom>
          <a:ln w="19050">
            <a:solidFill>
              <a:srgbClr val="7030A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7" name="Table 46">
            <a:extLst>
              <a:ext uri="{FF2B5EF4-FFF2-40B4-BE49-F238E27FC236}">
                <a16:creationId xmlns="" xmlns:a16="http://schemas.microsoft.com/office/drawing/2014/main" id="{68BB0050-9595-5045-BCD6-89213FF6C1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96375365"/>
              </p:ext>
            </p:extLst>
          </p:nvPr>
        </p:nvGraphicFramePr>
        <p:xfrm>
          <a:off x="3455122" y="3058480"/>
          <a:ext cx="1133445" cy="5048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916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9596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7831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04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Median (CI)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HR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p-value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04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6.0 (2.7 – </a:t>
                      </a:r>
                      <a:r>
                        <a:rPr lang="en-US" sz="600" u="none" strike="noStrike" dirty="0" smtClean="0">
                          <a:effectLst/>
                        </a:rPr>
                        <a:t>10.1)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 smtClean="0">
                          <a:effectLst/>
                        </a:rPr>
                        <a:t>0.00424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04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 smtClean="0">
                          <a:effectLst/>
                        </a:rPr>
                        <a:t>9.8 (7.5 </a:t>
                      </a:r>
                      <a:r>
                        <a:rPr lang="en-US" sz="600" u="none" strike="noStrike" dirty="0">
                          <a:effectLst/>
                        </a:rPr>
                        <a:t>– </a:t>
                      </a:r>
                      <a:r>
                        <a:rPr lang="en-US" sz="600" u="none" strike="noStrike" dirty="0" smtClean="0">
                          <a:effectLst/>
                        </a:rPr>
                        <a:t>20.5)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04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17.6 (</a:t>
                      </a:r>
                      <a:r>
                        <a:rPr lang="en-US" sz="600" u="none" strike="noStrike" dirty="0" smtClean="0">
                          <a:effectLst/>
                        </a:rPr>
                        <a:t>12.7 </a:t>
                      </a:r>
                      <a:r>
                        <a:rPr lang="en-US" sz="600" u="none" strike="noStrike" dirty="0">
                          <a:effectLst/>
                        </a:rPr>
                        <a:t>– 22.6)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0.73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 smtClean="0">
                          <a:effectLst/>
                        </a:rPr>
                        <a:t>0.056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04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 smtClean="0">
                          <a:effectLst/>
                        </a:rPr>
                        <a:t>16.2 </a:t>
                      </a:r>
                      <a:r>
                        <a:rPr lang="en-US" sz="600" u="none" strike="noStrike" dirty="0">
                          <a:effectLst/>
                        </a:rPr>
                        <a:t>(</a:t>
                      </a:r>
                      <a:r>
                        <a:rPr lang="en-US" sz="600" u="none" strike="noStrike" dirty="0" smtClean="0">
                          <a:effectLst/>
                        </a:rPr>
                        <a:t>13.0 </a:t>
                      </a:r>
                      <a:r>
                        <a:rPr lang="en-US" sz="600" u="none" strike="noStrike" dirty="0">
                          <a:effectLst/>
                        </a:rPr>
                        <a:t>– </a:t>
                      </a:r>
                      <a:r>
                        <a:rPr lang="en-US" sz="600" u="none" strike="noStrike" dirty="0" smtClean="0">
                          <a:effectLst/>
                        </a:rPr>
                        <a:t>21.5)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143426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34780" y="5027650"/>
            <a:ext cx="3769888" cy="1316211"/>
          </a:xfrm>
          <a:prstGeom prst="rect">
            <a:avLst/>
          </a:prstGeom>
        </p:spPr>
      </p:pic>
      <p:sp>
        <p:nvSpPr>
          <p:cNvPr id="72" name="TextBox 71">
            <a:extLst>
              <a:ext uri="{FF2B5EF4-FFF2-40B4-BE49-F238E27FC236}">
                <a16:creationId xmlns="" xmlns:a16="http://schemas.microsoft.com/office/drawing/2014/main" id="{95311504-04F3-3A4E-AFB5-48BA3057C5DB}"/>
              </a:ext>
            </a:extLst>
          </p:cNvPr>
          <p:cNvSpPr txBox="1"/>
          <p:nvPr/>
        </p:nvSpPr>
        <p:spPr>
          <a:xfrm>
            <a:off x="7140625" y="1193813"/>
            <a:ext cx="4395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2 3 4</a:t>
            </a:r>
            <a:endParaRPr lang="en-US" sz="1000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51711" y="335488"/>
            <a:ext cx="8490185" cy="627919"/>
          </a:xfrm>
        </p:spPr>
        <p:txBody>
          <a:bodyPr>
            <a:noAutofit/>
          </a:bodyPr>
          <a:lstStyle/>
          <a:p>
            <a:r>
              <a:rPr lang="en-US" sz="2400" dirty="0" smtClean="0"/>
              <a:t>Supplementary </a:t>
            </a:r>
            <a:r>
              <a:rPr lang="en-US" sz="2400" dirty="0"/>
              <a:t>Figure </a:t>
            </a:r>
            <a:r>
              <a:rPr lang="en-US" sz="2400" dirty="0" smtClean="0"/>
              <a:t>3</a:t>
            </a:r>
            <a:r>
              <a:rPr lang="en-US" sz="2400" dirty="0"/>
              <a:t>: Patient Risk by Therapy Class Assigned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07076" y="3849489"/>
            <a:ext cx="387967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u="sng" dirty="0"/>
              <a:t>Figure Legend</a:t>
            </a:r>
          </a:p>
          <a:p>
            <a:pPr marL="228600" indent="-228600">
              <a:buFontTx/>
              <a:buAutoNum type="alphaUcParenBoth"/>
            </a:pPr>
            <a:r>
              <a:rPr lang="en-US" sz="1000" dirty="0"/>
              <a:t>The Cox proportional hazards model for underlying risk of death independent </a:t>
            </a:r>
            <a:r>
              <a:rPr lang="en-US" sz="1000" dirty="0" smtClean="0"/>
              <a:t>of prior drug chose, next </a:t>
            </a:r>
            <a:r>
              <a:rPr lang="en-US" sz="1000" dirty="0"/>
              <a:t>drug </a:t>
            </a:r>
            <a:r>
              <a:rPr lang="en-US" sz="1000" dirty="0" smtClean="0"/>
              <a:t>chosen, </a:t>
            </a:r>
            <a:r>
              <a:rPr lang="en-US" sz="1000" dirty="0"/>
              <a:t>and AR-V7. The multivariable coefficient, hazard ratio, and p-value are shown for each factor in the model. For each given sample, the </a:t>
            </a:r>
            <a:r>
              <a:rPr lang="en-US" sz="1000" dirty="0" smtClean="0"/>
              <a:t>coefficients </a:t>
            </a:r>
            <a:r>
              <a:rPr lang="en-US" sz="1000" dirty="0"/>
              <a:t>were summed to obtain the risk score. </a:t>
            </a:r>
            <a:endParaRPr lang="en-US" sz="1000" dirty="0" smtClean="0"/>
          </a:p>
          <a:p>
            <a:pPr marL="228600" indent="-228600">
              <a:buFontTx/>
              <a:buAutoNum type="alphaUcParenBoth"/>
            </a:pPr>
            <a:r>
              <a:rPr lang="en-US" sz="1000" dirty="0" smtClean="0"/>
              <a:t>Visualization </a:t>
            </a:r>
            <a:r>
              <a:rPr lang="en-US" sz="1000" dirty="0"/>
              <a:t>of the risk score Cox proportional hazards model. Factors correlating to higher underlying risk of death prior to therapy assignment, not considering therapy choice and AR-V7 status. Length of arrow indicates relative hazards predicted by the model. </a:t>
            </a:r>
          </a:p>
          <a:p>
            <a:pPr marL="228600" indent="-228600">
              <a:buFontTx/>
              <a:buAutoNum type="alphaUcParenBoth"/>
            </a:pPr>
            <a:r>
              <a:rPr lang="en-US" sz="1000" dirty="0"/>
              <a:t>The sum of the coefficients of the model was condensed into a risk score for each patient. These risk scores are shown by therapy class as box plot. Patients who were assigned a </a:t>
            </a:r>
            <a:r>
              <a:rPr lang="en-US" sz="1000" dirty="0" err="1"/>
              <a:t>taxane</a:t>
            </a:r>
            <a:r>
              <a:rPr lang="en-US" sz="1000" dirty="0"/>
              <a:t> had generally more advanced or aggressive disease.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1F9BDE9C-609A-4752-9B39-379D5F60FD07}"/>
              </a:ext>
            </a:extLst>
          </p:cNvPr>
          <p:cNvSpPr txBox="1"/>
          <p:nvPr/>
        </p:nvSpPr>
        <p:spPr>
          <a:xfrm>
            <a:off x="4428476" y="5069884"/>
            <a:ext cx="44353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(C)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428476" y="1153433"/>
            <a:ext cx="45645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(B)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="" xmlns:a16="http://schemas.microsoft.com/office/drawing/2014/main" id="{527891B9-E0B9-4CC3-9075-105171D6AA0C}"/>
              </a:ext>
            </a:extLst>
          </p:cNvPr>
          <p:cNvSpPr txBox="1"/>
          <p:nvPr/>
        </p:nvSpPr>
        <p:spPr>
          <a:xfrm>
            <a:off x="5228350" y="5601118"/>
            <a:ext cx="604333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100" dirty="0"/>
              <a:t>p &lt; 0.0001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DFA0A26C-5FF1-824D-A426-8E6AB5F00DA2}"/>
              </a:ext>
            </a:extLst>
          </p:cNvPr>
          <p:cNvSpPr txBox="1"/>
          <p:nvPr/>
        </p:nvSpPr>
        <p:spPr>
          <a:xfrm>
            <a:off x="7208460" y="914539"/>
            <a:ext cx="1763735" cy="16927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/>
              <a:t>Relative hazards of death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="" xmlns:a16="http://schemas.microsoft.com/office/drawing/2014/main" id="{472219B4-1732-FC4F-B40D-DA7F9E5908C4}"/>
              </a:ext>
            </a:extLst>
          </p:cNvPr>
          <p:cNvCxnSpPr/>
          <p:nvPr/>
        </p:nvCxnSpPr>
        <p:spPr>
          <a:xfrm>
            <a:off x="8004016" y="1296066"/>
            <a:ext cx="0" cy="310896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="" xmlns:a16="http://schemas.microsoft.com/office/drawing/2014/main" id="{6D5AA398-0DC2-3745-94BA-FF4607DD4110}"/>
              </a:ext>
            </a:extLst>
          </p:cNvPr>
          <p:cNvCxnSpPr/>
          <p:nvPr/>
        </p:nvCxnSpPr>
        <p:spPr>
          <a:xfrm>
            <a:off x="8776076" y="1296066"/>
            <a:ext cx="0" cy="310896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="" xmlns:a16="http://schemas.microsoft.com/office/drawing/2014/main" id="{63E8E9D8-F398-DB42-B7E8-BC59A062442F}"/>
              </a:ext>
            </a:extLst>
          </p:cNvPr>
          <p:cNvCxnSpPr/>
          <p:nvPr/>
        </p:nvCxnSpPr>
        <p:spPr>
          <a:xfrm>
            <a:off x="7208460" y="1321425"/>
            <a:ext cx="0" cy="310896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A571C082-A902-1D4D-B202-7A86AB6746B9}"/>
              </a:ext>
            </a:extLst>
          </p:cNvPr>
          <p:cNvSpPr txBox="1"/>
          <p:nvPr/>
        </p:nvSpPr>
        <p:spPr>
          <a:xfrm>
            <a:off x="7870839" y="1067460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C683BAFA-0985-244F-AE7B-986BB9E9BF46}"/>
              </a:ext>
            </a:extLst>
          </p:cNvPr>
          <p:cNvSpPr txBox="1"/>
          <p:nvPr/>
        </p:nvSpPr>
        <p:spPr>
          <a:xfrm>
            <a:off x="8642898" y="1076175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4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="" xmlns:a16="http://schemas.microsoft.com/office/drawing/2014/main" id="{38CBA7AB-EB38-FE43-A4A6-70799F9736AB}"/>
              </a:ext>
            </a:extLst>
          </p:cNvPr>
          <p:cNvCxnSpPr>
            <a:cxnSpLocks/>
          </p:cNvCxnSpPr>
          <p:nvPr/>
        </p:nvCxnSpPr>
        <p:spPr>
          <a:xfrm>
            <a:off x="7208460" y="1388519"/>
            <a:ext cx="365760" cy="0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="" xmlns:a16="http://schemas.microsoft.com/office/drawing/2014/main" id="{5A173EA1-B7FF-A343-87ED-86B7A60670D4}"/>
              </a:ext>
            </a:extLst>
          </p:cNvPr>
          <p:cNvCxnSpPr/>
          <p:nvPr/>
        </p:nvCxnSpPr>
        <p:spPr>
          <a:xfrm>
            <a:off x="7208460" y="1617951"/>
            <a:ext cx="640080" cy="0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="" xmlns:a16="http://schemas.microsoft.com/office/drawing/2014/main" id="{41C3E667-6EDE-7541-BBC1-44F9FF07EE63}"/>
              </a:ext>
            </a:extLst>
          </p:cNvPr>
          <p:cNvCxnSpPr/>
          <p:nvPr/>
        </p:nvCxnSpPr>
        <p:spPr>
          <a:xfrm>
            <a:off x="7208460" y="1870703"/>
            <a:ext cx="457200" cy="0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="" xmlns:a16="http://schemas.microsoft.com/office/drawing/2014/main" id="{086ECDDF-5B38-C547-A45D-FA7B17A0438A}"/>
              </a:ext>
            </a:extLst>
          </p:cNvPr>
          <p:cNvCxnSpPr/>
          <p:nvPr/>
        </p:nvCxnSpPr>
        <p:spPr>
          <a:xfrm>
            <a:off x="7208460" y="2163196"/>
            <a:ext cx="365760" cy="0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="" xmlns:a16="http://schemas.microsoft.com/office/drawing/2014/main" id="{30822416-4EA4-9D42-9ABD-B46160BD2DCB}"/>
              </a:ext>
            </a:extLst>
          </p:cNvPr>
          <p:cNvCxnSpPr/>
          <p:nvPr/>
        </p:nvCxnSpPr>
        <p:spPr>
          <a:xfrm>
            <a:off x="7208468" y="2681775"/>
            <a:ext cx="274320" cy="0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="" xmlns:a16="http://schemas.microsoft.com/office/drawing/2014/main" id="{521B1079-40FC-8A49-97F6-0A48CF15B372}"/>
              </a:ext>
            </a:extLst>
          </p:cNvPr>
          <p:cNvCxnSpPr/>
          <p:nvPr/>
        </p:nvCxnSpPr>
        <p:spPr>
          <a:xfrm>
            <a:off x="7217011" y="3957974"/>
            <a:ext cx="914400" cy="0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="" xmlns:a16="http://schemas.microsoft.com/office/drawing/2014/main" id="{2483EA34-AED3-BA4F-ACAA-3F9720E768BE}"/>
              </a:ext>
            </a:extLst>
          </p:cNvPr>
          <p:cNvSpPr txBox="1"/>
          <p:nvPr/>
        </p:nvSpPr>
        <p:spPr>
          <a:xfrm>
            <a:off x="7496119" y="1415426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Yes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="" xmlns:a16="http://schemas.microsoft.com/office/drawing/2014/main" id="{945B417A-5D4E-564B-B88A-026F0164543B}"/>
              </a:ext>
            </a:extLst>
          </p:cNvPr>
          <p:cNvSpPr txBox="1"/>
          <p:nvPr/>
        </p:nvSpPr>
        <p:spPr>
          <a:xfrm>
            <a:off x="7136649" y="1424691"/>
            <a:ext cx="335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No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="" xmlns:a16="http://schemas.microsoft.com/office/drawing/2014/main" id="{D4D3E85D-B44F-8A4D-9DD6-A5C8E1BE26BF}"/>
              </a:ext>
            </a:extLst>
          </p:cNvPr>
          <p:cNvSpPr txBox="1"/>
          <p:nvPr/>
        </p:nvSpPr>
        <p:spPr>
          <a:xfrm>
            <a:off x="7590630" y="1686652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Yes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="" xmlns:a16="http://schemas.microsoft.com/office/drawing/2014/main" id="{ECDC7280-F02A-9143-A265-E62411E32D62}"/>
              </a:ext>
            </a:extLst>
          </p:cNvPr>
          <p:cNvSpPr txBox="1"/>
          <p:nvPr/>
        </p:nvSpPr>
        <p:spPr>
          <a:xfrm>
            <a:off x="7135150" y="1678618"/>
            <a:ext cx="335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No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="" xmlns:a16="http://schemas.microsoft.com/office/drawing/2014/main" id="{A3C33F16-8CC8-BA48-B51E-63790D027D76}"/>
              </a:ext>
            </a:extLst>
          </p:cNvPr>
          <p:cNvSpPr txBox="1"/>
          <p:nvPr/>
        </p:nvSpPr>
        <p:spPr>
          <a:xfrm>
            <a:off x="7479392" y="1964016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Yes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="" xmlns:a16="http://schemas.microsoft.com/office/drawing/2014/main" id="{8ED1DA0E-1A78-D948-BB1F-F289B5C8D8D9}"/>
              </a:ext>
            </a:extLst>
          </p:cNvPr>
          <p:cNvSpPr txBox="1"/>
          <p:nvPr/>
        </p:nvSpPr>
        <p:spPr>
          <a:xfrm>
            <a:off x="7144043" y="1977077"/>
            <a:ext cx="335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No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="" xmlns:a16="http://schemas.microsoft.com/office/drawing/2014/main" id="{B3411036-61F2-454C-8EE3-0AFB8AEAA812}"/>
              </a:ext>
            </a:extLst>
          </p:cNvPr>
          <p:cNvSpPr txBox="1"/>
          <p:nvPr/>
        </p:nvSpPr>
        <p:spPr>
          <a:xfrm>
            <a:off x="7496119" y="2506563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Yes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="" xmlns:a16="http://schemas.microsoft.com/office/drawing/2014/main" id="{09BC774E-F96D-7B4D-AD01-30EF7D4D8980}"/>
              </a:ext>
            </a:extLst>
          </p:cNvPr>
          <p:cNvSpPr txBox="1"/>
          <p:nvPr/>
        </p:nvSpPr>
        <p:spPr>
          <a:xfrm>
            <a:off x="7135150" y="2493725"/>
            <a:ext cx="335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No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="" xmlns:a16="http://schemas.microsoft.com/office/drawing/2014/main" id="{51C9D687-E5DB-EA40-8312-84AC63D99D56}"/>
              </a:ext>
            </a:extLst>
          </p:cNvPr>
          <p:cNvSpPr txBox="1"/>
          <p:nvPr/>
        </p:nvSpPr>
        <p:spPr>
          <a:xfrm>
            <a:off x="7141973" y="3755743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0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="" xmlns:a16="http://schemas.microsoft.com/office/drawing/2014/main" id="{EFED6E7E-69BB-034D-8F3E-9E8838766124}"/>
              </a:ext>
            </a:extLst>
          </p:cNvPr>
          <p:cNvSpPr txBox="1"/>
          <p:nvPr/>
        </p:nvSpPr>
        <p:spPr>
          <a:xfrm>
            <a:off x="7531825" y="3757804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32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="" xmlns:a16="http://schemas.microsoft.com/office/drawing/2014/main" id="{B9DEBC15-0481-C048-BC05-0B333BA18677}"/>
              </a:ext>
            </a:extLst>
          </p:cNvPr>
          <p:cNvSpPr txBox="1"/>
          <p:nvPr/>
        </p:nvSpPr>
        <p:spPr>
          <a:xfrm>
            <a:off x="7992672" y="3756208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1024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="" xmlns:a16="http://schemas.microsoft.com/office/drawing/2014/main" id="{B721498C-3020-F747-B544-D1F8E9E2D86C}"/>
              </a:ext>
            </a:extLst>
          </p:cNvPr>
          <p:cNvSpPr txBox="1"/>
          <p:nvPr/>
        </p:nvSpPr>
        <p:spPr>
          <a:xfrm>
            <a:off x="7079660" y="1072837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1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="" xmlns:a16="http://schemas.microsoft.com/office/drawing/2014/main" id="{086ECDDF-5B38-C547-A45D-FA7B17A0438A}"/>
              </a:ext>
            </a:extLst>
          </p:cNvPr>
          <p:cNvCxnSpPr/>
          <p:nvPr/>
        </p:nvCxnSpPr>
        <p:spPr>
          <a:xfrm>
            <a:off x="7217011" y="2415969"/>
            <a:ext cx="365760" cy="0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="" xmlns:a16="http://schemas.microsoft.com/office/drawing/2014/main" id="{A3C33F16-8CC8-BA48-B51E-63790D027D76}"/>
              </a:ext>
            </a:extLst>
          </p:cNvPr>
          <p:cNvSpPr txBox="1"/>
          <p:nvPr/>
        </p:nvSpPr>
        <p:spPr>
          <a:xfrm>
            <a:off x="7479392" y="2218419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Yes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="" xmlns:a16="http://schemas.microsoft.com/office/drawing/2014/main" id="{8ED1DA0E-1A78-D948-BB1F-F289B5C8D8D9}"/>
              </a:ext>
            </a:extLst>
          </p:cNvPr>
          <p:cNvSpPr txBox="1"/>
          <p:nvPr/>
        </p:nvSpPr>
        <p:spPr>
          <a:xfrm>
            <a:off x="7140625" y="2220228"/>
            <a:ext cx="335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No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182044" y="1153433"/>
            <a:ext cx="45645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(A)</a:t>
            </a:r>
          </a:p>
        </p:txBody>
      </p:sp>
      <p:graphicFrame>
        <p:nvGraphicFramePr>
          <p:cNvPr id="44" name="Table 43">
            <a:extLst>
              <a:ext uri="{FF2B5EF4-FFF2-40B4-BE49-F238E27FC236}">
                <a16:creationId xmlns="" xmlns:a16="http://schemas.microsoft.com/office/drawing/2014/main" id="{0D537AB4-FEB2-B34A-A94F-B4E124403C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54646363"/>
              </p:ext>
            </p:extLst>
          </p:nvPr>
        </p:nvGraphicFramePr>
        <p:xfrm>
          <a:off x="510747" y="1246393"/>
          <a:ext cx="3795607" cy="21050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48292">
                  <a:extLst>
                    <a:ext uri="{9D8B030D-6E8A-4147-A177-3AD203B41FA5}">
                      <a16:colId xmlns="" xmlns:a16="http://schemas.microsoft.com/office/drawing/2014/main" val="1117654417"/>
                    </a:ext>
                  </a:extLst>
                </a:gridCol>
                <a:gridCol w="697560">
                  <a:extLst>
                    <a:ext uri="{9D8B030D-6E8A-4147-A177-3AD203B41FA5}">
                      <a16:colId xmlns="" xmlns:a16="http://schemas.microsoft.com/office/drawing/2014/main" val="1467302624"/>
                    </a:ext>
                  </a:extLst>
                </a:gridCol>
                <a:gridCol w="1224847">
                  <a:extLst>
                    <a:ext uri="{9D8B030D-6E8A-4147-A177-3AD203B41FA5}">
                      <a16:colId xmlns="" xmlns:a16="http://schemas.microsoft.com/office/drawing/2014/main" val="2184036079"/>
                    </a:ext>
                  </a:extLst>
                </a:gridCol>
                <a:gridCol w="724908">
                  <a:extLst>
                    <a:ext uri="{9D8B030D-6E8A-4147-A177-3AD203B41FA5}">
                      <a16:colId xmlns="" xmlns:a16="http://schemas.microsoft.com/office/drawing/2014/main" val="1225666727"/>
                    </a:ext>
                  </a:extLst>
                </a:gridCol>
              </a:tblGrid>
              <a:tr h="10672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 dirty="0">
                          <a:effectLst/>
                        </a:rPr>
                        <a:t>Feature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effectLst/>
                        </a:rPr>
                        <a:t>Coefficient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effectLst/>
                        </a:rPr>
                        <a:t>HR (95% CI)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 dirty="0">
                          <a:effectLst/>
                        </a:rPr>
                        <a:t>p-value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2720666002"/>
                  </a:ext>
                </a:extLst>
              </a:tr>
              <a:tr h="10672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Tx Line 3 vs. 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0.26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1.3 </a:t>
                      </a:r>
                      <a:r>
                        <a:rPr lang="en-US" sz="1000" u="none" strike="noStrike" dirty="0">
                          <a:effectLst/>
                        </a:rPr>
                        <a:t>(</a:t>
                      </a:r>
                      <a:r>
                        <a:rPr lang="en-US" sz="1000" u="none" strike="noStrike" dirty="0" smtClean="0">
                          <a:effectLst/>
                        </a:rPr>
                        <a:t>0.93 </a:t>
                      </a:r>
                      <a:r>
                        <a:rPr lang="en-US" sz="1000" u="none" strike="noStrike" dirty="0">
                          <a:effectLst/>
                        </a:rPr>
                        <a:t>– </a:t>
                      </a:r>
                      <a:r>
                        <a:rPr lang="en-US" sz="1000" u="none" strike="noStrike" dirty="0" smtClean="0">
                          <a:effectLst/>
                        </a:rPr>
                        <a:t>1.8)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0.12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576205156"/>
                  </a:ext>
                </a:extLst>
              </a:tr>
              <a:tr h="10672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Tx Line 4 vs. 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1.5 </a:t>
                      </a:r>
                      <a:r>
                        <a:rPr lang="en-US" sz="1000" u="none" strike="noStrike" dirty="0">
                          <a:effectLst/>
                        </a:rPr>
                        <a:t>(</a:t>
                      </a:r>
                      <a:r>
                        <a:rPr lang="en-US" sz="1000" u="none" strike="noStrike" dirty="0" smtClean="0">
                          <a:effectLst/>
                        </a:rPr>
                        <a:t>0.97 </a:t>
                      </a:r>
                      <a:r>
                        <a:rPr lang="en-US" sz="1000" u="none" strike="noStrike" dirty="0">
                          <a:effectLst/>
                        </a:rPr>
                        <a:t>– </a:t>
                      </a:r>
                      <a:r>
                        <a:rPr lang="en-US" sz="1000" u="none" strike="noStrike" dirty="0" smtClean="0">
                          <a:effectLst/>
                        </a:rPr>
                        <a:t>2.2)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0.066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2616044042"/>
                  </a:ext>
                </a:extLst>
              </a:tr>
              <a:tr h="10672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smtClean="0">
                          <a:effectLst/>
                        </a:rPr>
                        <a:t>Bone </a:t>
                      </a:r>
                      <a:r>
                        <a:rPr lang="en-US" sz="1000" u="none" strike="noStrike" dirty="0">
                          <a:effectLst/>
                        </a:rPr>
                        <a:t>Mets (+ vs. -)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0.56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1.7 (0.98 </a:t>
                      </a:r>
                      <a:r>
                        <a:rPr lang="en-US" sz="1000" u="none" strike="noStrike" dirty="0">
                          <a:effectLst/>
                        </a:rPr>
                        <a:t>– </a:t>
                      </a:r>
                      <a:r>
                        <a:rPr lang="en-US" sz="1000" u="none" strike="noStrike" dirty="0" smtClean="0">
                          <a:effectLst/>
                        </a:rPr>
                        <a:t>3.1)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0.058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309191342"/>
                  </a:ext>
                </a:extLst>
              </a:tr>
              <a:tr h="10672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smtClean="0">
                          <a:effectLst/>
                        </a:rPr>
                        <a:t>Liver </a:t>
                      </a:r>
                      <a:r>
                        <a:rPr lang="en-US" sz="1000" u="none" strike="noStrike" dirty="0">
                          <a:effectLst/>
                        </a:rPr>
                        <a:t>Mets (+ vs. -)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0.36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1.4 </a:t>
                      </a:r>
                      <a:r>
                        <a:rPr lang="en-US" sz="1000" u="none" strike="noStrike" dirty="0">
                          <a:effectLst/>
                        </a:rPr>
                        <a:t>(</a:t>
                      </a:r>
                      <a:r>
                        <a:rPr lang="en-US" sz="1000" u="none" strike="noStrike" dirty="0" smtClean="0">
                          <a:effectLst/>
                        </a:rPr>
                        <a:t>0.88 </a:t>
                      </a:r>
                      <a:r>
                        <a:rPr lang="en-US" sz="1000" u="none" strike="noStrike" dirty="0">
                          <a:effectLst/>
                        </a:rPr>
                        <a:t>– </a:t>
                      </a:r>
                      <a:r>
                        <a:rPr lang="en-US" sz="1000" u="none" strike="noStrike" dirty="0" smtClean="0">
                          <a:effectLst/>
                        </a:rPr>
                        <a:t>2.3)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0.15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210458815"/>
                  </a:ext>
                </a:extLst>
              </a:tr>
              <a:tr h="10672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Lung Mets (+ vs. -)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(1.1 – 2.3)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0672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LN Mets (+ vs. -)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(1.1 – 2.1)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0672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Alk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0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Phos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&gt; 130 U/L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 (1.0 – 2.0)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0672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 smtClean="0">
                          <a:effectLst/>
                        </a:rPr>
                        <a:t>HGB &lt; 12 g/</a:t>
                      </a:r>
                      <a:r>
                        <a:rPr lang="en-US" sz="1000" u="none" strike="noStrike" dirty="0" err="1" smtClean="0">
                          <a:effectLst/>
                        </a:rPr>
                        <a:t>dL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 (1.0 – 2.0)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0672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smtClean="0">
                          <a:effectLst/>
                        </a:rPr>
                        <a:t>LDH &gt; 250 U/L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0.47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1.6 (1.2 – 2.2)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0.0041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581648687"/>
                  </a:ext>
                </a:extLst>
              </a:tr>
              <a:tr h="10672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Albumin &lt; 4 g/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dL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-0.17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0.84 (0.61 – 1.2)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0.30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916780065"/>
                  </a:ext>
                </a:extLst>
              </a:tr>
              <a:tr h="10672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PSA</a:t>
                      </a:r>
                      <a:r>
                        <a:rPr lang="en-US" sz="10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(per 2X increase)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0.051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1.1 (1.0 </a:t>
                      </a:r>
                      <a:r>
                        <a:rPr lang="en-US" sz="1000" u="none" strike="noStrike" dirty="0">
                          <a:effectLst/>
                        </a:rPr>
                        <a:t>– </a:t>
                      </a:r>
                      <a:r>
                        <a:rPr lang="en-US" sz="1000" u="none" strike="noStrike" dirty="0" smtClean="0">
                          <a:effectLst/>
                        </a:rPr>
                        <a:t>1.2)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0.19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4053350887"/>
                  </a:ext>
                </a:extLst>
              </a:tr>
              <a:tr h="10672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smtClean="0">
                          <a:effectLst/>
                        </a:rPr>
                        <a:t>Age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1.0 (1.0 </a:t>
                      </a:r>
                      <a:r>
                        <a:rPr lang="en-US" sz="1000" u="none" strike="noStrike" dirty="0">
                          <a:effectLst/>
                        </a:rPr>
                        <a:t>– </a:t>
                      </a:r>
                      <a:r>
                        <a:rPr lang="en-US" sz="1000" u="none" strike="noStrike" dirty="0" smtClean="0">
                          <a:effectLst/>
                        </a:rPr>
                        <a:t>1.0)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0.99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62670728"/>
                  </a:ext>
                </a:extLst>
              </a:tr>
            </a:tbl>
          </a:graphicData>
        </a:graphic>
      </p:graphicFrame>
      <p:cxnSp>
        <p:nvCxnSpPr>
          <p:cNvPr id="42" name="Straight Arrow Connector 41">
            <a:extLst>
              <a:ext uri="{FF2B5EF4-FFF2-40B4-BE49-F238E27FC236}">
                <a16:creationId xmlns="" xmlns:a16="http://schemas.microsoft.com/office/drawing/2014/main" id="{76EF897D-9DED-FE49-A0FC-60D64B965ABF}"/>
              </a:ext>
            </a:extLst>
          </p:cNvPr>
          <p:cNvCxnSpPr>
            <a:cxnSpLocks/>
          </p:cNvCxnSpPr>
          <p:nvPr/>
        </p:nvCxnSpPr>
        <p:spPr>
          <a:xfrm flipH="1">
            <a:off x="7078123" y="3635988"/>
            <a:ext cx="135886" cy="0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="" xmlns:a16="http://schemas.microsoft.com/office/drawing/2014/main" id="{F03A8598-F96C-9649-BE8D-3EBED22D6E24}"/>
              </a:ext>
            </a:extLst>
          </p:cNvPr>
          <p:cNvSpPr txBox="1"/>
          <p:nvPr/>
        </p:nvSpPr>
        <p:spPr>
          <a:xfrm>
            <a:off x="7136707" y="3426348"/>
            <a:ext cx="335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No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="" xmlns:a16="http://schemas.microsoft.com/office/drawing/2014/main" id="{33CC8203-126F-E844-8906-A3C629C5AACB}"/>
              </a:ext>
            </a:extLst>
          </p:cNvPr>
          <p:cNvSpPr txBox="1"/>
          <p:nvPr/>
        </p:nvSpPr>
        <p:spPr>
          <a:xfrm>
            <a:off x="6908529" y="3418028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Yes</a:t>
            </a:r>
          </a:p>
        </p:txBody>
      </p:sp>
      <p:graphicFrame>
        <p:nvGraphicFramePr>
          <p:cNvPr id="43" name="Table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80242977"/>
              </p:ext>
            </p:extLst>
          </p:nvPr>
        </p:nvGraphicFramePr>
        <p:xfrm>
          <a:off x="4830979" y="1215284"/>
          <a:ext cx="2120481" cy="323183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12048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7495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Line of Tx in Metastatic Setting</a:t>
                      </a:r>
                      <a:endParaRPr lang="en-US" sz="1000" b="0" i="0" u="none" strike="noStrike" dirty="0">
                        <a:solidFill>
                          <a:srgbClr val="25282A"/>
                        </a:solidFill>
                        <a:effectLst/>
                        <a:latin typeface="Gotham Rounded Medium" panose="02000000000000000000" pitchFamily="50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495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Positive for Bone Metastases</a:t>
                      </a:r>
                      <a:endParaRPr lang="en-US" sz="1000" b="0" i="0" u="none" strike="noStrike" dirty="0">
                        <a:solidFill>
                          <a:srgbClr val="25282A"/>
                        </a:solidFill>
                        <a:effectLst/>
                        <a:latin typeface="Gotham Rounded Medium" panose="02000000000000000000" pitchFamily="50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495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Positive for Liver Metastases</a:t>
                      </a:r>
                      <a:endParaRPr lang="en-US" sz="1000" b="0" i="0" u="none" strike="noStrike" dirty="0">
                        <a:solidFill>
                          <a:srgbClr val="25282A"/>
                        </a:solidFill>
                        <a:effectLst/>
                        <a:latin typeface="Gotham Rounded Medium" panose="02000000000000000000" pitchFamily="50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82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Positive for </a:t>
                      </a:r>
                      <a:r>
                        <a:rPr lang="en-US" sz="1000" u="none" strike="noStrike" dirty="0" smtClean="0">
                          <a:effectLst/>
                        </a:rPr>
                        <a:t>Lung </a:t>
                      </a:r>
                      <a:r>
                        <a:rPr lang="en-US" sz="1000" u="none" strike="noStrike" dirty="0">
                          <a:effectLst/>
                        </a:rPr>
                        <a:t>Metastases</a:t>
                      </a:r>
                      <a:endParaRPr lang="en-US" sz="1000" b="0" i="0" u="none" strike="noStrike" dirty="0">
                        <a:solidFill>
                          <a:srgbClr val="25282A"/>
                        </a:solidFill>
                        <a:effectLst/>
                        <a:latin typeface="Gotham Rounded Medium" panose="02000000000000000000" pitchFamily="50" charset="0"/>
                      </a:endParaRPr>
                    </a:p>
                  </a:txBody>
                  <a:tcPr marL="9525" marR="9525" marT="9525" marB="0" anchor="ctr"/>
                </a:tc>
              </a:tr>
              <a:tr h="2782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Positive for </a:t>
                      </a:r>
                      <a:r>
                        <a:rPr lang="en-US" sz="1000" u="none" strike="noStrike" dirty="0" smtClean="0">
                          <a:effectLst/>
                        </a:rPr>
                        <a:t>LN </a:t>
                      </a:r>
                      <a:r>
                        <a:rPr lang="en-US" sz="1000" u="none" strike="noStrike" dirty="0">
                          <a:effectLst/>
                        </a:rPr>
                        <a:t>Metastases</a:t>
                      </a:r>
                      <a:endParaRPr lang="en-US" sz="1000" b="0" i="0" u="none" strike="noStrike" dirty="0">
                        <a:solidFill>
                          <a:srgbClr val="25282A"/>
                        </a:solidFill>
                        <a:effectLst/>
                        <a:latin typeface="Gotham Rounded Medium" panose="02000000000000000000" pitchFamily="50" charset="0"/>
                      </a:endParaRPr>
                    </a:p>
                  </a:txBody>
                  <a:tcPr marL="9525" marR="9525" marT="9525" marB="0" anchor="ctr"/>
                </a:tc>
              </a:tr>
              <a:tr h="2782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Alkaline Phosphatase above ULN</a:t>
                      </a:r>
                      <a:endParaRPr lang="en-US" sz="1000" b="0" i="0" u="none" strike="noStrike" dirty="0">
                        <a:solidFill>
                          <a:srgbClr val="25282A"/>
                        </a:solidFill>
                        <a:effectLst/>
                        <a:latin typeface="Gotham Rounded Medium" panose="02000000000000000000" pitchFamily="50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495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Hemoglobin below LLN</a:t>
                      </a:r>
                      <a:endParaRPr lang="en-US" sz="1000" b="0" i="0" u="none" strike="noStrike" dirty="0">
                        <a:solidFill>
                          <a:srgbClr val="25282A"/>
                        </a:solidFill>
                        <a:effectLst/>
                        <a:latin typeface="Gotham Rounded Medium" panose="02000000000000000000" pitchFamily="50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2433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Lactate Dehydrogenate above ULN </a:t>
                      </a:r>
                      <a:endParaRPr lang="en-US" sz="1000" b="0" i="0" u="none" strike="noStrike" dirty="0">
                        <a:solidFill>
                          <a:srgbClr val="25282A"/>
                        </a:solidFill>
                        <a:effectLst/>
                        <a:latin typeface="Gotham Rounded Medium" panose="02000000000000000000" pitchFamily="50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24336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Albumin</a:t>
                      </a:r>
                      <a:r>
                        <a:rPr lang="en-US" sz="10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below LLN</a:t>
                      </a:r>
                      <a:endParaRPr lang="en-US" sz="1000" b="0" i="0" u="none" strike="noStrike" dirty="0" smtClean="0">
                        <a:solidFill>
                          <a:srgbClr val="25282A"/>
                        </a:solidFill>
                        <a:effectLst/>
                        <a:latin typeface="Gotham Rounded Medium" panose="02000000000000000000" pitchFamily="50" charset="0"/>
                      </a:endParaRPr>
                    </a:p>
                  </a:txBody>
                  <a:tcPr marL="9525" marR="9525" marT="9525" marB="0" anchor="ctr"/>
                </a:tc>
              </a:tr>
              <a:tr h="324336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>
                          <a:effectLst/>
                        </a:rPr>
                        <a:t>PSA Level</a:t>
                      </a:r>
                      <a:endParaRPr lang="en-US" sz="1000" b="0" i="0" u="none" strike="noStrike" dirty="0">
                        <a:solidFill>
                          <a:srgbClr val="25282A"/>
                        </a:solidFill>
                        <a:effectLst/>
                        <a:latin typeface="Gotham Rounded Medium" panose="02000000000000000000" pitchFamily="50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009153819"/>
                  </a:ext>
                </a:extLst>
              </a:tr>
              <a:tr h="324336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 smtClean="0">
                          <a:effectLst/>
                        </a:rPr>
                        <a:t>Age</a:t>
                      </a:r>
                      <a:endParaRPr lang="en-US" sz="1000" b="0" i="0" u="none" strike="noStrike" dirty="0" smtClean="0">
                        <a:solidFill>
                          <a:srgbClr val="25282A"/>
                        </a:solidFill>
                        <a:effectLst/>
                        <a:latin typeface="Gotham Rounded Medium" panose="02000000000000000000" pitchFamily="50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cxnSp>
        <p:nvCxnSpPr>
          <p:cNvPr id="49" name="Straight Arrow Connector 48">
            <a:extLst>
              <a:ext uri="{FF2B5EF4-FFF2-40B4-BE49-F238E27FC236}">
                <a16:creationId xmlns="" xmlns:a16="http://schemas.microsoft.com/office/drawing/2014/main" id="{30822416-4EA4-9D42-9ABD-B46160BD2DCB}"/>
              </a:ext>
            </a:extLst>
          </p:cNvPr>
          <p:cNvCxnSpPr/>
          <p:nvPr/>
        </p:nvCxnSpPr>
        <p:spPr>
          <a:xfrm>
            <a:off x="7218126" y="2966346"/>
            <a:ext cx="274320" cy="0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="" xmlns:a16="http://schemas.microsoft.com/office/drawing/2014/main" id="{B3411036-61F2-454C-8EE3-0AFB8AEAA812}"/>
              </a:ext>
            </a:extLst>
          </p:cNvPr>
          <p:cNvSpPr txBox="1"/>
          <p:nvPr/>
        </p:nvSpPr>
        <p:spPr>
          <a:xfrm>
            <a:off x="7505777" y="2791134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Yes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="" xmlns:a16="http://schemas.microsoft.com/office/drawing/2014/main" id="{09BC774E-F96D-7B4D-AD01-30EF7D4D8980}"/>
              </a:ext>
            </a:extLst>
          </p:cNvPr>
          <p:cNvSpPr txBox="1"/>
          <p:nvPr/>
        </p:nvSpPr>
        <p:spPr>
          <a:xfrm>
            <a:off x="7144808" y="2778296"/>
            <a:ext cx="335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No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="" xmlns:a16="http://schemas.microsoft.com/office/drawing/2014/main" id="{41C3E667-6EDE-7541-BBC1-44F9FF07EE63}"/>
              </a:ext>
            </a:extLst>
          </p:cNvPr>
          <p:cNvCxnSpPr/>
          <p:nvPr/>
        </p:nvCxnSpPr>
        <p:spPr>
          <a:xfrm>
            <a:off x="7200654" y="3290577"/>
            <a:ext cx="457200" cy="0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="" xmlns:a16="http://schemas.microsoft.com/office/drawing/2014/main" id="{D4D3E85D-B44F-8A4D-9DD6-A5C8E1BE26BF}"/>
              </a:ext>
            </a:extLst>
          </p:cNvPr>
          <p:cNvSpPr txBox="1"/>
          <p:nvPr/>
        </p:nvSpPr>
        <p:spPr>
          <a:xfrm>
            <a:off x="7582824" y="3106526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Yes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="" xmlns:a16="http://schemas.microsoft.com/office/drawing/2014/main" id="{ECDC7280-F02A-9143-A265-E62411E32D62}"/>
              </a:ext>
            </a:extLst>
          </p:cNvPr>
          <p:cNvSpPr txBox="1"/>
          <p:nvPr/>
        </p:nvSpPr>
        <p:spPr>
          <a:xfrm>
            <a:off x="7127344" y="3098492"/>
            <a:ext cx="335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No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="" xmlns:a16="http://schemas.microsoft.com/office/drawing/2014/main" id="{F03A8598-F96C-9649-BE8D-3EBED22D6E24}"/>
              </a:ext>
            </a:extLst>
          </p:cNvPr>
          <p:cNvSpPr txBox="1"/>
          <p:nvPr/>
        </p:nvSpPr>
        <p:spPr>
          <a:xfrm>
            <a:off x="7147966" y="4040778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55</a:t>
            </a:r>
            <a:endParaRPr lang="en-US" sz="1000" dirty="0"/>
          </a:p>
        </p:txBody>
      </p:sp>
      <p:sp>
        <p:nvSpPr>
          <p:cNvPr id="79" name="TextBox 78">
            <a:extLst>
              <a:ext uri="{FF2B5EF4-FFF2-40B4-BE49-F238E27FC236}">
                <a16:creationId xmlns="" xmlns:a16="http://schemas.microsoft.com/office/drawing/2014/main" id="{33CC8203-126F-E844-8906-A3C629C5AACB}"/>
              </a:ext>
            </a:extLst>
          </p:cNvPr>
          <p:cNvSpPr txBox="1"/>
          <p:nvPr/>
        </p:nvSpPr>
        <p:spPr>
          <a:xfrm>
            <a:off x="6970254" y="4042319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85</a:t>
            </a:r>
            <a:endParaRPr lang="en-US" sz="1000" dirty="0"/>
          </a:p>
        </p:txBody>
      </p:sp>
      <p:sp>
        <p:nvSpPr>
          <p:cNvPr id="3" name="Diamond 2"/>
          <p:cNvSpPr/>
          <p:nvPr/>
        </p:nvSpPr>
        <p:spPr>
          <a:xfrm>
            <a:off x="7155507" y="4224222"/>
            <a:ext cx="101744" cy="107147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20422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70855" y="246046"/>
            <a:ext cx="8818024" cy="354385"/>
          </a:xfrm>
        </p:spPr>
        <p:txBody>
          <a:bodyPr>
            <a:noAutofit/>
          </a:bodyPr>
          <a:lstStyle/>
          <a:p>
            <a:r>
              <a:rPr lang="en-US" sz="2000" smtClean="0"/>
              <a:t>Supplementary </a:t>
            </a:r>
            <a:r>
              <a:rPr lang="en-US" sz="2000"/>
              <a:t>Figure </a:t>
            </a:r>
            <a:r>
              <a:rPr lang="en-US" sz="2000" smtClean="0"/>
              <a:t>4</a:t>
            </a:r>
            <a:r>
              <a:rPr lang="en-US" sz="2000" dirty="0"/>
              <a:t>: </a:t>
            </a:r>
            <a:br>
              <a:rPr lang="en-US" sz="2000" dirty="0"/>
            </a:br>
            <a:r>
              <a:rPr lang="en-US" sz="2000" dirty="0"/>
              <a:t>Unadjusted vs. Adjusted Cox PH Interaction Models (n = </a:t>
            </a:r>
            <a:r>
              <a:rPr lang="en-US" sz="2000" dirty="0" smtClean="0"/>
              <a:t>255 </a:t>
            </a:r>
            <a:r>
              <a:rPr lang="en-US" sz="2000" dirty="0"/>
              <a:t>comparison cohort)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806465" y="850158"/>
            <a:ext cx="407106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/>
              <a:t>Figure Legend</a:t>
            </a:r>
          </a:p>
          <a:p>
            <a:pPr marL="228600" indent="-228600">
              <a:buAutoNum type="alphaUcParenBoth"/>
            </a:pPr>
            <a:r>
              <a:rPr lang="en-US" sz="1200" dirty="0" smtClean="0"/>
              <a:t>*Multivariable </a:t>
            </a:r>
            <a:r>
              <a:rPr lang="en-US" sz="1200" dirty="0"/>
              <a:t>Cox PH model of the outcome association cohort (n = </a:t>
            </a:r>
            <a:r>
              <a:rPr lang="en-US" sz="1200" dirty="0" smtClean="0"/>
              <a:t>255) </a:t>
            </a:r>
            <a:r>
              <a:rPr lang="en-US" sz="1200" dirty="0"/>
              <a:t>assessing only AR-V7, drug class assigned, and the interaction between AR-V7 and drug class assigned, without risk adjustment or propensity weighting to account for known imbalances.</a:t>
            </a:r>
          </a:p>
          <a:p>
            <a:pPr marL="228600" indent="-228600">
              <a:buAutoNum type="alphaUcParenBoth"/>
            </a:pPr>
            <a:r>
              <a:rPr lang="en-US" sz="1200" dirty="0"/>
              <a:t>The same as (A) except with propensity weights from Figure 3 applied. Note that this is the identical model from Figure 4D.</a:t>
            </a:r>
          </a:p>
          <a:p>
            <a:pPr marL="228600" indent="-228600">
              <a:buAutoNum type="alphaUcParenBoth"/>
            </a:pPr>
            <a:r>
              <a:rPr lang="en-US" sz="1200" dirty="0"/>
              <a:t>The model as (A) except with with Risk term additionally included (from Supplemental Figure </a:t>
            </a:r>
            <a:r>
              <a:rPr lang="en-US" sz="1200" dirty="0" smtClean="0"/>
              <a:t>S3).</a:t>
            </a:r>
            <a:endParaRPr lang="en-US" sz="1200" dirty="0"/>
          </a:p>
          <a:p>
            <a:pPr marL="228600" indent="-228600">
              <a:buAutoNum type="alphaUcParenBoth"/>
            </a:pPr>
            <a:r>
              <a:rPr lang="en-US" sz="1200" dirty="0" smtClean="0"/>
              <a:t>The </a:t>
            </a:r>
            <a:r>
              <a:rPr lang="en-US" sz="1200" dirty="0"/>
              <a:t>same model as (C) but with individual components of the Risk score included as separate features instead of the consolidated risk score.</a:t>
            </a:r>
          </a:p>
          <a:p>
            <a:pPr marL="228600" indent="-228600">
              <a:buAutoNum type="alphaUcParenBoth"/>
            </a:pPr>
            <a:r>
              <a:rPr lang="en-US" sz="1200" dirty="0"/>
              <a:t>The same model as (C) except with the additional term of prior therapy, as well as additional interaction terms.</a:t>
            </a:r>
          </a:p>
          <a:p>
            <a:r>
              <a:rPr lang="en-US" sz="1200" dirty="0" smtClean="0"/>
              <a:t>Denotes </a:t>
            </a:r>
            <a:r>
              <a:rPr lang="en-US" sz="1200" dirty="0"/>
              <a:t>model with Global Schoenfeld residuals p &lt; 0.05 indicating significant imbalances. The estimates should be interpreted less strongly than the other models, and are shown here only for comparison to other models. 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="" xmlns:a16="http://schemas.microsoft.com/office/drawing/2014/main" id="{E679F454-C0A2-9449-9728-1A66A80FC6E8}"/>
              </a:ext>
            </a:extLst>
          </p:cNvPr>
          <p:cNvSpPr txBox="1"/>
          <p:nvPr/>
        </p:nvSpPr>
        <p:spPr>
          <a:xfrm>
            <a:off x="424405" y="888364"/>
            <a:ext cx="37558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(A)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="" xmlns:a16="http://schemas.microsoft.com/office/drawing/2014/main" id="{B36836F3-D417-B34F-973A-B6A5DB80C68B}"/>
              </a:ext>
            </a:extLst>
          </p:cNvPr>
          <p:cNvSpPr txBox="1"/>
          <p:nvPr/>
        </p:nvSpPr>
        <p:spPr>
          <a:xfrm>
            <a:off x="424405" y="1441808"/>
            <a:ext cx="37558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(B)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="" xmlns:a16="http://schemas.microsoft.com/office/drawing/2014/main" id="{586332E8-1324-044C-B2B3-B88349ADB82D}"/>
              </a:ext>
            </a:extLst>
          </p:cNvPr>
          <p:cNvSpPr txBox="1"/>
          <p:nvPr/>
        </p:nvSpPr>
        <p:spPr>
          <a:xfrm>
            <a:off x="424405" y="2020652"/>
            <a:ext cx="37558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(C)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="" xmlns:a16="http://schemas.microsoft.com/office/drawing/2014/main" id="{C43D85F4-C2B6-B142-97E7-3CDAE88148B4}"/>
              </a:ext>
            </a:extLst>
          </p:cNvPr>
          <p:cNvSpPr txBox="1"/>
          <p:nvPr/>
        </p:nvSpPr>
        <p:spPr>
          <a:xfrm>
            <a:off x="424404" y="2794587"/>
            <a:ext cx="37558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(D)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="" xmlns:a16="http://schemas.microsoft.com/office/drawing/2014/main" id="{04FE636F-AF1C-7E44-90D9-55842243EB6C}"/>
              </a:ext>
            </a:extLst>
          </p:cNvPr>
          <p:cNvSpPr txBox="1"/>
          <p:nvPr/>
        </p:nvSpPr>
        <p:spPr>
          <a:xfrm>
            <a:off x="424404" y="4792658"/>
            <a:ext cx="37558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(E)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="" xmlns:a16="http://schemas.microsoft.com/office/drawing/2014/main" id="{80E0C586-F0FA-C64C-BB1B-9FED60826C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45384186"/>
              </p:ext>
            </p:extLst>
          </p:nvPr>
        </p:nvGraphicFramePr>
        <p:xfrm>
          <a:off x="799986" y="888364"/>
          <a:ext cx="3772013" cy="51112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62537">
                  <a:extLst>
                    <a:ext uri="{9D8B030D-6E8A-4147-A177-3AD203B41FA5}">
                      <a16:colId xmlns="" xmlns:a16="http://schemas.microsoft.com/office/drawing/2014/main" val="1131775802"/>
                    </a:ext>
                  </a:extLst>
                </a:gridCol>
                <a:gridCol w="1068841">
                  <a:extLst>
                    <a:ext uri="{9D8B030D-6E8A-4147-A177-3AD203B41FA5}">
                      <a16:colId xmlns="" xmlns:a16="http://schemas.microsoft.com/office/drawing/2014/main" val="4223317266"/>
                    </a:ext>
                  </a:extLst>
                </a:gridCol>
                <a:gridCol w="540635">
                  <a:extLst>
                    <a:ext uri="{9D8B030D-6E8A-4147-A177-3AD203B41FA5}">
                      <a16:colId xmlns="" xmlns:a16="http://schemas.microsoft.com/office/drawing/2014/main" val="3349475620"/>
                    </a:ext>
                  </a:extLst>
                </a:gridCol>
              </a:tblGrid>
              <a:tr h="9459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Feature*</a:t>
                      </a:r>
                      <a:endParaRPr lang="en-US" sz="7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solidFill>
                            <a:schemeClr val="bg1"/>
                          </a:solidFill>
                          <a:effectLst/>
                        </a:rPr>
                        <a:t>Hazard Ratio (95% CI)</a:t>
                      </a:r>
                      <a:endParaRPr lang="en-US" sz="7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solidFill>
                            <a:schemeClr val="bg1"/>
                          </a:solidFill>
                          <a:effectLst/>
                        </a:rPr>
                        <a:t>p-value</a:t>
                      </a:r>
                      <a:endParaRPr lang="en-US" sz="7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20717044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>
                          <a:effectLst/>
                        </a:rPr>
                        <a:t>AR-V7 (+ vs. -)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3.8 </a:t>
                      </a:r>
                      <a:r>
                        <a:rPr lang="en-US" sz="700" u="none" strike="noStrike" dirty="0">
                          <a:effectLst/>
                        </a:rPr>
                        <a:t>(</a:t>
                      </a:r>
                      <a:r>
                        <a:rPr lang="en-US" sz="700" u="none" strike="noStrike" dirty="0" smtClean="0">
                          <a:effectLst/>
                        </a:rPr>
                        <a:t>2.0 – 7.4)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&lt; 0.0001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extLst>
                  <a:ext uri="{0D108BD9-81ED-4DB2-BD59-A6C34878D82A}">
                    <a16:rowId xmlns="" xmlns:a16="http://schemas.microsoft.com/office/drawing/2014/main" val="850315630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Next therapy: Taxane vs. ARSi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1.7 </a:t>
                      </a:r>
                      <a:r>
                        <a:rPr lang="en-US" sz="700" u="none" strike="noStrike" dirty="0">
                          <a:effectLst/>
                        </a:rPr>
                        <a:t>(</a:t>
                      </a:r>
                      <a:r>
                        <a:rPr lang="en-US" sz="700" u="none" strike="noStrike" dirty="0" smtClean="0">
                          <a:effectLst/>
                        </a:rPr>
                        <a:t>1.3 </a:t>
                      </a:r>
                      <a:r>
                        <a:rPr lang="en-US" sz="700" u="none" strike="noStrike" dirty="0">
                          <a:effectLst/>
                        </a:rPr>
                        <a:t>- </a:t>
                      </a:r>
                      <a:r>
                        <a:rPr lang="en-US" sz="700" u="none" strike="noStrike" dirty="0" smtClean="0">
                          <a:effectLst/>
                        </a:rPr>
                        <a:t>2.2)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&lt;</a:t>
                      </a:r>
                      <a:r>
                        <a:rPr lang="en-US" sz="7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0.0001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extLst>
                  <a:ext uri="{0D108BD9-81ED-4DB2-BD59-A6C34878D82A}">
                    <a16:rowId xmlns="" xmlns:a16="http://schemas.microsoft.com/office/drawing/2014/main" val="2528932614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>
                          <a:effectLst/>
                        </a:rPr>
                        <a:t>Interaction: AR-V7(+) on </a:t>
                      </a:r>
                      <a:r>
                        <a:rPr lang="en-US" sz="700" u="none" strike="noStrike" dirty="0" err="1" smtClean="0">
                          <a:effectLst/>
                        </a:rPr>
                        <a:t>Taxanes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0.48 </a:t>
                      </a:r>
                      <a:r>
                        <a:rPr lang="en-US" sz="700" u="none" strike="noStrike" dirty="0">
                          <a:effectLst/>
                        </a:rPr>
                        <a:t>(</a:t>
                      </a:r>
                      <a:r>
                        <a:rPr lang="en-US" sz="700" u="none" strike="noStrike" dirty="0" smtClean="0">
                          <a:effectLst/>
                        </a:rPr>
                        <a:t>0.23 </a:t>
                      </a:r>
                      <a:r>
                        <a:rPr lang="en-US" sz="700" u="none" strike="noStrike" dirty="0">
                          <a:effectLst/>
                        </a:rPr>
                        <a:t>- </a:t>
                      </a:r>
                      <a:r>
                        <a:rPr lang="en-US" sz="700" u="none" strike="noStrike" dirty="0" smtClean="0">
                          <a:effectLst/>
                        </a:rPr>
                        <a:t>0.98)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0.045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extLst>
                  <a:ext uri="{0D108BD9-81ED-4DB2-BD59-A6C34878D82A}">
                    <a16:rowId xmlns="" xmlns:a16="http://schemas.microsoft.com/office/drawing/2014/main" val="3716545828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558041076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>
                          <a:solidFill>
                            <a:schemeClr val="bg1"/>
                          </a:solidFill>
                          <a:effectLst/>
                        </a:rPr>
                        <a:t>Feature</a:t>
                      </a:r>
                      <a:endParaRPr lang="en-US" sz="7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solidFill>
                            <a:schemeClr val="bg1"/>
                          </a:solidFill>
                          <a:effectLst/>
                        </a:rPr>
                        <a:t>Hazard Ratio (95% CI)</a:t>
                      </a:r>
                      <a:endParaRPr lang="en-US" sz="7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solidFill>
                            <a:schemeClr val="bg1"/>
                          </a:solidFill>
                          <a:effectLst/>
                        </a:rPr>
                        <a:t>p-value</a:t>
                      </a:r>
                      <a:endParaRPr lang="en-US" sz="7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63217696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>
                          <a:effectLst/>
                        </a:rPr>
                        <a:t>AR-V7 (+ vs. -)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5.2 (2.6 </a:t>
                      </a:r>
                      <a:r>
                        <a:rPr lang="en-US" sz="700" u="none" strike="noStrike" dirty="0">
                          <a:effectLst/>
                        </a:rPr>
                        <a:t>- </a:t>
                      </a:r>
                      <a:r>
                        <a:rPr lang="en-US" sz="700" u="none" strike="noStrike" dirty="0" smtClean="0">
                          <a:effectLst/>
                        </a:rPr>
                        <a:t>10.4)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&lt; 0.0001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extLst>
                  <a:ext uri="{0D108BD9-81ED-4DB2-BD59-A6C34878D82A}">
                    <a16:rowId xmlns="" xmlns:a16="http://schemas.microsoft.com/office/drawing/2014/main" val="2287891571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Next therapy: Taxane vs. ARSi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1.4 </a:t>
                      </a:r>
                      <a:r>
                        <a:rPr lang="en-US" sz="700" u="none" strike="noStrike" dirty="0">
                          <a:effectLst/>
                        </a:rPr>
                        <a:t>(</a:t>
                      </a:r>
                      <a:r>
                        <a:rPr lang="en-US" sz="700" u="none" strike="noStrike" dirty="0" smtClean="0">
                          <a:effectLst/>
                        </a:rPr>
                        <a:t>0.96 – 2.0)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0.076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extLst>
                  <a:ext uri="{0D108BD9-81ED-4DB2-BD59-A6C34878D82A}">
                    <a16:rowId xmlns="" xmlns:a16="http://schemas.microsoft.com/office/drawing/2014/main" val="2752285262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>
                          <a:effectLst/>
                        </a:rPr>
                        <a:t>Interaction: AR-V7(+) </a:t>
                      </a:r>
                      <a:r>
                        <a:rPr lang="en-US" sz="700" u="none" strike="noStrike" dirty="0" smtClean="0">
                          <a:effectLst/>
                        </a:rPr>
                        <a:t>on </a:t>
                      </a:r>
                      <a:r>
                        <a:rPr lang="en-US" sz="700" u="none" strike="noStrike" dirty="0" err="1" smtClean="0">
                          <a:effectLst/>
                        </a:rPr>
                        <a:t>Taxanes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0.37 </a:t>
                      </a:r>
                      <a:r>
                        <a:rPr lang="en-US" sz="700" u="none" strike="noStrike" dirty="0">
                          <a:effectLst/>
                        </a:rPr>
                        <a:t>(</a:t>
                      </a:r>
                      <a:r>
                        <a:rPr lang="en-US" sz="700" u="none" strike="noStrike" dirty="0" smtClean="0">
                          <a:effectLst/>
                        </a:rPr>
                        <a:t>0.17 </a:t>
                      </a:r>
                      <a:r>
                        <a:rPr lang="en-US" sz="700" u="none" strike="noStrike" dirty="0">
                          <a:effectLst/>
                        </a:rPr>
                        <a:t>- </a:t>
                      </a:r>
                      <a:r>
                        <a:rPr lang="en-US" sz="700" u="none" strike="noStrike" dirty="0" smtClean="0">
                          <a:effectLst/>
                        </a:rPr>
                        <a:t>0.81)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0.014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extLst>
                  <a:ext uri="{0D108BD9-81ED-4DB2-BD59-A6C34878D82A}">
                    <a16:rowId xmlns="" xmlns:a16="http://schemas.microsoft.com/office/drawing/2014/main" val="3613000957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93670445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Feature</a:t>
                      </a:r>
                      <a:endParaRPr lang="en-US" sz="7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solidFill>
                            <a:schemeClr val="bg1"/>
                          </a:solidFill>
                          <a:effectLst/>
                        </a:rPr>
                        <a:t>Hazard Ratio (95% CI)</a:t>
                      </a:r>
                      <a:endParaRPr lang="en-US" sz="7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solidFill>
                            <a:schemeClr val="bg1"/>
                          </a:solidFill>
                          <a:effectLst/>
                        </a:rPr>
                        <a:t>p-value</a:t>
                      </a:r>
                      <a:endParaRPr lang="en-US" sz="7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69907975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>
                          <a:effectLst/>
                        </a:rPr>
                        <a:t>Risk (per point increase)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2.0 (</a:t>
                      </a:r>
                      <a:r>
                        <a:rPr lang="en-US" sz="700" u="none" strike="noStrike" dirty="0" smtClean="0">
                          <a:effectLst/>
                        </a:rPr>
                        <a:t>1.6 </a:t>
                      </a:r>
                      <a:r>
                        <a:rPr lang="en-US" sz="700" u="none" strike="noStrike" dirty="0">
                          <a:effectLst/>
                        </a:rPr>
                        <a:t>- </a:t>
                      </a:r>
                      <a:r>
                        <a:rPr lang="en-US" sz="700" u="none" strike="noStrike" dirty="0" smtClean="0">
                          <a:effectLst/>
                        </a:rPr>
                        <a:t>2.3)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&lt; 0.0001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extLst>
                  <a:ext uri="{0D108BD9-81ED-4DB2-BD59-A6C34878D82A}">
                    <a16:rowId xmlns="" xmlns:a16="http://schemas.microsoft.com/office/drawing/2014/main" val="2515994917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AR-V7 (+ vs. -)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3.4 (2.0 – 5.8)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&lt; 0.0001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extLst>
                  <a:ext uri="{0D108BD9-81ED-4DB2-BD59-A6C34878D82A}">
                    <a16:rowId xmlns="" xmlns:a16="http://schemas.microsoft.com/office/drawing/2014/main" val="2626512146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Last Therapy was ARSi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0.83 </a:t>
                      </a:r>
                      <a:r>
                        <a:rPr lang="en-US" sz="700" u="none" strike="noStrike" dirty="0">
                          <a:effectLst/>
                        </a:rPr>
                        <a:t>(</a:t>
                      </a:r>
                      <a:r>
                        <a:rPr lang="en-US" sz="700" u="none" strike="noStrike" dirty="0" smtClean="0">
                          <a:effectLst/>
                        </a:rPr>
                        <a:t>0.62 </a:t>
                      </a:r>
                      <a:r>
                        <a:rPr lang="en-US" sz="700" u="none" strike="noStrike" dirty="0">
                          <a:effectLst/>
                        </a:rPr>
                        <a:t>- 1.2)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0.24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extLst>
                  <a:ext uri="{0D108BD9-81ED-4DB2-BD59-A6C34878D82A}">
                    <a16:rowId xmlns="" xmlns:a16="http://schemas.microsoft.com/office/drawing/2014/main" val="4008223516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Next therapy: Taxane vs. ARSi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1.0 </a:t>
                      </a:r>
                      <a:r>
                        <a:rPr lang="en-US" sz="700" u="none" strike="noStrike" dirty="0">
                          <a:effectLst/>
                        </a:rPr>
                        <a:t>(</a:t>
                      </a:r>
                      <a:r>
                        <a:rPr lang="en-US" sz="700" u="none" strike="noStrike" dirty="0" smtClean="0">
                          <a:effectLst/>
                        </a:rPr>
                        <a:t>0.74 </a:t>
                      </a:r>
                      <a:r>
                        <a:rPr lang="en-US" sz="700" u="none" strike="noStrike" dirty="0">
                          <a:effectLst/>
                        </a:rPr>
                        <a:t>- 1.4)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0.91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extLst>
                  <a:ext uri="{0D108BD9-81ED-4DB2-BD59-A6C34878D82A}">
                    <a16:rowId xmlns="" xmlns:a16="http://schemas.microsoft.com/office/drawing/2014/main" val="3720756365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>
                          <a:effectLst/>
                        </a:rPr>
                        <a:t>Interaction: AR-V7(+) </a:t>
                      </a:r>
                      <a:r>
                        <a:rPr lang="en-US" sz="700" u="none" strike="noStrike" dirty="0" smtClean="0">
                          <a:effectLst/>
                        </a:rPr>
                        <a:t>on </a:t>
                      </a:r>
                      <a:r>
                        <a:rPr lang="en-US" sz="700" u="none" strike="noStrike" dirty="0" err="1" smtClean="0">
                          <a:effectLst/>
                        </a:rPr>
                        <a:t>Taxanes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0.46 </a:t>
                      </a:r>
                      <a:r>
                        <a:rPr lang="en-US" sz="700" u="none" strike="noStrike" dirty="0">
                          <a:effectLst/>
                        </a:rPr>
                        <a:t>(</a:t>
                      </a:r>
                      <a:r>
                        <a:rPr lang="en-US" sz="700" u="none" strike="noStrike" dirty="0" smtClean="0">
                          <a:effectLst/>
                        </a:rPr>
                        <a:t>0.24 </a:t>
                      </a:r>
                      <a:r>
                        <a:rPr lang="en-US" sz="700" u="none" strike="noStrike" dirty="0">
                          <a:effectLst/>
                        </a:rPr>
                        <a:t>- </a:t>
                      </a:r>
                      <a:r>
                        <a:rPr lang="en-US" sz="700" u="none" strike="noStrike" dirty="0" smtClean="0">
                          <a:effectLst/>
                        </a:rPr>
                        <a:t>0.87)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0.017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extLst>
                  <a:ext uri="{0D108BD9-81ED-4DB2-BD59-A6C34878D82A}">
                    <a16:rowId xmlns="" xmlns:a16="http://schemas.microsoft.com/office/drawing/2014/main" val="3401525090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603678602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>
                          <a:solidFill>
                            <a:schemeClr val="bg1"/>
                          </a:solidFill>
                          <a:effectLst/>
                        </a:rPr>
                        <a:t>Feature</a:t>
                      </a:r>
                      <a:endParaRPr lang="en-US" sz="7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solidFill>
                            <a:schemeClr val="bg1"/>
                          </a:solidFill>
                          <a:effectLst/>
                        </a:rPr>
                        <a:t>Hazard Ratio (95% CI)</a:t>
                      </a:r>
                      <a:endParaRPr lang="en-US" sz="7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solidFill>
                            <a:schemeClr val="bg1"/>
                          </a:solidFill>
                          <a:effectLst/>
                        </a:rPr>
                        <a:t>p-value</a:t>
                      </a:r>
                      <a:endParaRPr lang="en-US" sz="7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80734203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Tx</a:t>
                      </a:r>
                      <a:r>
                        <a:rPr lang="en-US" sz="700" u="none" strike="noStrike" dirty="0">
                          <a:effectLst/>
                        </a:rPr>
                        <a:t> Line: 3 vs. 2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1.2 </a:t>
                      </a:r>
                      <a:r>
                        <a:rPr lang="en-US" sz="700" u="none" strike="noStrike" dirty="0">
                          <a:effectLst/>
                        </a:rPr>
                        <a:t>(</a:t>
                      </a:r>
                      <a:r>
                        <a:rPr lang="en-US" sz="700" u="none" strike="noStrike" dirty="0" smtClean="0">
                          <a:effectLst/>
                        </a:rPr>
                        <a:t>0.80 – 1.8)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0.38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extLst>
                  <a:ext uri="{0D108BD9-81ED-4DB2-BD59-A6C34878D82A}">
                    <a16:rowId xmlns="" xmlns:a16="http://schemas.microsoft.com/office/drawing/2014/main" val="1233290394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Tx Line: 4+ vs. 2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1.4 </a:t>
                      </a:r>
                      <a:r>
                        <a:rPr lang="en-US" sz="700" u="none" strike="noStrike" dirty="0">
                          <a:effectLst/>
                        </a:rPr>
                        <a:t>(</a:t>
                      </a:r>
                      <a:r>
                        <a:rPr lang="en-US" sz="700" u="none" strike="noStrike" dirty="0" smtClean="0">
                          <a:effectLst/>
                        </a:rPr>
                        <a:t>0.89 – 2.2)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0.14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extLst>
                  <a:ext uri="{0D108BD9-81ED-4DB2-BD59-A6C34878D82A}">
                    <a16:rowId xmlns="" xmlns:a16="http://schemas.microsoft.com/office/drawing/2014/main" val="4105211045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Liver Mets (+ vs. -)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2.4 </a:t>
                      </a:r>
                      <a:r>
                        <a:rPr lang="en-US" sz="700" u="none" strike="noStrike" dirty="0">
                          <a:effectLst/>
                        </a:rPr>
                        <a:t>(</a:t>
                      </a:r>
                      <a:r>
                        <a:rPr lang="en-US" sz="700" u="none" strike="noStrike" dirty="0" smtClean="0">
                          <a:effectLst/>
                        </a:rPr>
                        <a:t>1.1 – 5.4)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0.038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extLst>
                  <a:ext uri="{0D108BD9-81ED-4DB2-BD59-A6C34878D82A}">
                    <a16:rowId xmlns="" xmlns:a16="http://schemas.microsoft.com/office/drawing/2014/main" val="2154065020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Bone Mets (+ vs. -)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1.5 </a:t>
                      </a:r>
                      <a:r>
                        <a:rPr lang="en-US" sz="700" u="none" strike="noStrike" dirty="0">
                          <a:effectLst/>
                        </a:rPr>
                        <a:t>(</a:t>
                      </a:r>
                      <a:r>
                        <a:rPr lang="en-US" sz="700" u="none" strike="noStrike" dirty="0" smtClean="0">
                          <a:effectLst/>
                        </a:rPr>
                        <a:t>0.87 – 2.5)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0.14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extLst>
                  <a:ext uri="{0D108BD9-81ED-4DB2-BD59-A6C34878D82A}">
                    <a16:rowId xmlns="" xmlns:a16="http://schemas.microsoft.com/office/drawing/2014/main" val="1167645083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PSA (per 2X increase)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1.0 (0.92 – 1.1)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0.75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extLst>
                  <a:ext uri="{0D108BD9-81ED-4DB2-BD59-A6C34878D82A}">
                    <a16:rowId xmlns="" xmlns:a16="http://schemas.microsoft.com/office/drawing/2014/main" val="4113322290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Alk Phos &gt; ULN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1.2 </a:t>
                      </a:r>
                      <a:r>
                        <a:rPr lang="en-US" sz="700" u="none" strike="noStrike" dirty="0">
                          <a:effectLst/>
                        </a:rPr>
                        <a:t>(</a:t>
                      </a:r>
                      <a:r>
                        <a:rPr lang="en-US" sz="700" u="none" strike="noStrike" dirty="0" smtClean="0">
                          <a:effectLst/>
                        </a:rPr>
                        <a:t>0.88 </a:t>
                      </a:r>
                      <a:r>
                        <a:rPr lang="en-US" sz="700" u="none" strike="noStrike" dirty="0">
                          <a:effectLst/>
                        </a:rPr>
                        <a:t>- </a:t>
                      </a:r>
                      <a:r>
                        <a:rPr lang="en-US" sz="700" u="none" strike="noStrike" dirty="0" smtClean="0">
                          <a:effectLst/>
                        </a:rPr>
                        <a:t>1.7)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0.22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extLst>
                  <a:ext uri="{0D108BD9-81ED-4DB2-BD59-A6C34878D82A}">
                    <a16:rowId xmlns="" xmlns:a16="http://schemas.microsoft.com/office/drawing/2014/main" val="3737615906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Lactate Dehydrogenase &gt; ULN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1.6 (1.2 </a:t>
                      </a:r>
                      <a:r>
                        <a:rPr lang="en-US" sz="700" u="none" strike="noStrike" dirty="0">
                          <a:effectLst/>
                        </a:rPr>
                        <a:t>- </a:t>
                      </a:r>
                      <a:r>
                        <a:rPr lang="en-US" sz="700" u="none" strike="noStrike" dirty="0" smtClean="0">
                          <a:effectLst/>
                        </a:rPr>
                        <a:t>2.2)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0.0038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extLst>
                  <a:ext uri="{0D108BD9-81ED-4DB2-BD59-A6C34878D82A}">
                    <a16:rowId xmlns="" xmlns:a16="http://schemas.microsoft.com/office/drawing/2014/main" val="474156442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Hemoglobin &lt; LLN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1.5 (1.1 </a:t>
                      </a:r>
                      <a:r>
                        <a:rPr lang="en-US" sz="700" u="none" strike="noStrike" dirty="0">
                          <a:effectLst/>
                        </a:rPr>
                        <a:t>- 2.0)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0.021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extLst>
                  <a:ext uri="{0D108BD9-81ED-4DB2-BD59-A6C34878D82A}">
                    <a16:rowId xmlns="" xmlns:a16="http://schemas.microsoft.com/office/drawing/2014/main" val="2958461058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>
                          <a:effectLst/>
                        </a:rPr>
                        <a:t>Albumin &lt; LLN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1.2 </a:t>
                      </a:r>
                      <a:r>
                        <a:rPr lang="en-US" sz="700" u="none" strike="noStrike" dirty="0">
                          <a:effectLst/>
                        </a:rPr>
                        <a:t>(</a:t>
                      </a:r>
                      <a:r>
                        <a:rPr lang="en-US" sz="700" u="none" strike="noStrike" dirty="0" smtClean="0">
                          <a:effectLst/>
                        </a:rPr>
                        <a:t>0.89 </a:t>
                      </a:r>
                      <a:r>
                        <a:rPr lang="en-US" sz="700" u="none" strike="noStrike" dirty="0">
                          <a:effectLst/>
                        </a:rPr>
                        <a:t>- </a:t>
                      </a:r>
                      <a:r>
                        <a:rPr lang="en-US" sz="700" u="none" strike="noStrike" dirty="0" smtClean="0">
                          <a:effectLst/>
                        </a:rPr>
                        <a:t>1.7)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0.21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extLst>
                  <a:ext uri="{0D108BD9-81ED-4DB2-BD59-A6C34878D82A}">
                    <a16:rowId xmlns="" xmlns:a16="http://schemas.microsoft.com/office/drawing/2014/main" val="1773093372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AR-V7 (+ vs. -)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4.1 (2.5 – 6.8)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&lt;</a:t>
                      </a:r>
                      <a:r>
                        <a:rPr lang="en-US" sz="7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0.0001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extLst>
                  <a:ext uri="{0D108BD9-81ED-4DB2-BD59-A6C34878D82A}">
                    <a16:rowId xmlns="" xmlns:a16="http://schemas.microsoft.com/office/drawing/2014/main" val="3486084433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Last therapy was ARSi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0.70 </a:t>
                      </a:r>
                      <a:r>
                        <a:rPr lang="en-US" sz="700" u="none" strike="noStrike" dirty="0">
                          <a:effectLst/>
                        </a:rPr>
                        <a:t>(</a:t>
                      </a:r>
                      <a:r>
                        <a:rPr lang="en-US" sz="700" u="none" strike="noStrike" dirty="0" smtClean="0">
                          <a:effectLst/>
                        </a:rPr>
                        <a:t>0.44 </a:t>
                      </a:r>
                      <a:r>
                        <a:rPr lang="en-US" sz="700" u="none" strike="noStrike" dirty="0">
                          <a:effectLst/>
                        </a:rPr>
                        <a:t>- </a:t>
                      </a:r>
                      <a:r>
                        <a:rPr lang="en-US" sz="700" u="none" strike="noStrike" dirty="0" smtClean="0">
                          <a:effectLst/>
                        </a:rPr>
                        <a:t>1.1)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0.13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extLst>
                  <a:ext uri="{0D108BD9-81ED-4DB2-BD59-A6C34878D82A}">
                    <a16:rowId xmlns="" xmlns:a16="http://schemas.microsoft.com/office/drawing/2014/main" val="2608508027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Next therapy: Taxane vs. ARSi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0.84 </a:t>
                      </a:r>
                      <a:r>
                        <a:rPr lang="en-US" sz="700" u="none" strike="noStrike" dirty="0">
                          <a:effectLst/>
                        </a:rPr>
                        <a:t>(</a:t>
                      </a:r>
                      <a:r>
                        <a:rPr lang="en-US" sz="700" u="none" strike="noStrike" dirty="0" smtClean="0">
                          <a:effectLst/>
                        </a:rPr>
                        <a:t>0.31 – 2.3)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0.73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extLst>
                  <a:ext uri="{0D108BD9-81ED-4DB2-BD59-A6C34878D82A}">
                    <a16:rowId xmlns="" xmlns:a16="http://schemas.microsoft.com/office/drawing/2014/main" val="2160774242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Interaction: Last Tx was ARSi, next is Taxane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1.3 </a:t>
                      </a:r>
                      <a:r>
                        <a:rPr lang="en-US" sz="700" u="none" strike="noStrike" dirty="0">
                          <a:effectLst/>
                        </a:rPr>
                        <a:t>(</a:t>
                      </a:r>
                      <a:r>
                        <a:rPr lang="en-US" sz="700" u="none" strike="noStrike" dirty="0" smtClean="0">
                          <a:effectLst/>
                        </a:rPr>
                        <a:t>0.72 – 2.4)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0.35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extLst>
                  <a:ext uri="{0D108BD9-81ED-4DB2-BD59-A6C34878D82A}">
                    <a16:rowId xmlns="" xmlns:a16="http://schemas.microsoft.com/office/drawing/2014/main" val="3615604030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Interaction: Liver metastases on Taxanes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0.78 </a:t>
                      </a:r>
                      <a:r>
                        <a:rPr lang="en-US" sz="700" u="none" strike="noStrike" dirty="0">
                          <a:effectLst/>
                        </a:rPr>
                        <a:t>(</a:t>
                      </a:r>
                      <a:r>
                        <a:rPr lang="en-US" sz="700" u="none" strike="noStrike" dirty="0" smtClean="0">
                          <a:effectLst/>
                        </a:rPr>
                        <a:t>0.30 – 2.0)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0.61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extLst>
                  <a:ext uri="{0D108BD9-81ED-4DB2-BD59-A6C34878D82A}">
                    <a16:rowId xmlns="" xmlns:a16="http://schemas.microsoft.com/office/drawing/2014/main" val="2671876179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Interaction: Higher PSA on Taxanes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1.0 </a:t>
                      </a:r>
                      <a:r>
                        <a:rPr lang="en-US" sz="700" u="none" strike="noStrike" dirty="0">
                          <a:effectLst/>
                        </a:rPr>
                        <a:t>(</a:t>
                      </a:r>
                      <a:r>
                        <a:rPr lang="en-US" sz="700" u="none" strike="noStrike" dirty="0" smtClean="0">
                          <a:effectLst/>
                        </a:rPr>
                        <a:t>0.90 </a:t>
                      </a:r>
                      <a:r>
                        <a:rPr lang="en-US" sz="700" u="none" strike="noStrike" dirty="0">
                          <a:effectLst/>
                        </a:rPr>
                        <a:t>- 1.2)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0.77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extLst>
                  <a:ext uri="{0D108BD9-81ED-4DB2-BD59-A6C34878D82A}">
                    <a16:rowId xmlns="" xmlns:a16="http://schemas.microsoft.com/office/drawing/2014/main" val="844364527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>
                          <a:effectLst/>
                        </a:rPr>
                        <a:t>Interaction: AR-V7(+) on </a:t>
                      </a:r>
                      <a:r>
                        <a:rPr lang="en-US" sz="700" u="none" strike="noStrike" dirty="0" err="1">
                          <a:effectLst/>
                        </a:rPr>
                        <a:t>Taxanes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0.40 </a:t>
                      </a:r>
                      <a:r>
                        <a:rPr lang="en-US" sz="700" u="none" strike="noStrike" dirty="0">
                          <a:effectLst/>
                        </a:rPr>
                        <a:t>(</a:t>
                      </a:r>
                      <a:r>
                        <a:rPr lang="en-US" sz="700" u="none" strike="noStrike" dirty="0" smtClean="0">
                          <a:effectLst/>
                        </a:rPr>
                        <a:t>0.21 </a:t>
                      </a:r>
                      <a:r>
                        <a:rPr lang="en-US" sz="700" u="none" strike="noStrike" dirty="0">
                          <a:effectLst/>
                        </a:rPr>
                        <a:t>- </a:t>
                      </a:r>
                      <a:r>
                        <a:rPr lang="en-US" sz="700" u="none" strike="noStrike" dirty="0" smtClean="0">
                          <a:effectLst/>
                        </a:rPr>
                        <a:t>0.78)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0.0076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extLst>
                  <a:ext uri="{0D108BD9-81ED-4DB2-BD59-A6C34878D82A}">
                    <a16:rowId xmlns="" xmlns:a16="http://schemas.microsoft.com/office/drawing/2014/main" val="3797870198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49849295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>
                          <a:solidFill>
                            <a:schemeClr val="bg1"/>
                          </a:solidFill>
                          <a:effectLst/>
                        </a:rPr>
                        <a:t>Feature</a:t>
                      </a:r>
                      <a:endParaRPr lang="en-US" sz="7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solidFill>
                            <a:schemeClr val="bg1"/>
                          </a:solidFill>
                          <a:effectLst/>
                        </a:rPr>
                        <a:t>Hazard Ratio (95% CI)</a:t>
                      </a:r>
                      <a:endParaRPr lang="en-US" sz="7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solidFill>
                            <a:schemeClr val="bg1"/>
                          </a:solidFill>
                          <a:effectLst/>
                        </a:rPr>
                        <a:t>p-value</a:t>
                      </a:r>
                      <a:endParaRPr lang="en-US" sz="7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81152810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>
                          <a:effectLst/>
                        </a:rPr>
                        <a:t>Risk (per point increase)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2.4 </a:t>
                      </a:r>
                      <a:r>
                        <a:rPr lang="en-US" sz="700" u="none" strike="noStrike" dirty="0">
                          <a:effectLst/>
                        </a:rPr>
                        <a:t>(1.6 - 4.1)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&lt; 0.0001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extLst>
                  <a:ext uri="{0D108BD9-81ED-4DB2-BD59-A6C34878D82A}">
                    <a16:rowId xmlns="" xmlns:a16="http://schemas.microsoft.com/office/drawing/2014/main" val="2827336789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Last therapy was ARSi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0.77 (0.27 - 2.2)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0.88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extLst>
                  <a:ext uri="{0D108BD9-81ED-4DB2-BD59-A6C34878D82A}">
                    <a16:rowId xmlns="" xmlns:a16="http://schemas.microsoft.com/office/drawing/2014/main" val="2653603754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Next therapy: Taxane vs. ARSi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3.5 (1.1 - 11.1)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0.81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extLst>
                  <a:ext uri="{0D108BD9-81ED-4DB2-BD59-A6C34878D82A}">
                    <a16:rowId xmlns="" xmlns:a16="http://schemas.microsoft.com/office/drawing/2014/main" val="1688419446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AR-V7 (+ vs. -)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0.57 (0.12 - 2.7)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0.028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extLst>
                  <a:ext uri="{0D108BD9-81ED-4DB2-BD59-A6C34878D82A}">
                    <a16:rowId xmlns="" xmlns:a16="http://schemas.microsoft.com/office/drawing/2014/main" val="3519849736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Interaction: Higher Risk and Last Tx was ARSi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1.0 (0.61 - 1.7)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0.49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extLst>
                  <a:ext uri="{0D108BD9-81ED-4DB2-BD59-A6C34878D82A}">
                    <a16:rowId xmlns="" xmlns:a16="http://schemas.microsoft.com/office/drawing/2014/main" val="2629719458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Interation: Higher Risk on Taxanes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0.59 (0.37 - 0.93)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0.020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extLst>
                  <a:ext uri="{0D108BD9-81ED-4DB2-BD59-A6C34878D82A}">
                    <a16:rowId xmlns="" xmlns:a16="http://schemas.microsoft.com/office/drawing/2014/main" val="4219248190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Interaction: Risk and AR-V7(+)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1.4 (0.83 - 2.4)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0.098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extLst>
                  <a:ext uri="{0D108BD9-81ED-4DB2-BD59-A6C34878D82A}">
                    <a16:rowId xmlns="" xmlns:a16="http://schemas.microsoft.com/office/drawing/2014/main" val="859349865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Interaction: Last Tx was ARSi, next is Taxane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0.61 (0.29 - 1.3)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0.55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extLst>
                  <a:ext uri="{0D108BD9-81ED-4DB2-BD59-A6C34878D82A}">
                    <a16:rowId xmlns="" xmlns:a16="http://schemas.microsoft.com/office/drawing/2014/main" val="1165289011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Interaction: Last Tx was ARSi, patient is AR-V7(+)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3.5 (1.5 - 8.4)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0.0064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extLst>
                  <a:ext uri="{0D108BD9-81ED-4DB2-BD59-A6C34878D82A}">
                    <a16:rowId xmlns="" xmlns:a16="http://schemas.microsoft.com/office/drawing/2014/main" val="4273732971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Interaction: AR-V7(+) on Taxanes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0.38 (0.18 - 0.84)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0.0098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/>
                </a:tc>
                <a:extLst>
                  <a:ext uri="{0D108BD9-81ED-4DB2-BD59-A6C34878D82A}">
                    <a16:rowId xmlns="" xmlns:a16="http://schemas.microsoft.com/office/drawing/2014/main" val="12900185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6106057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30635</TotalTime>
  <Words>1415</Words>
  <Application>Microsoft Office PowerPoint</Application>
  <PresentationFormat>On-screen Show (4:3)</PresentationFormat>
  <Paragraphs>321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Supplementary Figure 1:  Physician Decision Analysis and Generalized Linear Model</vt:lpstr>
      <vt:lpstr>Supplementary Figure 2:  Cohort subset of most overlapping propensity</vt:lpstr>
      <vt:lpstr>Supplementary Figure 3: Patient Risk by Therapy Class Assigned</vt:lpstr>
      <vt:lpstr>Supplementary Figure 4:  Unadjusted vs. Adjusted Cox PH Interaction Models (n = 255 comparison cohort)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Ryon Graf, PhD</dc:creator>
  <cp:lastModifiedBy>Compuscript</cp:lastModifiedBy>
  <cp:revision>643</cp:revision>
  <cp:lastPrinted>2018-12-18T22:31:52Z</cp:lastPrinted>
  <dcterms:created xsi:type="dcterms:W3CDTF">2015-01-06T23:23:51Z</dcterms:created>
  <dcterms:modified xsi:type="dcterms:W3CDTF">2019-08-07T10:03:49Z</dcterms:modified>
</cp:coreProperties>
</file>