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5486400" cy="5486400"/>
  <p:notesSz cx="6858000" cy="9144000"/>
  <p:defaultTextStyle>
    <a:defPPr>
      <a:defRPr lang="en-US"/>
    </a:defPPr>
    <a:lvl1pPr marL="0" algn="l" defTabSz="261240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1pPr>
    <a:lvl2pPr marL="261240" algn="l" defTabSz="261240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2pPr>
    <a:lvl3pPr marL="522481" algn="l" defTabSz="261240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3pPr>
    <a:lvl4pPr marL="783721" algn="l" defTabSz="261240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4pPr>
    <a:lvl5pPr marL="1044962" algn="l" defTabSz="261240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5pPr>
    <a:lvl6pPr marL="1306202" algn="l" defTabSz="261240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6pPr>
    <a:lvl7pPr marL="1567443" algn="l" defTabSz="261240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7pPr>
    <a:lvl8pPr marL="1828683" algn="l" defTabSz="261240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8pPr>
    <a:lvl9pPr marL="2089923" algn="l" defTabSz="261240" rtl="0" eaLnBrk="1" latinLnBrk="0" hangingPunct="1">
      <a:defRPr sz="10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93" userDrawn="1">
          <p15:clr>
            <a:srgbClr val="A4A3A4"/>
          </p15:clr>
        </p15:guide>
        <p15:guide id="2" pos="8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538"/>
    <p:restoredTop sz="94712"/>
  </p:normalViewPr>
  <p:slideViewPr>
    <p:cSldViewPr snapToGrid="0" snapToObjects="1">
      <p:cViewPr varScale="1">
        <p:scale>
          <a:sx n="127" d="100"/>
          <a:sy n="127" d="100"/>
        </p:scale>
        <p:origin x="256" y="176"/>
      </p:cViewPr>
      <p:guideLst>
        <p:guide orient="horz" pos="3293"/>
        <p:guide pos="8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/Users/bgvsoccer/Documents/Bucknell/SIMBa/SIMBA%20data%20summary_BGV_12_07_17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618185443676264"/>
          <c:y val="3.2761334598745501E-2"/>
          <c:w val="0.67473401041375236"/>
          <c:h val="0.8721812906860270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SOIFinalConcentration!$B$1</c:f>
              <c:strCache>
                <c:ptCount val="1"/>
                <c:pt idx="0">
                  <c:v>Free Yolk</c:v>
                </c:pt>
              </c:strCache>
            </c:strRef>
          </c:tx>
          <c:spPr>
            <a:pattFill prst="openDmnd">
              <a:fgClr>
                <a:schemeClr val="tx1"/>
              </a:fgClr>
              <a:bgClr>
                <a:schemeClr val="tx1">
                  <a:lumMod val="75000"/>
                  <a:lumOff val="25000"/>
                </a:schemeClr>
              </a:bgClr>
            </a:pattFill>
            <a:ln>
              <a:solidFill>
                <a:schemeClr val="tx1"/>
              </a:solidFill>
            </a:ln>
          </c:spPr>
          <c:invertIfNegative val="0"/>
          <c:cat>
            <c:strRef>
              <c:f>SOIFinalConcentration!$A$2:$A$5</c:f>
              <c:strCache>
                <c:ptCount val="4"/>
                <c:pt idx="0">
                  <c:v>6dY</c:v>
                </c:pt>
                <c:pt idx="1">
                  <c:v>6dA</c:v>
                </c:pt>
                <c:pt idx="2">
                  <c:v>9dY</c:v>
                </c:pt>
                <c:pt idx="3">
                  <c:v>9dA</c:v>
                </c:pt>
              </c:strCache>
            </c:strRef>
          </c:cat>
          <c:val>
            <c:numRef>
              <c:f>SOIFinalConcentration!$B$2:$B$5</c:f>
              <c:numCache>
                <c:formatCode>General</c:formatCode>
                <c:ptCount val="4"/>
                <c:pt idx="0">
                  <c:v>5.8528073996108446E-2</c:v>
                </c:pt>
                <c:pt idx="1">
                  <c:v>2.5895047843109639E-2</c:v>
                </c:pt>
                <c:pt idx="2">
                  <c:v>4.7693047003791011E-2</c:v>
                </c:pt>
                <c:pt idx="3">
                  <c:v>3.0277021054254782E-2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B9-0148-A72F-F78F16CEE9E8}"/>
            </c:ext>
          </c:extLst>
        </c:ser>
        <c:ser>
          <c:idx val="1"/>
          <c:order val="1"/>
          <c:tx>
            <c:strRef>
              <c:f>SOIFinalConcentration!$C$1</c:f>
              <c:strCache>
                <c:ptCount val="1"/>
                <c:pt idx="0">
                  <c:v>Conj. Yolk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SOIFinalConcentration!$A$2:$A$5</c:f>
              <c:strCache>
                <c:ptCount val="4"/>
                <c:pt idx="0">
                  <c:v>6dY</c:v>
                </c:pt>
                <c:pt idx="1">
                  <c:v>6dA</c:v>
                </c:pt>
                <c:pt idx="2">
                  <c:v>9dY</c:v>
                </c:pt>
                <c:pt idx="3">
                  <c:v>9dA</c:v>
                </c:pt>
              </c:strCache>
            </c:strRef>
          </c:cat>
          <c:val>
            <c:numRef>
              <c:f>SOIFinalConcentration!$C$2:$C$5</c:f>
              <c:numCache>
                <c:formatCode>General</c:formatCode>
                <c:ptCount val="4"/>
                <c:pt idx="0">
                  <c:v>1.5874490864808743E-2</c:v>
                </c:pt>
                <c:pt idx="1">
                  <c:v>1.5337007011326152E-2</c:v>
                </c:pt>
                <c:pt idx="2">
                  <c:v>5.5089734519487739E-2</c:v>
                </c:pt>
                <c:pt idx="3">
                  <c:v>4.8703125736812292E-2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6B9-0148-A72F-F78F16CEE9E8}"/>
            </c:ext>
          </c:extLst>
        </c:ser>
        <c:ser>
          <c:idx val="2"/>
          <c:order val="2"/>
          <c:tx>
            <c:strRef>
              <c:f>SOIFinalConcentration!$D$1</c:f>
              <c:strCache>
                <c:ptCount val="1"/>
                <c:pt idx="0">
                  <c:v>Free Albumen</c:v>
                </c:pt>
              </c:strCache>
            </c:strRef>
          </c:tx>
          <c:spPr>
            <a:pattFill prst="openDmnd">
              <a:fgClr>
                <a:schemeClr val="tx1"/>
              </a:fgClr>
              <a:bgClr>
                <a:schemeClr val="bg1">
                  <a:lumMod val="50000"/>
                </a:schemeClr>
              </a:bgClr>
            </a:pattFill>
            <a:ln>
              <a:solidFill>
                <a:schemeClr val="tx1"/>
              </a:solidFill>
            </a:ln>
          </c:spPr>
          <c:invertIfNegative val="0"/>
          <c:cat>
            <c:strRef>
              <c:f>SOIFinalConcentration!$A$2:$A$5</c:f>
              <c:strCache>
                <c:ptCount val="4"/>
                <c:pt idx="0">
                  <c:v>6dY</c:v>
                </c:pt>
                <c:pt idx="1">
                  <c:v>6dA</c:v>
                </c:pt>
                <c:pt idx="2">
                  <c:v>9dY</c:v>
                </c:pt>
                <c:pt idx="3">
                  <c:v>9dA</c:v>
                </c:pt>
              </c:strCache>
            </c:strRef>
          </c:cat>
          <c:val>
            <c:numRef>
              <c:f>SOIFinalConcentration!$D$2:$D$5</c:f>
              <c:numCache>
                <c:formatCode>General</c:formatCode>
                <c:ptCount val="4"/>
                <c:pt idx="0">
                  <c:v>7.1986309069478885E-3</c:v>
                </c:pt>
                <c:pt idx="1">
                  <c:v>2.8791160338262529E-2</c:v>
                </c:pt>
                <c:pt idx="2">
                  <c:v>8.4823634831788959E-3</c:v>
                </c:pt>
                <c:pt idx="3">
                  <c:v>3.1029990687823274E-2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6B9-0148-A72F-F78F16CEE9E8}"/>
            </c:ext>
          </c:extLst>
        </c:ser>
        <c:ser>
          <c:idx val="3"/>
          <c:order val="3"/>
          <c:tx>
            <c:strRef>
              <c:f>SOIFinalConcentration!$E$1</c:f>
              <c:strCache>
                <c:ptCount val="1"/>
                <c:pt idx="0">
                  <c:v>Conj. Albumen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SOIFinalConcentration!$A$2:$A$5</c:f>
              <c:strCache>
                <c:ptCount val="4"/>
                <c:pt idx="0">
                  <c:v>6dY</c:v>
                </c:pt>
                <c:pt idx="1">
                  <c:v>6dA</c:v>
                </c:pt>
                <c:pt idx="2">
                  <c:v>9dY</c:v>
                </c:pt>
                <c:pt idx="3">
                  <c:v>9dA</c:v>
                </c:pt>
              </c:strCache>
            </c:strRef>
          </c:cat>
          <c:val>
            <c:numRef>
              <c:f>SOIFinalConcentration!$E$2:$E$5</c:f>
              <c:numCache>
                <c:formatCode>General</c:formatCode>
                <c:ptCount val="4"/>
                <c:pt idx="0">
                  <c:v>8.8777780426318124E-3</c:v>
                </c:pt>
                <c:pt idx="1">
                  <c:v>1.3914185597047584E-2</c:v>
                </c:pt>
                <c:pt idx="2">
                  <c:v>7.7630858004359505E-3</c:v>
                </c:pt>
                <c:pt idx="3">
                  <c:v>1.4662509583416247E-2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6B9-0148-A72F-F78F16CEE9E8}"/>
            </c:ext>
          </c:extLst>
        </c:ser>
        <c:ser>
          <c:idx val="4"/>
          <c:order val="4"/>
          <c:tx>
            <c:strRef>
              <c:f>SOIFinalConcentration!$F$1</c:f>
              <c:strCache>
                <c:ptCount val="1"/>
                <c:pt idx="0">
                  <c:v>Free Embryo</c:v>
                </c:pt>
              </c:strCache>
            </c:strRef>
          </c:tx>
          <c:spPr>
            <a:solidFill>
              <a:sysClr val="windowText" lastClr="000000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SOIFinalConcentration!$A$2:$A$5</c:f>
              <c:strCache>
                <c:ptCount val="4"/>
                <c:pt idx="0">
                  <c:v>6dY</c:v>
                </c:pt>
                <c:pt idx="1">
                  <c:v>6dA</c:v>
                </c:pt>
                <c:pt idx="2">
                  <c:v>9dY</c:v>
                </c:pt>
                <c:pt idx="3">
                  <c:v>9dA</c:v>
                </c:pt>
              </c:strCache>
            </c:strRef>
          </c:cat>
          <c:val>
            <c:numRef>
              <c:f>SOIFinalConcentration!$F$2:$F$5</c:f>
              <c:numCache>
                <c:formatCode>General</c:formatCode>
                <c:ptCount val="4"/>
                <c:pt idx="0">
                  <c:v>2.6612432216116593E-3</c:v>
                </c:pt>
                <c:pt idx="1">
                  <c:v>3.5215980019549092E-3</c:v>
                </c:pt>
                <c:pt idx="2">
                  <c:v>4.0487310597705047E-4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6B9-0148-A72F-F78F16CEE9E8}"/>
            </c:ext>
          </c:extLst>
        </c:ser>
        <c:ser>
          <c:idx val="5"/>
          <c:order val="5"/>
          <c:tx>
            <c:strRef>
              <c:f>SOIFinalConcentration!$G$1</c:f>
              <c:strCache>
                <c:ptCount val="1"/>
                <c:pt idx="0">
                  <c:v>Conj. Embryo</c:v>
                </c:pt>
              </c:strCache>
            </c:strRef>
          </c:tx>
          <c:spPr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SOIFinalConcentration!$A$2:$A$5</c:f>
              <c:strCache>
                <c:ptCount val="4"/>
                <c:pt idx="0">
                  <c:v>6dY</c:v>
                </c:pt>
                <c:pt idx="1">
                  <c:v>6dA</c:v>
                </c:pt>
                <c:pt idx="2">
                  <c:v>9dY</c:v>
                </c:pt>
                <c:pt idx="3">
                  <c:v>9dA</c:v>
                </c:pt>
              </c:strCache>
            </c:strRef>
          </c:cat>
          <c:val>
            <c:numRef>
              <c:f>SOIFinalConcentration!$G$2:$G$5</c:f>
              <c:numCache>
                <c:formatCode>General</c:formatCode>
                <c:ptCount val="4"/>
                <c:pt idx="0">
                  <c:v>2.0871748078743802E-2</c:v>
                </c:pt>
                <c:pt idx="1">
                  <c:v>2.1978127792351278E-2</c:v>
                </c:pt>
                <c:pt idx="2">
                  <c:v>4.109401568248656E-3</c:v>
                </c:pt>
                <c:pt idx="3">
                  <c:v>2.1110162147317214E-3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6B9-0148-A72F-F78F16CEE9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7"/>
        <c:overlap val="100"/>
        <c:axId val="-2126624744"/>
        <c:axId val="-2131849560"/>
      </c:barChart>
      <c:catAx>
        <c:axId val="-21266247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 b="0" i="0">
                    <a:latin typeface="Arial"/>
                  </a:defRPr>
                </a:pPr>
                <a:r>
                  <a:rPr lang="en-US" sz="1000"/>
                  <a:t>Group</a:t>
                </a:r>
              </a:p>
            </c:rich>
          </c:tx>
          <c:overlay val="0"/>
        </c:title>
        <c:numFmt formatCode="General" sourceLinked="0"/>
        <c:majorTickMark val="none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 lIns="0">
            <a:noAutofit/>
          </a:bodyPr>
          <a:lstStyle/>
          <a:p>
            <a:pPr>
              <a:defRPr sz="1000" baseline="0">
                <a:latin typeface="Arial"/>
              </a:defRPr>
            </a:pPr>
            <a:endParaRPr lang="en-US"/>
          </a:p>
        </c:txPr>
        <c:crossAx val="-2131849560"/>
        <c:crosses val="autoZero"/>
        <c:auto val="1"/>
        <c:lblAlgn val="ctr"/>
        <c:lblOffset val="8"/>
        <c:tickLblSkip val="1"/>
        <c:tickMarkSkip val="1"/>
        <c:noMultiLvlLbl val="0"/>
      </c:catAx>
      <c:valAx>
        <c:axId val="-213184956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 b="0" i="0">
                    <a:latin typeface="Arial"/>
                  </a:defRPr>
                </a:pPr>
                <a:r>
                  <a:rPr lang="en-US" sz="1000"/>
                  <a:t>3H-Corticosterone (ng/g)</a:t>
                </a:r>
              </a:p>
            </c:rich>
          </c:tx>
          <c:layout>
            <c:manualLayout>
              <c:xMode val="edge"/>
              <c:yMode val="edge"/>
              <c:x val="8.507219398370406E-3"/>
              <c:y val="0.2613398782425967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/>
              </a:defRPr>
            </a:pPr>
            <a:endParaRPr lang="en-US"/>
          </a:p>
        </c:txPr>
        <c:crossAx val="-21266247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805957940853788"/>
          <c:y val="0.292610101539233"/>
          <c:w val="0.21194036981166534"/>
          <c:h val="0.50063309042417048"/>
        </c:manualLayout>
      </c:layout>
      <c:overlay val="0"/>
      <c:txPr>
        <a:bodyPr/>
        <a:lstStyle/>
        <a:p>
          <a:pPr>
            <a:defRPr sz="1000">
              <a:latin typeface="Arial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2AAE92-FD17-FB40-B61D-38058213A911}" type="datetimeFigureOut">
              <a:rPr lang="en-US" smtClean="0"/>
              <a:t>10/6/18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1955E-9FC0-D14C-B48D-A096AD208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918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22481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1pPr>
    <a:lvl2pPr marL="261240" algn="l" defTabSz="522481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2pPr>
    <a:lvl3pPr marL="522481" algn="l" defTabSz="522481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3pPr>
    <a:lvl4pPr marL="783721" algn="l" defTabSz="522481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4pPr>
    <a:lvl5pPr marL="1044962" algn="l" defTabSz="522481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5pPr>
    <a:lvl6pPr marL="1306202" algn="l" defTabSz="522481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6pPr>
    <a:lvl7pPr marL="1567443" algn="l" defTabSz="522481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7pPr>
    <a:lvl8pPr marL="1828683" algn="l" defTabSz="522481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8pPr>
    <a:lvl9pPr marL="2089923" algn="l" defTabSz="522481" rtl="0" eaLnBrk="1" latinLnBrk="0" hangingPunct="1">
      <a:defRPr sz="6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885950" y="1143000"/>
            <a:ext cx="30861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1955E-9FC0-D14C-B48D-A096AD20806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059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1" y="1704342"/>
            <a:ext cx="4663440" cy="11760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2961" y="3108962"/>
            <a:ext cx="3840480" cy="1402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4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69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3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38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72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072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41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76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40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656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77642" y="219712"/>
            <a:ext cx="1234439" cy="46812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321" y="219712"/>
            <a:ext cx="3611880" cy="46812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919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601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388" y="3525521"/>
            <a:ext cx="4663440" cy="1089660"/>
          </a:xfrm>
        </p:spPr>
        <p:txBody>
          <a:bodyPr anchor="t"/>
          <a:lstStyle>
            <a:lvl1pPr algn="l">
              <a:defRPr sz="205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3388" y="2325371"/>
            <a:ext cx="4663440" cy="1200150"/>
          </a:xfrm>
        </p:spPr>
        <p:txBody>
          <a:bodyPr anchor="b"/>
          <a:lstStyle>
            <a:lvl1pPr marL="0" indent="0">
              <a:buNone/>
              <a:defRPr sz="1026">
                <a:solidFill>
                  <a:schemeClr val="tx1">
                    <a:tint val="75000"/>
                  </a:schemeClr>
                </a:solidFill>
              </a:defRPr>
            </a:lvl1pPr>
            <a:lvl2pPr marL="234535" indent="0">
              <a:buNone/>
              <a:defRPr sz="923">
                <a:solidFill>
                  <a:schemeClr val="tx1">
                    <a:tint val="75000"/>
                  </a:schemeClr>
                </a:solidFill>
              </a:defRPr>
            </a:lvl2pPr>
            <a:lvl3pPr marL="469071" indent="0">
              <a:buNone/>
              <a:defRPr sz="820">
                <a:solidFill>
                  <a:schemeClr val="tx1">
                    <a:tint val="75000"/>
                  </a:schemeClr>
                </a:solidFill>
              </a:defRPr>
            </a:lvl3pPr>
            <a:lvl4pPr marL="703605" indent="0">
              <a:buNone/>
              <a:defRPr sz="719">
                <a:solidFill>
                  <a:schemeClr val="tx1">
                    <a:tint val="75000"/>
                  </a:schemeClr>
                </a:solidFill>
              </a:defRPr>
            </a:lvl4pPr>
            <a:lvl5pPr marL="938140" indent="0">
              <a:buNone/>
              <a:defRPr sz="719">
                <a:solidFill>
                  <a:schemeClr val="tx1">
                    <a:tint val="75000"/>
                  </a:schemeClr>
                </a:solidFill>
              </a:defRPr>
            </a:lvl5pPr>
            <a:lvl6pPr marL="1172675" indent="0">
              <a:buNone/>
              <a:defRPr sz="719">
                <a:solidFill>
                  <a:schemeClr val="tx1">
                    <a:tint val="75000"/>
                  </a:schemeClr>
                </a:solidFill>
              </a:defRPr>
            </a:lvl6pPr>
            <a:lvl7pPr marL="1407211" indent="0">
              <a:buNone/>
              <a:defRPr sz="719">
                <a:solidFill>
                  <a:schemeClr val="tx1">
                    <a:tint val="75000"/>
                  </a:schemeClr>
                </a:solidFill>
              </a:defRPr>
            </a:lvl7pPr>
            <a:lvl8pPr marL="1641746" indent="0">
              <a:buNone/>
              <a:defRPr sz="719">
                <a:solidFill>
                  <a:schemeClr val="tx1">
                    <a:tint val="75000"/>
                  </a:schemeClr>
                </a:solidFill>
              </a:defRPr>
            </a:lvl8pPr>
            <a:lvl9pPr marL="1876280" indent="0">
              <a:buNone/>
              <a:defRPr sz="71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022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1" y="1280162"/>
            <a:ext cx="2423161" cy="3620771"/>
          </a:xfrm>
        </p:spPr>
        <p:txBody>
          <a:bodyPr/>
          <a:lstStyle>
            <a:lvl1pPr>
              <a:defRPr sz="1436"/>
            </a:lvl1pPr>
            <a:lvl2pPr>
              <a:defRPr sz="1232"/>
            </a:lvl2pPr>
            <a:lvl3pPr>
              <a:defRPr sz="1026"/>
            </a:lvl3pPr>
            <a:lvl4pPr>
              <a:defRPr sz="923"/>
            </a:lvl4pPr>
            <a:lvl5pPr>
              <a:defRPr sz="923"/>
            </a:lvl5pPr>
            <a:lvl6pPr>
              <a:defRPr sz="923"/>
            </a:lvl6pPr>
            <a:lvl7pPr>
              <a:defRPr sz="923"/>
            </a:lvl7pPr>
            <a:lvl8pPr>
              <a:defRPr sz="923"/>
            </a:lvl8pPr>
            <a:lvl9pPr>
              <a:defRPr sz="92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8922" y="1280162"/>
            <a:ext cx="2423161" cy="3620771"/>
          </a:xfrm>
        </p:spPr>
        <p:txBody>
          <a:bodyPr/>
          <a:lstStyle>
            <a:lvl1pPr>
              <a:defRPr sz="1436"/>
            </a:lvl1pPr>
            <a:lvl2pPr>
              <a:defRPr sz="1232"/>
            </a:lvl2pPr>
            <a:lvl3pPr>
              <a:defRPr sz="1026"/>
            </a:lvl3pPr>
            <a:lvl4pPr>
              <a:defRPr sz="923"/>
            </a:lvl4pPr>
            <a:lvl5pPr>
              <a:defRPr sz="923"/>
            </a:lvl5pPr>
            <a:lvl6pPr>
              <a:defRPr sz="923"/>
            </a:lvl6pPr>
            <a:lvl7pPr>
              <a:defRPr sz="923"/>
            </a:lvl7pPr>
            <a:lvl8pPr>
              <a:defRPr sz="923"/>
            </a:lvl8pPr>
            <a:lvl9pPr>
              <a:defRPr sz="92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116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323" y="1228091"/>
            <a:ext cx="2424113" cy="511809"/>
          </a:xfrm>
        </p:spPr>
        <p:txBody>
          <a:bodyPr anchor="b"/>
          <a:lstStyle>
            <a:lvl1pPr marL="0" indent="0">
              <a:buNone/>
              <a:defRPr sz="1232" b="1"/>
            </a:lvl1pPr>
            <a:lvl2pPr marL="234535" indent="0">
              <a:buNone/>
              <a:defRPr sz="1026" b="1"/>
            </a:lvl2pPr>
            <a:lvl3pPr marL="469071" indent="0">
              <a:buNone/>
              <a:defRPr sz="923" b="1"/>
            </a:lvl3pPr>
            <a:lvl4pPr marL="703605" indent="0">
              <a:buNone/>
              <a:defRPr sz="820" b="1"/>
            </a:lvl4pPr>
            <a:lvl5pPr marL="938140" indent="0">
              <a:buNone/>
              <a:defRPr sz="820" b="1"/>
            </a:lvl5pPr>
            <a:lvl6pPr marL="1172675" indent="0">
              <a:buNone/>
              <a:defRPr sz="820" b="1"/>
            </a:lvl6pPr>
            <a:lvl7pPr marL="1407211" indent="0">
              <a:buNone/>
              <a:defRPr sz="820" b="1"/>
            </a:lvl7pPr>
            <a:lvl8pPr marL="1641746" indent="0">
              <a:buNone/>
              <a:defRPr sz="820" b="1"/>
            </a:lvl8pPr>
            <a:lvl9pPr marL="1876280" indent="0">
              <a:buNone/>
              <a:defRPr sz="8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4323" y="1739901"/>
            <a:ext cx="2424113" cy="3161031"/>
          </a:xfrm>
        </p:spPr>
        <p:txBody>
          <a:bodyPr/>
          <a:lstStyle>
            <a:lvl1pPr>
              <a:defRPr sz="1232"/>
            </a:lvl1pPr>
            <a:lvl2pPr>
              <a:defRPr sz="1026"/>
            </a:lvl2pPr>
            <a:lvl3pPr>
              <a:defRPr sz="923"/>
            </a:lvl3pPr>
            <a:lvl4pPr>
              <a:defRPr sz="820"/>
            </a:lvl4pPr>
            <a:lvl5pPr>
              <a:defRPr sz="820"/>
            </a:lvl5pPr>
            <a:lvl6pPr>
              <a:defRPr sz="820"/>
            </a:lvl6pPr>
            <a:lvl7pPr>
              <a:defRPr sz="820"/>
            </a:lvl7pPr>
            <a:lvl8pPr>
              <a:defRPr sz="820"/>
            </a:lvl8pPr>
            <a:lvl9pPr>
              <a:defRPr sz="8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87016" y="1228091"/>
            <a:ext cx="2425066" cy="511809"/>
          </a:xfrm>
        </p:spPr>
        <p:txBody>
          <a:bodyPr anchor="b"/>
          <a:lstStyle>
            <a:lvl1pPr marL="0" indent="0">
              <a:buNone/>
              <a:defRPr sz="1232" b="1"/>
            </a:lvl1pPr>
            <a:lvl2pPr marL="234535" indent="0">
              <a:buNone/>
              <a:defRPr sz="1026" b="1"/>
            </a:lvl2pPr>
            <a:lvl3pPr marL="469071" indent="0">
              <a:buNone/>
              <a:defRPr sz="923" b="1"/>
            </a:lvl3pPr>
            <a:lvl4pPr marL="703605" indent="0">
              <a:buNone/>
              <a:defRPr sz="820" b="1"/>
            </a:lvl4pPr>
            <a:lvl5pPr marL="938140" indent="0">
              <a:buNone/>
              <a:defRPr sz="820" b="1"/>
            </a:lvl5pPr>
            <a:lvl6pPr marL="1172675" indent="0">
              <a:buNone/>
              <a:defRPr sz="820" b="1"/>
            </a:lvl6pPr>
            <a:lvl7pPr marL="1407211" indent="0">
              <a:buNone/>
              <a:defRPr sz="820" b="1"/>
            </a:lvl7pPr>
            <a:lvl8pPr marL="1641746" indent="0">
              <a:buNone/>
              <a:defRPr sz="820" b="1"/>
            </a:lvl8pPr>
            <a:lvl9pPr marL="1876280" indent="0">
              <a:buNone/>
              <a:defRPr sz="8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87016" y="1739901"/>
            <a:ext cx="2425066" cy="3161031"/>
          </a:xfrm>
        </p:spPr>
        <p:txBody>
          <a:bodyPr/>
          <a:lstStyle>
            <a:lvl1pPr>
              <a:defRPr sz="1232"/>
            </a:lvl1pPr>
            <a:lvl2pPr>
              <a:defRPr sz="1026"/>
            </a:lvl2pPr>
            <a:lvl3pPr>
              <a:defRPr sz="923"/>
            </a:lvl3pPr>
            <a:lvl4pPr>
              <a:defRPr sz="820"/>
            </a:lvl4pPr>
            <a:lvl5pPr>
              <a:defRPr sz="820"/>
            </a:lvl5pPr>
            <a:lvl6pPr>
              <a:defRPr sz="820"/>
            </a:lvl6pPr>
            <a:lvl7pPr>
              <a:defRPr sz="820"/>
            </a:lvl7pPr>
            <a:lvl8pPr>
              <a:defRPr sz="820"/>
            </a:lvl8pPr>
            <a:lvl9pPr>
              <a:defRPr sz="8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205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395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548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218442"/>
            <a:ext cx="1804988" cy="929640"/>
          </a:xfrm>
        </p:spPr>
        <p:txBody>
          <a:bodyPr anchor="b"/>
          <a:lstStyle>
            <a:lvl1pPr algn="l">
              <a:defRPr sz="102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5030" y="218443"/>
            <a:ext cx="3067050" cy="4682492"/>
          </a:xfrm>
        </p:spPr>
        <p:txBody>
          <a:bodyPr/>
          <a:lstStyle>
            <a:lvl1pPr>
              <a:defRPr sz="1642"/>
            </a:lvl1pPr>
            <a:lvl2pPr>
              <a:defRPr sz="1436"/>
            </a:lvl2pPr>
            <a:lvl3pPr>
              <a:defRPr sz="1232"/>
            </a:lvl3pPr>
            <a:lvl4pPr>
              <a:defRPr sz="1026"/>
            </a:lvl4pPr>
            <a:lvl5pPr>
              <a:defRPr sz="1026"/>
            </a:lvl5pPr>
            <a:lvl6pPr>
              <a:defRPr sz="1026"/>
            </a:lvl6pPr>
            <a:lvl7pPr>
              <a:defRPr sz="1026"/>
            </a:lvl7pPr>
            <a:lvl8pPr>
              <a:defRPr sz="1026"/>
            </a:lvl8pPr>
            <a:lvl9pPr>
              <a:defRPr sz="10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1148081"/>
            <a:ext cx="1804988" cy="3752852"/>
          </a:xfrm>
        </p:spPr>
        <p:txBody>
          <a:bodyPr/>
          <a:lstStyle>
            <a:lvl1pPr marL="0" indent="0">
              <a:buNone/>
              <a:defRPr sz="719"/>
            </a:lvl1pPr>
            <a:lvl2pPr marL="234535" indent="0">
              <a:buNone/>
              <a:defRPr sz="616"/>
            </a:lvl2pPr>
            <a:lvl3pPr marL="469071" indent="0">
              <a:buNone/>
              <a:defRPr sz="513"/>
            </a:lvl3pPr>
            <a:lvl4pPr marL="703605" indent="0">
              <a:buNone/>
              <a:defRPr sz="462"/>
            </a:lvl4pPr>
            <a:lvl5pPr marL="938140" indent="0">
              <a:buNone/>
              <a:defRPr sz="462"/>
            </a:lvl5pPr>
            <a:lvl6pPr marL="1172675" indent="0">
              <a:buNone/>
              <a:defRPr sz="462"/>
            </a:lvl6pPr>
            <a:lvl7pPr marL="1407211" indent="0">
              <a:buNone/>
              <a:defRPr sz="462"/>
            </a:lvl7pPr>
            <a:lvl8pPr marL="1641746" indent="0">
              <a:buNone/>
              <a:defRPr sz="462"/>
            </a:lvl8pPr>
            <a:lvl9pPr marL="1876280" indent="0">
              <a:buNone/>
              <a:defRPr sz="46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344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374" y="3840483"/>
            <a:ext cx="3291840" cy="453390"/>
          </a:xfrm>
        </p:spPr>
        <p:txBody>
          <a:bodyPr anchor="b"/>
          <a:lstStyle>
            <a:lvl1pPr algn="l">
              <a:defRPr sz="102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75374" y="490221"/>
            <a:ext cx="3291840" cy="3291840"/>
          </a:xfrm>
        </p:spPr>
        <p:txBody>
          <a:bodyPr/>
          <a:lstStyle>
            <a:lvl1pPr marL="0" indent="0">
              <a:buNone/>
              <a:defRPr sz="1642"/>
            </a:lvl1pPr>
            <a:lvl2pPr marL="234535" indent="0">
              <a:buNone/>
              <a:defRPr sz="1436"/>
            </a:lvl2pPr>
            <a:lvl3pPr marL="469071" indent="0">
              <a:buNone/>
              <a:defRPr sz="1232"/>
            </a:lvl3pPr>
            <a:lvl4pPr marL="703605" indent="0">
              <a:buNone/>
              <a:defRPr sz="1026"/>
            </a:lvl4pPr>
            <a:lvl5pPr marL="938140" indent="0">
              <a:buNone/>
              <a:defRPr sz="1026"/>
            </a:lvl5pPr>
            <a:lvl6pPr marL="1172675" indent="0">
              <a:buNone/>
              <a:defRPr sz="1026"/>
            </a:lvl6pPr>
            <a:lvl7pPr marL="1407211" indent="0">
              <a:buNone/>
              <a:defRPr sz="1026"/>
            </a:lvl7pPr>
            <a:lvl8pPr marL="1641746" indent="0">
              <a:buNone/>
              <a:defRPr sz="1026"/>
            </a:lvl8pPr>
            <a:lvl9pPr marL="1876280" indent="0">
              <a:buNone/>
              <a:defRPr sz="102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374" y="4293872"/>
            <a:ext cx="3291840" cy="643890"/>
          </a:xfrm>
        </p:spPr>
        <p:txBody>
          <a:bodyPr/>
          <a:lstStyle>
            <a:lvl1pPr marL="0" indent="0">
              <a:buNone/>
              <a:defRPr sz="719"/>
            </a:lvl1pPr>
            <a:lvl2pPr marL="234535" indent="0">
              <a:buNone/>
              <a:defRPr sz="616"/>
            </a:lvl2pPr>
            <a:lvl3pPr marL="469071" indent="0">
              <a:buNone/>
              <a:defRPr sz="513"/>
            </a:lvl3pPr>
            <a:lvl4pPr marL="703605" indent="0">
              <a:buNone/>
              <a:defRPr sz="462"/>
            </a:lvl4pPr>
            <a:lvl5pPr marL="938140" indent="0">
              <a:buNone/>
              <a:defRPr sz="462"/>
            </a:lvl5pPr>
            <a:lvl6pPr marL="1172675" indent="0">
              <a:buNone/>
              <a:defRPr sz="462"/>
            </a:lvl6pPr>
            <a:lvl7pPr marL="1407211" indent="0">
              <a:buNone/>
              <a:defRPr sz="462"/>
            </a:lvl7pPr>
            <a:lvl8pPr marL="1641746" indent="0">
              <a:buNone/>
              <a:defRPr sz="462"/>
            </a:lvl8pPr>
            <a:lvl9pPr marL="1876280" indent="0">
              <a:buNone/>
              <a:defRPr sz="46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039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321" y="219710"/>
            <a:ext cx="4937761" cy="9144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321" y="1280162"/>
            <a:ext cx="4937761" cy="36207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1" y="5085080"/>
            <a:ext cx="1280161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4AB49-0CE3-054D-ABE8-7408042482A0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4522" y="5085080"/>
            <a:ext cx="1737359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31921" y="5085080"/>
            <a:ext cx="1280161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2F507-E7A1-F547-875D-91D849192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27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4535" rtl="0" eaLnBrk="1" latinLnBrk="0" hangingPunct="1">
        <a:spcBef>
          <a:spcPct val="0"/>
        </a:spcBef>
        <a:buNone/>
        <a:defRPr sz="22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5902" indent="-175902" algn="l" defTabSz="234535" rtl="0" eaLnBrk="1" latinLnBrk="0" hangingPunct="1">
        <a:spcBef>
          <a:spcPct val="20000"/>
        </a:spcBef>
        <a:buFont typeface="Arial"/>
        <a:buChar char="•"/>
        <a:defRPr sz="1642" kern="1200">
          <a:solidFill>
            <a:schemeClr val="tx1"/>
          </a:solidFill>
          <a:latin typeface="+mn-lt"/>
          <a:ea typeface="+mn-ea"/>
          <a:cs typeface="+mn-cs"/>
        </a:defRPr>
      </a:lvl1pPr>
      <a:lvl2pPr marL="381119" indent="-146585" algn="l" defTabSz="234535" rtl="0" eaLnBrk="1" latinLnBrk="0" hangingPunct="1">
        <a:spcBef>
          <a:spcPct val="20000"/>
        </a:spcBef>
        <a:buFont typeface="Arial"/>
        <a:buChar char="–"/>
        <a:defRPr sz="1436" kern="1200">
          <a:solidFill>
            <a:schemeClr val="tx1"/>
          </a:solidFill>
          <a:latin typeface="+mn-lt"/>
          <a:ea typeface="+mn-ea"/>
          <a:cs typeface="+mn-cs"/>
        </a:defRPr>
      </a:lvl2pPr>
      <a:lvl3pPr marL="586338" indent="-117267" algn="l" defTabSz="234535" rtl="0" eaLnBrk="1" latinLnBrk="0" hangingPunct="1">
        <a:spcBef>
          <a:spcPct val="20000"/>
        </a:spcBef>
        <a:buFont typeface="Arial"/>
        <a:buChar char="•"/>
        <a:defRPr sz="1232" kern="1200">
          <a:solidFill>
            <a:schemeClr val="tx1"/>
          </a:solidFill>
          <a:latin typeface="+mn-lt"/>
          <a:ea typeface="+mn-ea"/>
          <a:cs typeface="+mn-cs"/>
        </a:defRPr>
      </a:lvl3pPr>
      <a:lvl4pPr marL="820873" indent="-117267" algn="l" defTabSz="234535" rtl="0" eaLnBrk="1" latinLnBrk="0" hangingPunct="1">
        <a:spcBef>
          <a:spcPct val="20000"/>
        </a:spcBef>
        <a:buFont typeface="Arial"/>
        <a:buChar char="–"/>
        <a:defRPr sz="1026" kern="1200">
          <a:solidFill>
            <a:schemeClr val="tx1"/>
          </a:solidFill>
          <a:latin typeface="+mn-lt"/>
          <a:ea typeface="+mn-ea"/>
          <a:cs typeface="+mn-cs"/>
        </a:defRPr>
      </a:lvl4pPr>
      <a:lvl5pPr marL="1055409" indent="-117267" algn="l" defTabSz="234535" rtl="0" eaLnBrk="1" latinLnBrk="0" hangingPunct="1">
        <a:spcBef>
          <a:spcPct val="20000"/>
        </a:spcBef>
        <a:buFont typeface="Arial"/>
        <a:buChar char="»"/>
        <a:defRPr sz="1026" kern="1200">
          <a:solidFill>
            <a:schemeClr val="tx1"/>
          </a:solidFill>
          <a:latin typeface="+mn-lt"/>
          <a:ea typeface="+mn-ea"/>
          <a:cs typeface="+mn-cs"/>
        </a:defRPr>
      </a:lvl5pPr>
      <a:lvl6pPr marL="1289942" indent="-117267" algn="l" defTabSz="234535" rtl="0" eaLnBrk="1" latinLnBrk="0" hangingPunct="1">
        <a:spcBef>
          <a:spcPct val="20000"/>
        </a:spcBef>
        <a:buFont typeface="Arial"/>
        <a:buChar char="•"/>
        <a:defRPr sz="1026" kern="1200">
          <a:solidFill>
            <a:schemeClr val="tx1"/>
          </a:solidFill>
          <a:latin typeface="+mn-lt"/>
          <a:ea typeface="+mn-ea"/>
          <a:cs typeface="+mn-cs"/>
        </a:defRPr>
      </a:lvl6pPr>
      <a:lvl7pPr marL="1524478" indent="-117267" algn="l" defTabSz="234535" rtl="0" eaLnBrk="1" latinLnBrk="0" hangingPunct="1">
        <a:spcBef>
          <a:spcPct val="20000"/>
        </a:spcBef>
        <a:buFont typeface="Arial"/>
        <a:buChar char="•"/>
        <a:defRPr sz="1026" kern="1200">
          <a:solidFill>
            <a:schemeClr val="tx1"/>
          </a:solidFill>
          <a:latin typeface="+mn-lt"/>
          <a:ea typeface="+mn-ea"/>
          <a:cs typeface="+mn-cs"/>
        </a:defRPr>
      </a:lvl7pPr>
      <a:lvl8pPr marL="1759013" indent="-117267" algn="l" defTabSz="234535" rtl="0" eaLnBrk="1" latinLnBrk="0" hangingPunct="1">
        <a:spcBef>
          <a:spcPct val="20000"/>
        </a:spcBef>
        <a:buFont typeface="Arial"/>
        <a:buChar char="•"/>
        <a:defRPr sz="1026" kern="1200">
          <a:solidFill>
            <a:schemeClr val="tx1"/>
          </a:solidFill>
          <a:latin typeface="+mn-lt"/>
          <a:ea typeface="+mn-ea"/>
          <a:cs typeface="+mn-cs"/>
        </a:defRPr>
      </a:lvl8pPr>
      <a:lvl9pPr marL="1993549" indent="-117267" algn="l" defTabSz="234535" rtl="0" eaLnBrk="1" latinLnBrk="0" hangingPunct="1">
        <a:spcBef>
          <a:spcPct val="20000"/>
        </a:spcBef>
        <a:buFont typeface="Arial"/>
        <a:buChar char="•"/>
        <a:defRPr sz="10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4535" rtl="0" eaLnBrk="1" latinLnBrk="0" hangingPunct="1">
        <a:defRPr sz="923" kern="1200">
          <a:solidFill>
            <a:schemeClr val="tx1"/>
          </a:solidFill>
          <a:latin typeface="+mn-lt"/>
          <a:ea typeface="+mn-ea"/>
          <a:cs typeface="+mn-cs"/>
        </a:defRPr>
      </a:lvl1pPr>
      <a:lvl2pPr marL="234535" algn="l" defTabSz="234535" rtl="0" eaLnBrk="1" latinLnBrk="0" hangingPunct="1">
        <a:defRPr sz="923" kern="1200">
          <a:solidFill>
            <a:schemeClr val="tx1"/>
          </a:solidFill>
          <a:latin typeface="+mn-lt"/>
          <a:ea typeface="+mn-ea"/>
          <a:cs typeface="+mn-cs"/>
        </a:defRPr>
      </a:lvl2pPr>
      <a:lvl3pPr marL="469071" algn="l" defTabSz="234535" rtl="0" eaLnBrk="1" latinLnBrk="0" hangingPunct="1">
        <a:defRPr sz="923" kern="1200">
          <a:solidFill>
            <a:schemeClr val="tx1"/>
          </a:solidFill>
          <a:latin typeface="+mn-lt"/>
          <a:ea typeface="+mn-ea"/>
          <a:cs typeface="+mn-cs"/>
        </a:defRPr>
      </a:lvl3pPr>
      <a:lvl4pPr marL="703605" algn="l" defTabSz="234535" rtl="0" eaLnBrk="1" latinLnBrk="0" hangingPunct="1">
        <a:defRPr sz="923" kern="1200">
          <a:solidFill>
            <a:schemeClr val="tx1"/>
          </a:solidFill>
          <a:latin typeface="+mn-lt"/>
          <a:ea typeface="+mn-ea"/>
          <a:cs typeface="+mn-cs"/>
        </a:defRPr>
      </a:lvl4pPr>
      <a:lvl5pPr marL="938140" algn="l" defTabSz="234535" rtl="0" eaLnBrk="1" latinLnBrk="0" hangingPunct="1">
        <a:defRPr sz="923" kern="1200">
          <a:solidFill>
            <a:schemeClr val="tx1"/>
          </a:solidFill>
          <a:latin typeface="+mn-lt"/>
          <a:ea typeface="+mn-ea"/>
          <a:cs typeface="+mn-cs"/>
        </a:defRPr>
      </a:lvl5pPr>
      <a:lvl6pPr marL="1172675" algn="l" defTabSz="234535" rtl="0" eaLnBrk="1" latinLnBrk="0" hangingPunct="1">
        <a:defRPr sz="923" kern="1200">
          <a:solidFill>
            <a:schemeClr val="tx1"/>
          </a:solidFill>
          <a:latin typeface="+mn-lt"/>
          <a:ea typeface="+mn-ea"/>
          <a:cs typeface="+mn-cs"/>
        </a:defRPr>
      </a:lvl6pPr>
      <a:lvl7pPr marL="1407211" algn="l" defTabSz="234535" rtl="0" eaLnBrk="1" latinLnBrk="0" hangingPunct="1">
        <a:defRPr sz="923" kern="1200">
          <a:solidFill>
            <a:schemeClr val="tx1"/>
          </a:solidFill>
          <a:latin typeface="+mn-lt"/>
          <a:ea typeface="+mn-ea"/>
          <a:cs typeface="+mn-cs"/>
        </a:defRPr>
      </a:lvl7pPr>
      <a:lvl8pPr marL="1641746" algn="l" defTabSz="234535" rtl="0" eaLnBrk="1" latinLnBrk="0" hangingPunct="1">
        <a:defRPr sz="923" kern="1200">
          <a:solidFill>
            <a:schemeClr val="tx1"/>
          </a:solidFill>
          <a:latin typeface="+mn-lt"/>
          <a:ea typeface="+mn-ea"/>
          <a:cs typeface="+mn-cs"/>
        </a:defRPr>
      </a:lvl8pPr>
      <a:lvl9pPr marL="1876280" algn="l" defTabSz="234535" rtl="0" eaLnBrk="1" latinLnBrk="0" hangingPunct="1">
        <a:defRPr sz="9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00000000-0008-0000-06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8598387"/>
              </p:ext>
            </p:extLst>
          </p:nvPr>
        </p:nvGraphicFramePr>
        <p:xfrm>
          <a:off x="0" y="211017"/>
          <a:ext cx="5486399" cy="3657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9848489-2852-6D49-BA93-00A65D3C0C8B}"/>
              </a:ext>
            </a:extLst>
          </p:cNvPr>
          <p:cNvSpPr txBox="1"/>
          <p:nvPr/>
        </p:nvSpPr>
        <p:spPr>
          <a:xfrm>
            <a:off x="160775" y="3868618"/>
            <a:ext cx="4873450" cy="1200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Supplementary Figure 1. </a:t>
            </a:r>
            <a:r>
              <a:rPr lang="en-US" dirty="0"/>
              <a:t>Concentration (ng/g) of recovered steroid throughout the egg on days six and nine of embryonic development. Polar (Conj.) and </a:t>
            </a:r>
            <a:r>
              <a:rPr lang="en-US" dirty="0" err="1"/>
              <a:t>apolar</a:t>
            </a:r>
            <a:r>
              <a:rPr lang="en-US" dirty="0"/>
              <a:t> (Free) steroids were extracted from the yolk, albumen, and embryo and the concentration of recovered steroid was calculated</a:t>
            </a:r>
            <a:r>
              <a:rPr lang="en-US" b="1" dirty="0"/>
              <a:t> </a:t>
            </a:r>
            <a:r>
              <a:rPr lang="en-US" dirty="0"/>
              <a:t>(n = 10 per day per injection site; 6 day yolk injected (6dY), 6 day albumen injected (6dA), 9 day yolk injected (9dY), 9 day albumen injected (9dA))</a:t>
            </a:r>
            <a:r>
              <a:rPr lang="en-US" b="1" dirty="0"/>
              <a:t>.</a:t>
            </a:r>
            <a:endParaRPr lang="en-US" dirty="0"/>
          </a:p>
          <a:p>
            <a:r>
              <a:rPr lang="en-US" b="1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155883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100</Words>
  <Application>Microsoft Macintosh PowerPoint</Application>
  <PresentationFormat>Custom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Vassallo</dc:creator>
  <cp:lastModifiedBy>Microsoft Office User</cp:lastModifiedBy>
  <cp:revision>16</cp:revision>
  <cp:lastPrinted>2018-05-22T21:40:15Z</cp:lastPrinted>
  <dcterms:created xsi:type="dcterms:W3CDTF">2017-08-11T15:07:48Z</dcterms:created>
  <dcterms:modified xsi:type="dcterms:W3CDTF">2018-10-06T04:24:40Z</dcterms:modified>
</cp:coreProperties>
</file>