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486400" cy="5486400"/>
  <p:notesSz cx="6858000" cy="9144000"/>
  <p:defaultTextStyle>
    <a:defPPr>
      <a:defRPr lang="en-US"/>
    </a:defPPr>
    <a:lvl1pPr marL="0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1pPr>
    <a:lvl2pPr marL="261240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2pPr>
    <a:lvl3pPr marL="522481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3pPr>
    <a:lvl4pPr marL="783721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4pPr>
    <a:lvl5pPr marL="1044962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5pPr>
    <a:lvl6pPr marL="1306202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6pPr>
    <a:lvl7pPr marL="1567443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7pPr>
    <a:lvl8pPr marL="1828683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8pPr>
    <a:lvl9pPr marL="2089923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93" userDrawn="1">
          <p15:clr>
            <a:srgbClr val="A4A3A4"/>
          </p15:clr>
        </p15:guide>
        <p15:guide id="2" pos="8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1"/>
    <p:restoredTop sz="94712"/>
  </p:normalViewPr>
  <p:slideViewPr>
    <p:cSldViewPr snapToGrid="0" snapToObjects="1">
      <p:cViewPr varScale="1">
        <p:scale>
          <a:sx n="127" d="100"/>
          <a:sy n="127" d="100"/>
        </p:scale>
        <p:origin x="512" y="176"/>
      </p:cViewPr>
      <p:guideLst>
        <p:guide orient="horz" pos="3293"/>
        <p:guide pos="8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bgvsoccer/Documents/Bucknell/SIMBa/SIMBA%20data%20summary_BGV_12_07_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83213035870519"/>
          <c:y val="3.2761334598745501E-2"/>
          <c:w val="0.70412383347914864"/>
          <c:h val="0.8721812906860270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SOIFinalPercents!$B$1</c:f>
              <c:strCache>
                <c:ptCount val="1"/>
                <c:pt idx="0">
                  <c:v>Free Yolk</c:v>
                </c:pt>
              </c:strCache>
            </c:strRef>
          </c:tx>
          <c:spPr>
            <a:pattFill prst="openDmnd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SOIFinalPercents!$A$7:$A$10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SOIFinalPercents!$B$7:$B$10</c:f>
              <c:numCache>
                <c:formatCode>General</c:formatCode>
                <c:ptCount val="4"/>
                <c:pt idx="0">
                  <c:v>56.524327541559586</c:v>
                </c:pt>
                <c:pt idx="1">
                  <c:v>28.863317808253459</c:v>
                </c:pt>
                <c:pt idx="2">
                  <c:v>40.93898950578253</c:v>
                </c:pt>
                <c:pt idx="3">
                  <c:v>29.039762552122383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E1-3545-AE41-D1D93DCF1D83}"/>
            </c:ext>
          </c:extLst>
        </c:ser>
        <c:ser>
          <c:idx val="1"/>
          <c:order val="1"/>
          <c:tx>
            <c:strRef>
              <c:f>SOIFinalPercents!$C$1</c:f>
              <c:strCache>
                <c:ptCount val="1"/>
                <c:pt idx="0">
                  <c:v>Conj. Yolk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SOIFinalPercents!$A$7:$A$10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SOIFinalPercents!$C$7:$C$10</c:f>
              <c:numCache>
                <c:formatCode>General</c:formatCode>
                <c:ptCount val="4"/>
                <c:pt idx="0">
                  <c:v>15.331017406409206</c:v>
                </c:pt>
                <c:pt idx="1">
                  <c:v>17.095041116639965</c:v>
                </c:pt>
                <c:pt idx="2">
                  <c:v>47.288194088131632</c:v>
                </c:pt>
                <c:pt idx="3">
                  <c:v>46.712891747467218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E1-3545-AE41-D1D93DCF1D83}"/>
            </c:ext>
          </c:extLst>
        </c:ser>
        <c:ser>
          <c:idx val="2"/>
          <c:order val="2"/>
          <c:tx>
            <c:strRef>
              <c:f>SOIFinalPercents!$D$1</c:f>
              <c:strCache>
                <c:ptCount val="1"/>
                <c:pt idx="0">
                  <c:v>Free Albumen</c:v>
                </c:pt>
              </c:strCache>
            </c:strRef>
          </c:tx>
          <c:spPr>
            <a:pattFill prst="openDmnd">
              <a:fgClr>
                <a:schemeClr val="tx1"/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SOIFinalPercents!$A$7:$A$10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SOIFinalPercents!$D$7:$D$10</c:f>
              <c:numCache>
                <c:formatCode>General</c:formatCode>
                <c:ptCount val="4"/>
                <c:pt idx="0">
                  <c:v>3.5420661953777488</c:v>
                </c:pt>
                <c:pt idx="1">
                  <c:v>17.785658160593353</c:v>
                </c:pt>
                <c:pt idx="2">
                  <c:v>4.016352043490758</c:v>
                </c:pt>
                <c:pt idx="3">
                  <c:v>14.986236635608277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E1-3545-AE41-D1D93DCF1D83}"/>
            </c:ext>
          </c:extLst>
        </c:ser>
        <c:ser>
          <c:idx val="3"/>
          <c:order val="3"/>
          <c:tx>
            <c:strRef>
              <c:f>SOIFinalPercents!$E$1</c:f>
              <c:strCache>
                <c:ptCount val="1"/>
                <c:pt idx="0">
                  <c:v>Conj. Albumen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SOIFinalPercents!$A$7:$A$10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SOIFinalPercents!$E$7:$E$10</c:f>
              <c:numCache>
                <c:formatCode>General</c:formatCode>
                <c:ptCount val="4"/>
                <c:pt idx="0">
                  <c:v>4.3682858450934923</c:v>
                </c:pt>
                <c:pt idx="1">
                  <c:v>8.5954489400434575</c:v>
                </c:pt>
                <c:pt idx="2">
                  <c:v>3.6757780517429666</c:v>
                </c:pt>
                <c:pt idx="3">
                  <c:v>7.0814020055500153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1E1-3545-AE41-D1D93DCF1D83}"/>
            </c:ext>
          </c:extLst>
        </c:ser>
        <c:ser>
          <c:idx val="4"/>
          <c:order val="4"/>
          <c:tx>
            <c:strRef>
              <c:f>SOIFinalPercents!$F$1</c:f>
              <c:strCache>
                <c:ptCount val="1"/>
                <c:pt idx="0">
                  <c:v>Free Embryo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SOIFinalPercents!$A$7:$A$10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SOIFinalPercents!$F$7:$F$10</c:f>
              <c:numCache>
                <c:formatCode>General</c:formatCode>
                <c:ptCount val="4"/>
                <c:pt idx="0">
                  <c:v>2.2882089678389921</c:v>
                </c:pt>
                <c:pt idx="1">
                  <c:v>3.8200128881091375</c:v>
                </c:pt>
                <c:pt idx="2">
                  <c:v>0.36598573645191779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1E1-3545-AE41-D1D93DCF1D83}"/>
            </c:ext>
          </c:extLst>
        </c:ser>
        <c:ser>
          <c:idx val="5"/>
          <c:order val="5"/>
          <c:tx>
            <c:strRef>
              <c:f>SOIFinalPercents!$G$1</c:f>
              <c:strCache>
                <c:ptCount val="1"/>
                <c:pt idx="0">
                  <c:v>Conj. Embryo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SOIFinalPercents!$A$7:$A$10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SOIFinalPercents!$G$7:$G$10</c:f>
              <c:numCache>
                <c:formatCode>General</c:formatCode>
                <c:ptCount val="4"/>
                <c:pt idx="0">
                  <c:v>17.946094043720976</c:v>
                </c:pt>
                <c:pt idx="1">
                  <c:v>23.840521086360635</c:v>
                </c:pt>
                <c:pt idx="2">
                  <c:v>3.7147005744002191</c:v>
                </c:pt>
                <c:pt idx="3">
                  <c:v>2.1797070592521002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1E1-3545-AE41-D1D93DCF1D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overlap val="100"/>
        <c:axId val="2115834536"/>
        <c:axId val="2115838056"/>
      </c:barChart>
      <c:catAx>
        <c:axId val="2115834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0" i="0">
                    <a:latin typeface="Arial"/>
                  </a:defRPr>
                </a:pPr>
                <a:r>
                  <a:rPr lang="en-US" sz="1000" b="0" i="0">
                    <a:latin typeface="Arial"/>
                  </a:rPr>
                  <a:t>Group</a:t>
                </a:r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lIns="0">
            <a:noAutofit/>
          </a:bodyPr>
          <a:lstStyle/>
          <a:p>
            <a:pPr>
              <a:defRPr sz="1000" baseline="0">
                <a:latin typeface="Arial"/>
              </a:defRPr>
            </a:pPr>
            <a:endParaRPr lang="en-US"/>
          </a:p>
        </c:txPr>
        <c:crossAx val="2115838056"/>
        <c:crosses val="autoZero"/>
        <c:auto val="1"/>
        <c:lblAlgn val="ctr"/>
        <c:lblOffset val="8"/>
        <c:tickLblSkip val="1"/>
        <c:tickMarkSkip val="1"/>
        <c:noMultiLvlLbl val="0"/>
      </c:catAx>
      <c:valAx>
        <c:axId val="2115838056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 b="0" i="0">
                    <a:latin typeface="Arial"/>
                  </a:defRPr>
                </a:pPr>
                <a:r>
                  <a:rPr lang="en-US" sz="1000" b="0" i="0">
                    <a:latin typeface="Arial"/>
                  </a:rPr>
                  <a:t>%</a:t>
                </a:r>
                <a:r>
                  <a:rPr lang="en-US" sz="1000" b="0" i="0" baseline="0">
                    <a:latin typeface="Arial"/>
                  </a:rPr>
                  <a:t> average </a:t>
                </a:r>
              </a:p>
              <a:p>
                <a:pPr>
                  <a:defRPr sz="1000" b="0" i="0">
                    <a:latin typeface="Arial"/>
                  </a:defRPr>
                </a:pPr>
                <a:r>
                  <a:rPr lang="en-US" sz="1000" b="0" i="0" baseline="0">
                    <a:latin typeface="Arial"/>
                  </a:rPr>
                  <a:t>radioactiviety recovered</a:t>
                </a:r>
                <a:endParaRPr lang="en-US" sz="1000" b="0" i="0">
                  <a:latin typeface="Arial"/>
                </a:endParaRPr>
              </a:p>
            </c:rich>
          </c:tx>
          <c:layout>
            <c:manualLayout>
              <c:xMode val="edge"/>
              <c:yMode val="edge"/>
              <c:x val="2.3341353164187785E-3"/>
              <c:y val="0.275119402034284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/>
              </a:defRPr>
            </a:pPr>
            <a:endParaRPr lang="en-US"/>
          </a:p>
        </c:txPr>
        <c:crossAx val="2115834536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79364333134828702"/>
          <c:y val="0.35610587991638099"/>
          <c:w val="0.20635666865171301"/>
          <c:h val="0.27842785885331101"/>
        </c:manualLayout>
      </c:layout>
      <c:overlay val="0"/>
      <c:txPr>
        <a:bodyPr/>
        <a:lstStyle/>
        <a:p>
          <a:pPr>
            <a:defRPr sz="1000">
              <a:latin typeface="Arial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AAE92-FD17-FB40-B61D-38058213A911}" type="datetimeFigureOut">
              <a:rPr lang="en-US" smtClean="0"/>
              <a:t>10/6/18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1955E-9FC0-D14C-B48D-A096AD208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18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1pPr>
    <a:lvl2pPr marL="261240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2pPr>
    <a:lvl3pPr marL="522481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3pPr>
    <a:lvl4pPr marL="783721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4pPr>
    <a:lvl5pPr marL="1044962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5pPr>
    <a:lvl6pPr marL="1306202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6pPr>
    <a:lvl7pPr marL="1567443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7pPr>
    <a:lvl8pPr marL="1828683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8pPr>
    <a:lvl9pPr marL="2089923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1955E-9FC0-D14C-B48D-A096AD2080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59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1" y="1704342"/>
            <a:ext cx="4663440" cy="1176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61" y="3108962"/>
            <a:ext cx="3840480" cy="1402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3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38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2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07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1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7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4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5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77642" y="219712"/>
            <a:ext cx="1234439" cy="46812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321" y="219712"/>
            <a:ext cx="3611880" cy="46812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19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0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388" y="3525521"/>
            <a:ext cx="4663440" cy="1089660"/>
          </a:xfrm>
        </p:spPr>
        <p:txBody>
          <a:bodyPr anchor="t"/>
          <a:lstStyle>
            <a:lvl1pPr algn="l">
              <a:defRPr sz="205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3388" y="2325371"/>
            <a:ext cx="4663440" cy="1200150"/>
          </a:xfrm>
        </p:spPr>
        <p:txBody>
          <a:bodyPr anchor="b"/>
          <a:lstStyle>
            <a:lvl1pPr marL="0" indent="0">
              <a:buNone/>
              <a:defRPr sz="1026">
                <a:solidFill>
                  <a:schemeClr val="tx1">
                    <a:tint val="75000"/>
                  </a:schemeClr>
                </a:solidFill>
              </a:defRPr>
            </a:lvl1pPr>
            <a:lvl2pPr marL="234535" indent="0">
              <a:buNone/>
              <a:defRPr sz="923">
                <a:solidFill>
                  <a:schemeClr val="tx1">
                    <a:tint val="75000"/>
                  </a:schemeClr>
                </a:solidFill>
              </a:defRPr>
            </a:lvl2pPr>
            <a:lvl3pPr marL="469071" indent="0">
              <a:buNone/>
              <a:defRPr sz="820">
                <a:solidFill>
                  <a:schemeClr val="tx1">
                    <a:tint val="75000"/>
                  </a:schemeClr>
                </a:solidFill>
              </a:defRPr>
            </a:lvl3pPr>
            <a:lvl4pPr marL="703605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4pPr>
            <a:lvl5pPr marL="938140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5pPr>
            <a:lvl6pPr marL="1172675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6pPr>
            <a:lvl7pPr marL="1407211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7pPr>
            <a:lvl8pPr marL="1641746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8pPr>
            <a:lvl9pPr marL="1876280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02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1" y="1280162"/>
            <a:ext cx="2423161" cy="3620771"/>
          </a:xfrm>
        </p:spPr>
        <p:txBody>
          <a:bodyPr/>
          <a:lstStyle>
            <a:lvl1pPr>
              <a:defRPr sz="1436"/>
            </a:lvl1pPr>
            <a:lvl2pPr>
              <a:defRPr sz="1232"/>
            </a:lvl2pPr>
            <a:lvl3pPr>
              <a:defRPr sz="1026"/>
            </a:lvl3pPr>
            <a:lvl4pPr>
              <a:defRPr sz="923"/>
            </a:lvl4pPr>
            <a:lvl5pPr>
              <a:defRPr sz="923"/>
            </a:lvl5pPr>
            <a:lvl6pPr>
              <a:defRPr sz="923"/>
            </a:lvl6pPr>
            <a:lvl7pPr>
              <a:defRPr sz="923"/>
            </a:lvl7pPr>
            <a:lvl8pPr>
              <a:defRPr sz="923"/>
            </a:lvl8pPr>
            <a:lvl9pPr>
              <a:defRPr sz="92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8922" y="1280162"/>
            <a:ext cx="2423161" cy="3620771"/>
          </a:xfrm>
        </p:spPr>
        <p:txBody>
          <a:bodyPr/>
          <a:lstStyle>
            <a:lvl1pPr>
              <a:defRPr sz="1436"/>
            </a:lvl1pPr>
            <a:lvl2pPr>
              <a:defRPr sz="1232"/>
            </a:lvl2pPr>
            <a:lvl3pPr>
              <a:defRPr sz="1026"/>
            </a:lvl3pPr>
            <a:lvl4pPr>
              <a:defRPr sz="923"/>
            </a:lvl4pPr>
            <a:lvl5pPr>
              <a:defRPr sz="923"/>
            </a:lvl5pPr>
            <a:lvl6pPr>
              <a:defRPr sz="923"/>
            </a:lvl6pPr>
            <a:lvl7pPr>
              <a:defRPr sz="923"/>
            </a:lvl7pPr>
            <a:lvl8pPr>
              <a:defRPr sz="923"/>
            </a:lvl8pPr>
            <a:lvl9pPr>
              <a:defRPr sz="92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116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3" y="1228091"/>
            <a:ext cx="2424113" cy="511809"/>
          </a:xfrm>
        </p:spPr>
        <p:txBody>
          <a:bodyPr anchor="b"/>
          <a:lstStyle>
            <a:lvl1pPr marL="0" indent="0">
              <a:buNone/>
              <a:defRPr sz="1232" b="1"/>
            </a:lvl1pPr>
            <a:lvl2pPr marL="234535" indent="0">
              <a:buNone/>
              <a:defRPr sz="1026" b="1"/>
            </a:lvl2pPr>
            <a:lvl3pPr marL="469071" indent="0">
              <a:buNone/>
              <a:defRPr sz="923" b="1"/>
            </a:lvl3pPr>
            <a:lvl4pPr marL="703605" indent="0">
              <a:buNone/>
              <a:defRPr sz="820" b="1"/>
            </a:lvl4pPr>
            <a:lvl5pPr marL="938140" indent="0">
              <a:buNone/>
              <a:defRPr sz="820" b="1"/>
            </a:lvl5pPr>
            <a:lvl6pPr marL="1172675" indent="0">
              <a:buNone/>
              <a:defRPr sz="820" b="1"/>
            </a:lvl6pPr>
            <a:lvl7pPr marL="1407211" indent="0">
              <a:buNone/>
              <a:defRPr sz="820" b="1"/>
            </a:lvl7pPr>
            <a:lvl8pPr marL="1641746" indent="0">
              <a:buNone/>
              <a:defRPr sz="820" b="1"/>
            </a:lvl8pPr>
            <a:lvl9pPr marL="1876280" indent="0">
              <a:buNone/>
              <a:defRPr sz="8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3" y="1739901"/>
            <a:ext cx="2424113" cy="3161031"/>
          </a:xfrm>
        </p:spPr>
        <p:txBody>
          <a:bodyPr/>
          <a:lstStyle>
            <a:lvl1pPr>
              <a:defRPr sz="1232"/>
            </a:lvl1pPr>
            <a:lvl2pPr>
              <a:defRPr sz="1026"/>
            </a:lvl2pPr>
            <a:lvl3pPr>
              <a:defRPr sz="923"/>
            </a:lvl3pPr>
            <a:lvl4pPr>
              <a:defRPr sz="820"/>
            </a:lvl4pPr>
            <a:lvl5pPr>
              <a:defRPr sz="820"/>
            </a:lvl5pPr>
            <a:lvl6pPr>
              <a:defRPr sz="820"/>
            </a:lvl6pPr>
            <a:lvl7pPr>
              <a:defRPr sz="820"/>
            </a:lvl7pPr>
            <a:lvl8pPr>
              <a:defRPr sz="820"/>
            </a:lvl8pPr>
            <a:lvl9pPr>
              <a:defRPr sz="8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87016" y="1228091"/>
            <a:ext cx="2425066" cy="511809"/>
          </a:xfrm>
        </p:spPr>
        <p:txBody>
          <a:bodyPr anchor="b"/>
          <a:lstStyle>
            <a:lvl1pPr marL="0" indent="0">
              <a:buNone/>
              <a:defRPr sz="1232" b="1"/>
            </a:lvl1pPr>
            <a:lvl2pPr marL="234535" indent="0">
              <a:buNone/>
              <a:defRPr sz="1026" b="1"/>
            </a:lvl2pPr>
            <a:lvl3pPr marL="469071" indent="0">
              <a:buNone/>
              <a:defRPr sz="923" b="1"/>
            </a:lvl3pPr>
            <a:lvl4pPr marL="703605" indent="0">
              <a:buNone/>
              <a:defRPr sz="820" b="1"/>
            </a:lvl4pPr>
            <a:lvl5pPr marL="938140" indent="0">
              <a:buNone/>
              <a:defRPr sz="820" b="1"/>
            </a:lvl5pPr>
            <a:lvl6pPr marL="1172675" indent="0">
              <a:buNone/>
              <a:defRPr sz="820" b="1"/>
            </a:lvl6pPr>
            <a:lvl7pPr marL="1407211" indent="0">
              <a:buNone/>
              <a:defRPr sz="820" b="1"/>
            </a:lvl7pPr>
            <a:lvl8pPr marL="1641746" indent="0">
              <a:buNone/>
              <a:defRPr sz="820" b="1"/>
            </a:lvl8pPr>
            <a:lvl9pPr marL="1876280" indent="0">
              <a:buNone/>
              <a:defRPr sz="8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87016" y="1739901"/>
            <a:ext cx="2425066" cy="3161031"/>
          </a:xfrm>
        </p:spPr>
        <p:txBody>
          <a:bodyPr/>
          <a:lstStyle>
            <a:lvl1pPr>
              <a:defRPr sz="1232"/>
            </a:lvl1pPr>
            <a:lvl2pPr>
              <a:defRPr sz="1026"/>
            </a:lvl2pPr>
            <a:lvl3pPr>
              <a:defRPr sz="923"/>
            </a:lvl3pPr>
            <a:lvl4pPr>
              <a:defRPr sz="820"/>
            </a:lvl4pPr>
            <a:lvl5pPr>
              <a:defRPr sz="820"/>
            </a:lvl5pPr>
            <a:lvl6pPr>
              <a:defRPr sz="820"/>
            </a:lvl6pPr>
            <a:lvl7pPr>
              <a:defRPr sz="820"/>
            </a:lvl7pPr>
            <a:lvl8pPr>
              <a:defRPr sz="820"/>
            </a:lvl8pPr>
            <a:lvl9pPr>
              <a:defRPr sz="8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0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395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4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18442"/>
            <a:ext cx="1804988" cy="929640"/>
          </a:xfrm>
        </p:spPr>
        <p:txBody>
          <a:bodyPr anchor="b"/>
          <a:lstStyle>
            <a:lvl1pPr algn="l">
              <a:defRPr sz="102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5030" y="218443"/>
            <a:ext cx="3067050" cy="4682492"/>
          </a:xfrm>
        </p:spPr>
        <p:txBody>
          <a:bodyPr/>
          <a:lstStyle>
            <a:lvl1pPr>
              <a:defRPr sz="1642"/>
            </a:lvl1pPr>
            <a:lvl2pPr>
              <a:defRPr sz="1436"/>
            </a:lvl2pPr>
            <a:lvl3pPr>
              <a:defRPr sz="1232"/>
            </a:lvl3pPr>
            <a:lvl4pPr>
              <a:defRPr sz="1026"/>
            </a:lvl4pPr>
            <a:lvl5pPr>
              <a:defRPr sz="1026"/>
            </a:lvl5pPr>
            <a:lvl6pPr>
              <a:defRPr sz="1026"/>
            </a:lvl6pPr>
            <a:lvl7pPr>
              <a:defRPr sz="1026"/>
            </a:lvl7pPr>
            <a:lvl8pPr>
              <a:defRPr sz="1026"/>
            </a:lvl8pPr>
            <a:lvl9pPr>
              <a:defRPr sz="10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1148081"/>
            <a:ext cx="1804988" cy="3752852"/>
          </a:xfrm>
        </p:spPr>
        <p:txBody>
          <a:bodyPr/>
          <a:lstStyle>
            <a:lvl1pPr marL="0" indent="0">
              <a:buNone/>
              <a:defRPr sz="719"/>
            </a:lvl1pPr>
            <a:lvl2pPr marL="234535" indent="0">
              <a:buNone/>
              <a:defRPr sz="616"/>
            </a:lvl2pPr>
            <a:lvl3pPr marL="469071" indent="0">
              <a:buNone/>
              <a:defRPr sz="513"/>
            </a:lvl3pPr>
            <a:lvl4pPr marL="703605" indent="0">
              <a:buNone/>
              <a:defRPr sz="462"/>
            </a:lvl4pPr>
            <a:lvl5pPr marL="938140" indent="0">
              <a:buNone/>
              <a:defRPr sz="462"/>
            </a:lvl5pPr>
            <a:lvl6pPr marL="1172675" indent="0">
              <a:buNone/>
              <a:defRPr sz="462"/>
            </a:lvl6pPr>
            <a:lvl7pPr marL="1407211" indent="0">
              <a:buNone/>
              <a:defRPr sz="462"/>
            </a:lvl7pPr>
            <a:lvl8pPr marL="1641746" indent="0">
              <a:buNone/>
              <a:defRPr sz="462"/>
            </a:lvl8pPr>
            <a:lvl9pPr marL="1876280" indent="0">
              <a:buNone/>
              <a:defRPr sz="46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44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374" y="3840483"/>
            <a:ext cx="3291840" cy="453390"/>
          </a:xfrm>
        </p:spPr>
        <p:txBody>
          <a:bodyPr anchor="b"/>
          <a:lstStyle>
            <a:lvl1pPr algn="l">
              <a:defRPr sz="102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75374" y="490221"/>
            <a:ext cx="3291840" cy="3291840"/>
          </a:xfrm>
        </p:spPr>
        <p:txBody>
          <a:bodyPr/>
          <a:lstStyle>
            <a:lvl1pPr marL="0" indent="0">
              <a:buNone/>
              <a:defRPr sz="1642"/>
            </a:lvl1pPr>
            <a:lvl2pPr marL="234535" indent="0">
              <a:buNone/>
              <a:defRPr sz="1436"/>
            </a:lvl2pPr>
            <a:lvl3pPr marL="469071" indent="0">
              <a:buNone/>
              <a:defRPr sz="1232"/>
            </a:lvl3pPr>
            <a:lvl4pPr marL="703605" indent="0">
              <a:buNone/>
              <a:defRPr sz="1026"/>
            </a:lvl4pPr>
            <a:lvl5pPr marL="938140" indent="0">
              <a:buNone/>
              <a:defRPr sz="1026"/>
            </a:lvl5pPr>
            <a:lvl6pPr marL="1172675" indent="0">
              <a:buNone/>
              <a:defRPr sz="1026"/>
            </a:lvl6pPr>
            <a:lvl7pPr marL="1407211" indent="0">
              <a:buNone/>
              <a:defRPr sz="1026"/>
            </a:lvl7pPr>
            <a:lvl8pPr marL="1641746" indent="0">
              <a:buNone/>
              <a:defRPr sz="1026"/>
            </a:lvl8pPr>
            <a:lvl9pPr marL="1876280" indent="0">
              <a:buNone/>
              <a:defRPr sz="102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374" y="4293872"/>
            <a:ext cx="3291840" cy="643890"/>
          </a:xfrm>
        </p:spPr>
        <p:txBody>
          <a:bodyPr/>
          <a:lstStyle>
            <a:lvl1pPr marL="0" indent="0">
              <a:buNone/>
              <a:defRPr sz="719"/>
            </a:lvl1pPr>
            <a:lvl2pPr marL="234535" indent="0">
              <a:buNone/>
              <a:defRPr sz="616"/>
            </a:lvl2pPr>
            <a:lvl3pPr marL="469071" indent="0">
              <a:buNone/>
              <a:defRPr sz="513"/>
            </a:lvl3pPr>
            <a:lvl4pPr marL="703605" indent="0">
              <a:buNone/>
              <a:defRPr sz="462"/>
            </a:lvl4pPr>
            <a:lvl5pPr marL="938140" indent="0">
              <a:buNone/>
              <a:defRPr sz="462"/>
            </a:lvl5pPr>
            <a:lvl6pPr marL="1172675" indent="0">
              <a:buNone/>
              <a:defRPr sz="462"/>
            </a:lvl6pPr>
            <a:lvl7pPr marL="1407211" indent="0">
              <a:buNone/>
              <a:defRPr sz="462"/>
            </a:lvl7pPr>
            <a:lvl8pPr marL="1641746" indent="0">
              <a:buNone/>
              <a:defRPr sz="462"/>
            </a:lvl8pPr>
            <a:lvl9pPr marL="1876280" indent="0">
              <a:buNone/>
              <a:defRPr sz="46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039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19710"/>
            <a:ext cx="4937761" cy="9144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1" y="1280162"/>
            <a:ext cx="4937761" cy="3620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1" y="5085080"/>
            <a:ext cx="1280161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4522" y="5085080"/>
            <a:ext cx="1737359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31921" y="5085080"/>
            <a:ext cx="1280161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2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4535" rtl="0" eaLnBrk="1" latinLnBrk="0" hangingPunct="1">
        <a:spcBef>
          <a:spcPct val="0"/>
        </a:spcBef>
        <a:buNone/>
        <a:defRPr sz="22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5902" indent="-175902" algn="l" defTabSz="234535" rtl="0" eaLnBrk="1" latinLnBrk="0" hangingPunct="1">
        <a:spcBef>
          <a:spcPct val="20000"/>
        </a:spcBef>
        <a:buFont typeface="Arial"/>
        <a:buChar char="•"/>
        <a:defRPr sz="1642" kern="1200">
          <a:solidFill>
            <a:schemeClr val="tx1"/>
          </a:solidFill>
          <a:latin typeface="+mn-lt"/>
          <a:ea typeface="+mn-ea"/>
          <a:cs typeface="+mn-cs"/>
        </a:defRPr>
      </a:lvl1pPr>
      <a:lvl2pPr marL="381119" indent="-146585" algn="l" defTabSz="234535" rtl="0" eaLnBrk="1" latinLnBrk="0" hangingPunct="1">
        <a:spcBef>
          <a:spcPct val="20000"/>
        </a:spcBef>
        <a:buFont typeface="Arial"/>
        <a:buChar char="–"/>
        <a:defRPr sz="1436" kern="1200">
          <a:solidFill>
            <a:schemeClr val="tx1"/>
          </a:solidFill>
          <a:latin typeface="+mn-lt"/>
          <a:ea typeface="+mn-ea"/>
          <a:cs typeface="+mn-cs"/>
        </a:defRPr>
      </a:lvl2pPr>
      <a:lvl3pPr marL="586338" indent="-117267" algn="l" defTabSz="234535" rtl="0" eaLnBrk="1" latinLnBrk="0" hangingPunct="1">
        <a:spcBef>
          <a:spcPct val="20000"/>
        </a:spcBef>
        <a:buFont typeface="Arial"/>
        <a:buChar char="•"/>
        <a:defRPr sz="1232" kern="1200">
          <a:solidFill>
            <a:schemeClr val="tx1"/>
          </a:solidFill>
          <a:latin typeface="+mn-lt"/>
          <a:ea typeface="+mn-ea"/>
          <a:cs typeface="+mn-cs"/>
        </a:defRPr>
      </a:lvl3pPr>
      <a:lvl4pPr marL="820873" indent="-117267" algn="l" defTabSz="234535" rtl="0" eaLnBrk="1" latinLnBrk="0" hangingPunct="1">
        <a:spcBef>
          <a:spcPct val="20000"/>
        </a:spcBef>
        <a:buFont typeface="Arial"/>
        <a:buChar char="–"/>
        <a:defRPr sz="1026" kern="1200">
          <a:solidFill>
            <a:schemeClr val="tx1"/>
          </a:solidFill>
          <a:latin typeface="+mn-lt"/>
          <a:ea typeface="+mn-ea"/>
          <a:cs typeface="+mn-cs"/>
        </a:defRPr>
      </a:lvl4pPr>
      <a:lvl5pPr marL="1055409" indent="-117267" algn="l" defTabSz="234535" rtl="0" eaLnBrk="1" latinLnBrk="0" hangingPunct="1">
        <a:spcBef>
          <a:spcPct val="20000"/>
        </a:spcBef>
        <a:buFont typeface="Arial"/>
        <a:buChar char="»"/>
        <a:defRPr sz="1026" kern="1200">
          <a:solidFill>
            <a:schemeClr val="tx1"/>
          </a:solidFill>
          <a:latin typeface="+mn-lt"/>
          <a:ea typeface="+mn-ea"/>
          <a:cs typeface="+mn-cs"/>
        </a:defRPr>
      </a:lvl5pPr>
      <a:lvl6pPr marL="1289942" indent="-117267" algn="l" defTabSz="234535" rtl="0" eaLnBrk="1" latinLnBrk="0" hangingPunct="1">
        <a:spcBef>
          <a:spcPct val="20000"/>
        </a:spcBef>
        <a:buFont typeface="Arial"/>
        <a:buChar char="•"/>
        <a:defRPr sz="1026" kern="1200">
          <a:solidFill>
            <a:schemeClr val="tx1"/>
          </a:solidFill>
          <a:latin typeface="+mn-lt"/>
          <a:ea typeface="+mn-ea"/>
          <a:cs typeface="+mn-cs"/>
        </a:defRPr>
      </a:lvl6pPr>
      <a:lvl7pPr marL="1524478" indent="-117267" algn="l" defTabSz="234535" rtl="0" eaLnBrk="1" latinLnBrk="0" hangingPunct="1">
        <a:spcBef>
          <a:spcPct val="20000"/>
        </a:spcBef>
        <a:buFont typeface="Arial"/>
        <a:buChar char="•"/>
        <a:defRPr sz="1026" kern="1200">
          <a:solidFill>
            <a:schemeClr val="tx1"/>
          </a:solidFill>
          <a:latin typeface="+mn-lt"/>
          <a:ea typeface="+mn-ea"/>
          <a:cs typeface="+mn-cs"/>
        </a:defRPr>
      </a:lvl7pPr>
      <a:lvl8pPr marL="1759013" indent="-117267" algn="l" defTabSz="234535" rtl="0" eaLnBrk="1" latinLnBrk="0" hangingPunct="1">
        <a:spcBef>
          <a:spcPct val="20000"/>
        </a:spcBef>
        <a:buFont typeface="Arial"/>
        <a:buChar char="•"/>
        <a:defRPr sz="1026" kern="1200">
          <a:solidFill>
            <a:schemeClr val="tx1"/>
          </a:solidFill>
          <a:latin typeface="+mn-lt"/>
          <a:ea typeface="+mn-ea"/>
          <a:cs typeface="+mn-cs"/>
        </a:defRPr>
      </a:lvl8pPr>
      <a:lvl9pPr marL="1993549" indent="-117267" algn="l" defTabSz="234535" rtl="0" eaLnBrk="1" latinLnBrk="0" hangingPunct="1">
        <a:spcBef>
          <a:spcPct val="20000"/>
        </a:spcBef>
        <a:buFont typeface="Arial"/>
        <a:buChar char="•"/>
        <a:defRPr sz="10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1pPr>
      <a:lvl2pPr marL="234535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2pPr>
      <a:lvl3pPr marL="469071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3pPr>
      <a:lvl4pPr marL="703605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4pPr>
      <a:lvl5pPr marL="938140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5pPr>
      <a:lvl6pPr marL="1172675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6pPr>
      <a:lvl7pPr marL="1407211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7pPr>
      <a:lvl8pPr marL="1641746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8pPr>
      <a:lvl9pPr marL="1876280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3001266"/>
              </p:ext>
            </p:extLst>
          </p:nvPr>
        </p:nvGraphicFramePr>
        <p:xfrm>
          <a:off x="0" y="241163"/>
          <a:ext cx="5486400" cy="3657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8789705-FC47-3E49-BF8C-BFC10532EBD3}"/>
              </a:ext>
            </a:extLst>
          </p:cNvPr>
          <p:cNvSpPr txBox="1"/>
          <p:nvPr/>
        </p:nvSpPr>
        <p:spPr>
          <a:xfrm>
            <a:off x="211016" y="4039439"/>
            <a:ext cx="4783015" cy="1042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Figure 2. </a:t>
            </a:r>
            <a:r>
              <a:rPr lang="en-US" dirty="0"/>
              <a:t>Percentage of recovered radioactivity throughout the egg on days six and nine of embryonic development. Polar (Conj.) and </a:t>
            </a:r>
            <a:r>
              <a:rPr lang="en-US" dirty="0" err="1"/>
              <a:t>apolar</a:t>
            </a:r>
            <a:r>
              <a:rPr lang="en-US" dirty="0"/>
              <a:t> (Free) steroids were extracted from the yolk, albumen, and embryo and the percentage of recovered steroid was calculated</a:t>
            </a:r>
            <a:r>
              <a:rPr lang="en-US" b="1" dirty="0"/>
              <a:t> </a:t>
            </a:r>
            <a:r>
              <a:rPr lang="en-US" dirty="0"/>
              <a:t>(n = 10 per day per injection site; 6 day yolk injected (6dY), 6 day albumen injected (6dA), 9 day yolk injected (9dY), 9 day albumen injected (9dA))</a:t>
            </a:r>
            <a:r>
              <a:rPr lang="en-US" b="1" dirty="0"/>
              <a:t>.</a:t>
            </a:r>
            <a:endParaRPr lang="en-US" dirty="0"/>
          </a:p>
          <a:p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5883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93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Vassallo</dc:creator>
  <cp:lastModifiedBy>Microsoft Office User</cp:lastModifiedBy>
  <cp:revision>15</cp:revision>
  <cp:lastPrinted>2018-05-22T22:04:43Z</cp:lastPrinted>
  <dcterms:created xsi:type="dcterms:W3CDTF">2017-08-11T15:07:48Z</dcterms:created>
  <dcterms:modified xsi:type="dcterms:W3CDTF">2018-10-06T04:25:25Z</dcterms:modified>
</cp:coreProperties>
</file>