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3" r:id="rId2"/>
    <p:sldId id="266" r:id="rId3"/>
    <p:sldId id="257" r:id="rId4"/>
    <p:sldId id="270" r:id="rId5"/>
    <p:sldId id="260" r:id="rId6"/>
    <p:sldId id="271" r:id="rId7"/>
    <p:sldId id="262" r:id="rId8"/>
    <p:sldId id="264" r:id="rId9"/>
    <p:sldId id="263" r:id="rId10"/>
    <p:sldId id="272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8373A-3BDF-45F1-A775-6AB95C370B8C}" type="datetimeFigureOut">
              <a:rPr lang="en-IN" smtClean="0"/>
              <a:pPr/>
              <a:t>16-06-2020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94614-1296-4F93-AE84-1D6AD04F2E3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3115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94614-1296-4F93-AE84-1D6AD04F2E3C}" type="slidenum">
              <a:rPr lang="en-IN" smtClean="0"/>
              <a:pPr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5983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BC693-53F1-4031-A2DA-8FE309C1CA1A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4AA2D-D83D-42C7-B767-F25EA81BC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5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f"/><Relationship Id="rId13" Type="http://schemas.openxmlformats.org/officeDocument/2006/relationships/image" Target="../media/image18.tiff"/><Relationship Id="rId3" Type="http://schemas.openxmlformats.org/officeDocument/2006/relationships/image" Target="../media/image8.tiff"/><Relationship Id="rId7" Type="http://schemas.openxmlformats.org/officeDocument/2006/relationships/image" Target="../media/image12.tiff"/><Relationship Id="rId12" Type="http://schemas.openxmlformats.org/officeDocument/2006/relationships/image" Target="../media/image17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tiff"/><Relationship Id="rId11" Type="http://schemas.openxmlformats.org/officeDocument/2006/relationships/image" Target="../media/image16.tiff"/><Relationship Id="rId5" Type="http://schemas.openxmlformats.org/officeDocument/2006/relationships/image" Target="../media/image10.tiff"/><Relationship Id="rId10" Type="http://schemas.openxmlformats.org/officeDocument/2006/relationships/image" Target="../media/image15.tiff"/><Relationship Id="rId4" Type="http://schemas.openxmlformats.org/officeDocument/2006/relationships/image" Target="../media/image9.tiff"/><Relationship Id="rId9" Type="http://schemas.openxmlformats.org/officeDocument/2006/relationships/image" Target="../media/image1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13" Type="http://schemas.openxmlformats.org/officeDocument/2006/relationships/image" Target="../media/image33.tiff"/><Relationship Id="rId3" Type="http://schemas.openxmlformats.org/officeDocument/2006/relationships/image" Target="../media/image23.tiff"/><Relationship Id="rId7" Type="http://schemas.openxmlformats.org/officeDocument/2006/relationships/image" Target="../media/image27.tiff"/><Relationship Id="rId12" Type="http://schemas.openxmlformats.org/officeDocument/2006/relationships/image" Target="../media/image32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tiff"/><Relationship Id="rId11" Type="http://schemas.openxmlformats.org/officeDocument/2006/relationships/image" Target="../media/image31.tiff"/><Relationship Id="rId5" Type="http://schemas.openxmlformats.org/officeDocument/2006/relationships/image" Target="../media/image25.tiff"/><Relationship Id="rId10" Type="http://schemas.openxmlformats.org/officeDocument/2006/relationships/image" Target="../media/image30.tiff"/><Relationship Id="rId4" Type="http://schemas.openxmlformats.org/officeDocument/2006/relationships/image" Target="../media/image24.tiff"/><Relationship Id="rId9" Type="http://schemas.openxmlformats.org/officeDocument/2006/relationships/image" Target="../media/image29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tiff"/><Relationship Id="rId3" Type="http://schemas.openxmlformats.org/officeDocument/2006/relationships/image" Target="../media/image34.tiff"/><Relationship Id="rId7" Type="http://schemas.openxmlformats.org/officeDocument/2006/relationships/image" Target="../media/image38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tiff"/><Relationship Id="rId5" Type="http://schemas.openxmlformats.org/officeDocument/2006/relationships/image" Target="../media/image36.tiff"/><Relationship Id="rId4" Type="http://schemas.openxmlformats.org/officeDocument/2006/relationships/image" Target="../media/image3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7" Type="http://schemas.openxmlformats.org/officeDocument/2006/relationships/image" Target="../media/image50.tiff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tiff"/><Relationship Id="rId5" Type="http://schemas.openxmlformats.org/officeDocument/2006/relationships/image" Target="../media/image48.tiff"/><Relationship Id="rId4" Type="http://schemas.openxmlformats.org/officeDocument/2006/relationships/image" Target="../media/image4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828800" y="685800"/>
          <a:ext cx="5105400" cy="3733800"/>
        </p:xfrm>
        <a:graphic>
          <a:graphicData uri="http://schemas.openxmlformats.org/drawingml/2006/table">
            <a:tbl>
              <a:tblPr/>
              <a:tblGrid>
                <a:gridCol w="1964698"/>
                <a:gridCol w="1560291"/>
                <a:gridCol w="1580411"/>
              </a:tblGrid>
              <a:tr h="6776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Groups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HF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LF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 Normal Morphology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97.00±1.12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93.00±5.72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976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Motility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88.93±7.88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86.44±10.08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76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Viability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80.14±4.24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79.425±9.98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5562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Supplementary-Results: Table 1. Sperm-function tests of the spermatozoa from HF and LF bulls to assess the heterogeneity with respect to the considered morphologic criteria of sperm health between the two groups.</a:t>
            </a: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638800"/>
            <a:ext cx="8396057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Supplementary-Results Fig.9.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Plots obtained from flow cytometry analysis of HF bulls (n=3) spermatozoa without (Control) and with deglycosylation enzymes by lectins: FITC-ABL, JAC, LEL, depicting differential MFI upon lectin binding. A reduction in the MFI signal was observed in treated sperm for all  three lectins.</a:t>
            </a:r>
            <a:endParaRPr lang="en-IN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27949" y="1905000"/>
            <a:ext cx="9171949" cy="1828800"/>
            <a:chOff x="-27949" y="1905000"/>
            <a:chExt cx="9171949" cy="1828800"/>
          </a:xfrm>
        </p:grpSpPr>
        <p:pic>
          <p:nvPicPr>
            <p:cNvPr id="2050" name="Picture 2" descr="C:\Users\Vipul\Desktop\Frontier reanalysed and redrawn\FlowJo\E3\E3-ABL.t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27949" y="1905000"/>
              <a:ext cx="3228349" cy="1828800"/>
            </a:xfrm>
            <a:prstGeom prst="rect">
              <a:avLst/>
            </a:prstGeom>
            <a:noFill/>
          </p:spPr>
        </p:pic>
        <p:pic>
          <p:nvPicPr>
            <p:cNvPr id="2051" name="Picture 3" descr="C:\Users\Vipul\Desktop\Frontier reanalysed and redrawn\FlowJo\E3\E3-JAC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0" y="1905000"/>
              <a:ext cx="3161904" cy="1828800"/>
            </a:xfrm>
            <a:prstGeom prst="rect">
              <a:avLst/>
            </a:prstGeom>
            <a:noFill/>
          </p:spPr>
        </p:pic>
        <p:pic>
          <p:nvPicPr>
            <p:cNvPr id="2052" name="Picture 4" descr="C:\Users\Vipul\Desktop\Frontier reanalysed and redrawn\FlowJo\E3\E3-LEL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24282" y="1905000"/>
              <a:ext cx="3119718" cy="1828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4992687"/>
            <a:ext cx="784859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 10 Left)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Fluorescent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micrograph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(magnification 1000x) depicting the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patchy fluorescence pattern which was also observed upon JAC binding on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surface of the 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buffalo spermatozoa. </a:t>
            </a:r>
            <a:r>
              <a:rPr lang="en-US" sz="1200" dirty="0" smtClean="0"/>
              <a:t>Right)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 of spermatozoa (n&gt;200) exhibiting the two patterns of fluorescence </a:t>
            </a:r>
            <a:r>
              <a:rPr lang="en-US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viz.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patchy and uniform, obtained upon JAC binding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spermatozoa from HF and LF bulls suspended in in  non-capacitating medium (NCM). The patterns supposedly represent sub-populations of spermatozoa in buffalo bulls (n=3 each group).</a:t>
            </a:r>
            <a:endParaRPr lang="en-IN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5800" y="1600200"/>
            <a:ext cx="7940675" cy="3163887"/>
            <a:chOff x="685800" y="1600200"/>
            <a:chExt cx="7940675" cy="3163887"/>
          </a:xfrm>
        </p:grpSpPr>
        <p:pic>
          <p:nvPicPr>
            <p:cNvPr id="1026" name="Picture 2" descr="H:\dagar FI\frontier\F-IMM\JAC-patchy vs uniform.t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91000" y="1600200"/>
              <a:ext cx="4435475" cy="3163887"/>
            </a:xfrm>
            <a:prstGeom prst="rect">
              <a:avLst/>
            </a:prstGeom>
            <a:noFill/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600200"/>
              <a:ext cx="3315602" cy="298181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0726" y="6019800"/>
            <a:ext cx="8860874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Supplementary-Results: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Fig.1. Plots of MFIs obtained at various concentrations of the six FITC-conjugated lectins. The red spot indicates the selected concentration , just before the point of inflexion indicative of saturation.  </a:t>
            </a:r>
            <a:endParaRPr lang="en-IN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304800"/>
            <a:ext cx="8851521" cy="5534586"/>
            <a:chOff x="0" y="290699"/>
            <a:chExt cx="8851521" cy="5534586"/>
          </a:xfrm>
        </p:grpSpPr>
        <p:pic>
          <p:nvPicPr>
            <p:cNvPr id="1027" name="Picture 3" descr="H:\dagar FI\frontier\F-IMM\pna STD.t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88216" y="3200400"/>
              <a:ext cx="2974784" cy="2618430"/>
            </a:xfrm>
            <a:prstGeom prst="rect">
              <a:avLst/>
            </a:prstGeom>
            <a:noFill/>
          </p:spPr>
        </p:pic>
        <p:pic>
          <p:nvPicPr>
            <p:cNvPr id="1028" name="Picture 4" descr="H:\dagar FI\frontier\F-IMM\ABL std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74784" y="523454"/>
              <a:ext cx="2996733" cy="2401518"/>
            </a:xfrm>
            <a:prstGeom prst="rect">
              <a:avLst/>
            </a:prstGeom>
            <a:noFill/>
          </p:spPr>
        </p:pic>
        <p:pic>
          <p:nvPicPr>
            <p:cNvPr id="1029" name="Picture 5" descr="H:\dagar FI\frontier\F-IMM\jac STD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84484" y="338579"/>
              <a:ext cx="2967037" cy="2624885"/>
            </a:xfrm>
            <a:prstGeom prst="rect">
              <a:avLst/>
            </a:prstGeom>
            <a:noFill/>
          </p:spPr>
        </p:pic>
        <p:pic>
          <p:nvPicPr>
            <p:cNvPr id="1030" name="Picture 6" descr="H:\dagar FI\frontier\F-IMM\LCA std.t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3200400"/>
              <a:ext cx="2974784" cy="2618430"/>
            </a:xfrm>
            <a:prstGeom prst="rect">
              <a:avLst/>
            </a:prstGeom>
            <a:noFill/>
          </p:spPr>
        </p:pic>
        <p:pic>
          <p:nvPicPr>
            <p:cNvPr id="1031" name="Picture 7" descr="H:\dagar FI\frontier\F-IMM\LEL std.t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074" y="304800"/>
              <a:ext cx="3056126" cy="2624885"/>
            </a:xfrm>
            <a:prstGeom prst="rect">
              <a:avLst/>
            </a:prstGeom>
            <a:noFill/>
          </p:spPr>
        </p:pic>
        <p:pic>
          <p:nvPicPr>
            <p:cNvPr id="1032" name="Picture 8" descr="H:\dagar FI\frontier\F-IMM\MAL II std.t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900363" y="3200400"/>
              <a:ext cx="2967037" cy="2624885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4381524" y="290699"/>
              <a:ext cx="6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ABL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46173" y="3304614"/>
              <a:ext cx="6858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MAL II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76200" y="6019800"/>
            <a:ext cx="886087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Supplementary-Results: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Fig.2. Representative fluorescent micrographs (magnification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1000x) depicting the differential fluorescent intensity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upon lectin binding: A, B) FITC-ABL C, D) FITC-JAC E, F) FITC-LEL G,H) FITC-LCA I, J) FITC-MAL II and  K,L) FITC-PNA on the surface of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spermatozoa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HF and LF bulls respectively.  All the images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were acquired using the same acquisition settings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IN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6800" y="0"/>
            <a:ext cx="2363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                                LF</a:t>
            </a:r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80120" y="21630"/>
            <a:ext cx="2363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                                LF</a:t>
            </a:r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645393"/>
            <a:ext cx="5486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ABL</a:t>
            </a:r>
          </a:p>
          <a:p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JAC</a:t>
            </a:r>
          </a:p>
          <a:p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LEL</a:t>
            </a:r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09536"/>
            <a:ext cx="1708716" cy="1892808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33400" y="260390"/>
            <a:ext cx="7381684" cy="5788776"/>
            <a:chOff x="533400" y="260390"/>
            <a:chExt cx="7381684" cy="5788776"/>
          </a:xfrm>
        </p:grpSpPr>
        <p:sp>
          <p:nvSpPr>
            <p:cNvPr id="52" name="TextBox 51"/>
            <p:cNvSpPr txBox="1"/>
            <p:nvPr/>
          </p:nvSpPr>
          <p:spPr>
            <a:xfrm>
              <a:off x="3849804" y="830058"/>
              <a:ext cx="731520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LCA</a:t>
              </a: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MAL II</a:t>
              </a: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PNA</a:t>
              </a:r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940" y="300225"/>
              <a:ext cx="1703275" cy="1892808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2049920" y="315222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</a:rPr>
                <a:t>A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0" y="304800"/>
              <a:ext cx="1654052" cy="1892808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3686369" y="315222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bg1"/>
                  </a:solidFill>
                </a:rPr>
                <a:t>B</a:t>
              </a:r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0" y="2215485"/>
              <a:ext cx="1660451" cy="1892808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4120655"/>
              <a:ext cx="1701440" cy="1892808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9485" y="4130036"/>
              <a:ext cx="1672915" cy="1892808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2051258" y="2214521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</a:rPr>
                <a:t>C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728177" y="2212504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038242" y="4122453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>
                  <a:solidFill>
                    <a:schemeClr val="bg1"/>
                  </a:solidFill>
                </a:rPr>
                <a:t>E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732968" y="4131015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</a:rPr>
                <a:t>F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5651" y="286772"/>
              <a:ext cx="1702793" cy="1892808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7441" y="286772"/>
              <a:ext cx="1669495" cy="1892808"/>
            </a:xfrm>
            <a:prstGeom prst="rect">
              <a:avLst/>
            </a:prstGeom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7441" y="2216085"/>
              <a:ext cx="1682370" cy="1884487"/>
            </a:xfrm>
            <a:prstGeom prst="rect">
              <a:avLst/>
            </a:prstGeom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800" y="4120655"/>
              <a:ext cx="1701167" cy="1928511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6538" y="4121290"/>
              <a:ext cx="1698546" cy="1927240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012525" y="260390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</a:rPr>
                <a:t>G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700900" y="269963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</a:rPr>
                <a:t>H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698046" y="2223107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</a:rPr>
                <a:t>J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000902" y="4100572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</a:rPr>
                <a:t>K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730642" y="4100572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</a:rPr>
                <a:t>L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  <p:pic>
          <p:nvPicPr>
            <p:cNvPr id="11265" name="Picture 1" descr="C:\Users\Vipul\Desktop\Image31.t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1611" y="2213818"/>
              <a:ext cx="1690302" cy="1883398"/>
            </a:xfrm>
            <a:prstGeom prst="rect">
              <a:avLst/>
            </a:prstGeom>
            <a:noFill/>
          </p:spPr>
        </p:pic>
        <p:sp>
          <p:nvSpPr>
            <p:cNvPr id="75" name="TextBox 74"/>
            <p:cNvSpPr txBox="1"/>
            <p:nvPr/>
          </p:nvSpPr>
          <p:spPr>
            <a:xfrm>
              <a:off x="5957201" y="2212504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</a:rPr>
                <a:t>I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558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152400" y="5867400"/>
            <a:ext cx="8816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Supplementary-Results: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 3. A) Plots obtained after flow cytometry analysis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spermatozoa from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HF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LF (n=3) buffalo bulls in non-capacitating medium by lectins : FITC-ABL, JAC and LEL depicting differential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MFI upon lectin binding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Lesser fluorescence was observed in LF spermatozoa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en-US" sz="12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41275" y="2057400"/>
            <a:ext cx="8969529" cy="2334010"/>
            <a:chOff x="41275" y="2057400"/>
            <a:chExt cx="8969529" cy="2334010"/>
          </a:xfrm>
        </p:grpSpPr>
        <p:pic>
          <p:nvPicPr>
            <p:cNvPr id="1029" name="Picture 5" descr="C:\Users\Vipul\Desktop\Frontier reanalysed and redrawn\FlowJo\E1\E1-ABL.t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275" y="2057400"/>
              <a:ext cx="3159125" cy="2334010"/>
            </a:xfrm>
            <a:prstGeom prst="rect">
              <a:avLst/>
            </a:prstGeom>
            <a:noFill/>
          </p:spPr>
        </p:pic>
        <p:pic>
          <p:nvPicPr>
            <p:cNvPr id="1030" name="Picture 6" descr="C:\Users\Vipul\Desktop\Frontier reanalysed and redrawn\FlowJo\E1\JAC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57525" y="2133600"/>
              <a:ext cx="3043253" cy="2209800"/>
            </a:xfrm>
            <a:prstGeom prst="rect">
              <a:avLst/>
            </a:prstGeom>
            <a:noFill/>
          </p:spPr>
        </p:pic>
        <p:pic>
          <p:nvPicPr>
            <p:cNvPr id="1031" name="Picture 7" descr="C:\Users\Vipul\Desktop\Frontier reanalysed and redrawn\FlowJo\E1\LEL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9800" y="2133600"/>
              <a:ext cx="2991004" cy="2209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0642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0" y="6096000"/>
            <a:ext cx="914400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Supplementary-Results: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Fig.4. Representative fluorescent micrographs (magnification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1000x) depicting the differential fluorescent intensity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upon lectin binding: A, B) FITC-ABL C, D) FITC-JAC E, F) FITC-LEL G,H) FITC-LCA I, J) FITC-MAL II and  K,L) FITC-PNA on the surface of non-capacitated (NCM) and capacitated (CM) spermatozoa respectively.  All the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images were acquired using the same acquisition settings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IN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88073" y="0"/>
            <a:ext cx="8331241" cy="6018217"/>
            <a:chOff x="188073" y="0"/>
            <a:chExt cx="8331241" cy="6018217"/>
          </a:xfrm>
        </p:grpSpPr>
        <p:sp>
          <p:nvSpPr>
            <p:cNvPr id="61" name="TextBox 60"/>
            <p:cNvSpPr txBox="1"/>
            <p:nvPr/>
          </p:nvSpPr>
          <p:spPr>
            <a:xfrm>
              <a:off x="188073" y="762000"/>
              <a:ext cx="573927" cy="470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ABL</a:t>
              </a: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JAC</a:t>
              </a: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LEL</a:t>
              </a:r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421380" y="856733"/>
              <a:ext cx="731520" cy="470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LCA</a:t>
              </a: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MAL II</a:t>
              </a: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PNA</a:t>
              </a:r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648766" y="13158"/>
              <a:ext cx="2560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NCM	</a:t>
              </a:r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CM</a:t>
              </a:r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501640" y="0"/>
              <a:ext cx="26517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NCM	</a:t>
              </a:r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CM</a:t>
              </a:r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" name="Group 16"/>
            <p:cNvGrpSpPr/>
            <p:nvPr/>
          </p:nvGrpSpPr>
          <p:grpSpPr>
            <a:xfrm>
              <a:off x="1049381" y="272666"/>
              <a:ext cx="7469933" cy="5745551"/>
              <a:chOff x="1399174" y="272665"/>
              <a:chExt cx="9959911" cy="5745551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85992" y="272665"/>
                <a:ext cx="2279115" cy="1892808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06581" y="272665"/>
                <a:ext cx="2247760" cy="1892808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85992" y="2194237"/>
                <a:ext cx="2279115" cy="1892808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06581" y="2194237"/>
                <a:ext cx="2247760" cy="1892808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06581" y="4115809"/>
                <a:ext cx="2247760" cy="1892808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85952" y="4125408"/>
                <a:ext cx="2279155" cy="1892808"/>
              </a:xfrm>
              <a:prstGeom prst="rect">
                <a:avLst/>
              </a:prstGeom>
            </p:spPr>
          </p:pic>
          <p:grpSp>
            <p:nvGrpSpPr>
              <p:cNvPr id="3" name="Group 15"/>
              <p:cNvGrpSpPr/>
              <p:nvPr/>
            </p:nvGrpSpPr>
            <p:grpSpPr>
              <a:xfrm>
                <a:off x="1399174" y="277344"/>
                <a:ext cx="4550194" cy="5739086"/>
                <a:chOff x="1399174" y="277344"/>
                <a:chExt cx="4550194" cy="5739086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05113" y="283524"/>
                  <a:ext cx="2245187" cy="1892808"/>
                </a:xfrm>
                <a:prstGeom prst="rect">
                  <a:avLst/>
                </a:prstGeom>
              </p:spPr>
            </p:pic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86307" y="277344"/>
                  <a:ext cx="2258894" cy="1892808"/>
                </a:xfrm>
                <a:prstGeom prst="rect">
                  <a:avLst/>
                </a:prstGeom>
              </p:spPr>
            </p:pic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9174" y="2203573"/>
                  <a:ext cx="2253800" cy="1892808"/>
                </a:xfrm>
                <a:prstGeom prst="rect">
                  <a:avLst/>
                </a:prstGeom>
              </p:spPr>
            </p:pic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96120" y="2202966"/>
                  <a:ext cx="2249082" cy="1892808"/>
                </a:xfrm>
                <a:prstGeom prst="rect">
                  <a:avLst/>
                </a:prstGeom>
              </p:spPr>
            </p:pic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9174" y="4123622"/>
                  <a:ext cx="2251126" cy="1892808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01873" y="4123622"/>
                  <a:ext cx="2247495" cy="1892808"/>
                </a:xfrm>
                <a:prstGeom prst="rect">
                  <a:avLst/>
                </a:prstGeom>
              </p:spPr>
            </p:pic>
            <p:sp>
              <p:nvSpPr>
                <p:cNvPr id="34" name="TextBox 33"/>
                <p:cNvSpPr txBox="1"/>
                <p:nvPr/>
              </p:nvSpPr>
              <p:spPr>
                <a:xfrm>
                  <a:off x="3390302" y="298671"/>
                  <a:ext cx="24592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N" sz="1200" dirty="0" smtClean="0">
                      <a:solidFill>
                        <a:schemeClr val="bg1"/>
                      </a:solidFill>
                    </a:rPr>
                    <a:t>A</a:t>
                  </a:r>
                  <a:endParaRPr lang="en-IN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689891" y="285061"/>
                  <a:ext cx="24592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N" sz="1200" dirty="0" smtClean="0">
                      <a:solidFill>
                        <a:schemeClr val="bg1"/>
                      </a:solidFill>
                    </a:rPr>
                    <a:t>B</a:t>
                  </a:r>
                  <a:endParaRPr lang="en-IN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5689891" y="2205301"/>
                  <a:ext cx="24592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N" sz="1200" dirty="0" smtClean="0">
                      <a:solidFill>
                        <a:schemeClr val="bg1"/>
                      </a:solidFill>
                    </a:rPr>
                    <a:t>D</a:t>
                  </a:r>
                  <a:endParaRPr lang="en-IN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3403891" y="2205301"/>
                  <a:ext cx="24592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N" sz="1200" dirty="0" smtClean="0">
                      <a:solidFill>
                        <a:schemeClr val="bg1"/>
                      </a:solidFill>
                    </a:rPr>
                    <a:t>C</a:t>
                  </a:r>
                  <a:endParaRPr lang="en-IN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3403891" y="4135701"/>
                  <a:ext cx="24592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N" sz="1200" dirty="0" smtClean="0">
                      <a:solidFill>
                        <a:schemeClr val="bg1"/>
                      </a:solidFill>
                    </a:rPr>
                    <a:t>E</a:t>
                  </a:r>
                  <a:endParaRPr lang="en-IN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5689891" y="4125541"/>
                  <a:ext cx="24592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N" sz="1200" dirty="0" smtClean="0">
                      <a:solidFill>
                        <a:schemeClr val="bg1"/>
                      </a:solidFill>
                    </a:rPr>
                    <a:t>F</a:t>
                  </a:r>
                  <a:endParaRPr lang="en-IN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>
              <a:xfrm>
                <a:off x="8817002" y="288510"/>
                <a:ext cx="2459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1200" dirty="0" smtClean="0">
                    <a:solidFill>
                      <a:schemeClr val="bg1"/>
                    </a:solidFill>
                  </a:rPr>
                  <a:t>G</a:t>
                </a:r>
                <a:endParaRPr lang="en-IN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1103002" y="288510"/>
                <a:ext cx="2459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1200" dirty="0" smtClean="0">
                    <a:solidFill>
                      <a:schemeClr val="bg1"/>
                    </a:solidFill>
                  </a:rPr>
                  <a:t>H</a:t>
                </a:r>
                <a:endParaRPr lang="en-IN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1103002" y="2198590"/>
                <a:ext cx="2459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1200" dirty="0" smtClean="0">
                    <a:solidFill>
                      <a:schemeClr val="bg1"/>
                    </a:solidFill>
                  </a:rPr>
                  <a:t>J</a:t>
                </a:r>
                <a:endParaRPr lang="en-IN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817002" y="2208750"/>
                <a:ext cx="2459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1200" dirty="0" smtClean="0">
                    <a:solidFill>
                      <a:schemeClr val="bg1"/>
                    </a:solidFill>
                  </a:rPr>
                  <a:t>I</a:t>
                </a:r>
                <a:endParaRPr lang="en-IN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8806842" y="4128990"/>
                <a:ext cx="2459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1200" dirty="0" smtClean="0">
                    <a:solidFill>
                      <a:schemeClr val="bg1"/>
                    </a:solidFill>
                  </a:rPr>
                  <a:t>K</a:t>
                </a:r>
                <a:endParaRPr lang="en-IN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1113162" y="4128990"/>
                <a:ext cx="2459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1200" dirty="0" smtClean="0">
                    <a:solidFill>
                      <a:schemeClr val="bg1"/>
                    </a:solidFill>
                  </a:rPr>
                  <a:t>L</a:t>
                </a:r>
                <a:endParaRPr lang="en-IN" sz="12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667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685800" y="487680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Supplementary-Results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Fig.5.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obtained after flow cytometry analysis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 HF bull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(n=3) 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spermatozoa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non-capacitated (NCM)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capacitated (CM) sperm by lectins: FITC-ABL, JAC,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LEL, LCA, MAL II and PNA depicting differential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MFI upon lectin binding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 A reduction in the MFI signal was observed in capacitated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sperm for all lectins.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533400" y="457200"/>
            <a:ext cx="8229600" cy="3657600"/>
            <a:chOff x="0" y="533400"/>
            <a:chExt cx="8229600" cy="3657600"/>
          </a:xfrm>
        </p:grpSpPr>
        <p:pic>
          <p:nvPicPr>
            <p:cNvPr id="101" name="Picture 2" descr="C:\Users\Vipul\Desktop\Frontier reanalysed and redrawn\FlowJo\E2\E2-ABL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33400"/>
              <a:ext cx="2796988" cy="1828800"/>
            </a:xfrm>
            <a:prstGeom prst="rect">
              <a:avLst/>
            </a:prstGeom>
            <a:noFill/>
          </p:spPr>
        </p:pic>
        <p:pic>
          <p:nvPicPr>
            <p:cNvPr id="3075" name="Picture 3" descr="C:\Users\Vipul\Desktop\Frontier reanalysed and redrawn\FlowJo\E2\E2-JAC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52498" y="533400"/>
              <a:ext cx="2833902" cy="1828800"/>
            </a:xfrm>
            <a:prstGeom prst="rect">
              <a:avLst/>
            </a:prstGeom>
            <a:noFill/>
          </p:spPr>
        </p:pic>
        <p:pic>
          <p:nvPicPr>
            <p:cNvPr id="3076" name="Picture 4" descr="C:\Users\Vipul\Desktop\Frontier reanalysed and redrawn\FlowJo\E2\E2-LCA.t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37357" y="533400"/>
              <a:ext cx="2639843" cy="1828800"/>
            </a:xfrm>
            <a:prstGeom prst="rect">
              <a:avLst/>
            </a:prstGeom>
            <a:noFill/>
          </p:spPr>
        </p:pic>
        <p:pic>
          <p:nvPicPr>
            <p:cNvPr id="3077" name="Picture 5" descr="C:\Users\Vipul\Desktop\Frontier reanalysed and redrawn\FlowJo\E2\E2-LEL.t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2362200"/>
              <a:ext cx="2791715" cy="1828800"/>
            </a:xfrm>
            <a:prstGeom prst="rect">
              <a:avLst/>
            </a:prstGeom>
            <a:noFill/>
          </p:spPr>
        </p:pic>
        <p:pic>
          <p:nvPicPr>
            <p:cNvPr id="3078" name="Picture 6" descr="C:\Users\Vipul\Desktop\Frontier reanalysed and redrawn\FlowJo\E2\E2-MAL II.t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67000" y="2362200"/>
              <a:ext cx="2930932" cy="1828800"/>
            </a:xfrm>
            <a:prstGeom prst="rect">
              <a:avLst/>
            </a:prstGeom>
            <a:noFill/>
          </p:spPr>
        </p:pic>
        <p:pic>
          <p:nvPicPr>
            <p:cNvPr id="3079" name="Picture 7" descr="C:\Users\Vipul\Desktop\Frontier reanalysed and redrawn\FlowJo\E2\E2-PNA.t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505384" y="2362200"/>
              <a:ext cx="2724216" cy="1828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48285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2338" y="5278771"/>
            <a:ext cx="8782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Supplementary-Results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Fig.6.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Plots of mean fluorescent intensities for the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three lectins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viz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ABL, JAC and LEL in the bulls of contrasting fertilizing  abilities in non-capacitating medium (NCM) produced at various time points of incubation of buffalo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spermatozoa with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alpha-2,3,4,6,8,9 neuraminidase and O-glycosidase for removing O-linked glycans (ABL and JAC) and with PNGase F for removing N-linked glycans (LEL)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0" y="1676400"/>
            <a:ext cx="8915400" cy="2667000"/>
            <a:chOff x="0" y="1676400"/>
            <a:chExt cx="8915400" cy="2667000"/>
          </a:xfrm>
        </p:grpSpPr>
        <p:pic>
          <p:nvPicPr>
            <p:cNvPr id="3" name="Picture 2" descr="C:\Users\Vipul\Desktop\Frontier reanalysed and redrawn\MFI loss standardization\ABL.t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676400"/>
              <a:ext cx="3124200" cy="2653935"/>
            </a:xfrm>
            <a:prstGeom prst="rect">
              <a:avLst/>
            </a:prstGeom>
            <a:noFill/>
          </p:spPr>
        </p:pic>
        <p:pic>
          <p:nvPicPr>
            <p:cNvPr id="6" name="Picture 3" descr="C:\Users\Vipul\Desktop\Frontier reanalysed and redrawn\MFI loss standardization\JAC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95600" y="1689465"/>
              <a:ext cx="3124200" cy="2653935"/>
            </a:xfrm>
            <a:prstGeom prst="rect">
              <a:avLst/>
            </a:prstGeom>
            <a:noFill/>
          </p:spPr>
        </p:pic>
        <p:pic>
          <p:nvPicPr>
            <p:cNvPr id="1028" name="Picture 4" descr="C:\Users\Vipul\Desktop\Frontier reanalysed and redrawn\MFI loss standardization\LEL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91200" y="1676400"/>
              <a:ext cx="3124200" cy="2653935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48215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4821" y="4550127"/>
            <a:ext cx="8396057" cy="1256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Supplementary-Results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Fig.7. Left) Fluorescent micrographs (magnification 1000X) depicting the differential fluorescent intensity of  CFDA in </a:t>
            </a:r>
            <a:r>
              <a:rPr lang="en-IN" sz="12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live (green arrow), moribund (blue arrow) and dead sperm (red arrow). Right)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Plot of live percentage of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spermatozoa 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IN" sz="12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HF (control), O-deglycosylated HF , N-deglycosylated HF incubated with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de-glycosylation enzymes (alpha-2,3,4,6,8,9 neuraminidase, O-glycosidase and PNGase F) for two hours. </a:t>
            </a:r>
            <a:endParaRPr lang="en-IN" sz="1200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en-IN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4800" y="762000"/>
            <a:ext cx="8626042" cy="3581400"/>
            <a:chOff x="304800" y="762000"/>
            <a:chExt cx="8626042" cy="35814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263"/>
            <a:stretch>
              <a:fillRect/>
            </a:stretch>
          </p:blipFill>
          <p:spPr>
            <a:xfrm>
              <a:off x="3768823" y="762000"/>
              <a:ext cx="5162019" cy="35814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914400"/>
              <a:ext cx="3339099" cy="3355848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762000" y="2590800"/>
              <a:ext cx="0" cy="30480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 flipV="1">
              <a:off x="1898149" y="2971800"/>
              <a:ext cx="76200" cy="304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 flipV="1">
              <a:off x="2514600" y="2286000"/>
              <a:ext cx="76200" cy="3048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551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291580" y="1932201"/>
            <a:ext cx="3104477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Supplementary-Results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Fig..8. </a:t>
            </a:r>
            <a:r>
              <a:rPr lang="en-US" sz="1200" dirty="0" smtClean="0"/>
              <a:t>A-F)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Fluorescent micrographs (magnification 1000x) depicting the differential fluorescent intensity of  ABL (A,B), JAC (C,D) and LEL (E,F) in </a:t>
            </a:r>
            <a:r>
              <a:rPr lang="en-I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HF (control) and enzyme treated (deglycosylated) HF sperm, respectively. All the images were acquired using the same acquisition settings .</a:t>
            </a:r>
            <a:endParaRPr lang="en-IN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0" y="228600"/>
            <a:ext cx="4810957" cy="6013039"/>
            <a:chOff x="0" y="228600"/>
            <a:chExt cx="4810957" cy="6013039"/>
          </a:xfrm>
        </p:grpSpPr>
        <p:sp>
          <p:nvSpPr>
            <p:cNvPr id="8" name="TextBox 7"/>
            <p:cNvSpPr txBox="1"/>
            <p:nvPr/>
          </p:nvSpPr>
          <p:spPr>
            <a:xfrm>
              <a:off x="609600" y="228600"/>
              <a:ext cx="42013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Control-HF                          Enzyme treated-HF</a:t>
              </a:r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174" y="555747"/>
              <a:ext cx="1982869" cy="189280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9515" y="567101"/>
              <a:ext cx="1966315" cy="189280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0" y="868680"/>
              <a:ext cx="548640" cy="470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ABL</a:t>
              </a: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JAC</a:t>
              </a: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IN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LEL</a:t>
              </a:r>
              <a:endPara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47" y="2445863"/>
              <a:ext cx="1964552" cy="189280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5672" y="2448555"/>
              <a:ext cx="1975872" cy="189280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470" y="4348831"/>
              <a:ext cx="1969131" cy="189280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7309" y="4348831"/>
              <a:ext cx="1974236" cy="1892808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2283280" y="588199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I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68555" y="589681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I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87138" y="2468243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I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68555" y="2482489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I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97979" y="4355234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I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79025" y="4367005"/>
              <a:ext cx="184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I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911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1336</TotalTime>
  <Words>743</Words>
  <Application>Microsoft Office PowerPoint</Application>
  <PresentationFormat>On-screen Show (4:3)</PresentationFormat>
  <Paragraphs>188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Vipul</dc:creator>
  <cp:lastModifiedBy>Komal</cp:lastModifiedBy>
  <cp:revision>47</cp:revision>
  <dcterms:created xsi:type="dcterms:W3CDTF">2020-02-24T06:01:30Z</dcterms:created>
  <dcterms:modified xsi:type="dcterms:W3CDTF">2020-06-16T18:24:30Z</dcterms:modified>
</cp:coreProperties>
</file>