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  <a:lvl2pPr marL="777875" indent="-333375" algn="ctr">
              <a:spcBef>
                <a:spcPts val="0"/>
              </a:spcBef>
              <a:defRPr i="1" sz="2400"/>
            </a:lvl2pPr>
            <a:lvl3pPr marL="1222375" indent="-333375" algn="ctr">
              <a:spcBef>
                <a:spcPts val="0"/>
              </a:spcBef>
              <a:defRPr i="1" sz="2400"/>
            </a:lvl3pPr>
            <a:lvl4pPr marL="1666875" indent="-333375" algn="ctr">
              <a:spcBef>
                <a:spcPts val="0"/>
              </a:spcBef>
              <a:defRPr i="1" sz="2400"/>
            </a:lvl4pPr>
            <a:lvl5pPr marL="2111375" indent="-333375" algn="ctr">
              <a:spcBef>
                <a:spcPts val="0"/>
              </a:spcBef>
              <a:defRPr i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“Type a quote here.”"/>
          <p:cNvSpPr txBox="1"/>
          <p:nvPr>
            <p:ph type="body" sz="quarter" idx="13"/>
          </p:nvPr>
        </p:nvSpPr>
        <p:spPr>
          <a:xfrm>
            <a:off x="1270000" y="4267112"/>
            <a:ext cx="10464800" cy="609777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tif"/><Relationship Id="rId7" Type="http://schemas.openxmlformats.org/officeDocument/2006/relationships/image" Target="../media/image6.tif"/><Relationship Id="rId8" Type="http://schemas.openxmlformats.org/officeDocument/2006/relationships/image" Target="../media/image7.tif"/><Relationship Id="rId9" Type="http://schemas.openxmlformats.org/officeDocument/2006/relationships/image" Target="../media/image8.tif"/><Relationship Id="rId10" Type="http://schemas.openxmlformats.org/officeDocument/2006/relationships/image" Target="../media/image9.tif"/><Relationship Id="rId11" Type="http://schemas.openxmlformats.org/officeDocument/2006/relationships/image" Target="../media/image10.tif"/><Relationship Id="rId12" Type="http://schemas.openxmlformats.org/officeDocument/2006/relationships/image" Target="../media/image11.tif"/><Relationship Id="rId13" Type="http://schemas.openxmlformats.org/officeDocument/2006/relationships/image" Target="../media/image12.tif"/><Relationship Id="rId14" Type="http://schemas.openxmlformats.org/officeDocument/2006/relationships/image" Target="../media/image13.tif"/><Relationship Id="rId15" Type="http://schemas.openxmlformats.org/officeDocument/2006/relationships/image" Target="../media/image14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6100" y="787400"/>
            <a:ext cx="2312268" cy="1088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1500" y="2250293"/>
            <a:ext cx="2261468" cy="8801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68169" y="3848100"/>
            <a:ext cx="2408129" cy="1164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95349" y="5797550"/>
            <a:ext cx="2476414" cy="1164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40224" y="7747000"/>
            <a:ext cx="2586664" cy="12172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925294" y="844668"/>
            <a:ext cx="2312269" cy="973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772894" y="2185528"/>
            <a:ext cx="2312269" cy="10096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877366" y="4089400"/>
            <a:ext cx="2408128" cy="1164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689263" y="5726860"/>
            <a:ext cx="2479532" cy="13057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690820" y="7702752"/>
            <a:ext cx="2476419" cy="13057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191846" y="569093"/>
            <a:ext cx="1480634" cy="1524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0058082" y="1939025"/>
            <a:ext cx="1748163" cy="1502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0444930" y="3739872"/>
            <a:ext cx="1310026" cy="15026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0169839" y="5655021"/>
            <a:ext cx="1860209" cy="1959318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Plantainoside B"/>
          <p:cNvSpPr txBox="1"/>
          <p:nvPr/>
        </p:nvSpPr>
        <p:spPr>
          <a:xfrm>
            <a:off x="9012939" y="6733167"/>
            <a:ext cx="1075209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Plantainoside B</a:t>
            </a:r>
          </a:p>
        </p:txBody>
      </p:sp>
      <p:sp>
        <p:nvSpPr>
          <p:cNvPr id="134" name="monnieraside III"/>
          <p:cNvSpPr txBox="1"/>
          <p:nvPr/>
        </p:nvSpPr>
        <p:spPr>
          <a:xfrm>
            <a:off x="8987711" y="4733987"/>
            <a:ext cx="1125663" cy="285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monnieraside III</a:t>
            </a:r>
          </a:p>
        </p:txBody>
      </p:sp>
      <p:sp>
        <p:nvSpPr>
          <p:cNvPr id="135" name="Cucurbitacin I"/>
          <p:cNvSpPr txBox="1"/>
          <p:nvPr/>
        </p:nvSpPr>
        <p:spPr>
          <a:xfrm>
            <a:off x="8941092" y="2943287"/>
            <a:ext cx="990303" cy="285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Cucurbitacin I</a:t>
            </a:r>
          </a:p>
        </p:txBody>
      </p:sp>
      <p:sp>
        <p:nvSpPr>
          <p:cNvPr id="136" name="Cucurbitacin E"/>
          <p:cNvSpPr txBox="1"/>
          <p:nvPr/>
        </p:nvSpPr>
        <p:spPr>
          <a:xfrm>
            <a:off x="8919920" y="1622487"/>
            <a:ext cx="1032645" cy="285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Cucurbitacin E</a:t>
            </a:r>
          </a:p>
        </p:txBody>
      </p:sp>
      <p:sp>
        <p:nvSpPr>
          <p:cNvPr id="137" name="Bacopasaponin F"/>
          <p:cNvSpPr txBox="1"/>
          <p:nvPr/>
        </p:nvSpPr>
        <p:spPr>
          <a:xfrm>
            <a:off x="4274739" y="8378887"/>
            <a:ext cx="1168228" cy="285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Bacopasaponin F</a:t>
            </a:r>
          </a:p>
        </p:txBody>
      </p:sp>
      <p:sp>
        <p:nvSpPr>
          <p:cNvPr id="138" name="Bacopasaponin E"/>
          <p:cNvSpPr txBox="1"/>
          <p:nvPr/>
        </p:nvSpPr>
        <p:spPr>
          <a:xfrm>
            <a:off x="4390118" y="6236920"/>
            <a:ext cx="1176562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Bacopasaponin E</a:t>
            </a:r>
          </a:p>
        </p:txBody>
      </p:sp>
      <p:sp>
        <p:nvSpPr>
          <p:cNvPr id="139" name="Bacopasaponin C"/>
          <p:cNvSpPr txBox="1"/>
          <p:nvPr/>
        </p:nvSpPr>
        <p:spPr>
          <a:xfrm>
            <a:off x="4434271" y="4287470"/>
            <a:ext cx="1185120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Bacopasaponin C</a:t>
            </a:r>
          </a:p>
        </p:txBody>
      </p:sp>
      <p:sp>
        <p:nvSpPr>
          <p:cNvPr id="140" name="Bacomosaponin B"/>
          <p:cNvSpPr txBox="1"/>
          <p:nvPr/>
        </p:nvSpPr>
        <p:spPr>
          <a:xfrm>
            <a:off x="4408821" y="2636471"/>
            <a:ext cx="1236019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Bacomosaponin B</a:t>
            </a:r>
          </a:p>
        </p:txBody>
      </p:sp>
      <p:sp>
        <p:nvSpPr>
          <p:cNvPr id="141" name="Bacomosaponin A"/>
          <p:cNvSpPr txBox="1"/>
          <p:nvPr/>
        </p:nvSpPr>
        <p:spPr>
          <a:xfrm>
            <a:off x="4408821" y="1188648"/>
            <a:ext cx="1236019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Bacomosaponin A</a:t>
            </a:r>
          </a:p>
        </p:txBody>
      </p:sp>
      <p:sp>
        <p:nvSpPr>
          <p:cNvPr id="142" name="Bacopaside X"/>
          <p:cNvSpPr txBox="1"/>
          <p:nvPr/>
        </p:nvSpPr>
        <p:spPr>
          <a:xfrm>
            <a:off x="217321" y="8033949"/>
            <a:ext cx="964929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Bacopaside X</a:t>
            </a:r>
          </a:p>
        </p:txBody>
      </p:sp>
      <p:sp>
        <p:nvSpPr>
          <p:cNvPr id="143" name="Bacopaside VII"/>
          <p:cNvSpPr txBox="1"/>
          <p:nvPr/>
        </p:nvSpPr>
        <p:spPr>
          <a:xfrm>
            <a:off x="167948" y="6027349"/>
            <a:ext cx="1063675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Bacopaside VII</a:t>
            </a:r>
          </a:p>
        </p:txBody>
      </p:sp>
      <p:sp>
        <p:nvSpPr>
          <p:cNvPr id="144" name="Bacopaside II"/>
          <p:cNvSpPr txBox="1"/>
          <p:nvPr/>
        </p:nvSpPr>
        <p:spPr>
          <a:xfrm>
            <a:off x="412101" y="4020749"/>
            <a:ext cx="956370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Bacopaside II</a:t>
            </a:r>
          </a:p>
        </p:txBody>
      </p:sp>
      <p:sp>
        <p:nvSpPr>
          <p:cNvPr id="145" name="Bacomoside B1"/>
          <p:cNvSpPr txBox="1"/>
          <p:nvPr/>
        </p:nvSpPr>
        <p:spPr>
          <a:xfrm>
            <a:off x="452025" y="2636471"/>
            <a:ext cx="1083619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spcBef>
                <a:spcPts val="1200"/>
              </a:spcBef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Bacomoside B1</a:t>
            </a:r>
          </a:p>
        </p:txBody>
      </p:sp>
      <p:sp>
        <p:nvSpPr>
          <p:cNvPr id="146" name="Bacoside A3"/>
          <p:cNvSpPr txBox="1"/>
          <p:nvPr/>
        </p:nvSpPr>
        <p:spPr>
          <a:xfrm>
            <a:off x="549396" y="998170"/>
            <a:ext cx="888877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0215"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Bacoside A3</a:t>
            </a:r>
          </a:p>
        </p:txBody>
      </p:sp>
      <p:sp>
        <p:nvSpPr>
          <p:cNvPr id="147" name="Supplementary figure 1. Compounds reported to be found in  Bacopa monnieri extracts."/>
          <p:cNvSpPr txBox="1"/>
          <p:nvPr/>
        </p:nvSpPr>
        <p:spPr>
          <a:xfrm>
            <a:off x="484234" y="9024570"/>
            <a:ext cx="5489601" cy="285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0215">
              <a:defRPr sz="1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Supplementary figure 1. Compounds reported to be found in  </a:t>
            </a:r>
            <a:r>
              <a:rPr i="1"/>
              <a:t>Bacopa monnieri extracts.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