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9" r:id="rId2"/>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40"/>
    <p:restoredTop sz="94663"/>
  </p:normalViewPr>
  <p:slideViewPr>
    <p:cSldViewPr snapToGrid="0" snapToObjects="1">
      <p:cViewPr varScale="1">
        <p:scale>
          <a:sx n="115" d="100"/>
          <a:sy n="115" d="100"/>
        </p:scale>
        <p:origin x="224"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2E7F88-0FA3-D547-96CC-DCE0F86FE3CD}" type="datetimeFigureOut">
              <a:rPr kumimoji="1" lang="ja-JP" altLang="en-US" smtClean="0"/>
              <a:t>2020/8/19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DDDB20-6D6C-CC46-97CD-64582361EBBB}" type="slidenum">
              <a:rPr kumimoji="1" lang="ja-JP" altLang="en-US" smtClean="0"/>
              <a:t>‹#›</a:t>
            </a:fld>
            <a:endParaRPr kumimoji="1" lang="ja-JP" altLang="en-US"/>
          </a:p>
        </p:txBody>
      </p:sp>
    </p:spTree>
    <p:extLst>
      <p:ext uri="{BB962C8B-B14F-4D97-AF65-F5344CB8AC3E}">
        <p14:creationId xmlns:p14="http://schemas.microsoft.com/office/powerpoint/2010/main" val="40992595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364A1908-A7BE-2940-8B67-F8FB314D7D48}" type="datetimeFigureOut">
              <a:rPr kumimoji="1" lang="ja-JP" altLang="en-US" smtClean="0"/>
              <a:t>2020/8/19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5101578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64A1908-A7BE-2940-8B67-F8FB314D7D48}" type="datetimeFigureOut">
              <a:rPr kumimoji="1" lang="ja-JP" altLang="en-US" smtClean="0"/>
              <a:t>2020/8/19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1611816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64A1908-A7BE-2940-8B67-F8FB314D7D48}" type="datetimeFigureOut">
              <a:rPr kumimoji="1" lang="ja-JP" altLang="en-US" smtClean="0"/>
              <a:t>2020/8/19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14365367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64A1908-A7BE-2940-8B67-F8FB314D7D48}" type="datetimeFigureOut">
              <a:rPr kumimoji="1" lang="ja-JP" altLang="en-US" smtClean="0"/>
              <a:t>2020/8/19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19195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64A1908-A7BE-2940-8B67-F8FB314D7D48}" type="datetimeFigureOut">
              <a:rPr kumimoji="1" lang="ja-JP" altLang="en-US" smtClean="0"/>
              <a:t>2020/8/19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1087063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64A1908-A7BE-2940-8B67-F8FB314D7D48}" type="datetimeFigureOut">
              <a:rPr kumimoji="1" lang="ja-JP" altLang="en-US" smtClean="0"/>
              <a:t>2020/8/19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1628069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64A1908-A7BE-2940-8B67-F8FB314D7D48}" type="datetimeFigureOut">
              <a:rPr kumimoji="1" lang="ja-JP" altLang="en-US" smtClean="0"/>
              <a:t>2020/8/19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1874536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64A1908-A7BE-2940-8B67-F8FB314D7D48}" type="datetimeFigureOut">
              <a:rPr kumimoji="1" lang="ja-JP" altLang="en-US" smtClean="0"/>
              <a:t>2020/8/19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17532994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64A1908-A7BE-2940-8B67-F8FB314D7D48}" type="datetimeFigureOut">
              <a:rPr kumimoji="1" lang="ja-JP" altLang="en-US" smtClean="0"/>
              <a:t>2020/8/19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2080651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64A1908-A7BE-2940-8B67-F8FB314D7D48}" type="datetimeFigureOut">
              <a:rPr kumimoji="1" lang="ja-JP" altLang="en-US" smtClean="0"/>
              <a:t>2020/8/19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2035687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64A1908-A7BE-2940-8B67-F8FB314D7D48}" type="datetimeFigureOut">
              <a:rPr kumimoji="1" lang="ja-JP" altLang="en-US" smtClean="0"/>
              <a:t>2020/8/19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93625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4A1908-A7BE-2940-8B67-F8FB314D7D48}" type="datetimeFigureOut">
              <a:rPr kumimoji="1" lang="ja-JP" altLang="en-US" smtClean="0"/>
              <a:t>2020/8/19</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87F573-46E4-8E46-B931-FC6850B5EBFD}" type="slidenum">
              <a:rPr kumimoji="1" lang="ja-JP" altLang="en-US" smtClean="0"/>
              <a:t>‹#›</a:t>
            </a:fld>
            <a:endParaRPr kumimoji="1" lang="ja-JP" altLang="en-US"/>
          </a:p>
        </p:txBody>
      </p:sp>
    </p:spTree>
    <p:extLst>
      <p:ext uri="{BB962C8B-B14F-4D97-AF65-F5344CB8AC3E}">
        <p14:creationId xmlns:p14="http://schemas.microsoft.com/office/powerpoint/2010/main" val="1332065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3"/>
          <p:cNvCxnSpPr>
            <a:stCxn id="16" idx="2"/>
          </p:cNvCxnSpPr>
          <p:nvPr/>
        </p:nvCxnSpPr>
        <p:spPr>
          <a:xfrm flipH="1">
            <a:off x="1576552" y="4346409"/>
            <a:ext cx="158394" cy="3929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1980909" y="2838042"/>
            <a:ext cx="856183" cy="5353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H="1" flipV="1">
            <a:off x="5169231" y="2865131"/>
            <a:ext cx="695318" cy="50726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p:cNvSpPr txBox="1"/>
          <p:nvPr/>
        </p:nvSpPr>
        <p:spPr>
          <a:xfrm>
            <a:off x="2851966" y="2475845"/>
            <a:ext cx="2543166" cy="400110"/>
          </a:xfrm>
          <a:prstGeom prst="rect">
            <a:avLst/>
          </a:prstGeom>
          <a:noFill/>
        </p:spPr>
        <p:txBody>
          <a:bodyPr wrap="square" rtlCol="0">
            <a:spAutoFit/>
          </a:bodyPr>
          <a:lstStyle/>
          <a:p>
            <a:r>
              <a:rPr lang="en-US" altLang="ja-JP" sz="2000" dirty="0">
                <a:latin typeface="Times New Roman" charset="0"/>
                <a:ea typeface="Times New Roman" charset="0"/>
                <a:cs typeface="Times New Roman" charset="0"/>
              </a:rPr>
              <a:t>C</a:t>
            </a:r>
            <a:r>
              <a:rPr kumimoji="1" lang="en-US" altLang="ja-JP" sz="2000" dirty="0">
                <a:latin typeface="Times New Roman" charset="0"/>
                <a:ea typeface="Times New Roman" charset="0"/>
                <a:cs typeface="Times New Roman" charset="0"/>
              </a:rPr>
              <a:t>ontrol measurement</a:t>
            </a:r>
            <a:endParaRPr kumimoji="1" lang="ja-JP" altLang="en-US" sz="2000" dirty="0">
              <a:latin typeface="Times New Roman" charset="0"/>
              <a:ea typeface="Times New Roman" charset="0"/>
              <a:cs typeface="Times New Roman" charset="0"/>
            </a:endParaRPr>
          </a:p>
        </p:txBody>
      </p:sp>
      <p:sp>
        <p:nvSpPr>
          <p:cNvPr id="15" name="Rectangle 39"/>
          <p:cNvSpPr>
            <a:spLocks noChangeArrowheads="1"/>
          </p:cNvSpPr>
          <p:nvPr/>
        </p:nvSpPr>
        <p:spPr bwMode="auto">
          <a:xfrm>
            <a:off x="7824555" y="3386789"/>
            <a:ext cx="3149601" cy="98759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a:spcBef>
                <a:spcPct val="0"/>
              </a:spcBef>
              <a:buFontTx/>
              <a:buNone/>
            </a:pPr>
            <a:r>
              <a:rPr lang="en-US" altLang="ja-JP" sz="1800" dirty="0" err="1">
                <a:latin typeface="Times New Roman" charset="0"/>
                <a:ea typeface="Times New Roman" charset="0"/>
                <a:cs typeface="Times New Roman" charset="0"/>
              </a:rPr>
              <a:t>Medictaion</a:t>
            </a:r>
            <a:r>
              <a:rPr lang="en-US" altLang="ja-JP" sz="1800" dirty="0">
                <a:latin typeface="Times New Roman" charset="0"/>
                <a:ea typeface="Times New Roman" charset="0"/>
                <a:cs typeface="Times New Roman" charset="0"/>
              </a:rPr>
              <a:t> of</a:t>
            </a:r>
          </a:p>
          <a:p>
            <a:pPr algn="ctr">
              <a:spcBef>
                <a:spcPct val="0"/>
              </a:spcBef>
              <a:buFontTx/>
              <a:buNone/>
            </a:pPr>
            <a:r>
              <a:rPr lang="en-US" altLang="ja-JP" sz="1800" dirty="0">
                <a:latin typeface="Times New Roman" charset="0"/>
                <a:ea typeface="Times New Roman" charset="0"/>
                <a:cs typeface="Times New Roman" charset="0"/>
              </a:rPr>
              <a:t>fall down date</a:t>
            </a:r>
          </a:p>
        </p:txBody>
      </p:sp>
      <p:sp>
        <p:nvSpPr>
          <p:cNvPr id="16" name="Rectangle 39"/>
          <p:cNvSpPr>
            <a:spLocks noChangeArrowheads="1"/>
          </p:cNvSpPr>
          <p:nvPr/>
        </p:nvSpPr>
        <p:spPr bwMode="auto">
          <a:xfrm>
            <a:off x="160145" y="3358815"/>
            <a:ext cx="3149601" cy="98759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a:spcBef>
                <a:spcPct val="0"/>
              </a:spcBef>
              <a:buFontTx/>
              <a:buNone/>
            </a:pPr>
            <a:r>
              <a:rPr lang="en-US" altLang="ja-JP" sz="1800" dirty="0">
                <a:latin typeface="Times New Roman" charset="0"/>
                <a:ea typeface="Times New Roman" charset="0"/>
                <a:cs typeface="Times New Roman" charset="0"/>
              </a:rPr>
              <a:t>Medication of </a:t>
            </a:r>
          </a:p>
          <a:p>
            <a:pPr algn="ctr">
              <a:spcBef>
                <a:spcPct val="0"/>
              </a:spcBef>
              <a:buFontTx/>
              <a:buNone/>
            </a:pPr>
            <a:r>
              <a:rPr lang="en-US" altLang="ja-JP" sz="1800" dirty="0">
                <a:latin typeface="Times New Roman" charset="0"/>
                <a:ea typeface="Times New Roman" charset="0"/>
                <a:cs typeface="Times New Roman" charset="0"/>
              </a:rPr>
              <a:t>hospitalize date</a:t>
            </a:r>
          </a:p>
        </p:txBody>
      </p:sp>
      <p:sp>
        <p:nvSpPr>
          <p:cNvPr id="17" name="Rectangle 39"/>
          <p:cNvSpPr>
            <a:spLocks noChangeArrowheads="1"/>
          </p:cNvSpPr>
          <p:nvPr/>
        </p:nvSpPr>
        <p:spPr bwMode="auto">
          <a:xfrm>
            <a:off x="3866220" y="3401018"/>
            <a:ext cx="3149601" cy="988566"/>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Arial" charset="0"/>
                <a:ea typeface="ＭＳ Ｐゴシック" charset="-128"/>
              </a:defRPr>
            </a:lvl1pPr>
            <a:lvl2pPr marL="742950" indent="-285750">
              <a:spcBef>
                <a:spcPct val="20000"/>
              </a:spcBef>
              <a:buChar char="–"/>
              <a:defRPr kumimoji="1" sz="2800">
                <a:solidFill>
                  <a:schemeClr val="tx1"/>
                </a:solidFill>
                <a:latin typeface="Arial" charset="0"/>
                <a:ea typeface="ＭＳ Ｐゴシック" charset="-128"/>
              </a:defRPr>
            </a:lvl2pPr>
            <a:lvl3pPr marL="1143000" indent="-228600">
              <a:spcBef>
                <a:spcPct val="20000"/>
              </a:spcBef>
              <a:buChar char="•"/>
              <a:defRPr kumimoji="1" sz="2400">
                <a:solidFill>
                  <a:schemeClr val="tx1"/>
                </a:solidFill>
                <a:latin typeface="Arial" charset="0"/>
                <a:ea typeface="ＭＳ Ｐゴシック" charset="-128"/>
              </a:defRPr>
            </a:lvl3pPr>
            <a:lvl4pPr marL="1600200" indent="-228600">
              <a:spcBef>
                <a:spcPct val="20000"/>
              </a:spcBef>
              <a:buChar char="–"/>
              <a:defRPr kumimoji="1" sz="2000">
                <a:solidFill>
                  <a:schemeClr val="tx1"/>
                </a:solidFill>
                <a:latin typeface="Arial" charset="0"/>
                <a:ea typeface="ＭＳ Ｐゴシック" charset="-128"/>
              </a:defRPr>
            </a:lvl4pPr>
            <a:lvl5pPr marL="2057400" indent="-228600">
              <a:spcBef>
                <a:spcPct val="20000"/>
              </a:spcBef>
              <a:buChar char="»"/>
              <a:defRPr kumimoji="1" sz="2000">
                <a:solidFill>
                  <a:schemeClr val="tx1"/>
                </a:solidFill>
                <a:latin typeface="Arial"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Arial" charset="0"/>
                <a:ea typeface="ＭＳ Ｐゴシック" charset="-128"/>
              </a:defRPr>
            </a:lvl9pPr>
          </a:lstStyle>
          <a:p>
            <a:pPr algn="ctr">
              <a:spcBef>
                <a:spcPct val="0"/>
              </a:spcBef>
              <a:buFontTx/>
              <a:buNone/>
            </a:pPr>
            <a:r>
              <a:rPr lang="en-US" altLang="ja-JP" sz="1600" dirty="0">
                <a:latin typeface="Times New Roman" charset="0"/>
                <a:ea typeface="Times New Roman" charset="0"/>
                <a:cs typeface="Times New Roman" charset="0"/>
              </a:rPr>
              <a:t>Medication of</a:t>
            </a:r>
          </a:p>
          <a:p>
            <a:pPr algn="ctr">
              <a:spcBef>
                <a:spcPct val="0"/>
              </a:spcBef>
              <a:buFontTx/>
              <a:buNone/>
            </a:pPr>
            <a:r>
              <a:rPr lang="en-US" altLang="ja-JP" sz="1600" dirty="0">
                <a:latin typeface="Times New Roman" charset="0"/>
                <a:ea typeface="Times New Roman" charset="0"/>
                <a:cs typeface="Times New Roman" charset="0"/>
              </a:rPr>
              <a:t>intermediate date </a:t>
            </a:r>
          </a:p>
          <a:p>
            <a:pPr algn="ctr">
              <a:spcBef>
                <a:spcPct val="0"/>
              </a:spcBef>
              <a:buFontTx/>
              <a:buNone/>
            </a:pPr>
            <a:r>
              <a:rPr lang="en-US" altLang="ja-JP" sz="1600" dirty="0">
                <a:latin typeface="Times New Roman" charset="0"/>
                <a:ea typeface="Times New Roman" charset="0"/>
                <a:cs typeface="Times New Roman" charset="0"/>
              </a:rPr>
              <a:t>between fall down and </a:t>
            </a:r>
          </a:p>
          <a:p>
            <a:pPr algn="ctr">
              <a:spcBef>
                <a:spcPct val="0"/>
              </a:spcBef>
              <a:buFontTx/>
              <a:buNone/>
            </a:pPr>
            <a:r>
              <a:rPr lang="en-US" altLang="ja-JP" sz="1600" dirty="0">
                <a:latin typeface="Times New Roman" charset="0"/>
                <a:ea typeface="Times New Roman" charset="0"/>
                <a:cs typeface="Times New Roman" charset="0"/>
              </a:rPr>
              <a:t>hospitalize date</a:t>
            </a:r>
          </a:p>
        </p:txBody>
      </p:sp>
      <p:sp>
        <p:nvSpPr>
          <p:cNvPr id="2" name="タイトル 1"/>
          <p:cNvSpPr>
            <a:spLocks noGrp="1"/>
          </p:cNvSpPr>
          <p:nvPr>
            <p:ph type="title"/>
          </p:nvPr>
        </p:nvSpPr>
        <p:spPr>
          <a:xfrm>
            <a:off x="542939" y="876119"/>
            <a:ext cx="5048969" cy="1138381"/>
          </a:xfrm>
        </p:spPr>
        <p:txBody>
          <a:bodyPr>
            <a:normAutofit/>
          </a:bodyPr>
          <a:lstStyle/>
          <a:p>
            <a:r>
              <a:rPr kumimoji="1" lang="en-US" altLang="ja-JP" sz="2800">
                <a:latin typeface="Times New Roman" charset="0"/>
                <a:ea typeface="Times New Roman" charset="0"/>
                <a:cs typeface="Times New Roman" charset="0"/>
              </a:rPr>
              <a:t>S1 </a:t>
            </a:r>
            <a:r>
              <a:rPr lang="en-US" altLang="ja-JP" sz="2800">
                <a:latin typeface="Times New Roman" charset="0"/>
                <a:ea typeface="Times New Roman" charset="0"/>
                <a:cs typeface="Times New Roman" charset="0"/>
              </a:rPr>
              <a:t>F</a:t>
            </a:r>
            <a:r>
              <a:rPr kumimoji="1" lang="en-US" altLang="ja-JP" sz="2800">
                <a:latin typeface="Times New Roman" charset="0"/>
                <a:ea typeface="Times New Roman" charset="0"/>
                <a:cs typeface="Times New Roman" charset="0"/>
              </a:rPr>
              <a:t>igure.</a:t>
            </a:r>
            <a:br>
              <a:rPr kumimoji="1" lang="en-US" altLang="ja-JP" sz="2800" dirty="0">
                <a:latin typeface="Times New Roman" charset="0"/>
                <a:ea typeface="Times New Roman" charset="0"/>
                <a:cs typeface="Times New Roman" charset="0"/>
              </a:rPr>
            </a:br>
            <a:r>
              <a:rPr lang="en-US" altLang="ja-JP" sz="2800" dirty="0">
                <a:latin typeface="Times New Roman" charset="0"/>
                <a:ea typeface="Times New Roman" charset="0"/>
                <a:cs typeface="Times New Roman" charset="0"/>
              </a:rPr>
              <a:t>Design of case-crossover study.</a:t>
            </a:r>
            <a:endParaRPr kumimoji="1" lang="ja-JP" altLang="en-US" sz="2800" dirty="0">
              <a:latin typeface="Times New Roman" charset="0"/>
              <a:ea typeface="Times New Roman" charset="0"/>
              <a:cs typeface="Times New Roman" charset="0"/>
            </a:endParaRPr>
          </a:p>
        </p:txBody>
      </p:sp>
      <p:sp>
        <p:nvSpPr>
          <p:cNvPr id="21" name="テキスト ボックス 20"/>
          <p:cNvSpPr txBox="1"/>
          <p:nvPr/>
        </p:nvSpPr>
        <p:spPr>
          <a:xfrm>
            <a:off x="8452675" y="2530037"/>
            <a:ext cx="2543166" cy="400110"/>
          </a:xfrm>
          <a:prstGeom prst="rect">
            <a:avLst/>
          </a:prstGeom>
          <a:noFill/>
        </p:spPr>
        <p:txBody>
          <a:bodyPr wrap="square" rtlCol="0">
            <a:spAutoFit/>
          </a:bodyPr>
          <a:lstStyle/>
          <a:p>
            <a:pPr algn="ctr"/>
            <a:r>
              <a:rPr kumimoji="1" lang="en-US" altLang="ja-JP" sz="2000" dirty="0">
                <a:latin typeface="Times New Roman" charset="0"/>
                <a:ea typeface="Times New Roman" charset="0"/>
                <a:cs typeface="Times New Roman" charset="0"/>
              </a:rPr>
              <a:t>Case measurement</a:t>
            </a:r>
            <a:endParaRPr kumimoji="1" lang="ja-JP" altLang="en-US" sz="2000" dirty="0">
              <a:latin typeface="Times New Roman" charset="0"/>
              <a:ea typeface="Times New Roman" charset="0"/>
              <a:cs typeface="Times New Roman" charset="0"/>
            </a:endParaRPr>
          </a:p>
        </p:txBody>
      </p:sp>
      <p:cxnSp>
        <p:nvCxnSpPr>
          <p:cNvPr id="26" name="直線コネクタ 25"/>
          <p:cNvCxnSpPr/>
          <p:nvPr/>
        </p:nvCxnSpPr>
        <p:spPr>
          <a:xfrm flipH="1">
            <a:off x="9305489" y="4373656"/>
            <a:ext cx="2" cy="3656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a:stCxn id="15" idx="0"/>
            <a:endCxn id="21" idx="2"/>
          </p:cNvCxnSpPr>
          <p:nvPr/>
        </p:nvCxnSpPr>
        <p:spPr>
          <a:xfrm flipV="1">
            <a:off x="9399356" y="2930147"/>
            <a:ext cx="324902" cy="4566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テキスト ボックス 2"/>
          <p:cNvSpPr txBox="1"/>
          <p:nvPr/>
        </p:nvSpPr>
        <p:spPr>
          <a:xfrm>
            <a:off x="542938" y="6349295"/>
            <a:ext cx="10643221" cy="461665"/>
          </a:xfrm>
          <a:prstGeom prst="rect">
            <a:avLst/>
          </a:prstGeom>
          <a:noFill/>
        </p:spPr>
        <p:txBody>
          <a:bodyPr wrap="square" rtlCol="0">
            <a:spAutoFit/>
          </a:bodyPr>
          <a:lstStyle/>
          <a:p>
            <a:r>
              <a:rPr lang="en-US" altLang="ja-JP" sz="1200" dirty="0">
                <a:latin typeface="Times New Roman" charset="0"/>
                <a:ea typeface="Times New Roman" charset="0"/>
                <a:cs typeface="Times New Roman" charset="0"/>
              </a:rPr>
              <a:t>In </a:t>
            </a:r>
            <a:r>
              <a:rPr lang="en-US" altLang="ja-JP" sz="1200">
                <a:latin typeface="Times New Roman" charset="0"/>
                <a:ea typeface="Times New Roman" charset="0"/>
                <a:cs typeface="Times New Roman" charset="0"/>
              </a:rPr>
              <a:t>the case-crossover </a:t>
            </a:r>
            <a:r>
              <a:rPr lang="en-US" altLang="ja-JP" sz="1200" dirty="0">
                <a:latin typeface="Times New Roman" charset="0"/>
                <a:ea typeface="Times New Roman" charset="0"/>
                <a:cs typeface="Times New Roman" charset="0"/>
              </a:rPr>
              <a:t>study, internal medications of hospitalization and that of the middle date between hospitalization and falling were measured as an exposure of controls, internal medications at falling was measured as an exposure of cases.</a:t>
            </a:r>
            <a:endParaRPr kumimoji="1" lang="ja-JP" altLang="en-US" sz="1200" dirty="0">
              <a:latin typeface="Times New Roman" charset="0"/>
              <a:ea typeface="Times New Roman" charset="0"/>
              <a:cs typeface="Times New Roman" charset="0"/>
            </a:endParaRPr>
          </a:p>
        </p:txBody>
      </p:sp>
      <p:cxnSp>
        <p:nvCxnSpPr>
          <p:cNvPr id="14" name="直線コネクタ 13"/>
          <p:cNvCxnSpPr/>
          <p:nvPr/>
        </p:nvCxnSpPr>
        <p:spPr>
          <a:xfrm>
            <a:off x="160145" y="4743314"/>
            <a:ext cx="11853179" cy="20088"/>
          </a:xfrm>
          <a:prstGeom prst="line">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p:nvSpPr>
        <p:spPr>
          <a:xfrm>
            <a:off x="339674" y="5381573"/>
            <a:ext cx="2473754" cy="369332"/>
          </a:xfrm>
          <a:prstGeom prst="rect">
            <a:avLst/>
          </a:prstGeom>
          <a:noFill/>
          <a:ln>
            <a:solidFill>
              <a:schemeClr val="tx1"/>
            </a:solidFill>
          </a:ln>
        </p:spPr>
        <p:txBody>
          <a:bodyPr wrap="none" rtlCol="0">
            <a:spAutoFit/>
          </a:bodyPr>
          <a:lstStyle/>
          <a:p>
            <a:r>
              <a:rPr lang="en-US" altLang="ja-JP" dirty="0">
                <a:latin typeface="Times New Roman" charset="0"/>
                <a:ea typeface="Times New Roman" charset="0"/>
                <a:cs typeface="Times New Roman" charset="0"/>
              </a:rPr>
              <a:t>Patient was hospitalized.</a:t>
            </a:r>
            <a:endParaRPr kumimoji="1" lang="ja-JP" altLang="en-US" dirty="0">
              <a:latin typeface="Times New Roman" charset="0"/>
              <a:ea typeface="Times New Roman" charset="0"/>
              <a:cs typeface="Times New Roman" charset="0"/>
            </a:endParaRPr>
          </a:p>
        </p:txBody>
      </p:sp>
      <p:cxnSp>
        <p:nvCxnSpPr>
          <p:cNvPr id="19" name="直線コネクタ 18"/>
          <p:cNvCxnSpPr>
            <a:stCxn id="7" idx="0"/>
            <a:endCxn id="35" idx="0"/>
          </p:cNvCxnSpPr>
          <p:nvPr/>
        </p:nvCxnSpPr>
        <p:spPr>
          <a:xfrm flipV="1">
            <a:off x="1576551" y="4731268"/>
            <a:ext cx="2" cy="65030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8068612" y="5391013"/>
            <a:ext cx="1877437" cy="369332"/>
          </a:xfrm>
          <a:prstGeom prst="rect">
            <a:avLst/>
          </a:prstGeom>
          <a:noFill/>
          <a:ln>
            <a:solidFill>
              <a:schemeClr val="tx1"/>
            </a:solidFill>
          </a:ln>
        </p:spPr>
        <p:txBody>
          <a:bodyPr wrap="none" rtlCol="0">
            <a:spAutoFit/>
          </a:bodyPr>
          <a:lstStyle/>
          <a:p>
            <a:r>
              <a:rPr lang="en-US" altLang="ja-JP" dirty="0">
                <a:latin typeface="Times New Roman" charset="0"/>
                <a:ea typeface="Times New Roman" charset="0"/>
                <a:cs typeface="Times New Roman" charset="0"/>
              </a:rPr>
              <a:t>Patient fell down.</a:t>
            </a:r>
            <a:endParaRPr kumimoji="1" lang="ja-JP" altLang="en-US" dirty="0">
              <a:latin typeface="Times New Roman" charset="0"/>
              <a:ea typeface="Times New Roman" charset="0"/>
              <a:cs typeface="Times New Roman" charset="0"/>
            </a:endParaRPr>
          </a:p>
        </p:txBody>
      </p:sp>
      <p:cxnSp>
        <p:nvCxnSpPr>
          <p:cNvPr id="27" name="直線コネクタ 26"/>
          <p:cNvCxnSpPr/>
          <p:nvPr/>
        </p:nvCxnSpPr>
        <p:spPr>
          <a:xfrm flipV="1">
            <a:off x="9305490" y="4781382"/>
            <a:ext cx="0" cy="63006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a:endCxn id="65" idx="0"/>
          </p:cNvCxnSpPr>
          <p:nvPr/>
        </p:nvCxnSpPr>
        <p:spPr>
          <a:xfrm flipH="1">
            <a:off x="5441020" y="4408197"/>
            <a:ext cx="4" cy="977708"/>
          </a:xfrm>
          <a:prstGeom prst="line">
            <a:avLst/>
          </a:prstGeom>
          <a:ln w="41275">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35" name="左大かっこ 34"/>
          <p:cNvSpPr/>
          <p:nvPr/>
        </p:nvSpPr>
        <p:spPr>
          <a:xfrm rot="16200000">
            <a:off x="3383469" y="2924352"/>
            <a:ext cx="250636" cy="3864468"/>
          </a:xfrm>
          <a:prstGeom prst="leftBracket">
            <a:avLst>
              <a:gd name="adj" fmla="val 304683"/>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2" name="左大かっこ 41"/>
          <p:cNvSpPr/>
          <p:nvPr/>
        </p:nvSpPr>
        <p:spPr>
          <a:xfrm rot="16200000">
            <a:off x="7247937" y="2919737"/>
            <a:ext cx="250636" cy="3864468"/>
          </a:xfrm>
          <a:prstGeom prst="leftBracket">
            <a:avLst>
              <a:gd name="adj" fmla="val 304683"/>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cxnSp>
        <p:nvCxnSpPr>
          <p:cNvPr id="45" name="直線コネクタ 44"/>
          <p:cNvCxnSpPr/>
          <p:nvPr/>
        </p:nvCxnSpPr>
        <p:spPr>
          <a:xfrm flipV="1">
            <a:off x="3564415" y="4898714"/>
            <a:ext cx="0" cy="1742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flipV="1">
            <a:off x="3511866" y="4909222"/>
            <a:ext cx="0" cy="1742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flipV="1">
            <a:off x="7495295" y="4903962"/>
            <a:ext cx="0" cy="1742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flipV="1">
            <a:off x="7537333" y="4898702"/>
            <a:ext cx="0" cy="1742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4" name="テキスト ボックス 53"/>
          <p:cNvSpPr txBox="1"/>
          <p:nvPr/>
        </p:nvSpPr>
        <p:spPr>
          <a:xfrm>
            <a:off x="10236360" y="5391013"/>
            <a:ext cx="1879682" cy="369332"/>
          </a:xfrm>
          <a:prstGeom prst="rect">
            <a:avLst/>
          </a:prstGeom>
          <a:noFill/>
          <a:ln>
            <a:solidFill>
              <a:schemeClr val="tx1"/>
            </a:solidFill>
          </a:ln>
        </p:spPr>
        <p:txBody>
          <a:bodyPr wrap="none" rtlCol="0">
            <a:spAutoFit/>
          </a:bodyPr>
          <a:lstStyle/>
          <a:p>
            <a:r>
              <a:rPr lang="en-US" altLang="ja-JP" dirty="0">
                <a:latin typeface="Times New Roman" charset="0"/>
                <a:ea typeface="Times New Roman" charset="0"/>
                <a:cs typeface="Times New Roman" charset="0"/>
              </a:rPr>
              <a:t>Patient discharged</a:t>
            </a:r>
            <a:endParaRPr kumimoji="1" lang="ja-JP" altLang="en-US" dirty="0">
              <a:latin typeface="Times New Roman" charset="0"/>
              <a:ea typeface="Times New Roman" charset="0"/>
              <a:cs typeface="Times New Roman" charset="0"/>
            </a:endParaRPr>
          </a:p>
        </p:txBody>
      </p:sp>
      <p:cxnSp>
        <p:nvCxnSpPr>
          <p:cNvPr id="57" name="直線コネクタ 56"/>
          <p:cNvCxnSpPr>
            <a:stCxn id="54" idx="0"/>
          </p:cNvCxnSpPr>
          <p:nvPr/>
        </p:nvCxnSpPr>
        <p:spPr>
          <a:xfrm flipV="1">
            <a:off x="11176201" y="4775448"/>
            <a:ext cx="538004" cy="6155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4317614" y="5385905"/>
            <a:ext cx="2246812" cy="923330"/>
          </a:xfrm>
          <a:prstGeom prst="rect">
            <a:avLst/>
          </a:prstGeom>
          <a:noFill/>
          <a:ln>
            <a:solidFill>
              <a:schemeClr val="tx1"/>
            </a:solidFill>
          </a:ln>
        </p:spPr>
        <p:txBody>
          <a:bodyPr wrap="square" rtlCol="0">
            <a:spAutoFit/>
          </a:bodyPr>
          <a:lstStyle/>
          <a:p>
            <a:r>
              <a:rPr kumimoji="1" lang="en-US" altLang="ja-JP" dirty="0">
                <a:latin typeface="Times New Roman" charset="0"/>
                <a:ea typeface="Times New Roman" charset="0"/>
                <a:cs typeface="Times New Roman" charset="0"/>
              </a:rPr>
              <a:t>Intermediate date between </a:t>
            </a:r>
            <a:r>
              <a:rPr lang="en-US" altLang="ja-JP" dirty="0">
                <a:latin typeface="Times New Roman" charset="0"/>
                <a:ea typeface="Times New Roman" charset="0"/>
                <a:cs typeface="Times New Roman" charset="0"/>
              </a:rPr>
              <a:t>fall down and hospitalized date.</a:t>
            </a:r>
            <a:endParaRPr kumimoji="1" lang="ja-JP" altLang="en-US" dirty="0">
              <a:latin typeface="Times New Roman" charset="0"/>
              <a:ea typeface="Times New Roman" charset="0"/>
              <a:cs typeface="Times New Roman" charset="0"/>
            </a:endParaRPr>
          </a:p>
        </p:txBody>
      </p:sp>
      <p:sp>
        <p:nvSpPr>
          <p:cNvPr id="68" name="テキスト ボックス 67"/>
          <p:cNvSpPr txBox="1"/>
          <p:nvPr/>
        </p:nvSpPr>
        <p:spPr>
          <a:xfrm>
            <a:off x="74815" y="4759891"/>
            <a:ext cx="1196097" cy="369332"/>
          </a:xfrm>
          <a:prstGeom prst="rect">
            <a:avLst/>
          </a:prstGeom>
          <a:noFill/>
        </p:spPr>
        <p:txBody>
          <a:bodyPr wrap="none" rtlCol="0">
            <a:spAutoFit/>
          </a:bodyPr>
          <a:lstStyle/>
          <a:p>
            <a:r>
              <a:rPr kumimoji="1" lang="en-US" altLang="ja-JP" dirty="0">
                <a:latin typeface="Times New Roman" charset="0"/>
                <a:ea typeface="Times New Roman" charset="0"/>
                <a:cs typeface="Times New Roman" charset="0"/>
              </a:rPr>
              <a:t>Time trend</a:t>
            </a:r>
            <a:endParaRPr kumimoji="1" lang="ja-JP" altLang="en-US" dirty="0">
              <a:latin typeface="Times New Roman" charset="0"/>
              <a:ea typeface="Times New Roman" charset="0"/>
              <a:cs typeface="Times New Roman" charset="0"/>
            </a:endParaRPr>
          </a:p>
        </p:txBody>
      </p:sp>
      <p:sp>
        <p:nvSpPr>
          <p:cNvPr id="75" name="左右矢印 74"/>
          <p:cNvSpPr/>
          <p:nvPr/>
        </p:nvSpPr>
        <p:spPr>
          <a:xfrm>
            <a:off x="5472552" y="2530037"/>
            <a:ext cx="3182717" cy="373664"/>
          </a:xfrm>
          <a:prstGeom prst="leftRightArrow">
            <a:avLst/>
          </a:prstGeom>
          <a:solidFill>
            <a:schemeClr val="tx1"/>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テキスト ボックス 75"/>
          <p:cNvSpPr txBox="1"/>
          <p:nvPr/>
        </p:nvSpPr>
        <p:spPr>
          <a:xfrm>
            <a:off x="6094734" y="2026883"/>
            <a:ext cx="1938351" cy="523220"/>
          </a:xfrm>
          <a:prstGeom prst="rect">
            <a:avLst/>
          </a:prstGeom>
          <a:noFill/>
        </p:spPr>
        <p:txBody>
          <a:bodyPr wrap="none" rtlCol="0">
            <a:spAutoFit/>
          </a:bodyPr>
          <a:lstStyle/>
          <a:p>
            <a:r>
              <a:rPr kumimoji="1" lang="en-US" altLang="ja-JP" sz="2800" dirty="0">
                <a:latin typeface="Times New Roman" charset="0"/>
                <a:ea typeface="Times New Roman" charset="0"/>
                <a:cs typeface="Times New Roman" charset="0"/>
              </a:rPr>
              <a:t>Comparison</a:t>
            </a:r>
            <a:endParaRPr kumimoji="1" lang="ja-JP" altLang="en-US" sz="2800" dirty="0">
              <a:latin typeface="Times New Roman" charset="0"/>
              <a:ea typeface="Times New Roman" charset="0"/>
              <a:cs typeface="Times New Roman" charset="0"/>
            </a:endParaRPr>
          </a:p>
        </p:txBody>
      </p:sp>
    </p:spTree>
    <p:extLst>
      <p:ext uri="{BB962C8B-B14F-4D97-AF65-F5344CB8AC3E}">
        <p14:creationId xmlns:p14="http://schemas.microsoft.com/office/powerpoint/2010/main" val="2078979312"/>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239</TotalTime>
  <Words>93</Words>
  <Application>Microsoft Macintosh PowerPoint</Application>
  <PresentationFormat>ワイド画面</PresentationFormat>
  <Paragraphs>18</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Yu Gothic</vt:lpstr>
      <vt:lpstr>Yu Gothic Light</vt:lpstr>
      <vt:lpstr>Arial</vt:lpstr>
      <vt:lpstr>Times New Roman</vt:lpstr>
      <vt:lpstr>ホワイト</vt:lpstr>
      <vt:lpstr>S1 Figure. Design of case-crossover study.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石橋 由基</dc:creator>
  <cp:lastModifiedBy>石橋 由基</cp:lastModifiedBy>
  <cp:revision>22</cp:revision>
  <dcterms:created xsi:type="dcterms:W3CDTF">2019-01-31T07:10:06Z</dcterms:created>
  <dcterms:modified xsi:type="dcterms:W3CDTF">2020-08-19T05:47:53Z</dcterms:modified>
</cp:coreProperties>
</file>