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78"/>
    <p:restoredTop sz="94627"/>
  </p:normalViewPr>
  <p:slideViewPr>
    <p:cSldViewPr snapToGrid="0">
      <p:cViewPr varScale="1">
        <p:scale>
          <a:sx n="128" d="100"/>
          <a:sy n="128" d="100"/>
        </p:scale>
        <p:origin x="64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79B28C-8C05-4251-8EC8-B80D205FB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9899701-7BAD-4C14-979B-AD751986D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3B5AA6-D103-48EE-97CD-316E2788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B67C6B-6DA3-4D86-9874-4172BBB24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E3C9E-4B57-4F70-9A8F-3111A4E6C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223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8DE321-CA59-490D-9E8D-3BD822A95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F1AC31-5C25-433E-8E72-779CB4395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B80E7-0800-44AA-A113-F0E257D0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512983-0EC6-410D-9EBF-624D752B7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BAA4D8-CE61-481E-BE68-481359541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737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D993F2-84DE-4192-BB9B-6A63F0C040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C77CF5-145F-41EC-8030-148F4ADDD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6C22EA-6457-4143-8F14-8AEC37342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B9AFF6-6927-413F-A7EC-09167346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CA7B7D-5F71-4BA2-93C4-B48FC57A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407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164990-E434-4A57-BEDE-52960D2D6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F20749-2FFD-4B32-AA46-612F6BDE3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D9709F-8FB0-4247-95CE-F4A990218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724B7F-8ED6-4798-88BD-23196914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11548E-0A65-48D3-88BD-E410C73E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5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778D12-33D9-4369-A47A-0B58F7711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29083D7-072D-41B6-9688-F591F0C97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BF73EA-9A0C-464A-B4C6-8B7D91046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45DE11-DC44-4674-A529-CF5A0A06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F37C1-0C97-4A4A-BD6E-EB5F37C70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00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9AE74D-B65F-440F-9722-C0C1D383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2DB09B-51C8-4179-8B4A-3602B7BC3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6CD097D-0512-4E16-96D2-B59D7F525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E199EAB-FBF7-4858-B6C1-ED2E2D5BE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14DF63-73D9-4F48-8788-904C0B4B6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96B8DB-3004-49B2-A13E-97FB26967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96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25860A-87F9-405D-A62C-714CD8BA3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C8BD54-907B-48A5-9B8C-00DCF0776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6DF2E3-99C9-4159-9DC9-3E2F524A6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A38DEC4-69E0-4459-84F3-0338071538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092B43-C17F-4113-A78B-398A90274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7A9948-140E-48EF-8279-4BFDAA5C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57E518-4376-4C56-B9DF-57E1825E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8E6D79-E7C4-448F-87FD-07F159FE9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796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92E943-65F0-483D-B294-2CD8855D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D534591-1DFC-4CD6-B630-8C0AD908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3619BF-6E35-4141-B5B2-340A9AF4C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7420483-77F5-458C-97EF-B013BDBD8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160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FE9BBE0-435C-4F8F-A62C-D2F83B2C0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86BDCEB-86C3-4B1A-A8E8-A785CE97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2AC5A0-EAA1-48B7-B635-67EB3A26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1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892D7D-0098-4DD2-A6CC-2728B622C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B07D25-8CB5-4E88-A931-33698080F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58BAC1-4284-41E0-8D9A-19424F2F2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6F36CF3-6B58-4AFC-8703-292C0D639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A39CFC2-B1DE-4E06-B90C-C9E991D70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66EE98-8057-4741-969C-D9A6ACBD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9214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F62855-9E51-4D36-B92D-B4B5A9D61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F5DFD1B-7138-4539-99C2-04A03E68C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CCCF28A-7ECF-452A-AC9B-CF2DCE6597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328100-30B7-488E-9E50-C08658A5F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891130-4333-4910-8B9E-9FE1DB383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E7BF07-4493-4997-BFD9-E96AFCA0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09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69345D2-344D-4563-965C-DAE5E1F0F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1CB7F6-DD1D-41F3-8A53-031D2822D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6B0DF8-D396-4F10-981E-F62AEE5A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36FC-E2B5-4C79-B056-A5558F32AAD7}" type="datetimeFigureOut">
              <a:rPr lang="es-ES" smtClean="0"/>
              <a:t>18/6/20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A5EC5C-C6E1-417E-8B9D-1ED78175E1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77BB70-1AFB-4C49-B775-24A36B55C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A5C4A-8824-4327-82B4-1A8F6D71933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5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DC5D5C6A-0DFC-4A8E-AEB2-B84F62D2E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92096"/>
              </p:ext>
            </p:extLst>
          </p:nvPr>
        </p:nvGraphicFramePr>
        <p:xfrm>
          <a:off x="117777" y="110224"/>
          <a:ext cx="11844003" cy="67360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947538">
                  <a:extLst>
                    <a:ext uri="{9D8B030D-6E8A-4147-A177-3AD203B41FA5}">
                      <a16:colId xmlns:a16="http://schemas.microsoft.com/office/drawing/2014/main" val="693957003"/>
                    </a:ext>
                  </a:extLst>
                </a:gridCol>
                <a:gridCol w="752903">
                  <a:extLst>
                    <a:ext uri="{9D8B030D-6E8A-4147-A177-3AD203B41FA5}">
                      <a16:colId xmlns:a16="http://schemas.microsoft.com/office/drawing/2014/main" val="239894496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1930168085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4269940022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1885128524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3090403163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1729763906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4274704860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32065452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3734093851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2308257552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2281201237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2194382041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745474724"/>
                    </a:ext>
                  </a:extLst>
                </a:gridCol>
                <a:gridCol w="780274">
                  <a:extLst>
                    <a:ext uri="{9D8B030D-6E8A-4147-A177-3AD203B41FA5}">
                      <a16:colId xmlns:a16="http://schemas.microsoft.com/office/drawing/2014/main" val="36908087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600" kern="1200" baseline="0" noProof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80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</a:p>
                  </a:txBody>
                  <a:tcPr marL="54849" marR="54849" marT="0" marB="0"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9" marR="54849" marT="0" marB="0"/>
                </a:tc>
                <a:extLst>
                  <a:ext uri="{0D108BD9-81ED-4DB2-BD59-A6C34878D82A}">
                    <a16:rowId xmlns:a16="http://schemas.microsoft.com/office/drawing/2014/main" val="1274157005"/>
                  </a:ext>
                </a:extLst>
              </a:tr>
              <a:tr h="210490">
                <a:tc>
                  <a:txBody>
                    <a:bodyPr/>
                    <a:lstStyle/>
                    <a:p>
                      <a:endParaRPr lang="en-US" sz="800" b="1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b="1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800" b="1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54849" marR="548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587973"/>
                  </a:ext>
                </a:extLst>
              </a:tr>
              <a:tr h="122684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Renal function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GFR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26651240"/>
                  </a:ext>
                </a:extLst>
              </a:tr>
              <a:tr h="303473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 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834317"/>
                  </a:ext>
                </a:extLst>
              </a:tr>
              <a:tr h="281702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 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331895"/>
                  </a:ext>
                </a:extLst>
              </a:tr>
              <a:tr h="312182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 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GFR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FOLLOW-UP: 14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&gt;90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902553"/>
                  </a:ext>
                </a:extLst>
              </a:tr>
              <a:tr h="32597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Hepatic function</a:t>
                      </a:r>
                    </a:p>
                    <a:p>
                      <a:endParaRPr lang="en-US" sz="800" b="1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LDH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1.73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316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04003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5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</a:t>
                      </a:r>
                    </a:p>
                    <a:p>
                      <a:r>
                        <a:rPr lang="en-US" sz="800" b="1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</a:t>
                      </a:r>
                    </a:p>
                    <a:p>
                      <a:r>
                        <a:rPr lang="en-US" sz="800" b="1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</a:t>
                      </a:r>
                    </a:p>
                    <a:p>
                      <a:r>
                        <a:rPr lang="en-US" sz="800" b="1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LDH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371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306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568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306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1001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0.99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  <a:p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 4</a:t>
                      </a:r>
                    </a:p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97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1278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20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FOLLOW-UP: 14</a:t>
                      </a:r>
                    </a:p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13</a:t>
                      </a:r>
                    </a:p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11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164542"/>
                  </a:ext>
                </a:extLst>
              </a:tr>
              <a:tr h="231784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Cardiac function</a:t>
                      </a:r>
                    </a:p>
                    <a:p>
                      <a:endParaRPr lang="en-US" sz="800" b="1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Troponin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CK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ANP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&lt;13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&lt;1.6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&lt;20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58160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Troponin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CK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&lt;13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&lt;13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&lt;0.012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74.38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778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Troponin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CK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&lt;20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703.9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&lt;0.012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35.55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177.6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559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2581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 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Troponin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CK</a:t>
                      </a:r>
                    </a:p>
                    <a:p>
                      <a:r>
                        <a:rPr lang="en-US" sz="800" b="1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ANP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FOLLOW-UP: 14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15.2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1558</a:t>
                      </a:r>
                    </a:p>
                    <a:p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UP: 13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LAST DAY FOLLOW UP (DEATH): 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b="0" kern="1200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613635"/>
                  </a:ext>
                </a:extLst>
              </a:tr>
              <a:tr h="370840">
                <a:tc gridSpan="1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Cr: creatinine (0.7-1.2 mg/dL); GFR: Glomerular filtration rate CKD-EPI (normal range &gt;90 ml/min/1.73m</a:t>
                      </a:r>
                      <a:r>
                        <a:rPr lang="en-US" sz="800" b="1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); Bi: Total bilirubin (0.15-1.2 mg/dL); AST: aspartate aminotransferase (normal range &lt;41 U/L); ALT: alanine aminotransferase (normal range &lt;40 U/L); LDH: lactate dehydrogenase (135-225 U/L); Troponin (normal range &lt;14 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pg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/mL); CK: creatinine kinase (46-171 U/L); ANP: Atrial natriuretic 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peptid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(normal range &lt;121 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pg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/mL); PT: prothrombin time (10-15 seconds);  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aPTT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: activated partial thromboplastin time (27-40seconds); Fibrinogen (130-400 mg/dl); D-dimer (normal range &lt;500 ng/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mcL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); CRP: C-reactive protein (normal range &lt;0.5 mg/dl); Procalcitonin (normal range &lt;0.5 ng/mL); Ferritin (30-400 mg/dl); IL-6: Interleukin-6 (normal range &lt;3.4 </a:t>
                      </a:r>
                      <a:r>
                        <a:rPr lang="en-US" sz="8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pg</a:t>
                      </a:r>
                      <a:r>
                        <a:rPr lang="en-US" sz="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/mL); ECMO: Extracorporeal membrane oxygenation; NT: non tested.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603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6203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848</Words>
  <Application>Microsoft Macintosh PowerPoint</Application>
  <PresentationFormat>Panorámica</PresentationFormat>
  <Paragraphs>470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and tables (para revisar)</dc:title>
  <dc:creator>Miriam Lopez Parra</dc:creator>
  <cp:lastModifiedBy>Fermin Sanchez-Guijo</cp:lastModifiedBy>
  <cp:revision>47</cp:revision>
  <dcterms:created xsi:type="dcterms:W3CDTF">2020-05-06T11:38:54Z</dcterms:created>
  <dcterms:modified xsi:type="dcterms:W3CDTF">2020-06-18T04:41:29Z</dcterms:modified>
</cp:coreProperties>
</file>