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954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117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42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33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049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562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53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72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3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43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10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BAEC1-E446-4AB1-B09A-3AA6421CA832}" type="datetimeFigureOut">
              <a:rPr lang="de-DE" smtClean="0"/>
              <a:t>22.07.2020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C9A04-A01D-4D91-9CB8-0B46BFB184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6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71306" y="5838322"/>
            <a:ext cx="11435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Supplementary figure </a:t>
            </a:r>
            <a:r>
              <a:rPr lang="en-US" sz="1200" b="1" dirty="0" smtClean="0"/>
              <a:t>1: </a:t>
            </a:r>
            <a:r>
              <a:rPr lang="de-DE" sz="1200" b="1" dirty="0" err="1" smtClean="0"/>
              <a:t>Whole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genome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comparison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prototype German PEDV </a:t>
            </a:r>
            <a:r>
              <a:rPr lang="de-DE" sz="1200" b="1" dirty="0" err="1" smtClean="0"/>
              <a:t>strains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from</a:t>
            </a:r>
            <a:r>
              <a:rPr lang="de-DE" sz="1200" b="1" dirty="0" smtClean="0"/>
              <a:t> 2014 and 2019</a:t>
            </a:r>
            <a:endParaRPr lang="de-DE" sz="1200" dirty="0"/>
          </a:p>
          <a:p>
            <a:pPr algn="just"/>
            <a:r>
              <a:rPr lang="en-US" sz="1200" dirty="0"/>
              <a:t>The </a:t>
            </a:r>
            <a:r>
              <a:rPr lang="en-US" sz="1200" dirty="0" smtClean="0"/>
              <a:t>figure compares the first reported PEDV strain from Germany in 2014 and a representative strain taken from the current outbreak in 2019. Over the whole genome, 135 nucleotide differences are observed that are mainly located in the S-gene (64 out of 135). It can be seen in the magnification of the S-gene and its 5’ end, that changes, i.e. small insertions and nucleotide differences, are mainly located there. </a:t>
            </a:r>
            <a:endParaRPr lang="de-DE" sz="1200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471306" y="102665"/>
            <a:ext cx="11435537" cy="5621360"/>
            <a:chOff x="471306" y="102665"/>
            <a:chExt cx="11435537" cy="5621360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306" y="102665"/>
              <a:ext cx="11435537" cy="5621360"/>
            </a:xfrm>
            <a:prstGeom prst="rect">
              <a:avLst/>
            </a:prstGeom>
          </p:spPr>
        </p:pic>
        <p:grpSp>
          <p:nvGrpSpPr>
            <p:cNvPr id="30" name="Gruppieren 29"/>
            <p:cNvGrpSpPr/>
            <p:nvPr/>
          </p:nvGrpSpPr>
          <p:grpSpPr>
            <a:xfrm>
              <a:off x="2213264" y="1708484"/>
              <a:ext cx="9693579" cy="2834941"/>
              <a:chOff x="2213264" y="1708484"/>
              <a:chExt cx="9693579" cy="2834941"/>
            </a:xfrm>
          </p:grpSpPr>
          <p:cxnSp>
            <p:nvCxnSpPr>
              <p:cNvPr id="5" name="Gerader Verbinder 4"/>
              <p:cNvCxnSpPr/>
              <p:nvPr/>
            </p:nvCxnSpPr>
            <p:spPr>
              <a:xfrm>
                <a:off x="9341184" y="1708484"/>
                <a:ext cx="0" cy="412416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Gerader Verbinder 5"/>
              <p:cNvCxnSpPr/>
              <p:nvPr/>
            </p:nvCxnSpPr>
            <p:spPr>
              <a:xfrm>
                <a:off x="10711387" y="1708484"/>
                <a:ext cx="0" cy="412416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7"/>
              <p:cNvCxnSpPr/>
              <p:nvPr/>
            </p:nvCxnSpPr>
            <p:spPr>
              <a:xfrm flipH="1">
                <a:off x="2232000" y="2181726"/>
                <a:ext cx="7115220" cy="540692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r Verbinder 12"/>
              <p:cNvCxnSpPr/>
              <p:nvPr/>
            </p:nvCxnSpPr>
            <p:spPr>
              <a:xfrm>
                <a:off x="10711387" y="2181726"/>
                <a:ext cx="1195456" cy="540692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Gerader Verbinder 14"/>
              <p:cNvCxnSpPr/>
              <p:nvPr/>
            </p:nvCxnSpPr>
            <p:spPr>
              <a:xfrm>
                <a:off x="2825750" y="3876675"/>
                <a:ext cx="669925" cy="0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/>
              <p:nvPr/>
            </p:nvCxnSpPr>
            <p:spPr>
              <a:xfrm flipH="1">
                <a:off x="2213264" y="3876675"/>
                <a:ext cx="568036" cy="666750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>
              <a:xfrm>
                <a:off x="3495675" y="3876675"/>
                <a:ext cx="8411168" cy="666750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4261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326145"/>
            <a:ext cx="1213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Supplementary </a:t>
            </a:r>
            <a:r>
              <a:rPr lang="en-US" sz="1200" b="1" dirty="0" smtClean="0"/>
              <a:t>table 1: </a:t>
            </a:r>
            <a:r>
              <a:rPr lang="de-DE" sz="1200" b="1" dirty="0" smtClean="0"/>
              <a:t>S </a:t>
            </a:r>
            <a:r>
              <a:rPr lang="de-DE" sz="1200" b="1" dirty="0" err="1" smtClean="0"/>
              <a:t>gene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sequence</a:t>
            </a:r>
            <a:r>
              <a:rPr lang="de-DE" sz="1200" b="1" dirty="0" smtClean="0"/>
              <a:t> </a:t>
            </a:r>
            <a:r>
              <a:rPr lang="de-DE" sz="1200" b="1" dirty="0" err="1"/>
              <a:t>identities</a:t>
            </a:r>
            <a:r>
              <a:rPr lang="de-DE" sz="1200" b="1" dirty="0"/>
              <a:t> </a:t>
            </a:r>
            <a:r>
              <a:rPr lang="de-DE" sz="1200" b="1" dirty="0" err="1" smtClean="0"/>
              <a:t>of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recent</a:t>
            </a:r>
            <a:r>
              <a:rPr lang="de-DE" sz="1200" b="1" dirty="0" smtClean="0"/>
              <a:t> </a:t>
            </a:r>
            <a:r>
              <a:rPr lang="de-DE" sz="1200" b="1" dirty="0"/>
              <a:t>PEDV </a:t>
            </a:r>
            <a:r>
              <a:rPr lang="de-DE" sz="1200" b="1" dirty="0" err="1"/>
              <a:t>genomes</a:t>
            </a:r>
            <a:r>
              <a:rPr lang="de-DE" sz="1200" b="1" dirty="0" smtClean="0"/>
              <a:t>.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/>
              <a:t>The </a:t>
            </a:r>
            <a:r>
              <a:rPr lang="de-DE" sz="1200" dirty="0" smtClean="0"/>
              <a:t>S </a:t>
            </a:r>
            <a:r>
              <a:rPr lang="de-DE" sz="1200" dirty="0" err="1" smtClean="0"/>
              <a:t>gene</a:t>
            </a:r>
            <a:r>
              <a:rPr lang="de-DE" sz="1200" dirty="0" smtClean="0"/>
              <a:t> </a:t>
            </a:r>
            <a:r>
              <a:rPr lang="de-DE" sz="1200" dirty="0" err="1"/>
              <a:t>sequences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aligned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MAFFT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Geneious</a:t>
            </a:r>
            <a:r>
              <a:rPr lang="de-DE" sz="1200" dirty="0"/>
              <a:t> Prime </a:t>
            </a:r>
            <a:r>
              <a:rPr lang="de-DE" sz="1200" dirty="0" err="1"/>
              <a:t>software</a:t>
            </a:r>
            <a:r>
              <a:rPr lang="de-DE" sz="1200" dirty="0"/>
              <a:t> </a:t>
            </a:r>
            <a:r>
              <a:rPr lang="de-DE" sz="1200" dirty="0" err="1"/>
              <a:t>suite</a:t>
            </a:r>
            <a:r>
              <a:rPr lang="de-DE" sz="1200" dirty="0"/>
              <a:t> (v. 2019.2.3; </a:t>
            </a:r>
            <a:r>
              <a:rPr lang="de-DE" sz="1200" dirty="0" err="1"/>
              <a:t>Biomatters</a:t>
            </a:r>
            <a:r>
              <a:rPr lang="de-DE" sz="1200" dirty="0"/>
              <a:t> Ltd, Auckland, New </a:t>
            </a:r>
            <a:r>
              <a:rPr lang="de-DE" sz="1200" dirty="0" err="1"/>
              <a:t>Zealand</a:t>
            </a:r>
            <a:r>
              <a:rPr lang="de-DE" sz="1200" dirty="0"/>
              <a:t>) and </a:t>
            </a:r>
            <a:r>
              <a:rPr lang="de-DE" sz="1200" dirty="0" err="1"/>
              <a:t>sequence</a:t>
            </a:r>
            <a:r>
              <a:rPr lang="de-DE" sz="1200" dirty="0"/>
              <a:t> </a:t>
            </a:r>
            <a:r>
              <a:rPr lang="de-DE" sz="1200" dirty="0" err="1"/>
              <a:t>identities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exported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Geneious</a:t>
            </a:r>
            <a:r>
              <a:rPr lang="de-DE" sz="1200" dirty="0"/>
              <a:t>. </a:t>
            </a:r>
            <a:r>
              <a:rPr lang="de-DE" sz="1200" dirty="0" smtClean="0"/>
              <a:t>Green </a:t>
            </a:r>
            <a:r>
              <a:rPr lang="de-DE" sz="1200" dirty="0" err="1" smtClean="0"/>
              <a:t>color</a:t>
            </a:r>
            <a:r>
              <a:rPr lang="de-DE" sz="1200" dirty="0" smtClean="0"/>
              <a:t> </a:t>
            </a:r>
            <a:r>
              <a:rPr lang="de-DE" sz="1200" dirty="0" err="1" smtClean="0"/>
              <a:t>indicates</a:t>
            </a:r>
            <a:r>
              <a:rPr lang="de-DE" sz="1200" dirty="0" smtClean="0"/>
              <a:t>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strains</a:t>
            </a:r>
            <a:r>
              <a:rPr lang="de-DE" sz="1200" dirty="0" smtClean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 smtClean="0"/>
              <a:t>case</a:t>
            </a:r>
            <a:r>
              <a:rPr lang="de-DE" sz="1200" dirty="0" smtClean="0"/>
              <a:t> </a:t>
            </a:r>
            <a:r>
              <a:rPr lang="de-DE" sz="1200" dirty="0" err="1" smtClean="0"/>
              <a:t>farm</a:t>
            </a:r>
            <a:r>
              <a:rPr lang="de-DE" sz="1200" dirty="0" smtClean="0"/>
              <a:t> in </a:t>
            </a:r>
            <a:r>
              <a:rPr lang="de-DE" sz="1200" dirty="0"/>
              <a:t>Germany in 2019, </a:t>
            </a:r>
            <a:r>
              <a:rPr lang="de-DE" sz="1200" dirty="0" err="1"/>
              <a:t>blue</a:t>
            </a:r>
            <a:r>
              <a:rPr lang="de-DE" sz="1200" dirty="0"/>
              <a:t> </a:t>
            </a:r>
            <a:r>
              <a:rPr lang="de-DE" sz="1200" dirty="0" err="1" smtClean="0"/>
              <a:t>sequences</a:t>
            </a:r>
            <a:r>
              <a:rPr lang="de-DE" sz="1200" dirty="0" smtClean="0"/>
              <a:t> </a:t>
            </a:r>
            <a:r>
              <a:rPr lang="de-DE" sz="1200" dirty="0" err="1"/>
              <a:t>mark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smtClean="0"/>
              <a:t>PEDV </a:t>
            </a:r>
            <a:r>
              <a:rPr lang="de-DE" sz="1200" dirty="0" err="1" smtClean="0"/>
              <a:t>strains</a:t>
            </a:r>
            <a:r>
              <a:rPr lang="de-DE" sz="1200" dirty="0" smtClean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Hungary</a:t>
            </a:r>
            <a:r>
              <a:rPr lang="de-DE" sz="1200" dirty="0"/>
              <a:t> and </a:t>
            </a:r>
            <a:r>
              <a:rPr lang="de-DE" sz="1200" dirty="0" smtClean="0"/>
              <a:t>France </a:t>
            </a:r>
            <a:r>
              <a:rPr lang="de-DE" sz="1200" dirty="0" err="1" smtClean="0"/>
              <a:t>reported</a:t>
            </a:r>
            <a:r>
              <a:rPr lang="de-DE" sz="1200" dirty="0" smtClean="0"/>
              <a:t> in 2019, and </a:t>
            </a:r>
            <a:r>
              <a:rPr lang="de-DE" sz="1200" dirty="0" err="1" smtClean="0"/>
              <a:t>representative</a:t>
            </a:r>
            <a:r>
              <a:rPr lang="de-DE" sz="1200" dirty="0" smtClean="0"/>
              <a:t> NON-INDEL </a:t>
            </a:r>
            <a:r>
              <a:rPr lang="de-DE" sz="1200" dirty="0" err="1"/>
              <a:t>strains</a:t>
            </a:r>
            <a:r>
              <a:rPr lang="de-DE" sz="1200" dirty="0"/>
              <a:t> </a:t>
            </a:r>
            <a:r>
              <a:rPr lang="de-DE" sz="1200" dirty="0" err="1"/>
              <a:t>from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USA and </a:t>
            </a:r>
            <a:r>
              <a:rPr lang="de-DE" sz="1200" dirty="0" smtClean="0"/>
              <a:t>China </a:t>
            </a:r>
            <a:r>
              <a:rPr lang="de-DE" sz="1200" dirty="0" err="1" smtClean="0"/>
              <a:t>are</a:t>
            </a:r>
            <a:r>
              <a:rPr lang="de-DE" sz="1200" dirty="0" smtClean="0"/>
              <a:t> </a:t>
            </a:r>
            <a:r>
              <a:rPr lang="de-DE" sz="1200" dirty="0" err="1" smtClean="0"/>
              <a:t>highlighted</a:t>
            </a:r>
            <a:r>
              <a:rPr lang="de-DE" sz="1200" dirty="0" smtClean="0"/>
              <a:t> in red.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2832277"/>
              </p:ext>
            </p:extLst>
          </p:nvPr>
        </p:nvGraphicFramePr>
        <p:xfrm>
          <a:off x="28540" y="1899596"/>
          <a:ext cx="12130357" cy="2937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rbeitsblatt" r:id="rId3" imgW="20488309" imgH="4962578" progId="Excel.Sheet.12">
                  <p:embed/>
                </p:oleObj>
              </mc:Choice>
              <mc:Fallback>
                <p:oleObj name="Arbeitsblatt" r:id="rId3" imgW="20488309" imgH="4962578" progId="Excel.Sheet.12">
                  <p:embed/>
                  <p:pic>
                    <p:nvPicPr>
                      <p:cNvPr id="2" name="Objek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540" y="1899596"/>
                        <a:ext cx="12130357" cy="2937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848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Breitbild</PresentationFormat>
  <Paragraphs>3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Arbeitsblatt</vt:lpstr>
      <vt:lpstr>PowerPoint-Präsentation</vt:lpstr>
      <vt:lpstr>PowerPoint-Präsentation</vt:lpstr>
    </vt:vector>
  </TitlesOfParts>
  <Company>Friedrich-Loeffler-Institut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Blome, Sandra</dc:creator>
  <cp:lastModifiedBy>Blome, Sandra</cp:lastModifiedBy>
  <cp:revision>14</cp:revision>
  <dcterms:created xsi:type="dcterms:W3CDTF">2020-03-17T12:04:00Z</dcterms:created>
  <dcterms:modified xsi:type="dcterms:W3CDTF">2020-07-22T12:12:37Z</dcterms:modified>
</cp:coreProperties>
</file>