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2" r:id="rId2"/>
    <p:sldId id="273" r:id="rId3"/>
    <p:sldId id="286" r:id="rId4"/>
    <p:sldId id="294" r:id="rId5"/>
    <p:sldId id="295" r:id="rId6"/>
    <p:sldId id="293" r:id="rId7"/>
    <p:sldId id="296" r:id="rId8"/>
    <p:sldId id="282" r:id="rId9"/>
    <p:sldId id="287" r:id="rId10"/>
    <p:sldId id="285" r:id="rId11"/>
    <p:sldId id="289" r:id="rId12"/>
    <p:sldId id="266" r:id="rId13"/>
    <p:sldId id="290" r:id="rId14"/>
    <p:sldId id="297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92" d="100"/>
          <a:sy n="92" d="100"/>
        </p:scale>
        <p:origin x="-396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image" Target="../media/image3.emf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image" Target="../media/image9.e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13" Type="http://schemas.openxmlformats.org/officeDocument/2006/relationships/image" Target="../media/image25.emf"/><Relationship Id="rId3" Type="http://schemas.openxmlformats.org/officeDocument/2006/relationships/image" Target="../media/image15.emf"/><Relationship Id="rId7" Type="http://schemas.openxmlformats.org/officeDocument/2006/relationships/image" Target="../media/image19.emf"/><Relationship Id="rId12" Type="http://schemas.openxmlformats.org/officeDocument/2006/relationships/image" Target="../media/image24.emf"/><Relationship Id="rId2" Type="http://schemas.openxmlformats.org/officeDocument/2006/relationships/image" Target="../media/image14.emf"/><Relationship Id="rId1" Type="http://schemas.openxmlformats.org/officeDocument/2006/relationships/image" Target="../media/image13.emf"/><Relationship Id="rId6" Type="http://schemas.openxmlformats.org/officeDocument/2006/relationships/image" Target="../media/image18.emf"/><Relationship Id="rId11" Type="http://schemas.openxmlformats.org/officeDocument/2006/relationships/image" Target="../media/image23.emf"/><Relationship Id="rId5" Type="http://schemas.openxmlformats.org/officeDocument/2006/relationships/image" Target="../media/image17.emf"/><Relationship Id="rId10" Type="http://schemas.openxmlformats.org/officeDocument/2006/relationships/image" Target="../media/image22.emf"/><Relationship Id="rId4" Type="http://schemas.openxmlformats.org/officeDocument/2006/relationships/image" Target="../media/image16.emf"/><Relationship Id="rId9" Type="http://schemas.openxmlformats.org/officeDocument/2006/relationships/image" Target="../media/image2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image" Target="../media/image2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30381ED-1F67-42DC-BBA8-BFD041B4F2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5F25ACF0-7370-42DB-B774-69210C4562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1E368C9A-B270-449B-BC5C-8791D6FBE5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16821-2BE4-4B97-A115-67A4D5990BDB}" type="datetimeFigureOut">
              <a:rPr lang="zh-CN" altLang="en-US" smtClean="0"/>
              <a:t>2020/9/2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A65F6B31-EEFA-4C96-9C1D-5A46BF2627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D106588-C365-4376-B056-0428C0BB11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C17A1-9CB7-4B3E-AD39-B041CA1C221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8594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A873834-7F4C-4961-9E1C-60F75E9AC4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FB1C976E-2C16-48E5-97CB-182DF27FA7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FC2DFE1B-2803-4F69-9ED0-F5DF7F73A2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16821-2BE4-4B97-A115-67A4D5990BDB}" type="datetimeFigureOut">
              <a:rPr lang="zh-CN" altLang="en-US" smtClean="0"/>
              <a:t>2020/9/2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54DCBF98-FE4B-4A23-9F32-D91405ADC3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6CAD964-F905-46F4-B4BF-209172CA1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C17A1-9CB7-4B3E-AD39-B041CA1C221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49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94FBDAE4-107E-41C2-AC8C-2C7DBBC8745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8E554D52-C7F6-4A60-A680-396C7B3B3E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943DF757-7898-4F38-9F4F-06807591D1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16821-2BE4-4B97-A115-67A4D5990BDB}" type="datetimeFigureOut">
              <a:rPr lang="zh-CN" altLang="en-US" smtClean="0"/>
              <a:t>2020/9/2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A80B0237-FF00-4EC7-9C03-BAE526963B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A71DAED-5CFE-44BF-874E-0D41D8A14D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C17A1-9CB7-4B3E-AD39-B041CA1C221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4168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9734355-B6B5-42CD-852D-0CAD8E5F6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980611E1-4F33-45BD-9676-9B4510B9CA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E71CA4D-6CEB-49BE-BDF6-78637386F2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16821-2BE4-4B97-A115-67A4D5990BDB}" type="datetimeFigureOut">
              <a:rPr lang="zh-CN" altLang="en-US" smtClean="0"/>
              <a:t>2020/9/2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E648E340-963A-4BED-8879-E14B4413E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B0D11B4-98EF-47F7-B3C7-5FADC2DFA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C17A1-9CB7-4B3E-AD39-B041CA1C221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9997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9D9C297-0621-4621-8387-1095AE7FD0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4B992A24-43FF-4376-A3B1-A00EEFDB4E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4509CD9F-EFC0-4C44-A4BA-02A8FE582B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16821-2BE4-4B97-A115-67A4D5990BDB}" type="datetimeFigureOut">
              <a:rPr lang="zh-CN" altLang="en-US" smtClean="0"/>
              <a:t>2020/9/2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BA8CE7C-09C8-418A-A105-3CB515B91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D2E868AB-6B0C-441D-A559-E7288F23C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C17A1-9CB7-4B3E-AD39-B041CA1C221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2527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CF69C54-9512-466D-A2E0-0923B654FE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34C69F37-93AA-496F-AD4B-517ABF5EAC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A4E250D9-26A8-46DD-AEC7-B4EC1E10A3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B90DA218-95A4-49E4-88C1-9F3DCA5F9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16821-2BE4-4B97-A115-67A4D5990BDB}" type="datetimeFigureOut">
              <a:rPr lang="zh-CN" altLang="en-US" smtClean="0"/>
              <a:t>2020/9/2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B8126867-37A0-4305-ADE0-4752971BBB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CDC2173F-BFE1-493D-94E2-A4BB7948F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C17A1-9CB7-4B3E-AD39-B041CA1C221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5091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FA23769-64E2-45C0-8A4C-1E5172B263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56AFAE8B-F676-4503-8B71-76372806E3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45AB3C1C-E91A-4FC0-8222-D293BDBAFE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3D0ADD1D-19CD-42AC-BBCD-D642A55736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5AC23994-EC08-4799-9967-B4C4003A38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522CF8A2-7896-4D1A-9CE3-1C190809CC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16821-2BE4-4B97-A115-67A4D5990BDB}" type="datetimeFigureOut">
              <a:rPr lang="zh-CN" altLang="en-US" smtClean="0"/>
              <a:t>2020/9/2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122AB63B-36C4-4D9F-B36F-512DD1C94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0BE277C0-3BCD-44B6-A960-14EE2A2D1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C17A1-9CB7-4B3E-AD39-B041CA1C221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47197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C420A61-7EC3-4106-A829-4E42CEA4B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80380BB4-D3E2-4D97-8C8D-66F70A8AED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16821-2BE4-4B97-A115-67A4D5990BDB}" type="datetimeFigureOut">
              <a:rPr lang="zh-CN" altLang="en-US" smtClean="0"/>
              <a:t>2020/9/2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2E5DEB6F-1676-416B-AE80-C7BC37CA5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948F2194-36E6-4AC7-9C7C-D98839D83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C17A1-9CB7-4B3E-AD39-B041CA1C221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9317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DA94C4B3-FF07-4C89-9AE0-29E2D95ABE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16821-2BE4-4B97-A115-67A4D5990BDB}" type="datetimeFigureOut">
              <a:rPr lang="zh-CN" altLang="en-US" smtClean="0"/>
              <a:t>2020/9/2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F0F4B362-4E1B-42E7-A4CB-9E4D2C1772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0B4AA486-24CB-4A60-BC2E-EB767B323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C17A1-9CB7-4B3E-AD39-B041CA1C221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7440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77CC4B3-F47B-49A4-98DA-923EA1BF1D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ECBE9EA4-8A74-4A20-9DD7-A47B14F15F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2974D7B8-8B50-4FB3-8E51-6AF49DD558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9623BE29-25B0-42AF-9788-EA9C6DE8E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16821-2BE4-4B97-A115-67A4D5990BDB}" type="datetimeFigureOut">
              <a:rPr lang="zh-CN" altLang="en-US" smtClean="0"/>
              <a:t>2020/9/2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580D46BC-837D-433D-B6A6-0263FD6BE2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220A8D3C-A98F-4541-BE91-4BAB6BE6B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C17A1-9CB7-4B3E-AD39-B041CA1C221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973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79C0881-71A7-4261-8B10-625BA7311B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D2D434C2-B459-463D-9F2C-5DDB6D0858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AE9A1EE9-C80D-46DE-B6B9-D86FD1AD1E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0C8EEF03-9446-4C94-83D3-3625725E00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16821-2BE4-4B97-A115-67A4D5990BDB}" type="datetimeFigureOut">
              <a:rPr lang="zh-CN" altLang="en-US" smtClean="0"/>
              <a:t>2020/9/2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3DDF7378-288C-4680-AAD4-D5CDB8C5D1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E67ED27B-91B0-4B85-851A-3ABC28152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C17A1-9CB7-4B3E-AD39-B041CA1C221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4915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687968F1-5C11-4C39-912C-AC19BEFB84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B3F8F9CB-2443-4D05-960D-6BFEA0E492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B924E1E5-A775-4E24-AAD5-B17D189738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616821-2BE4-4B97-A115-67A4D5990BDB}" type="datetimeFigureOut">
              <a:rPr lang="zh-CN" altLang="en-US" smtClean="0"/>
              <a:t>2020/9/2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93C98E1-550D-4E43-B3AC-98F2F66F1B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600E9704-F12F-4974-AB5E-5E9FF917A3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7C17A1-9CB7-4B3E-AD39-B041CA1C221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2322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emf"/><Relationship Id="rId3" Type="http://schemas.openxmlformats.org/officeDocument/2006/relationships/image" Target="../media/image29.jpg"/><Relationship Id="rId7" Type="http://schemas.openxmlformats.org/officeDocument/2006/relationships/oleObject" Target="../embeddings/oleObject2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7.emf"/><Relationship Id="rId5" Type="http://schemas.openxmlformats.org/officeDocument/2006/relationships/oleObject" Target="../embeddings/oleObject23.bin"/><Relationship Id="rId4" Type="http://schemas.openxmlformats.org/officeDocument/2006/relationships/image" Target="../media/image30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7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e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6.emf"/><Relationship Id="rId4" Type="http://schemas.openxmlformats.org/officeDocument/2006/relationships/image" Target="../media/image3.e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image" Target="../media/image11.jpg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.png"/><Relationship Id="rId5" Type="http://schemas.openxmlformats.org/officeDocument/2006/relationships/image" Target="../media/image9.emf"/><Relationship Id="rId4" Type="http://schemas.openxmlformats.org/officeDocument/2006/relationships/oleObject" Target="../embeddings/oleObject7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13" Type="http://schemas.openxmlformats.org/officeDocument/2006/relationships/oleObject" Target="../embeddings/oleObject14.bin"/><Relationship Id="rId18" Type="http://schemas.openxmlformats.org/officeDocument/2006/relationships/image" Target="../media/image20.emf"/><Relationship Id="rId26" Type="http://schemas.openxmlformats.org/officeDocument/2006/relationships/image" Target="../media/image24.emf"/><Relationship Id="rId3" Type="http://schemas.openxmlformats.org/officeDocument/2006/relationships/oleObject" Target="../embeddings/oleObject9.bin"/><Relationship Id="rId21" Type="http://schemas.openxmlformats.org/officeDocument/2006/relationships/oleObject" Target="../embeddings/oleObject18.bin"/><Relationship Id="rId7" Type="http://schemas.openxmlformats.org/officeDocument/2006/relationships/oleObject" Target="../embeddings/oleObject11.bin"/><Relationship Id="rId12" Type="http://schemas.openxmlformats.org/officeDocument/2006/relationships/image" Target="../media/image17.emf"/><Relationship Id="rId17" Type="http://schemas.openxmlformats.org/officeDocument/2006/relationships/oleObject" Target="../embeddings/oleObject16.bin"/><Relationship Id="rId25" Type="http://schemas.openxmlformats.org/officeDocument/2006/relationships/oleObject" Target="../embeddings/oleObject20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9.emf"/><Relationship Id="rId20" Type="http://schemas.openxmlformats.org/officeDocument/2006/relationships/image" Target="../media/image21.e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14.emf"/><Relationship Id="rId11" Type="http://schemas.openxmlformats.org/officeDocument/2006/relationships/oleObject" Target="../embeddings/oleObject13.bin"/><Relationship Id="rId24" Type="http://schemas.openxmlformats.org/officeDocument/2006/relationships/image" Target="../media/image23.emf"/><Relationship Id="rId5" Type="http://schemas.openxmlformats.org/officeDocument/2006/relationships/oleObject" Target="../embeddings/oleObject10.bin"/><Relationship Id="rId15" Type="http://schemas.openxmlformats.org/officeDocument/2006/relationships/oleObject" Target="../embeddings/oleObject15.bin"/><Relationship Id="rId23" Type="http://schemas.openxmlformats.org/officeDocument/2006/relationships/oleObject" Target="../embeddings/oleObject19.bin"/><Relationship Id="rId28" Type="http://schemas.openxmlformats.org/officeDocument/2006/relationships/image" Target="../media/image25.emf"/><Relationship Id="rId10" Type="http://schemas.openxmlformats.org/officeDocument/2006/relationships/image" Target="../media/image16.emf"/><Relationship Id="rId19" Type="http://schemas.openxmlformats.org/officeDocument/2006/relationships/oleObject" Target="../embeddings/oleObject17.bin"/><Relationship Id="rId4" Type="http://schemas.openxmlformats.org/officeDocument/2006/relationships/image" Target="../media/image13.emf"/><Relationship Id="rId9" Type="http://schemas.openxmlformats.org/officeDocument/2006/relationships/oleObject" Target="../embeddings/oleObject12.bin"/><Relationship Id="rId14" Type="http://schemas.openxmlformats.org/officeDocument/2006/relationships/image" Target="../media/image18.emf"/><Relationship Id="rId22" Type="http://schemas.openxmlformats.org/officeDocument/2006/relationships/image" Target="../media/image22.emf"/><Relationship Id="rId27" Type="http://schemas.openxmlformats.org/officeDocument/2006/relationships/oleObject" Target="../embeddings/oleObject21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2F966E15-60D4-4636-A740-1E3070604C60}"/>
              </a:ext>
            </a:extLst>
          </p:cNvPr>
          <p:cNvSpPr/>
          <p:nvPr/>
        </p:nvSpPr>
        <p:spPr>
          <a:xfrm>
            <a:off x="147688" y="1211825"/>
            <a:ext cx="11689235" cy="2300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  <a:spcAft>
                <a:spcPts val="0"/>
              </a:spcAft>
            </a:pPr>
            <a:r>
              <a:rPr lang="en-US" altLang="zh-CN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Association Between Monocytic Myeloid-derived Suppressor Cells levels and the Anti-tumor Efficacy of Anti-PD-1</a:t>
            </a:r>
            <a:r>
              <a:rPr lang="en-US" altLang="zh-CN" sz="1800" b="1" dirty="0"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 </a:t>
            </a:r>
            <a:r>
              <a:rPr lang="en-US" altLang="zh-CN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Therapy in NSCLC patients</a:t>
            </a:r>
            <a:endParaRPr lang="zh-CN" altLang="zh-CN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200000"/>
              </a:lnSpc>
              <a:spcBef>
                <a:spcPts val="600"/>
              </a:spcBef>
              <a:spcAft>
                <a:spcPts val="1800"/>
              </a:spcAft>
            </a:pPr>
            <a:r>
              <a:rPr lang="en-US" altLang="zh-CN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Jiuxing Feng</a:t>
            </a:r>
            <a:r>
              <a:rPr lang="en-US" altLang="zh-CN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1, †</a:t>
            </a:r>
            <a:r>
              <a:rPr lang="en-US" altLang="zh-CN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Shujing Chen</a:t>
            </a:r>
            <a:r>
              <a:rPr lang="en-US" altLang="zh-CN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2, †</a:t>
            </a:r>
            <a:r>
              <a:rPr lang="en-US" altLang="zh-CN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Shuangqi Li</a:t>
            </a:r>
            <a:r>
              <a:rPr lang="en-US" altLang="zh-CN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1, †</a:t>
            </a:r>
            <a:r>
              <a:rPr lang="en-US" altLang="zh-CN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Baitong Wu</a:t>
            </a:r>
            <a:r>
              <a:rPr lang="en-US" altLang="zh-CN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Jiacheng Lu</a:t>
            </a:r>
            <a:r>
              <a:rPr lang="en-US" altLang="zh-CN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Li Tan</a:t>
            </a:r>
            <a:r>
              <a:rPr lang="en-US" altLang="zh-CN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Jiamin Li</a:t>
            </a:r>
            <a:r>
              <a:rPr lang="en-US" altLang="zh-CN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Yuanlin Song</a:t>
            </a:r>
            <a:r>
              <a:rPr lang="en-US" altLang="zh-CN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Guoming Shi</a:t>
            </a:r>
            <a:r>
              <a:rPr lang="en-US" altLang="zh-CN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Yujiang Geno Shi</a:t>
            </a:r>
            <a:r>
              <a:rPr lang="en-US" altLang="zh-CN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1,5*</a:t>
            </a:r>
            <a:r>
              <a:rPr lang="en-US" altLang="zh-CN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Jinjun Jiang</a:t>
            </a:r>
            <a:r>
              <a:rPr lang="en-US" altLang="zh-CN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2*</a:t>
            </a:r>
            <a:endParaRPr lang="zh-CN" altLang="zh-CN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33668583-5F4E-4E01-8AE9-117DA9CA93EE}"/>
              </a:ext>
            </a:extLst>
          </p:cNvPr>
          <p:cNvSpPr txBox="1"/>
          <p:nvPr/>
        </p:nvSpPr>
        <p:spPr>
          <a:xfrm>
            <a:off x="4784545" y="320511"/>
            <a:ext cx="2412840" cy="6140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data</a:t>
            </a:r>
            <a:endParaRPr lang="zh-CN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2BBC34E9-085C-46E6-81B2-7D4592D43BEA}"/>
              </a:ext>
            </a:extLst>
          </p:cNvPr>
          <p:cNvSpPr txBox="1"/>
          <p:nvPr/>
        </p:nvSpPr>
        <p:spPr>
          <a:xfrm>
            <a:off x="711983" y="6162774"/>
            <a:ext cx="2510624" cy="6140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S1-S6; table S1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818399B1-3E7C-4369-B598-3ECAE0A04C50}"/>
              </a:ext>
            </a:extLst>
          </p:cNvPr>
          <p:cNvSpPr txBox="1"/>
          <p:nvPr/>
        </p:nvSpPr>
        <p:spPr>
          <a:xfrm>
            <a:off x="988501" y="3789946"/>
            <a:ext cx="10848422" cy="22427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zh-CN" sz="12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altLang="zh-CN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Key Laboratory of Medical Epigenetics and Metabolism, Institutes of Biomedical Sciences, Fudan University, Shanghai 200032, China</a:t>
            </a:r>
            <a:endParaRPr lang="zh-CN" altLang="zh-CN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zh-CN" sz="12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altLang="zh-CN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Pulmonary and Critical Care Medicine, Zhongshan Hospital, Fudan University, Shanghai 200032, China</a:t>
            </a:r>
            <a:endParaRPr lang="zh-CN" altLang="zh-CN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zh-CN" sz="1200" baseline="30000" dirty="0"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3</a:t>
            </a:r>
            <a:r>
              <a:rPr lang="en-US" altLang="zh-CN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School of Medicine, Tongji University, Shanghai 200120 China</a:t>
            </a:r>
            <a:endParaRPr lang="zh-CN" altLang="zh-CN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zh-CN" sz="1200" baseline="30000" dirty="0"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4</a:t>
            </a:r>
            <a:r>
              <a:rPr lang="en-US" altLang="zh-CN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Liver Cancer Institute, Zhongshan Hospital, Fudan University, Shanghai 200032, China</a:t>
            </a:r>
            <a:endParaRPr lang="zh-CN" altLang="zh-CN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zh-CN" sz="12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</a:t>
            </a:r>
            <a:r>
              <a:rPr lang="en-US" altLang="zh-CN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Division of Endocrinology, Diabetes and Hypertension, Brigham and Women’s Hospital, Harvard Medical School, Boston, MA 02115, USA</a:t>
            </a:r>
            <a:endParaRPr lang="zh-CN" altLang="zh-CN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28134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CDB5888D-91F6-48D6-A018-DC08D5052D59}"/>
              </a:ext>
            </a:extLst>
          </p:cNvPr>
          <p:cNvSpPr/>
          <p:nvPr/>
        </p:nvSpPr>
        <p:spPr>
          <a:xfrm>
            <a:off x="1538330" y="5339766"/>
            <a:ext cx="9839822" cy="458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altLang="zh-CN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S5.  The tumor volumes when the mice were treated with anti-PD-1 treatment.</a:t>
            </a:r>
          </a:p>
        </p:txBody>
      </p:sp>
      <p:graphicFrame>
        <p:nvGraphicFramePr>
          <p:cNvPr id="3" name="对象 2">
            <a:extLst>
              <a:ext uri="{FF2B5EF4-FFF2-40B4-BE49-F238E27FC236}">
                <a16:creationId xmlns:a16="http://schemas.microsoft.com/office/drawing/2014/main" xmlns="" id="{AE8F1066-DF4D-405C-961F-36449C0E704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1978240"/>
              </p:ext>
            </p:extLst>
          </p:nvPr>
        </p:nvGraphicFramePr>
        <p:xfrm>
          <a:off x="3059875" y="1518234"/>
          <a:ext cx="4421967" cy="30037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77" name="Prism Project" r:id="rId3" imgW="3816000" imgH="2592000" progId="Prism5.Document">
                  <p:embed/>
                </p:oleObj>
              </mc:Choice>
              <mc:Fallback>
                <p:oleObj name="Prism Project" r:id="rId3" imgW="3816000" imgH="25920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59875" y="1518234"/>
                        <a:ext cx="4421967" cy="300377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302696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xmlns="" id="{692A20E4-9B14-496F-8F36-7E4181D34C5B}"/>
              </a:ext>
            </a:extLst>
          </p:cNvPr>
          <p:cNvSpPr/>
          <p:nvPr/>
        </p:nvSpPr>
        <p:spPr>
          <a:xfrm>
            <a:off x="1491819" y="2640602"/>
            <a:ext cx="9462127" cy="1239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S5. The tumor volumes when the mice were treated with anti-PD-1 treatment..</a:t>
            </a: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tumor volumes at the time of the first anti-PD-1 treatment. The tumor volumes were measured by caliper seventh days post tumor injection. PBS: N=6; anti-PD-1: N=6; Anti-Ly6c</a:t>
            </a:r>
            <a:r>
              <a:rPr lang="zh-CN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N=6; Anti-PD-1+Anti-Ly6c: N=5. 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53802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68D81CED-F374-44FC-8F32-9E53CD7549E4}"/>
              </a:ext>
            </a:extLst>
          </p:cNvPr>
          <p:cNvSpPr/>
          <p:nvPr/>
        </p:nvSpPr>
        <p:spPr>
          <a:xfrm>
            <a:off x="1154096" y="6343329"/>
            <a:ext cx="990945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S6. The flow cytometry strategy and detection of effector CD8</a:t>
            </a:r>
            <a:r>
              <a:rPr lang="en-US" altLang="zh-CN" sz="16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 cells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1E94F91A-9CFD-406B-A657-610CEB7EB82B}"/>
              </a:ext>
            </a:extLst>
          </p:cNvPr>
          <p:cNvGrpSpPr/>
          <p:nvPr/>
        </p:nvGrpSpPr>
        <p:grpSpPr>
          <a:xfrm>
            <a:off x="194604" y="243136"/>
            <a:ext cx="12036526" cy="6077140"/>
            <a:chOff x="194604" y="243136"/>
            <a:chExt cx="12036526" cy="6077140"/>
          </a:xfrm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xmlns="" id="{A0FA5FFD-6D4F-49D2-A494-4B45CF967CF8}"/>
                </a:ext>
              </a:extLst>
            </p:cNvPr>
            <p:cNvGrpSpPr/>
            <p:nvPr/>
          </p:nvGrpSpPr>
          <p:grpSpPr>
            <a:xfrm>
              <a:off x="194604" y="3900305"/>
              <a:ext cx="8886435" cy="2419971"/>
              <a:chOff x="194604" y="3900305"/>
              <a:chExt cx="8886435" cy="2419971"/>
            </a:xfrm>
          </p:grpSpPr>
          <p:pic>
            <p:nvPicPr>
              <p:cNvPr id="42" name="图片 41">
                <a:extLst>
                  <a:ext uri="{FF2B5EF4-FFF2-40B4-BE49-F238E27FC236}">
                    <a16:creationId xmlns:a16="http://schemas.microsoft.com/office/drawing/2014/main" xmlns="" id="{83374A06-3394-418A-B6AB-EFC42B7E00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4604" y="3900305"/>
                <a:ext cx="8886435" cy="2340000"/>
              </a:xfrm>
              <a:prstGeom prst="rect">
                <a:avLst/>
              </a:prstGeom>
            </p:spPr>
          </p:pic>
          <p:cxnSp>
            <p:nvCxnSpPr>
              <p:cNvPr id="33" name="直接箭头连接符 32">
                <a:extLst>
                  <a:ext uri="{FF2B5EF4-FFF2-40B4-BE49-F238E27FC236}">
                    <a16:creationId xmlns:a16="http://schemas.microsoft.com/office/drawing/2014/main" xmlns="" id="{57FBA55F-9D0F-4EF2-B759-F9CC78F670A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87532" y="4651918"/>
                <a:ext cx="1216058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5" name="直接箭头连接符 34">
                <a:extLst>
                  <a:ext uri="{FF2B5EF4-FFF2-40B4-BE49-F238E27FC236}">
                    <a16:creationId xmlns:a16="http://schemas.microsoft.com/office/drawing/2014/main" xmlns="" id="{686114E6-9BBD-4E11-A277-8A347EFCC0B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41433" y="4651918"/>
                <a:ext cx="1548747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>
                <a:extLst>
                  <a:ext uri="{FF2B5EF4-FFF2-40B4-BE49-F238E27FC236}">
                    <a16:creationId xmlns:a16="http://schemas.microsoft.com/office/drawing/2014/main" xmlns="" id="{9C6503A2-C73D-4843-894D-C3FF39197E4F}"/>
                  </a:ext>
                </a:extLst>
              </p:cNvPr>
              <p:cNvCxnSpPr/>
              <p:nvPr/>
            </p:nvCxnSpPr>
            <p:spPr>
              <a:xfrm>
                <a:off x="5590180" y="4651918"/>
                <a:ext cx="0" cy="72000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6" name="直接箭头连接符 45">
                <a:extLst>
                  <a:ext uri="{FF2B5EF4-FFF2-40B4-BE49-F238E27FC236}">
                    <a16:creationId xmlns:a16="http://schemas.microsoft.com/office/drawing/2014/main" xmlns="" id="{44DAF995-178A-436F-A121-2C1753F7472E}"/>
                  </a:ext>
                </a:extLst>
              </p:cNvPr>
              <p:cNvCxnSpPr/>
              <p:nvPr/>
            </p:nvCxnSpPr>
            <p:spPr>
              <a:xfrm>
                <a:off x="5590180" y="5395738"/>
                <a:ext cx="1656000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7" name="直接箭头连接符 46">
                <a:extLst>
                  <a:ext uri="{FF2B5EF4-FFF2-40B4-BE49-F238E27FC236}">
                    <a16:creationId xmlns:a16="http://schemas.microsoft.com/office/drawing/2014/main" xmlns="" id="{5769B105-5EE4-45D3-8E3A-A38CBDCA5901}"/>
                  </a:ext>
                </a:extLst>
              </p:cNvPr>
              <p:cNvCxnSpPr/>
              <p:nvPr/>
            </p:nvCxnSpPr>
            <p:spPr>
              <a:xfrm>
                <a:off x="429002" y="6064366"/>
                <a:ext cx="488461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8" name="直接箭头连接符 47">
                <a:extLst>
                  <a:ext uri="{FF2B5EF4-FFF2-40B4-BE49-F238E27FC236}">
                    <a16:creationId xmlns:a16="http://schemas.microsoft.com/office/drawing/2014/main" xmlns="" id="{66FFF661-72EE-4739-A7EB-3B029A845D5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29002" y="5501115"/>
                <a:ext cx="7694" cy="56325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9" name="文本框 48">
                <a:extLst>
                  <a:ext uri="{FF2B5EF4-FFF2-40B4-BE49-F238E27FC236}">
                    <a16:creationId xmlns:a16="http://schemas.microsoft.com/office/drawing/2014/main" xmlns="" id="{B9DD643D-C786-494A-A018-D12B5CFF1D0C}"/>
                  </a:ext>
                </a:extLst>
              </p:cNvPr>
              <p:cNvSpPr txBox="1"/>
              <p:nvPr/>
            </p:nvSpPr>
            <p:spPr>
              <a:xfrm rot="16011114">
                <a:off x="-26540" y="5640026"/>
                <a:ext cx="73245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SSC</a:t>
                </a:r>
                <a:endParaRPr lang="zh-CN" altLang="en-US" sz="9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50" name="直接箭头连接符 49">
                <a:extLst>
                  <a:ext uri="{FF2B5EF4-FFF2-40B4-BE49-F238E27FC236}">
                    <a16:creationId xmlns:a16="http://schemas.microsoft.com/office/drawing/2014/main" xmlns="" id="{31723FF1-0064-4BED-B076-26DD562E970F}"/>
                  </a:ext>
                </a:extLst>
              </p:cNvPr>
              <p:cNvCxnSpPr/>
              <p:nvPr/>
            </p:nvCxnSpPr>
            <p:spPr>
              <a:xfrm>
                <a:off x="2641857" y="6064366"/>
                <a:ext cx="488461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1" name="直接箭头连接符 50">
                <a:extLst>
                  <a:ext uri="{FF2B5EF4-FFF2-40B4-BE49-F238E27FC236}">
                    <a16:creationId xmlns:a16="http://schemas.microsoft.com/office/drawing/2014/main" xmlns="" id="{84889B36-6E68-4F51-B5A1-620E3C6A227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641857" y="5501115"/>
                <a:ext cx="7694" cy="56325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2" name="文本框 51">
                <a:extLst>
                  <a:ext uri="{FF2B5EF4-FFF2-40B4-BE49-F238E27FC236}">
                    <a16:creationId xmlns:a16="http://schemas.microsoft.com/office/drawing/2014/main" xmlns="" id="{75A1A390-5C6B-42D3-8016-7435DF882055}"/>
                  </a:ext>
                </a:extLst>
              </p:cNvPr>
              <p:cNvSpPr txBox="1"/>
              <p:nvPr/>
            </p:nvSpPr>
            <p:spPr>
              <a:xfrm rot="15989336">
                <a:off x="2205169" y="5592891"/>
                <a:ext cx="732458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9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CD8</a:t>
                </a:r>
                <a:endParaRPr lang="zh-CN" altLang="en-US" sz="9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53" name="直接箭头连接符 52">
                <a:extLst>
                  <a:ext uri="{FF2B5EF4-FFF2-40B4-BE49-F238E27FC236}">
                    <a16:creationId xmlns:a16="http://schemas.microsoft.com/office/drawing/2014/main" xmlns="" id="{14349E2D-3298-4F05-972E-BF8E45A61013}"/>
                  </a:ext>
                </a:extLst>
              </p:cNvPr>
              <p:cNvCxnSpPr/>
              <p:nvPr/>
            </p:nvCxnSpPr>
            <p:spPr>
              <a:xfrm>
                <a:off x="4820693" y="6065253"/>
                <a:ext cx="488461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4" name="直接箭头连接符 53">
                <a:extLst>
                  <a:ext uri="{FF2B5EF4-FFF2-40B4-BE49-F238E27FC236}">
                    <a16:creationId xmlns:a16="http://schemas.microsoft.com/office/drawing/2014/main" xmlns="" id="{0BF0492F-4D9E-40B4-8A02-635E9436DAB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820693" y="5502002"/>
                <a:ext cx="7694" cy="56325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5" name="文本框 54">
                <a:extLst>
                  <a:ext uri="{FF2B5EF4-FFF2-40B4-BE49-F238E27FC236}">
                    <a16:creationId xmlns:a16="http://schemas.microsoft.com/office/drawing/2014/main" xmlns="" id="{AABF8395-4C0F-40C0-A108-27412ACF9BF5}"/>
                  </a:ext>
                </a:extLst>
              </p:cNvPr>
              <p:cNvSpPr txBox="1"/>
              <p:nvPr/>
            </p:nvSpPr>
            <p:spPr>
              <a:xfrm rot="16200000">
                <a:off x="4402859" y="5640913"/>
                <a:ext cx="73245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CD45RA</a:t>
                </a:r>
                <a:endParaRPr lang="zh-CN" altLang="en-US" sz="9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56" name="直接箭头连接符 55">
                <a:extLst>
                  <a:ext uri="{FF2B5EF4-FFF2-40B4-BE49-F238E27FC236}">
                    <a16:creationId xmlns:a16="http://schemas.microsoft.com/office/drawing/2014/main" xmlns="" id="{04399504-EE1A-482A-956D-46C29C6D43A3}"/>
                  </a:ext>
                </a:extLst>
              </p:cNvPr>
              <p:cNvCxnSpPr/>
              <p:nvPr/>
            </p:nvCxnSpPr>
            <p:spPr>
              <a:xfrm>
                <a:off x="7022918" y="6065253"/>
                <a:ext cx="488461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7" name="直接箭头连接符 56">
                <a:extLst>
                  <a:ext uri="{FF2B5EF4-FFF2-40B4-BE49-F238E27FC236}">
                    <a16:creationId xmlns:a16="http://schemas.microsoft.com/office/drawing/2014/main" xmlns="" id="{B6FA2AAA-55D3-49F1-877B-5A3452D0985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7022918" y="5502002"/>
                <a:ext cx="7694" cy="56325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8" name="文本框 57">
                <a:extLst>
                  <a:ext uri="{FF2B5EF4-FFF2-40B4-BE49-F238E27FC236}">
                    <a16:creationId xmlns:a16="http://schemas.microsoft.com/office/drawing/2014/main" xmlns="" id="{A34CC830-E40C-47DF-85FC-1EA1C5A6E64D}"/>
                  </a:ext>
                </a:extLst>
              </p:cNvPr>
              <p:cNvSpPr txBox="1"/>
              <p:nvPr/>
            </p:nvSpPr>
            <p:spPr>
              <a:xfrm rot="16200000">
                <a:off x="6595657" y="5603205"/>
                <a:ext cx="732458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9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SSC</a:t>
                </a:r>
                <a:endParaRPr lang="zh-CN" altLang="en-US" sz="9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9" name="文本框 58">
                <a:extLst>
                  <a:ext uri="{FF2B5EF4-FFF2-40B4-BE49-F238E27FC236}">
                    <a16:creationId xmlns:a16="http://schemas.microsoft.com/office/drawing/2014/main" xmlns="" id="{774B8899-0126-4C67-8DF6-10101A3E6C57}"/>
                  </a:ext>
                </a:extLst>
              </p:cNvPr>
              <p:cNvSpPr txBox="1"/>
              <p:nvPr/>
            </p:nvSpPr>
            <p:spPr>
              <a:xfrm>
                <a:off x="432849" y="6061092"/>
                <a:ext cx="73245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FSC</a:t>
                </a:r>
                <a:endParaRPr lang="zh-CN" altLang="en-US" sz="9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0" name="文本框 59">
                <a:extLst>
                  <a:ext uri="{FF2B5EF4-FFF2-40B4-BE49-F238E27FC236}">
                    <a16:creationId xmlns:a16="http://schemas.microsoft.com/office/drawing/2014/main" xmlns="" id="{2B1D4497-7BA6-4828-A766-EB8B3DEF3BD2}"/>
                  </a:ext>
                </a:extLst>
              </p:cNvPr>
              <p:cNvSpPr txBox="1"/>
              <p:nvPr/>
            </p:nvSpPr>
            <p:spPr>
              <a:xfrm>
                <a:off x="2689294" y="6064366"/>
                <a:ext cx="732458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9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CD3</a:t>
                </a:r>
                <a:endParaRPr lang="zh-CN" altLang="en-US" sz="9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1" name="文本框 60">
                <a:extLst>
                  <a:ext uri="{FF2B5EF4-FFF2-40B4-BE49-F238E27FC236}">
                    <a16:creationId xmlns:a16="http://schemas.microsoft.com/office/drawing/2014/main" xmlns="" id="{96A95CD3-37B3-4AA2-9C85-2CCFCFE61B78}"/>
                  </a:ext>
                </a:extLst>
              </p:cNvPr>
              <p:cNvSpPr txBox="1"/>
              <p:nvPr/>
            </p:nvSpPr>
            <p:spPr>
              <a:xfrm>
                <a:off x="4768968" y="6077240"/>
                <a:ext cx="73245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CD62L</a:t>
                </a:r>
                <a:endParaRPr lang="zh-CN" altLang="en-US" sz="9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2" name="文本框 61">
                <a:extLst>
                  <a:ext uri="{FF2B5EF4-FFF2-40B4-BE49-F238E27FC236}">
                    <a16:creationId xmlns:a16="http://schemas.microsoft.com/office/drawing/2014/main" xmlns="" id="{5B42FECE-E58E-4A40-BFC0-02FF1892635A}"/>
                  </a:ext>
                </a:extLst>
              </p:cNvPr>
              <p:cNvSpPr txBox="1"/>
              <p:nvPr/>
            </p:nvSpPr>
            <p:spPr>
              <a:xfrm>
                <a:off x="7026765" y="6104832"/>
                <a:ext cx="73245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CCR7</a:t>
                </a:r>
                <a:endParaRPr lang="zh-CN" altLang="en-US" sz="9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3EAECD52-969A-42F8-8996-D936D4F63658}"/>
                </a:ext>
              </a:extLst>
            </p:cNvPr>
            <p:cNvSpPr txBox="1"/>
            <p:nvPr/>
          </p:nvSpPr>
          <p:spPr>
            <a:xfrm>
              <a:off x="376167" y="3801612"/>
              <a:ext cx="32092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zh-CN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xmlns="" id="{6D663B6A-97FC-44D7-9EB1-6FA1D5E25ECD}"/>
                </a:ext>
              </a:extLst>
            </p:cNvPr>
            <p:cNvGrpSpPr/>
            <p:nvPr/>
          </p:nvGrpSpPr>
          <p:grpSpPr>
            <a:xfrm>
              <a:off x="394328" y="243136"/>
              <a:ext cx="5625796" cy="3722438"/>
              <a:chOff x="394328" y="243136"/>
              <a:chExt cx="5625796" cy="3722438"/>
            </a:xfrm>
          </p:grpSpPr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xmlns="" id="{92725937-2925-47FC-88F9-FEA918D6FF59}"/>
                  </a:ext>
                </a:extLst>
              </p:cNvPr>
              <p:cNvSpPr txBox="1"/>
              <p:nvPr/>
            </p:nvSpPr>
            <p:spPr>
              <a:xfrm>
                <a:off x="527786" y="552283"/>
                <a:ext cx="33214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endParaRPr lang="zh-CN" alt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66" name="图片 65">
                <a:extLst>
                  <a:ext uri="{FF2B5EF4-FFF2-40B4-BE49-F238E27FC236}">
                    <a16:creationId xmlns:a16="http://schemas.microsoft.com/office/drawing/2014/main" xmlns="" id="{5FDD7654-9066-4BE7-83EA-0CA005FE363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68891" y="283060"/>
                <a:ext cx="5451233" cy="3636000"/>
              </a:xfrm>
              <a:prstGeom prst="rect">
                <a:avLst/>
              </a:prstGeom>
            </p:spPr>
          </p:pic>
          <p:cxnSp>
            <p:nvCxnSpPr>
              <p:cNvPr id="67" name="直接箭头连接符 66">
                <a:extLst>
                  <a:ext uri="{FF2B5EF4-FFF2-40B4-BE49-F238E27FC236}">
                    <a16:creationId xmlns:a16="http://schemas.microsoft.com/office/drawing/2014/main" xmlns="" id="{A90319F3-B0ED-46A3-B214-8E4894E62BA6}"/>
                  </a:ext>
                </a:extLst>
              </p:cNvPr>
              <p:cNvCxnSpPr/>
              <p:nvPr/>
            </p:nvCxnSpPr>
            <p:spPr>
              <a:xfrm>
                <a:off x="773578" y="2105104"/>
                <a:ext cx="488461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8" name="直接箭头连接符 67">
                <a:extLst>
                  <a:ext uri="{FF2B5EF4-FFF2-40B4-BE49-F238E27FC236}">
                    <a16:creationId xmlns:a16="http://schemas.microsoft.com/office/drawing/2014/main" xmlns="" id="{9B221F35-C65F-4938-9D84-9822BD45E2A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773578" y="1541853"/>
                <a:ext cx="7694" cy="56325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69" name="文本框 68">
                <a:extLst>
                  <a:ext uri="{FF2B5EF4-FFF2-40B4-BE49-F238E27FC236}">
                    <a16:creationId xmlns:a16="http://schemas.microsoft.com/office/drawing/2014/main" xmlns="" id="{2D7DDE67-BD3B-4626-BCEB-D6C87A357363}"/>
                  </a:ext>
                </a:extLst>
              </p:cNvPr>
              <p:cNvSpPr txBox="1"/>
              <p:nvPr/>
            </p:nvSpPr>
            <p:spPr>
              <a:xfrm rot="16011114">
                <a:off x="318036" y="1680764"/>
                <a:ext cx="73245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SSC</a:t>
                </a:r>
                <a:endParaRPr lang="zh-CN" altLang="en-US" sz="9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0" name="文本框 69">
                <a:extLst>
                  <a:ext uri="{FF2B5EF4-FFF2-40B4-BE49-F238E27FC236}">
                    <a16:creationId xmlns:a16="http://schemas.microsoft.com/office/drawing/2014/main" xmlns="" id="{A89F9F5B-DDF7-4A01-9A6E-A962694C2B0C}"/>
                  </a:ext>
                </a:extLst>
              </p:cNvPr>
              <p:cNvSpPr txBox="1"/>
              <p:nvPr/>
            </p:nvSpPr>
            <p:spPr>
              <a:xfrm>
                <a:off x="777425" y="2073549"/>
                <a:ext cx="73245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FSC</a:t>
                </a:r>
                <a:endParaRPr lang="zh-CN" altLang="en-US" sz="9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71" name="直接箭头连接符 70">
                <a:extLst>
                  <a:ext uri="{FF2B5EF4-FFF2-40B4-BE49-F238E27FC236}">
                    <a16:creationId xmlns:a16="http://schemas.microsoft.com/office/drawing/2014/main" xmlns="" id="{68B103E8-BBC5-4DE9-ADE4-75371C84F281}"/>
                  </a:ext>
                </a:extLst>
              </p:cNvPr>
              <p:cNvCxnSpPr/>
              <p:nvPr/>
            </p:nvCxnSpPr>
            <p:spPr>
              <a:xfrm>
                <a:off x="2626248" y="2105104"/>
                <a:ext cx="488461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2" name="直接箭头连接符 71">
                <a:extLst>
                  <a:ext uri="{FF2B5EF4-FFF2-40B4-BE49-F238E27FC236}">
                    <a16:creationId xmlns:a16="http://schemas.microsoft.com/office/drawing/2014/main" xmlns="" id="{93383505-CD78-4585-AA75-81556D9C51F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626248" y="1541853"/>
                <a:ext cx="7694" cy="56325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73" name="文本框 72">
                <a:extLst>
                  <a:ext uri="{FF2B5EF4-FFF2-40B4-BE49-F238E27FC236}">
                    <a16:creationId xmlns:a16="http://schemas.microsoft.com/office/drawing/2014/main" xmlns="" id="{E2F2A0BC-688A-441B-8DFE-A17D5F66C337}"/>
                  </a:ext>
                </a:extLst>
              </p:cNvPr>
              <p:cNvSpPr txBox="1"/>
              <p:nvPr/>
            </p:nvSpPr>
            <p:spPr>
              <a:xfrm rot="16011114">
                <a:off x="2170706" y="1680764"/>
                <a:ext cx="73245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SSH</a:t>
                </a:r>
                <a:endParaRPr lang="zh-CN" altLang="en-US" sz="9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4" name="文本框 73">
                <a:extLst>
                  <a:ext uri="{FF2B5EF4-FFF2-40B4-BE49-F238E27FC236}">
                    <a16:creationId xmlns:a16="http://schemas.microsoft.com/office/drawing/2014/main" xmlns="" id="{810D0BCB-9C01-414A-ADCC-6558AF444E4A}"/>
                  </a:ext>
                </a:extLst>
              </p:cNvPr>
              <p:cNvSpPr txBox="1"/>
              <p:nvPr/>
            </p:nvSpPr>
            <p:spPr>
              <a:xfrm>
                <a:off x="2630095" y="2073549"/>
                <a:ext cx="73245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SSA</a:t>
                </a:r>
                <a:endParaRPr lang="zh-CN" altLang="en-US" sz="9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75" name="直接箭头连接符 74">
                <a:extLst>
                  <a:ext uri="{FF2B5EF4-FFF2-40B4-BE49-F238E27FC236}">
                    <a16:creationId xmlns:a16="http://schemas.microsoft.com/office/drawing/2014/main" xmlns="" id="{736D9CBF-7517-4492-85BA-133F066931CE}"/>
                  </a:ext>
                </a:extLst>
              </p:cNvPr>
              <p:cNvCxnSpPr/>
              <p:nvPr/>
            </p:nvCxnSpPr>
            <p:spPr>
              <a:xfrm>
                <a:off x="4287636" y="2105733"/>
                <a:ext cx="488461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6" name="直接箭头连接符 75">
                <a:extLst>
                  <a:ext uri="{FF2B5EF4-FFF2-40B4-BE49-F238E27FC236}">
                    <a16:creationId xmlns:a16="http://schemas.microsoft.com/office/drawing/2014/main" xmlns="" id="{B27D5AC9-4C43-4DE5-80B4-B21BDCFDAFB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287636" y="1542482"/>
                <a:ext cx="7694" cy="56325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77" name="文本框 76">
                <a:extLst>
                  <a:ext uri="{FF2B5EF4-FFF2-40B4-BE49-F238E27FC236}">
                    <a16:creationId xmlns:a16="http://schemas.microsoft.com/office/drawing/2014/main" xmlns="" id="{945BBB3E-D3C3-4C14-A1DF-DF116DC7B387}"/>
                  </a:ext>
                </a:extLst>
              </p:cNvPr>
              <p:cNvSpPr txBox="1"/>
              <p:nvPr/>
            </p:nvSpPr>
            <p:spPr>
              <a:xfrm rot="16011114">
                <a:off x="3832094" y="1681393"/>
                <a:ext cx="73245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SSC</a:t>
                </a:r>
                <a:endParaRPr lang="zh-CN" altLang="en-US" sz="9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8" name="文本框 77">
                <a:extLst>
                  <a:ext uri="{FF2B5EF4-FFF2-40B4-BE49-F238E27FC236}">
                    <a16:creationId xmlns:a16="http://schemas.microsoft.com/office/drawing/2014/main" xmlns="" id="{2ABE25EA-612D-4B09-8A9D-AD8F76551237}"/>
                  </a:ext>
                </a:extLst>
              </p:cNvPr>
              <p:cNvSpPr txBox="1"/>
              <p:nvPr/>
            </p:nvSpPr>
            <p:spPr>
              <a:xfrm>
                <a:off x="4291483" y="2074178"/>
                <a:ext cx="732458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9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CD3</a:t>
                </a:r>
                <a:endParaRPr lang="zh-CN" altLang="en-US" sz="9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79" name="直接箭头连接符 78">
                <a:extLst>
                  <a:ext uri="{FF2B5EF4-FFF2-40B4-BE49-F238E27FC236}">
                    <a16:creationId xmlns:a16="http://schemas.microsoft.com/office/drawing/2014/main" xmlns="" id="{19E5A8FE-475F-4B56-8AD3-636F0A3C1C0B}"/>
                  </a:ext>
                </a:extLst>
              </p:cNvPr>
              <p:cNvCxnSpPr/>
              <p:nvPr/>
            </p:nvCxnSpPr>
            <p:spPr>
              <a:xfrm>
                <a:off x="741566" y="3775095"/>
                <a:ext cx="488461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0" name="直接箭头连接符 79">
                <a:extLst>
                  <a:ext uri="{FF2B5EF4-FFF2-40B4-BE49-F238E27FC236}">
                    <a16:creationId xmlns:a16="http://schemas.microsoft.com/office/drawing/2014/main" xmlns="" id="{5F35B94B-147A-4B1F-96C2-AB9E68EBFAA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741566" y="3211844"/>
                <a:ext cx="7694" cy="56325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81" name="文本框 80">
                <a:extLst>
                  <a:ext uri="{FF2B5EF4-FFF2-40B4-BE49-F238E27FC236}">
                    <a16:creationId xmlns:a16="http://schemas.microsoft.com/office/drawing/2014/main" xmlns="" id="{D778946E-1A9D-451A-894F-78B5A232EBF2}"/>
                  </a:ext>
                </a:extLst>
              </p:cNvPr>
              <p:cNvSpPr txBox="1"/>
              <p:nvPr/>
            </p:nvSpPr>
            <p:spPr>
              <a:xfrm rot="16011114">
                <a:off x="286024" y="3350755"/>
                <a:ext cx="73245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CD62L</a:t>
                </a:r>
                <a:endParaRPr lang="zh-CN" altLang="en-US" sz="9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2" name="文本框 81">
                <a:extLst>
                  <a:ext uri="{FF2B5EF4-FFF2-40B4-BE49-F238E27FC236}">
                    <a16:creationId xmlns:a16="http://schemas.microsoft.com/office/drawing/2014/main" xmlns="" id="{D8421B26-BACC-46AF-93AC-E8623112A96D}"/>
                  </a:ext>
                </a:extLst>
              </p:cNvPr>
              <p:cNvSpPr txBox="1"/>
              <p:nvPr/>
            </p:nvSpPr>
            <p:spPr>
              <a:xfrm>
                <a:off x="745413" y="3743540"/>
                <a:ext cx="73245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CD44</a:t>
                </a:r>
                <a:endParaRPr lang="zh-CN" altLang="en-US" sz="9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83" name="直接箭头连接符 82">
                <a:extLst>
                  <a:ext uri="{FF2B5EF4-FFF2-40B4-BE49-F238E27FC236}">
                    <a16:creationId xmlns:a16="http://schemas.microsoft.com/office/drawing/2014/main" xmlns="" id="{8D1D2BBF-C347-4210-AC6F-EB7C140EAA82}"/>
                  </a:ext>
                </a:extLst>
              </p:cNvPr>
              <p:cNvCxnSpPr/>
              <p:nvPr/>
            </p:nvCxnSpPr>
            <p:spPr>
              <a:xfrm>
                <a:off x="2594236" y="3775095"/>
                <a:ext cx="488461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4" name="直接箭头连接符 83">
                <a:extLst>
                  <a:ext uri="{FF2B5EF4-FFF2-40B4-BE49-F238E27FC236}">
                    <a16:creationId xmlns:a16="http://schemas.microsoft.com/office/drawing/2014/main" xmlns="" id="{B95A1029-9C19-4472-8CE6-4F6415EFCA7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594236" y="3211844"/>
                <a:ext cx="7694" cy="56325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85" name="文本框 84">
                <a:extLst>
                  <a:ext uri="{FF2B5EF4-FFF2-40B4-BE49-F238E27FC236}">
                    <a16:creationId xmlns:a16="http://schemas.microsoft.com/office/drawing/2014/main" xmlns="" id="{C62319FF-E1D5-4309-AC20-B1A511A26D51}"/>
                  </a:ext>
                </a:extLst>
              </p:cNvPr>
              <p:cNvSpPr txBox="1"/>
              <p:nvPr/>
            </p:nvSpPr>
            <p:spPr>
              <a:xfrm rot="16011114">
                <a:off x="2138694" y="3350755"/>
                <a:ext cx="73245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CD62L</a:t>
                </a:r>
                <a:endParaRPr lang="zh-CN" altLang="en-US" sz="9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6" name="文本框 85">
                <a:extLst>
                  <a:ext uri="{FF2B5EF4-FFF2-40B4-BE49-F238E27FC236}">
                    <a16:creationId xmlns:a16="http://schemas.microsoft.com/office/drawing/2014/main" xmlns="" id="{0176C07C-34D1-4952-9EF3-01E0EB9A22E2}"/>
                  </a:ext>
                </a:extLst>
              </p:cNvPr>
              <p:cNvSpPr txBox="1"/>
              <p:nvPr/>
            </p:nvSpPr>
            <p:spPr>
              <a:xfrm>
                <a:off x="2598083" y="3743540"/>
                <a:ext cx="73245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CD44</a:t>
                </a:r>
                <a:endParaRPr lang="zh-CN" altLang="en-US" sz="9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87" name="直接箭头连接符 86">
                <a:extLst>
                  <a:ext uri="{FF2B5EF4-FFF2-40B4-BE49-F238E27FC236}">
                    <a16:creationId xmlns:a16="http://schemas.microsoft.com/office/drawing/2014/main" xmlns="" id="{16E254BB-AC84-4183-9884-63724B4F4283}"/>
                  </a:ext>
                </a:extLst>
              </p:cNvPr>
              <p:cNvCxnSpPr/>
              <p:nvPr/>
            </p:nvCxnSpPr>
            <p:spPr>
              <a:xfrm>
                <a:off x="4434732" y="3766297"/>
                <a:ext cx="488461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8" name="直接箭头连接符 87">
                <a:extLst>
                  <a:ext uri="{FF2B5EF4-FFF2-40B4-BE49-F238E27FC236}">
                    <a16:creationId xmlns:a16="http://schemas.microsoft.com/office/drawing/2014/main" xmlns="" id="{373E4F6A-0986-4C19-B932-443BD7ED4C8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434732" y="3203046"/>
                <a:ext cx="7694" cy="56325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89" name="文本框 88">
                <a:extLst>
                  <a:ext uri="{FF2B5EF4-FFF2-40B4-BE49-F238E27FC236}">
                    <a16:creationId xmlns:a16="http://schemas.microsoft.com/office/drawing/2014/main" xmlns="" id="{49FB78D6-352D-4625-ADB5-714568BD9FB1}"/>
                  </a:ext>
                </a:extLst>
              </p:cNvPr>
              <p:cNvSpPr txBox="1"/>
              <p:nvPr/>
            </p:nvSpPr>
            <p:spPr>
              <a:xfrm rot="16011114">
                <a:off x="3979190" y="3334263"/>
                <a:ext cx="732458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9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CD8</a:t>
                </a:r>
                <a:endParaRPr lang="zh-CN" altLang="en-US" sz="9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0" name="文本框 89">
                <a:extLst>
                  <a:ext uri="{FF2B5EF4-FFF2-40B4-BE49-F238E27FC236}">
                    <a16:creationId xmlns:a16="http://schemas.microsoft.com/office/drawing/2014/main" xmlns="" id="{77EECB1B-8F8C-490D-813F-12D55D0FCBCF}"/>
                  </a:ext>
                </a:extLst>
              </p:cNvPr>
              <p:cNvSpPr txBox="1"/>
              <p:nvPr/>
            </p:nvSpPr>
            <p:spPr>
              <a:xfrm>
                <a:off x="4438579" y="3734742"/>
                <a:ext cx="732458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9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CD4</a:t>
                </a:r>
                <a:endParaRPr lang="zh-CN" altLang="en-US" sz="9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92" name="直接箭头连接符 91">
                <a:extLst>
                  <a:ext uri="{FF2B5EF4-FFF2-40B4-BE49-F238E27FC236}">
                    <a16:creationId xmlns:a16="http://schemas.microsoft.com/office/drawing/2014/main" xmlns="" id="{30DE0660-E0A4-4EAE-B373-8EF8356701B5}"/>
                  </a:ext>
                </a:extLst>
              </p:cNvPr>
              <p:cNvCxnSpPr/>
              <p:nvPr/>
            </p:nvCxnSpPr>
            <p:spPr>
              <a:xfrm>
                <a:off x="2146798" y="1159766"/>
                <a:ext cx="967911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3" name="直接箭头连接符 92">
                <a:extLst>
                  <a:ext uri="{FF2B5EF4-FFF2-40B4-BE49-F238E27FC236}">
                    <a16:creationId xmlns:a16="http://schemas.microsoft.com/office/drawing/2014/main" xmlns="" id="{2FA68DFF-F7AC-4AC1-A9C9-7836980A8CF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70651" y="890837"/>
                <a:ext cx="1099009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7" name="直接箭头连接符 96">
                <a:extLst>
                  <a:ext uri="{FF2B5EF4-FFF2-40B4-BE49-F238E27FC236}">
                    <a16:creationId xmlns:a16="http://schemas.microsoft.com/office/drawing/2014/main" xmlns="" id="{7434F629-50DF-4720-AFCE-8C2F46A5059F}"/>
                  </a:ext>
                </a:extLst>
              </p:cNvPr>
              <p:cNvCxnSpPr/>
              <p:nvPr/>
            </p:nvCxnSpPr>
            <p:spPr>
              <a:xfrm>
                <a:off x="5274763" y="1825521"/>
                <a:ext cx="0" cy="48602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8" name="直接箭头连接符 97">
                <a:extLst>
                  <a:ext uri="{FF2B5EF4-FFF2-40B4-BE49-F238E27FC236}">
                    <a16:creationId xmlns:a16="http://schemas.microsoft.com/office/drawing/2014/main" xmlns="" id="{A1093E5D-9ABF-4135-BF84-A5BB9A2962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63976" y="1802970"/>
                <a:ext cx="0" cy="112546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1" name="直接箭头连接符 100">
                <a:extLst>
                  <a:ext uri="{FF2B5EF4-FFF2-40B4-BE49-F238E27FC236}">
                    <a16:creationId xmlns:a16="http://schemas.microsoft.com/office/drawing/2014/main" xmlns="" id="{8D4930A4-2EF6-457F-8A35-864F7B8A8CAD}"/>
                  </a:ext>
                </a:extLst>
              </p:cNvPr>
              <p:cNvCxnSpPr/>
              <p:nvPr/>
            </p:nvCxnSpPr>
            <p:spPr>
              <a:xfrm flipH="1">
                <a:off x="3813825" y="3338333"/>
                <a:ext cx="1376855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3" name="直接连接符 102">
                <a:extLst>
                  <a:ext uri="{FF2B5EF4-FFF2-40B4-BE49-F238E27FC236}">
                    <a16:creationId xmlns:a16="http://schemas.microsoft.com/office/drawing/2014/main" xmlns="" id="{01389745-0F22-4707-BDE5-2387273F9FE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23193" y="2854857"/>
                <a:ext cx="0" cy="356987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6" name="直接箭头连接符 105">
                <a:extLst>
                  <a:ext uri="{FF2B5EF4-FFF2-40B4-BE49-F238E27FC236}">
                    <a16:creationId xmlns:a16="http://schemas.microsoft.com/office/drawing/2014/main" xmlns="" id="{48246BFA-D380-4915-9E9F-DBC0B760DC2E}"/>
                  </a:ext>
                </a:extLst>
              </p:cNvPr>
              <p:cNvCxnSpPr/>
              <p:nvPr/>
            </p:nvCxnSpPr>
            <p:spPr>
              <a:xfrm flipH="1" flipV="1">
                <a:off x="1985026" y="3203046"/>
                <a:ext cx="2938167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09" name="文本框 108">
                <a:extLst>
                  <a:ext uri="{FF2B5EF4-FFF2-40B4-BE49-F238E27FC236}">
                    <a16:creationId xmlns:a16="http://schemas.microsoft.com/office/drawing/2014/main" xmlns="" id="{EC7C4D72-57CF-49B1-8FC1-B3FCCFB93AB1}"/>
                  </a:ext>
                </a:extLst>
              </p:cNvPr>
              <p:cNvSpPr txBox="1"/>
              <p:nvPr/>
            </p:nvSpPr>
            <p:spPr>
              <a:xfrm>
                <a:off x="394328" y="243136"/>
                <a:ext cx="33214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endParaRPr lang="zh-CN" alt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aphicFrame>
          <p:nvGraphicFramePr>
            <p:cNvPr id="63" name="对象 62">
              <a:extLst>
                <a:ext uri="{FF2B5EF4-FFF2-40B4-BE49-F238E27FC236}">
                  <a16:creationId xmlns:a16="http://schemas.microsoft.com/office/drawing/2014/main" xmlns="" id="{27792F93-3487-444C-B519-E442A281C59E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42265605"/>
                </p:ext>
              </p:extLst>
            </p:nvPr>
          </p:nvGraphicFramePr>
          <p:xfrm>
            <a:off x="8747125" y="1146175"/>
            <a:ext cx="2965450" cy="21875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70" name="Prism Project" r:id="rId5" imgW="3708000" imgH="2736000" progId="Prism5.Document">
                    <p:embed/>
                  </p:oleObj>
                </mc:Choice>
                <mc:Fallback>
                  <p:oleObj name="Prism Project" r:id="rId5" imgW="3708000" imgH="2736000" progId="Prism5.Document">
                    <p:embed/>
                    <p:pic>
                      <p:nvPicPr>
                        <p:cNvPr id="4" name="对象 3">
                          <a:extLst>
                            <a:ext uri="{FF2B5EF4-FFF2-40B4-BE49-F238E27FC236}">
                              <a16:creationId xmlns:a16="http://schemas.microsoft.com/office/drawing/2014/main" xmlns="" id="{69A08797-2129-4266-B865-4A52A7AFD179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8747125" y="1146175"/>
                          <a:ext cx="2965450" cy="21875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1" name="文本框 90">
              <a:extLst>
                <a:ext uri="{FF2B5EF4-FFF2-40B4-BE49-F238E27FC236}">
                  <a16:creationId xmlns:a16="http://schemas.microsoft.com/office/drawing/2014/main" xmlns="" id="{4467BB67-9075-48C9-9A38-B00AAAD93D0C}"/>
                </a:ext>
              </a:extLst>
            </p:cNvPr>
            <p:cNvSpPr txBox="1"/>
            <p:nvPr/>
          </p:nvSpPr>
          <p:spPr>
            <a:xfrm>
              <a:off x="8636913" y="698559"/>
              <a:ext cx="3321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zh-CN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5" name="文本框 64">
              <a:extLst>
                <a:ext uri="{FF2B5EF4-FFF2-40B4-BE49-F238E27FC236}">
                  <a16:creationId xmlns:a16="http://schemas.microsoft.com/office/drawing/2014/main" xmlns="" id="{5FEF7AC6-1FD9-4D5C-9845-C81ACBB89DF2}"/>
                </a:ext>
              </a:extLst>
            </p:cNvPr>
            <p:cNvSpPr txBox="1"/>
            <p:nvPr/>
          </p:nvSpPr>
          <p:spPr>
            <a:xfrm>
              <a:off x="9070978" y="3605818"/>
              <a:ext cx="3321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endParaRPr lang="zh-CN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7" name="对象 6">
              <a:extLst>
                <a:ext uri="{FF2B5EF4-FFF2-40B4-BE49-F238E27FC236}">
                  <a16:creationId xmlns:a16="http://schemas.microsoft.com/office/drawing/2014/main" xmlns="" id="{0616FAC4-3158-4A73-AF54-0F878AC11679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10319154"/>
                </p:ext>
              </p:extLst>
            </p:nvPr>
          </p:nvGraphicFramePr>
          <p:xfrm>
            <a:off x="9178330" y="4023754"/>
            <a:ext cx="3052800" cy="2188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71" name="Prism Project" r:id="rId7" imgW="3816000" imgH="2736000" progId="Prism5.Document">
                    <p:embed/>
                  </p:oleObj>
                </mc:Choice>
                <mc:Fallback>
                  <p:oleObj name="Prism Project" r:id="rId7" imgW="3816000" imgH="2736000" progId="Prism5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9178330" y="4023754"/>
                          <a:ext cx="3052800" cy="21888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567367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F0126637-6091-48A9-A5F1-F183860728ED}"/>
              </a:ext>
            </a:extLst>
          </p:cNvPr>
          <p:cNvSpPr/>
          <p:nvPr/>
        </p:nvSpPr>
        <p:spPr>
          <a:xfrm>
            <a:off x="1036514" y="1197456"/>
            <a:ext cx="9312165" cy="4502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en-US" altLang="zh-CN" sz="16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S6. </a:t>
            </a:r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flow cytometry strategy and detection of effector CD8</a:t>
            </a:r>
            <a:r>
              <a:rPr lang="en-US" altLang="zh-CN" sz="16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 cells</a:t>
            </a:r>
            <a:r>
              <a:rPr lang="en-US" altLang="zh-CN" sz="16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zh-CN" altLang="zh-CN" sz="1600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en-US" altLang="zh-CN" sz="16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  <a:r>
              <a:rPr lang="en-US" altLang="zh-CN" sz="16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strategy to analyze various of cell types in mice. Those cell types were defined with the surface molecule of CD8, CD62L and CD44. The effector T cells was CD8</a:t>
            </a:r>
            <a:r>
              <a:rPr lang="en-US" altLang="zh-CN" sz="1600" kern="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16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CD62L</a:t>
            </a:r>
            <a:r>
              <a:rPr lang="en-US" altLang="zh-CN" sz="1600" kern="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zh-CN" sz="16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CD44</a:t>
            </a:r>
            <a:r>
              <a:rPr lang="en-US" altLang="zh-CN" sz="1600" kern="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16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the naïve T cells was CD8</a:t>
            </a:r>
            <a:r>
              <a:rPr lang="en-US" altLang="zh-CN" sz="1600" kern="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16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CD62L</a:t>
            </a:r>
            <a:r>
              <a:rPr lang="en-US" altLang="zh-CN" sz="1600" kern="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16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CD44</a:t>
            </a:r>
            <a:r>
              <a:rPr lang="en-US" altLang="zh-CN" sz="1600" kern="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16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 cells.</a:t>
            </a:r>
            <a:endParaRPr lang="zh-CN" altLang="zh-CN" sz="1600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en-US" altLang="zh-CN" sz="16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  <a:r>
              <a:rPr lang="en-US" altLang="zh-CN" sz="16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strategy to analyze various of cell types in human. Those cell types were defined with the surface molecule of CD8, CD62L, CCR7, and CD45RA. The effector T cells was CD8</a:t>
            </a:r>
            <a:r>
              <a:rPr lang="en-US" altLang="zh-CN" sz="1600" kern="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16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CD62L</a:t>
            </a:r>
            <a:r>
              <a:rPr lang="en-US" altLang="zh-CN" sz="1600" kern="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zh-CN" sz="16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CD45RA</a:t>
            </a:r>
            <a:r>
              <a:rPr lang="en-US" altLang="zh-CN" sz="1600" kern="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16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CCR7</a:t>
            </a:r>
            <a:r>
              <a:rPr lang="en-US" altLang="zh-CN" sz="1600" kern="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zh-CN" sz="16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en-US" altLang="zh-CN" sz="16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(C) </a:t>
            </a:r>
            <a:r>
              <a:rPr lang="en-US" altLang="zh-CN" sz="16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effect of anti-PD-1 treatment on the level of effector CD8+ T cells in PD group.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Two-tailed paired T-test was performed. 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en-US" altLang="zh-CN" sz="16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(D) </a:t>
            </a:r>
            <a:r>
              <a:rPr lang="en-US" altLang="zh-CN" sz="16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difference of Ki67</a:t>
            </a:r>
            <a:r>
              <a:rPr lang="en-US" altLang="zh-CN" sz="1600" kern="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en-US" altLang="zh-CN" sz="16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effector CD8</a:t>
            </a:r>
            <a:r>
              <a:rPr lang="en-US" altLang="zh-CN" sz="1600" kern="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16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 cells in PR group.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Two-tailed paired T-test was performed</a:t>
            </a:r>
            <a:endParaRPr lang="en-US" altLang="zh-CN" sz="1600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ns: no significant difference, compared to corresponding baseline group. A P value less than 0.05 was considered to be statistically significant.</a:t>
            </a:r>
            <a:endParaRPr lang="zh-CN" altLang="zh-CN" sz="1600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37480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2">
            <a:extLst>
              <a:ext uri="{FF2B5EF4-FFF2-40B4-BE49-F238E27FC236}">
                <a16:creationId xmlns:a16="http://schemas.microsoft.com/office/drawing/2014/main" xmlns="" id="{94EBCEFB-636B-4AE7-913E-ED1D71A2B8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1793652"/>
              </p:ext>
            </p:extLst>
          </p:nvPr>
        </p:nvGraphicFramePr>
        <p:xfrm>
          <a:off x="372956" y="438379"/>
          <a:ext cx="11151472" cy="598124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58578">
                  <a:extLst>
                    <a:ext uri="{9D8B030D-6E8A-4147-A177-3AD203B41FA5}">
                      <a16:colId xmlns:a16="http://schemas.microsoft.com/office/drawing/2014/main" xmlns="" val="3636419594"/>
                    </a:ext>
                  </a:extLst>
                </a:gridCol>
                <a:gridCol w="1858578">
                  <a:extLst>
                    <a:ext uri="{9D8B030D-6E8A-4147-A177-3AD203B41FA5}">
                      <a16:colId xmlns:a16="http://schemas.microsoft.com/office/drawing/2014/main" xmlns="" val="3870658295"/>
                    </a:ext>
                  </a:extLst>
                </a:gridCol>
                <a:gridCol w="1858578">
                  <a:extLst>
                    <a:ext uri="{9D8B030D-6E8A-4147-A177-3AD203B41FA5}">
                      <a16:colId xmlns:a16="http://schemas.microsoft.com/office/drawing/2014/main" xmlns="" val="537807241"/>
                    </a:ext>
                  </a:extLst>
                </a:gridCol>
                <a:gridCol w="1858578">
                  <a:extLst>
                    <a:ext uri="{9D8B030D-6E8A-4147-A177-3AD203B41FA5}">
                      <a16:colId xmlns:a16="http://schemas.microsoft.com/office/drawing/2014/main" xmlns="" val="456980128"/>
                    </a:ext>
                  </a:extLst>
                </a:gridCol>
                <a:gridCol w="2836277">
                  <a:extLst>
                    <a:ext uri="{9D8B030D-6E8A-4147-A177-3AD203B41FA5}">
                      <a16:colId xmlns:a16="http://schemas.microsoft.com/office/drawing/2014/main" xmlns="" val="2432402513"/>
                    </a:ext>
                  </a:extLst>
                </a:gridCol>
                <a:gridCol w="880883">
                  <a:extLst>
                    <a:ext uri="{9D8B030D-6E8A-4147-A177-3AD203B41FA5}">
                      <a16:colId xmlns:a16="http://schemas.microsoft.com/office/drawing/2014/main" xmlns="" val="4148226062"/>
                    </a:ext>
                  </a:extLst>
                </a:gridCol>
              </a:tblGrid>
              <a:tr h="4224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Patients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PD-1 antibody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PD-L1 expression in tumor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PD-1 expression in tumor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Chemotherapy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Patient response 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29213906"/>
                  </a:ext>
                </a:extLst>
              </a:tr>
              <a:tr h="1728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JXL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premb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Unknown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Unknown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pemetrexed 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38077748"/>
                  </a:ext>
                </a:extLst>
              </a:tr>
              <a:tr h="1728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JJJ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premb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tumor-;stromal-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tumor-;stromal-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Unknown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59733206"/>
                  </a:ext>
                </a:extLst>
              </a:tr>
              <a:tr h="2112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ZLX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nivo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tumor 70%; stromal-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tumor-;stromal 2%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gemcitabine+carboplatin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60932213"/>
                  </a:ext>
                </a:extLst>
              </a:tr>
              <a:tr h="2112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WJG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nivo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tumor 5%;stromal-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tumor-;stromal-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Gemcitabine + cis-platinum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69776759"/>
                  </a:ext>
                </a:extLst>
              </a:tr>
              <a:tr h="2112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XWZ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premb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tumor-;stromal 5%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tumor-;stromal-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pemetrexed +carboplatin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00181595"/>
                  </a:ext>
                </a:extLst>
              </a:tr>
              <a:tr h="3457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SGB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premb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tumor 30%; stromal unknown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tumor-;stromal-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pemetrexed +cis-platinum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36812606"/>
                  </a:ext>
                </a:extLst>
              </a:tr>
              <a:tr h="2112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PYF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premb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tumor 80%; stromal 5%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Unknown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pemetrexed +carboplatin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59611409"/>
                  </a:ext>
                </a:extLst>
              </a:tr>
              <a:tr h="2112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KYY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premb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tumor 40%; stromal 2%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tumor-;stromal 1%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gemcitabine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PD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94741149"/>
                  </a:ext>
                </a:extLst>
              </a:tr>
              <a:tr h="1728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YDQ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nivo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Unknown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Unknown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Albumin Taxol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08976041"/>
                  </a:ext>
                </a:extLst>
              </a:tr>
              <a:tr h="1728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ZQ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premb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Unknown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Unknown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gemcitabine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61504285"/>
                  </a:ext>
                </a:extLst>
              </a:tr>
              <a:tr h="1728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XSY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premb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Unknown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Unknown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Unknown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45853691"/>
                  </a:ext>
                </a:extLst>
              </a:tr>
              <a:tr h="1728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SRP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premb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Unknown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Unknown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Unknown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72279355"/>
                  </a:ext>
                </a:extLst>
              </a:tr>
              <a:tr h="2112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GH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premb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tumor 5%;stromal-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tumor-;stromal-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Gemcitabine </a:t>
                      </a: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carboplatin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88786878"/>
                  </a:ext>
                </a:extLst>
              </a:tr>
              <a:tr h="1728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CNH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premb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tumor-;stromal-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tumor-;stromal-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u="none" strike="noStrike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irinotecan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97045574"/>
                  </a:ext>
                </a:extLst>
              </a:tr>
              <a:tr h="1728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CBY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premb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tumor-;stromal-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tumor-;stromal-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Unknown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1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SD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39904900"/>
                  </a:ext>
                </a:extLst>
              </a:tr>
              <a:tr h="1728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WY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premb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tumor-;stromal+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tumor-;stromal-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pemetrexed 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25267913"/>
                  </a:ext>
                </a:extLst>
              </a:tr>
              <a:tr h="2112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CZM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nivo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tumor 30%;stromal-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tumor-;stromal 3%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gemcitabine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12695470"/>
                  </a:ext>
                </a:extLst>
              </a:tr>
              <a:tr h="2112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ZHY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premb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tumor-;stromal 1%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tumor-;stromal 1%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gemcitabine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09881154"/>
                  </a:ext>
                </a:extLst>
              </a:tr>
              <a:tr h="1728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ZXG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Premb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Unknown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Unknown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gemcitabine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7185424"/>
                  </a:ext>
                </a:extLst>
              </a:tr>
              <a:tr h="1728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ZSG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premb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Unknown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Unknown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pemetrexed 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31518646"/>
                  </a:ext>
                </a:extLst>
              </a:tr>
              <a:tr h="1728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PYM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premb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tumor-;stromal-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Unknown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gemcitabine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17541182"/>
                  </a:ext>
                </a:extLst>
              </a:tr>
              <a:tr h="2112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PYS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premb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tumor 1%;stromal-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tumor-;stromal 1%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pemetrexed 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04246047"/>
                  </a:ext>
                </a:extLst>
              </a:tr>
              <a:tr h="1728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DKP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premb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Unknown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Unknown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Unknown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81491454"/>
                  </a:ext>
                </a:extLst>
              </a:tr>
              <a:tr h="3457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GYR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premb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tumor 60%;stromal unknown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tumor-;stromal-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pemetrexed +carboplatin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78766652"/>
                  </a:ext>
                </a:extLst>
              </a:tr>
              <a:tr h="1728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LJX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premb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Unknown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Unknown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Nextinib</a:t>
                      </a: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</a:t>
                      </a:r>
                      <a:r>
                        <a:rPr lang="en-US" sz="1200" kern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Oshitinib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65038312"/>
                  </a:ext>
                </a:extLst>
              </a:tr>
              <a:tr h="1728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JRY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Nivo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Unknown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Unknown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Albumin Taxol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69527285"/>
                  </a:ext>
                </a:extLst>
              </a:tr>
              <a:tr h="1728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YH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Nivo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Unknown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Unknown</a:t>
                      </a:r>
                      <a:endParaRPr lang="zh-CN" sz="11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Unknown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65229293"/>
                  </a:ext>
                </a:extLst>
              </a:tr>
            </a:tbl>
          </a:graphicData>
        </a:graphic>
      </p:graphicFrame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88A9BA5A-3F3B-432F-9F3A-0DAA9A057E4C}"/>
              </a:ext>
            </a:extLst>
          </p:cNvPr>
          <p:cNvSpPr txBox="1"/>
          <p:nvPr/>
        </p:nvSpPr>
        <p:spPr>
          <a:xfrm>
            <a:off x="1970636" y="89645"/>
            <a:ext cx="61169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 S1. The baseline and therapeutic information of NSCLC patients. 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EFB69A50-A057-4C70-BF0D-90ABEF5F54D5}"/>
              </a:ext>
            </a:extLst>
          </p:cNvPr>
          <p:cNvSpPr txBox="1"/>
          <p:nvPr/>
        </p:nvSpPr>
        <p:spPr>
          <a:xfrm>
            <a:off x="727653" y="6464920"/>
            <a:ext cx="111514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premb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pembrolizumab;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nivo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nivolumab; PR: partial response; PD, progressive disease; SD: stable disease. 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9417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xmlns="" id="{1B7F1EED-1461-444B-A6EF-FBC0C0C23E81}"/>
              </a:ext>
            </a:extLst>
          </p:cNvPr>
          <p:cNvSpPr/>
          <p:nvPr/>
        </p:nvSpPr>
        <p:spPr>
          <a:xfrm>
            <a:off x="1043552" y="6523184"/>
            <a:ext cx="110262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S1. The flow cytometry </a:t>
            </a:r>
            <a:r>
              <a:rPr lang="en-US" altLang="zh-CN" sz="16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flow cytometry strategy to analyze Tregs, G-MDSC</a:t>
            </a:r>
            <a:r>
              <a:rPr lang="en-US" altLang="zh-CN" sz="1600" b="1" kern="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sz="16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M-MDSCs level</a:t>
            </a:r>
            <a:r>
              <a:rPr lang="en-US" altLang="zh-CN" sz="1600" b="1" kern="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sz="16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4E58BB39-3B77-4610-80EC-5B3E9C9B8A9C}"/>
              </a:ext>
            </a:extLst>
          </p:cNvPr>
          <p:cNvGrpSpPr/>
          <p:nvPr/>
        </p:nvGrpSpPr>
        <p:grpSpPr>
          <a:xfrm>
            <a:off x="1475464" y="229985"/>
            <a:ext cx="9484638" cy="6292886"/>
            <a:chOff x="1475464" y="229985"/>
            <a:chExt cx="9484638" cy="6292886"/>
          </a:xfrm>
        </p:grpSpPr>
        <p:grpSp>
          <p:nvGrpSpPr>
            <p:cNvPr id="111" name="组合 110">
              <a:extLst>
                <a:ext uri="{FF2B5EF4-FFF2-40B4-BE49-F238E27FC236}">
                  <a16:creationId xmlns:a16="http://schemas.microsoft.com/office/drawing/2014/main" xmlns="" id="{D8B20E2D-6D8B-46BC-A572-05A62563492E}"/>
                </a:ext>
              </a:extLst>
            </p:cNvPr>
            <p:cNvGrpSpPr/>
            <p:nvPr/>
          </p:nvGrpSpPr>
          <p:grpSpPr>
            <a:xfrm>
              <a:off x="1502733" y="229985"/>
              <a:ext cx="9457369" cy="2277314"/>
              <a:chOff x="1502733" y="229985"/>
              <a:chExt cx="9457369" cy="2277314"/>
            </a:xfrm>
          </p:grpSpPr>
          <p:pic>
            <p:nvPicPr>
              <p:cNvPr id="9" name="图片 8">
                <a:extLst>
                  <a:ext uri="{FF2B5EF4-FFF2-40B4-BE49-F238E27FC236}">
                    <a16:creationId xmlns:a16="http://schemas.microsoft.com/office/drawing/2014/main" xmlns="" id="{84EDD048-D907-4300-BEA9-552803DA82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12351" y="257129"/>
                <a:ext cx="9447751" cy="2052000"/>
              </a:xfrm>
              <a:prstGeom prst="rect">
                <a:avLst/>
              </a:prstGeom>
            </p:spPr>
          </p:pic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xmlns="" id="{11C5FA07-7B2E-472C-8154-3F8DE398ED21}"/>
                  </a:ext>
                </a:extLst>
              </p:cNvPr>
              <p:cNvSpPr txBox="1"/>
              <p:nvPr/>
            </p:nvSpPr>
            <p:spPr>
              <a:xfrm>
                <a:off x="1502733" y="229985"/>
                <a:ext cx="33214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endParaRPr lang="zh-CN" alt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35" name="直接箭头连接符 34">
                <a:extLst>
                  <a:ext uri="{FF2B5EF4-FFF2-40B4-BE49-F238E27FC236}">
                    <a16:creationId xmlns:a16="http://schemas.microsoft.com/office/drawing/2014/main" xmlns="" id="{DC4CEA6E-093C-4425-8D7F-CE743DCB4969}"/>
                  </a:ext>
                </a:extLst>
              </p:cNvPr>
              <p:cNvCxnSpPr/>
              <p:nvPr/>
            </p:nvCxnSpPr>
            <p:spPr>
              <a:xfrm>
                <a:off x="1718826" y="2278920"/>
                <a:ext cx="488461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" name="直接箭头连接符 35">
                <a:extLst>
                  <a:ext uri="{FF2B5EF4-FFF2-40B4-BE49-F238E27FC236}">
                    <a16:creationId xmlns:a16="http://schemas.microsoft.com/office/drawing/2014/main" xmlns="" id="{B2E95E09-C8A7-4DF2-9565-465B3AC1E3D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718826" y="1715669"/>
                <a:ext cx="7694" cy="56325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7" name="文本框 36">
                <a:extLst>
                  <a:ext uri="{FF2B5EF4-FFF2-40B4-BE49-F238E27FC236}">
                    <a16:creationId xmlns:a16="http://schemas.microsoft.com/office/drawing/2014/main" xmlns="" id="{EF8180F1-C364-4389-B3AE-C30209DBAFAD}"/>
                  </a:ext>
                </a:extLst>
              </p:cNvPr>
              <p:cNvSpPr txBox="1"/>
              <p:nvPr/>
            </p:nvSpPr>
            <p:spPr>
              <a:xfrm rot="16011114">
                <a:off x="1263284" y="1854580"/>
                <a:ext cx="73245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SSC</a:t>
                </a:r>
                <a:endParaRPr lang="zh-CN" altLang="en-US" sz="9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" name="文本框 37">
                <a:extLst>
                  <a:ext uri="{FF2B5EF4-FFF2-40B4-BE49-F238E27FC236}">
                    <a16:creationId xmlns:a16="http://schemas.microsoft.com/office/drawing/2014/main" xmlns="" id="{D79C89D5-33F0-4277-A35C-7B89F57C3A5E}"/>
                  </a:ext>
                </a:extLst>
              </p:cNvPr>
              <p:cNvSpPr txBox="1"/>
              <p:nvPr/>
            </p:nvSpPr>
            <p:spPr>
              <a:xfrm>
                <a:off x="1722673" y="2275646"/>
                <a:ext cx="73245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FSC</a:t>
                </a:r>
                <a:endParaRPr lang="zh-CN" altLang="en-US" sz="9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39" name="直接箭头连接符 38">
                <a:extLst>
                  <a:ext uri="{FF2B5EF4-FFF2-40B4-BE49-F238E27FC236}">
                    <a16:creationId xmlns:a16="http://schemas.microsoft.com/office/drawing/2014/main" xmlns="" id="{5C4E8D5B-3FCB-4F53-870D-0AA7BE3B412D}"/>
                  </a:ext>
                </a:extLst>
              </p:cNvPr>
              <p:cNvCxnSpPr/>
              <p:nvPr/>
            </p:nvCxnSpPr>
            <p:spPr>
              <a:xfrm>
                <a:off x="3615944" y="2295129"/>
                <a:ext cx="488461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0" name="直接箭头连接符 39">
                <a:extLst>
                  <a:ext uri="{FF2B5EF4-FFF2-40B4-BE49-F238E27FC236}">
                    <a16:creationId xmlns:a16="http://schemas.microsoft.com/office/drawing/2014/main" xmlns="" id="{2918D5B5-0ACF-4C1E-BD52-5AFB0EE92A4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615944" y="1731878"/>
                <a:ext cx="7694" cy="56325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1" name="文本框 40">
                <a:extLst>
                  <a:ext uri="{FF2B5EF4-FFF2-40B4-BE49-F238E27FC236}">
                    <a16:creationId xmlns:a16="http://schemas.microsoft.com/office/drawing/2014/main" xmlns="" id="{5A80C2C4-6C74-45E4-9372-B341ED555DE8}"/>
                  </a:ext>
                </a:extLst>
              </p:cNvPr>
              <p:cNvSpPr txBox="1"/>
              <p:nvPr/>
            </p:nvSpPr>
            <p:spPr>
              <a:xfrm rot="16011114">
                <a:off x="3160402" y="1870789"/>
                <a:ext cx="73245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SSC</a:t>
                </a:r>
                <a:endParaRPr lang="zh-CN" altLang="en-US" sz="9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2" name="文本框 41">
                <a:extLst>
                  <a:ext uri="{FF2B5EF4-FFF2-40B4-BE49-F238E27FC236}">
                    <a16:creationId xmlns:a16="http://schemas.microsoft.com/office/drawing/2014/main" xmlns="" id="{1612EC3F-0DF2-4AB7-BCFF-94841794D682}"/>
                  </a:ext>
                </a:extLst>
              </p:cNvPr>
              <p:cNvSpPr txBox="1"/>
              <p:nvPr/>
            </p:nvSpPr>
            <p:spPr>
              <a:xfrm>
                <a:off x="3619791" y="2291855"/>
                <a:ext cx="73245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CD3</a:t>
                </a:r>
                <a:endParaRPr lang="zh-CN" altLang="en-US" sz="9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43" name="直接箭头连接符 42">
                <a:extLst>
                  <a:ext uri="{FF2B5EF4-FFF2-40B4-BE49-F238E27FC236}">
                    <a16:creationId xmlns:a16="http://schemas.microsoft.com/office/drawing/2014/main" xmlns="" id="{281FBD30-0230-4D15-98C2-8A52CE48F31E}"/>
                  </a:ext>
                </a:extLst>
              </p:cNvPr>
              <p:cNvCxnSpPr/>
              <p:nvPr/>
            </p:nvCxnSpPr>
            <p:spPr>
              <a:xfrm>
                <a:off x="5506667" y="2287696"/>
                <a:ext cx="488461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4" name="直接箭头连接符 43">
                <a:extLst>
                  <a:ext uri="{FF2B5EF4-FFF2-40B4-BE49-F238E27FC236}">
                    <a16:creationId xmlns:a16="http://schemas.microsoft.com/office/drawing/2014/main" xmlns="" id="{45C640CF-C035-4E37-8CBE-A8F1D802C7F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506667" y="1724445"/>
                <a:ext cx="7694" cy="56325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5" name="文本框 44">
                <a:extLst>
                  <a:ext uri="{FF2B5EF4-FFF2-40B4-BE49-F238E27FC236}">
                    <a16:creationId xmlns:a16="http://schemas.microsoft.com/office/drawing/2014/main" xmlns="" id="{60BC577A-DB5B-487F-A3B6-C4E7E8CBCA71}"/>
                  </a:ext>
                </a:extLst>
              </p:cNvPr>
              <p:cNvSpPr txBox="1"/>
              <p:nvPr/>
            </p:nvSpPr>
            <p:spPr>
              <a:xfrm rot="16011114">
                <a:off x="5051125" y="1863356"/>
                <a:ext cx="73245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SSC</a:t>
                </a:r>
                <a:endParaRPr lang="zh-CN" altLang="en-US" sz="9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" name="文本框 45">
                <a:extLst>
                  <a:ext uri="{FF2B5EF4-FFF2-40B4-BE49-F238E27FC236}">
                    <a16:creationId xmlns:a16="http://schemas.microsoft.com/office/drawing/2014/main" xmlns="" id="{115DEC76-FAFC-4BC4-8E47-133ED288C944}"/>
                  </a:ext>
                </a:extLst>
              </p:cNvPr>
              <p:cNvSpPr txBox="1"/>
              <p:nvPr/>
            </p:nvSpPr>
            <p:spPr>
              <a:xfrm>
                <a:off x="5510514" y="2284422"/>
                <a:ext cx="73245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CD4</a:t>
                </a:r>
                <a:endParaRPr lang="zh-CN" altLang="en-US" sz="9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47" name="直接箭头连接符 46">
                <a:extLst>
                  <a:ext uri="{FF2B5EF4-FFF2-40B4-BE49-F238E27FC236}">
                    <a16:creationId xmlns:a16="http://schemas.microsoft.com/office/drawing/2014/main" xmlns="" id="{1A91C8A8-3CB6-492F-ACA3-CBFA9343A802}"/>
                  </a:ext>
                </a:extLst>
              </p:cNvPr>
              <p:cNvCxnSpPr/>
              <p:nvPr/>
            </p:nvCxnSpPr>
            <p:spPr>
              <a:xfrm>
                <a:off x="7347582" y="2293395"/>
                <a:ext cx="488461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8" name="直接箭头连接符 47">
                <a:extLst>
                  <a:ext uri="{FF2B5EF4-FFF2-40B4-BE49-F238E27FC236}">
                    <a16:creationId xmlns:a16="http://schemas.microsoft.com/office/drawing/2014/main" xmlns="" id="{631BF93A-B76C-4337-8B60-49E46536A03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7347582" y="1730144"/>
                <a:ext cx="7694" cy="56325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9" name="文本框 48">
                <a:extLst>
                  <a:ext uri="{FF2B5EF4-FFF2-40B4-BE49-F238E27FC236}">
                    <a16:creationId xmlns:a16="http://schemas.microsoft.com/office/drawing/2014/main" xmlns="" id="{7EF0399B-93B8-4E67-834D-688B8EB68E04}"/>
                  </a:ext>
                </a:extLst>
              </p:cNvPr>
              <p:cNvSpPr txBox="1"/>
              <p:nvPr/>
            </p:nvSpPr>
            <p:spPr>
              <a:xfrm rot="16011114">
                <a:off x="6892040" y="1858545"/>
                <a:ext cx="73245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CD127</a:t>
                </a:r>
                <a:endParaRPr lang="zh-CN" altLang="en-US" sz="9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0" name="文本框 49">
                <a:extLst>
                  <a:ext uri="{FF2B5EF4-FFF2-40B4-BE49-F238E27FC236}">
                    <a16:creationId xmlns:a16="http://schemas.microsoft.com/office/drawing/2014/main" xmlns="" id="{F29F54E8-0462-455F-BE5F-9889677CB8BB}"/>
                  </a:ext>
                </a:extLst>
              </p:cNvPr>
              <p:cNvSpPr txBox="1"/>
              <p:nvPr/>
            </p:nvSpPr>
            <p:spPr>
              <a:xfrm>
                <a:off x="7351429" y="2290121"/>
                <a:ext cx="73245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CD25</a:t>
                </a:r>
                <a:endParaRPr lang="zh-CN" altLang="en-US" sz="9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51" name="直接箭头连接符 50">
                <a:extLst>
                  <a:ext uri="{FF2B5EF4-FFF2-40B4-BE49-F238E27FC236}">
                    <a16:creationId xmlns:a16="http://schemas.microsoft.com/office/drawing/2014/main" xmlns="" id="{7CF80D72-A2FD-4268-BD81-06519762B6FF}"/>
                  </a:ext>
                </a:extLst>
              </p:cNvPr>
              <p:cNvCxnSpPr/>
              <p:nvPr/>
            </p:nvCxnSpPr>
            <p:spPr>
              <a:xfrm>
                <a:off x="9167858" y="2288546"/>
                <a:ext cx="488461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2" name="直接箭头连接符 51">
                <a:extLst>
                  <a:ext uri="{FF2B5EF4-FFF2-40B4-BE49-F238E27FC236}">
                    <a16:creationId xmlns:a16="http://schemas.microsoft.com/office/drawing/2014/main" xmlns="" id="{B50CE950-E184-4FE2-8EDA-356DD7848F5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167858" y="1725295"/>
                <a:ext cx="7694" cy="56325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3" name="文本框 52">
                <a:extLst>
                  <a:ext uri="{FF2B5EF4-FFF2-40B4-BE49-F238E27FC236}">
                    <a16:creationId xmlns:a16="http://schemas.microsoft.com/office/drawing/2014/main" xmlns="" id="{F7A2F7CF-4EF7-45D7-8744-41D481170D70}"/>
                  </a:ext>
                </a:extLst>
              </p:cNvPr>
              <p:cNvSpPr txBox="1"/>
              <p:nvPr/>
            </p:nvSpPr>
            <p:spPr>
              <a:xfrm rot="16011114">
                <a:off x="8712316" y="1864206"/>
                <a:ext cx="73245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SSC</a:t>
                </a:r>
                <a:endParaRPr lang="zh-CN" altLang="en-US" sz="9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4" name="文本框 53">
                <a:extLst>
                  <a:ext uri="{FF2B5EF4-FFF2-40B4-BE49-F238E27FC236}">
                    <a16:creationId xmlns:a16="http://schemas.microsoft.com/office/drawing/2014/main" xmlns="" id="{4430BA31-F613-43FB-9D29-9809F558CC88}"/>
                  </a:ext>
                </a:extLst>
              </p:cNvPr>
              <p:cNvSpPr txBox="1"/>
              <p:nvPr/>
            </p:nvSpPr>
            <p:spPr>
              <a:xfrm>
                <a:off x="9171705" y="2285272"/>
                <a:ext cx="73245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Ki67</a:t>
                </a:r>
                <a:endParaRPr lang="zh-CN" altLang="en-US" sz="9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55" name="直接箭头连接符 54">
                <a:extLst>
                  <a:ext uri="{FF2B5EF4-FFF2-40B4-BE49-F238E27FC236}">
                    <a16:creationId xmlns:a16="http://schemas.microsoft.com/office/drawing/2014/main" xmlns="" id="{EE37E18D-79B8-4057-9C51-4219AD217FD6}"/>
                  </a:ext>
                </a:extLst>
              </p:cNvPr>
              <p:cNvCxnSpPr/>
              <p:nvPr/>
            </p:nvCxnSpPr>
            <p:spPr>
              <a:xfrm flipV="1">
                <a:off x="2963917" y="1590709"/>
                <a:ext cx="1388332" cy="1620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6" name="直接箭头连接符 55">
                <a:extLst>
                  <a:ext uri="{FF2B5EF4-FFF2-40B4-BE49-F238E27FC236}">
                    <a16:creationId xmlns:a16="http://schemas.microsoft.com/office/drawing/2014/main" xmlns="" id="{7E361FAB-6E74-4CD0-9129-B88ADD577F9C}"/>
                  </a:ext>
                </a:extLst>
              </p:cNvPr>
              <p:cNvCxnSpPr/>
              <p:nvPr/>
            </p:nvCxnSpPr>
            <p:spPr>
              <a:xfrm flipV="1">
                <a:off x="4864815" y="1570784"/>
                <a:ext cx="1388332" cy="1620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7" name="直接箭头连接符 56">
                <a:extLst>
                  <a:ext uri="{FF2B5EF4-FFF2-40B4-BE49-F238E27FC236}">
                    <a16:creationId xmlns:a16="http://schemas.microsoft.com/office/drawing/2014/main" xmlns="" id="{4FFADDE1-B529-4C88-9054-6B7CF84EBBEB}"/>
                  </a:ext>
                </a:extLst>
              </p:cNvPr>
              <p:cNvCxnSpPr/>
              <p:nvPr/>
            </p:nvCxnSpPr>
            <p:spPr>
              <a:xfrm flipV="1">
                <a:off x="6949922" y="1500297"/>
                <a:ext cx="1388332" cy="1620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8" name="直接箭头连接符 57">
                <a:extLst>
                  <a:ext uri="{FF2B5EF4-FFF2-40B4-BE49-F238E27FC236}">
                    <a16:creationId xmlns:a16="http://schemas.microsoft.com/office/drawing/2014/main" xmlns="" id="{9E6DA3F2-A862-45A3-9C04-082793116D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50873" y="1623876"/>
                <a:ext cx="1086506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99BA6DC1-7227-47D9-A03D-550C7D4DB845}"/>
                </a:ext>
              </a:extLst>
            </p:cNvPr>
            <p:cNvGrpSpPr/>
            <p:nvPr/>
          </p:nvGrpSpPr>
          <p:grpSpPr>
            <a:xfrm>
              <a:off x="1475464" y="2583504"/>
              <a:ext cx="7541841" cy="3939367"/>
              <a:chOff x="1475464" y="2583504"/>
              <a:chExt cx="7541841" cy="3939367"/>
            </a:xfrm>
          </p:grpSpPr>
          <p:pic>
            <p:nvPicPr>
              <p:cNvPr id="4" name="图片 3">
                <a:extLst>
                  <a:ext uri="{FF2B5EF4-FFF2-40B4-BE49-F238E27FC236}">
                    <a16:creationId xmlns:a16="http://schemas.microsoft.com/office/drawing/2014/main" xmlns="" id="{B7670CB5-6AD9-40EE-B926-822EC13313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26520" y="2598798"/>
                <a:ext cx="7290785" cy="3780000"/>
              </a:xfrm>
              <a:prstGeom prst="rect">
                <a:avLst/>
              </a:prstGeom>
            </p:spPr>
          </p:pic>
          <p:grpSp>
            <p:nvGrpSpPr>
              <p:cNvPr id="14" name="组合 13">
                <a:extLst>
                  <a:ext uri="{FF2B5EF4-FFF2-40B4-BE49-F238E27FC236}">
                    <a16:creationId xmlns:a16="http://schemas.microsoft.com/office/drawing/2014/main" xmlns="" id="{A0BD904F-46CF-4625-8978-C80B75AD691A}"/>
                  </a:ext>
                </a:extLst>
              </p:cNvPr>
              <p:cNvGrpSpPr/>
              <p:nvPr/>
            </p:nvGrpSpPr>
            <p:grpSpPr>
              <a:xfrm>
                <a:off x="1475464" y="2583504"/>
                <a:ext cx="6783150" cy="3939367"/>
                <a:chOff x="1475464" y="2583504"/>
                <a:chExt cx="6783150" cy="3939367"/>
              </a:xfrm>
            </p:grpSpPr>
            <p:sp>
              <p:nvSpPr>
                <p:cNvPr id="33" name="文本框 32">
                  <a:extLst>
                    <a:ext uri="{FF2B5EF4-FFF2-40B4-BE49-F238E27FC236}">
                      <a16:creationId xmlns:a16="http://schemas.microsoft.com/office/drawing/2014/main" xmlns="" id="{3E5FE504-ABCC-47A9-B57A-D9218609ECD7}"/>
                    </a:ext>
                  </a:extLst>
                </p:cNvPr>
                <p:cNvSpPr txBox="1"/>
                <p:nvPr/>
              </p:nvSpPr>
              <p:spPr>
                <a:xfrm>
                  <a:off x="1475464" y="2583504"/>
                  <a:ext cx="32092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6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</a:t>
                  </a:r>
                  <a:endParaRPr lang="zh-CN" alt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63" name="直接箭头连接符 62">
                  <a:extLst>
                    <a:ext uri="{FF2B5EF4-FFF2-40B4-BE49-F238E27FC236}">
                      <a16:creationId xmlns:a16="http://schemas.microsoft.com/office/drawing/2014/main" xmlns="" id="{288E8B8D-0978-4426-A246-CC7DAD65242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200380" y="3412631"/>
                  <a:ext cx="1002972" cy="1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直接箭头连接符 64">
                  <a:extLst>
                    <a:ext uri="{FF2B5EF4-FFF2-40B4-BE49-F238E27FC236}">
                      <a16:creationId xmlns:a16="http://schemas.microsoft.com/office/drawing/2014/main" xmlns="" id="{9A50CED4-AC77-44B1-A446-C54BA214DAB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225902" y="3651679"/>
                  <a:ext cx="1027245" cy="6584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直接箭头连接符 66">
                  <a:extLst>
                    <a:ext uri="{FF2B5EF4-FFF2-40B4-BE49-F238E27FC236}">
                      <a16:creationId xmlns:a16="http://schemas.microsoft.com/office/drawing/2014/main" xmlns="" id="{F328CCDD-FA07-4EFD-AED6-79211B32377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258614" y="3992774"/>
                  <a:ext cx="0" cy="144000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直接箭头连接符 74">
                  <a:extLst>
                    <a:ext uri="{FF2B5EF4-FFF2-40B4-BE49-F238E27FC236}">
                      <a16:creationId xmlns:a16="http://schemas.microsoft.com/office/drawing/2014/main" xmlns="" id="{8FE276F3-BC36-4D5F-B810-521F09B7575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319887" y="3227175"/>
                  <a:ext cx="1764000" cy="1"/>
                </a:xfrm>
                <a:prstGeom prst="straightConnector1">
                  <a:avLst/>
                </a:prstGeom>
                <a:ln w="19050">
                  <a:headEnd type="none" w="med" len="med"/>
                  <a:tailEnd type="none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直接连接符 75">
                  <a:extLst>
                    <a:ext uri="{FF2B5EF4-FFF2-40B4-BE49-F238E27FC236}">
                      <a16:creationId xmlns:a16="http://schemas.microsoft.com/office/drawing/2014/main" xmlns="" id="{C297DC53-6691-4DA2-A176-CC84660706C3}"/>
                    </a:ext>
                  </a:extLst>
                </p:cNvPr>
                <p:cNvCxnSpPr/>
                <p:nvPr/>
              </p:nvCxnSpPr>
              <p:spPr>
                <a:xfrm>
                  <a:off x="8065033" y="3221080"/>
                  <a:ext cx="0" cy="252000"/>
                </a:xfrm>
                <a:prstGeom prst="line">
                  <a:avLst/>
                </a:prstGeom>
                <a:ln w="19050">
                  <a:headEnd type="none" w="med" len="med"/>
                  <a:tailEnd type="triangle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直接箭头连接符 76">
                  <a:extLst>
                    <a:ext uri="{FF2B5EF4-FFF2-40B4-BE49-F238E27FC236}">
                      <a16:creationId xmlns:a16="http://schemas.microsoft.com/office/drawing/2014/main" xmlns="" id="{BB0950C7-A2F4-4ED1-B64E-2D51915D21A9}"/>
                    </a:ext>
                  </a:extLst>
                </p:cNvPr>
                <p:cNvCxnSpPr/>
                <p:nvPr/>
              </p:nvCxnSpPr>
              <p:spPr>
                <a:xfrm>
                  <a:off x="1915230" y="4405159"/>
                  <a:ext cx="488461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直接箭头连接符 77">
                  <a:extLst>
                    <a:ext uri="{FF2B5EF4-FFF2-40B4-BE49-F238E27FC236}">
                      <a16:creationId xmlns:a16="http://schemas.microsoft.com/office/drawing/2014/main" xmlns="" id="{984308E6-4D3C-4657-8E99-73A41A28047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915230" y="3841908"/>
                  <a:ext cx="7694" cy="563251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79" name="文本框 78">
                  <a:extLst>
                    <a:ext uri="{FF2B5EF4-FFF2-40B4-BE49-F238E27FC236}">
                      <a16:creationId xmlns:a16="http://schemas.microsoft.com/office/drawing/2014/main" xmlns="" id="{39A3DCFB-098A-4C8A-ABFA-B73CAAB390CB}"/>
                    </a:ext>
                  </a:extLst>
                </p:cNvPr>
                <p:cNvSpPr txBox="1"/>
                <p:nvPr/>
              </p:nvSpPr>
              <p:spPr>
                <a:xfrm rot="16011114">
                  <a:off x="1459688" y="3980819"/>
                  <a:ext cx="732458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8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SSC</a:t>
                  </a:r>
                  <a:endParaRPr lang="zh-CN" altLang="en-US" sz="9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0" name="文本框 79">
                  <a:extLst>
                    <a:ext uri="{FF2B5EF4-FFF2-40B4-BE49-F238E27FC236}">
                      <a16:creationId xmlns:a16="http://schemas.microsoft.com/office/drawing/2014/main" xmlns="" id="{DB8ED7A2-B658-476E-93AE-8B2FC4494D4E}"/>
                    </a:ext>
                  </a:extLst>
                </p:cNvPr>
                <p:cNvSpPr txBox="1"/>
                <p:nvPr/>
              </p:nvSpPr>
              <p:spPr>
                <a:xfrm>
                  <a:off x="1919077" y="4401885"/>
                  <a:ext cx="732458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8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FSC</a:t>
                  </a:r>
                  <a:endParaRPr lang="zh-CN" altLang="en-US" sz="9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81" name="直接箭头连接符 80">
                  <a:extLst>
                    <a:ext uri="{FF2B5EF4-FFF2-40B4-BE49-F238E27FC236}">
                      <a16:creationId xmlns:a16="http://schemas.microsoft.com/office/drawing/2014/main" xmlns="" id="{AE8DAD25-FA40-4C11-BDFC-1262F5ECC9C0}"/>
                    </a:ext>
                  </a:extLst>
                </p:cNvPr>
                <p:cNvCxnSpPr/>
                <p:nvPr/>
              </p:nvCxnSpPr>
              <p:spPr>
                <a:xfrm>
                  <a:off x="3707115" y="4358179"/>
                  <a:ext cx="488461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直接箭头连接符 81">
                  <a:extLst>
                    <a:ext uri="{FF2B5EF4-FFF2-40B4-BE49-F238E27FC236}">
                      <a16:creationId xmlns:a16="http://schemas.microsoft.com/office/drawing/2014/main" xmlns="" id="{7297C18C-E700-4169-99D7-8993F3289FA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707115" y="3794928"/>
                  <a:ext cx="7694" cy="563251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83" name="文本框 82">
                  <a:extLst>
                    <a:ext uri="{FF2B5EF4-FFF2-40B4-BE49-F238E27FC236}">
                      <a16:creationId xmlns:a16="http://schemas.microsoft.com/office/drawing/2014/main" xmlns="" id="{6CE06796-4F88-4039-B962-0F3717B1EA82}"/>
                    </a:ext>
                  </a:extLst>
                </p:cNvPr>
                <p:cNvSpPr txBox="1"/>
                <p:nvPr/>
              </p:nvSpPr>
              <p:spPr>
                <a:xfrm rot="16011114">
                  <a:off x="3251573" y="3933839"/>
                  <a:ext cx="732458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8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CD33</a:t>
                  </a:r>
                  <a:endParaRPr lang="zh-CN" altLang="en-US" sz="9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4" name="文本框 83">
                  <a:extLst>
                    <a:ext uri="{FF2B5EF4-FFF2-40B4-BE49-F238E27FC236}">
                      <a16:creationId xmlns:a16="http://schemas.microsoft.com/office/drawing/2014/main" xmlns="" id="{E1E3036B-5183-4421-9434-17248AFDFEA5}"/>
                    </a:ext>
                  </a:extLst>
                </p:cNvPr>
                <p:cNvSpPr txBox="1"/>
                <p:nvPr/>
              </p:nvSpPr>
              <p:spPr>
                <a:xfrm>
                  <a:off x="3710962" y="4354905"/>
                  <a:ext cx="732458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8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CD11b</a:t>
                  </a:r>
                  <a:endParaRPr lang="zh-CN" altLang="en-US" sz="9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86" name="直接箭头连接符 85">
                  <a:extLst>
                    <a:ext uri="{FF2B5EF4-FFF2-40B4-BE49-F238E27FC236}">
                      <a16:creationId xmlns:a16="http://schemas.microsoft.com/office/drawing/2014/main" xmlns="" id="{F69C9E8C-3390-433A-8B57-D602A0F42256}"/>
                    </a:ext>
                  </a:extLst>
                </p:cNvPr>
                <p:cNvCxnSpPr/>
                <p:nvPr/>
              </p:nvCxnSpPr>
              <p:spPr>
                <a:xfrm>
                  <a:off x="5509274" y="4324952"/>
                  <a:ext cx="488461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直接箭头连接符 86">
                  <a:extLst>
                    <a:ext uri="{FF2B5EF4-FFF2-40B4-BE49-F238E27FC236}">
                      <a16:creationId xmlns:a16="http://schemas.microsoft.com/office/drawing/2014/main" xmlns="" id="{149E3F96-152F-4C21-B81E-52B7D8E11F8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5509274" y="3761701"/>
                  <a:ext cx="7694" cy="563251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88" name="文本框 87">
                  <a:extLst>
                    <a:ext uri="{FF2B5EF4-FFF2-40B4-BE49-F238E27FC236}">
                      <a16:creationId xmlns:a16="http://schemas.microsoft.com/office/drawing/2014/main" xmlns="" id="{13041DFD-EFC7-4293-B4C7-41FF4873FE74}"/>
                    </a:ext>
                  </a:extLst>
                </p:cNvPr>
                <p:cNvSpPr txBox="1"/>
                <p:nvPr/>
              </p:nvSpPr>
              <p:spPr>
                <a:xfrm rot="16011114">
                  <a:off x="5053732" y="3872331"/>
                  <a:ext cx="732458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8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CD14</a:t>
                  </a:r>
                  <a:endParaRPr lang="zh-CN" altLang="en-US" sz="9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9" name="文本框 88">
                  <a:extLst>
                    <a:ext uri="{FF2B5EF4-FFF2-40B4-BE49-F238E27FC236}">
                      <a16:creationId xmlns:a16="http://schemas.microsoft.com/office/drawing/2014/main" xmlns="" id="{65AA97A9-EF15-4367-AC92-E7A7D987AC88}"/>
                    </a:ext>
                  </a:extLst>
                </p:cNvPr>
                <p:cNvSpPr txBox="1"/>
                <p:nvPr/>
              </p:nvSpPr>
              <p:spPr>
                <a:xfrm>
                  <a:off x="5513121" y="4321678"/>
                  <a:ext cx="732458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9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CD15</a:t>
                  </a:r>
                  <a:endParaRPr lang="zh-CN" altLang="en-US" sz="9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98" name="直接箭头连接符 97">
                  <a:extLst>
                    <a:ext uri="{FF2B5EF4-FFF2-40B4-BE49-F238E27FC236}">
                      <a16:creationId xmlns:a16="http://schemas.microsoft.com/office/drawing/2014/main" xmlns="" id="{7D336F84-8855-4B73-9247-C2B8ADBB124B}"/>
                    </a:ext>
                  </a:extLst>
                </p:cNvPr>
                <p:cNvCxnSpPr/>
                <p:nvPr/>
              </p:nvCxnSpPr>
              <p:spPr>
                <a:xfrm>
                  <a:off x="5508620" y="6295313"/>
                  <a:ext cx="488461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直接箭头连接符 98">
                  <a:extLst>
                    <a:ext uri="{FF2B5EF4-FFF2-40B4-BE49-F238E27FC236}">
                      <a16:creationId xmlns:a16="http://schemas.microsoft.com/office/drawing/2014/main" xmlns="" id="{562272C4-B99E-4F91-A93A-F5F1C4FD173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5508620" y="5732062"/>
                  <a:ext cx="7694" cy="563251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00" name="文本框 99">
                  <a:extLst>
                    <a:ext uri="{FF2B5EF4-FFF2-40B4-BE49-F238E27FC236}">
                      <a16:creationId xmlns:a16="http://schemas.microsoft.com/office/drawing/2014/main" xmlns="" id="{8C6F6AC0-7618-4694-A3E0-E7CFD0AB0FDA}"/>
                    </a:ext>
                  </a:extLst>
                </p:cNvPr>
                <p:cNvSpPr txBox="1"/>
                <p:nvPr/>
              </p:nvSpPr>
              <p:spPr>
                <a:xfrm rot="16011114">
                  <a:off x="5053078" y="5870973"/>
                  <a:ext cx="732458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8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SSC</a:t>
                  </a:r>
                  <a:endParaRPr lang="zh-CN" altLang="en-US" sz="9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1" name="文本框 100">
                  <a:extLst>
                    <a:ext uri="{FF2B5EF4-FFF2-40B4-BE49-F238E27FC236}">
                      <a16:creationId xmlns:a16="http://schemas.microsoft.com/office/drawing/2014/main" xmlns="" id="{73EA6CB7-4550-405C-997B-5EE07FDE5C16}"/>
                    </a:ext>
                  </a:extLst>
                </p:cNvPr>
                <p:cNvSpPr txBox="1"/>
                <p:nvPr/>
              </p:nvSpPr>
              <p:spPr>
                <a:xfrm>
                  <a:off x="5493613" y="6292039"/>
                  <a:ext cx="732458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9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iNOS</a:t>
                  </a:r>
                  <a:endParaRPr lang="zh-CN" altLang="en-US" sz="9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102" name="直接箭头连接符 101">
                  <a:extLst>
                    <a:ext uri="{FF2B5EF4-FFF2-40B4-BE49-F238E27FC236}">
                      <a16:creationId xmlns:a16="http://schemas.microsoft.com/office/drawing/2014/main" xmlns="" id="{B324FF7C-76B0-4E90-8A1C-8D49D3CC176E}"/>
                    </a:ext>
                  </a:extLst>
                </p:cNvPr>
                <p:cNvCxnSpPr/>
                <p:nvPr/>
              </p:nvCxnSpPr>
              <p:spPr>
                <a:xfrm>
                  <a:off x="7348048" y="4383201"/>
                  <a:ext cx="488461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直接箭头连接符 102">
                  <a:extLst>
                    <a:ext uri="{FF2B5EF4-FFF2-40B4-BE49-F238E27FC236}">
                      <a16:creationId xmlns:a16="http://schemas.microsoft.com/office/drawing/2014/main" xmlns="" id="{B44885A1-0E4B-4D6F-8335-DA0B15657BD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7348048" y="3819950"/>
                  <a:ext cx="7694" cy="563251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04" name="文本框 103">
                  <a:extLst>
                    <a:ext uri="{FF2B5EF4-FFF2-40B4-BE49-F238E27FC236}">
                      <a16:creationId xmlns:a16="http://schemas.microsoft.com/office/drawing/2014/main" xmlns="" id="{A05A4E45-4643-4CAE-B719-3B2C50213AD4}"/>
                    </a:ext>
                  </a:extLst>
                </p:cNvPr>
                <p:cNvSpPr txBox="1"/>
                <p:nvPr/>
              </p:nvSpPr>
              <p:spPr>
                <a:xfrm rot="16011114">
                  <a:off x="6892506" y="3958861"/>
                  <a:ext cx="732458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8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SSC</a:t>
                  </a:r>
                  <a:endParaRPr lang="zh-CN" altLang="en-US" sz="9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5" name="文本框 104">
                  <a:extLst>
                    <a:ext uri="{FF2B5EF4-FFF2-40B4-BE49-F238E27FC236}">
                      <a16:creationId xmlns:a16="http://schemas.microsoft.com/office/drawing/2014/main" xmlns="" id="{AF96D022-D378-4BFE-B54F-EFD8631D937A}"/>
                    </a:ext>
                  </a:extLst>
                </p:cNvPr>
                <p:cNvSpPr txBox="1"/>
                <p:nvPr/>
              </p:nvSpPr>
              <p:spPr>
                <a:xfrm>
                  <a:off x="7361322" y="4379927"/>
                  <a:ext cx="732458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9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HLA-DR</a:t>
                  </a:r>
                  <a:endParaRPr lang="zh-CN" altLang="en-US" sz="9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106" name="直接箭头连接符 105">
                  <a:extLst>
                    <a:ext uri="{FF2B5EF4-FFF2-40B4-BE49-F238E27FC236}">
                      <a16:creationId xmlns:a16="http://schemas.microsoft.com/office/drawing/2014/main" xmlns="" id="{D34F1DD8-51DE-45E6-9B69-C5FB34E82ED6}"/>
                    </a:ext>
                  </a:extLst>
                </p:cNvPr>
                <p:cNvCxnSpPr/>
                <p:nvPr/>
              </p:nvCxnSpPr>
              <p:spPr>
                <a:xfrm>
                  <a:off x="7315918" y="6292779"/>
                  <a:ext cx="488461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7" name="直接箭头连接符 106">
                  <a:extLst>
                    <a:ext uri="{FF2B5EF4-FFF2-40B4-BE49-F238E27FC236}">
                      <a16:creationId xmlns:a16="http://schemas.microsoft.com/office/drawing/2014/main" xmlns="" id="{749D5869-E559-4613-9144-FBF21818247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7315918" y="5729528"/>
                  <a:ext cx="7694" cy="563251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08" name="文本框 107">
                  <a:extLst>
                    <a:ext uri="{FF2B5EF4-FFF2-40B4-BE49-F238E27FC236}">
                      <a16:creationId xmlns:a16="http://schemas.microsoft.com/office/drawing/2014/main" xmlns="" id="{6D6987E6-4DC6-489D-A19D-76AC6301901E}"/>
                    </a:ext>
                  </a:extLst>
                </p:cNvPr>
                <p:cNvSpPr txBox="1"/>
                <p:nvPr/>
              </p:nvSpPr>
              <p:spPr>
                <a:xfrm rot="16011114">
                  <a:off x="6860376" y="5868439"/>
                  <a:ext cx="732458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8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SSC</a:t>
                  </a:r>
                  <a:endParaRPr lang="zh-CN" altLang="en-US" sz="9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9" name="文本框 108">
                  <a:extLst>
                    <a:ext uri="{FF2B5EF4-FFF2-40B4-BE49-F238E27FC236}">
                      <a16:creationId xmlns:a16="http://schemas.microsoft.com/office/drawing/2014/main" xmlns="" id="{7188A41D-D7FE-447B-94DA-7F69CACD19E3}"/>
                    </a:ext>
                  </a:extLst>
                </p:cNvPr>
                <p:cNvSpPr txBox="1"/>
                <p:nvPr/>
              </p:nvSpPr>
              <p:spPr>
                <a:xfrm>
                  <a:off x="7319765" y="6289505"/>
                  <a:ext cx="732458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8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iNOS</a:t>
                  </a:r>
                  <a:endParaRPr lang="zh-CN" altLang="en-US" sz="9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69" name="直接箭头连接符 68">
                  <a:extLst>
                    <a:ext uri="{FF2B5EF4-FFF2-40B4-BE49-F238E27FC236}">
                      <a16:creationId xmlns:a16="http://schemas.microsoft.com/office/drawing/2014/main" xmlns="" id="{71EC9F75-BE00-4DC5-BC39-FE8E903AB72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225902" y="3242598"/>
                  <a:ext cx="443628" cy="6763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直接箭头连接符 84">
                  <a:extLst>
                    <a:ext uri="{FF2B5EF4-FFF2-40B4-BE49-F238E27FC236}">
                      <a16:creationId xmlns:a16="http://schemas.microsoft.com/office/drawing/2014/main" xmlns="" id="{49A151E0-8A22-4C0E-8ED6-65F51DA8FFF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558967" y="3946574"/>
                  <a:ext cx="0" cy="144000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</p:grpSp>
    </p:spTree>
    <p:extLst>
      <p:ext uri="{BB962C8B-B14F-4D97-AF65-F5344CB8AC3E}">
        <p14:creationId xmlns:p14="http://schemas.microsoft.com/office/powerpoint/2010/main" val="4671238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3D76AC4F-4044-482D-93FC-874C814093FF}"/>
              </a:ext>
            </a:extLst>
          </p:cNvPr>
          <p:cNvSpPr/>
          <p:nvPr/>
        </p:nvSpPr>
        <p:spPr>
          <a:xfrm>
            <a:off x="1143786" y="1674674"/>
            <a:ext cx="10243794" cy="3209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en-US" altLang="zh-CN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S1. The flow cytometry strategy to analyze Tregs, G-MDSCs, and M-MDSCs levels.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en-US" altLang="zh-CN" sz="16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 </a:t>
            </a:r>
            <a:r>
              <a:rPr lang="en-US" altLang="zh-CN" sz="16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strategy to analyze Tregs in the peripheral blood of NSCLC patients. Tregs was defined as CD3</a:t>
            </a:r>
            <a:r>
              <a:rPr lang="en-US" altLang="zh-CN" sz="1600" kern="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16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CD4</a:t>
            </a:r>
            <a:r>
              <a:rPr lang="en-US" altLang="zh-CN" sz="1600" kern="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16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CD25</a:t>
            </a:r>
            <a:r>
              <a:rPr lang="en-US" altLang="zh-CN" sz="1600" kern="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16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CD127</a:t>
            </a:r>
            <a:r>
              <a:rPr lang="en-US" altLang="zh-CN" sz="1600" kern="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zh-CN" sz="16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Proliferative Tregs was defined as CD3</a:t>
            </a:r>
            <a:r>
              <a:rPr lang="en-US" altLang="zh-CN" sz="1600" kern="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16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CD4</a:t>
            </a:r>
            <a:r>
              <a:rPr lang="en-US" altLang="zh-CN" sz="1600" kern="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16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CD25</a:t>
            </a:r>
            <a:r>
              <a:rPr lang="en-US" altLang="zh-CN" sz="1600" kern="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16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CD127</a:t>
            </a:r>
            <a:r>
              <a:rPr lang="en-US" altLang="zh-CN" sz="1600" kern="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altLang="zh-CN" sz="16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Ki67</a:t>
            </a:r>
            <a:r>
              <a:rPr lang="en-US" altLang="zh-CN" sz="1600" kern="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16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en-US" altLang="zh-CN" sz="16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 </a:t>
            </a:r>
            <a:r>
              <a:rPr lang="en-US" altLang="zh-CN" sz="16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C-flow strategy to analyze the frequency of G-MDSCs and M-MDSCs. G-MDSCs was defined by:CD33</a:t>
            </a:r>
            <a:r>
              <a:rPr lang="en-US" altLang="zh-CN" sz="1600" kern="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16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CD11B</a:t>
            </a:r>
            <a:r>
              <a:rPr lang="en-US" altLang="zh-CN" sz="1600" kern="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16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CD14</a:t>
            </a:r>
            <a:r>
              <a:rPr lang="en-US" altLang="zh-CN" sz="1600" kern="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zh-CN" sz="16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CD15</a:t>
            </a:r>
            <a:r>
              <a:rPr lang="en-US" altLang="zh-CN" sz="1600" kern="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16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M-MDSC was defined by CD33</a:t>
            </a:r>
            <a:r>
              <a:rPr lang="en-US" altLang="zh-CN" sz="1600" kern="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16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CD11B</a:t>
            </a:r>
            <a:r>
              <a:rPr lang="en-US" altLang="zh-CN" sz="1600" kern="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16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HLA-DR</a:t>
            </a:r>
            <a:r>
              <a:rPr lang="en-US" altLang="zh-CN" sz="1600" kern="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</a:t>
            </a:r>
            <a:r>
              <a:rPr lang="en-US" altLang="zh-CN" sz="16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CD15</a:t>
            </a:r>
            <a:r>
              <a:rPr lang="en-US" altLang="zh-CN" sz="1600" kern="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zh-CN" sz="16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CD14</a:t>
            </a:r>
            <a:r>
              <a:rPr lang="en-US" altLang="zh-CN" sz="1600" kern="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16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Functional G-MDSC was defined as CD33</a:t>
            </a:r>
            <a:r>
              <a:rPr lang="en-US" altLang="zh-CN" sz="1600" kern="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16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CD11B</a:t>
            </a:r>
            <a:r>
              <a:rPr lang="en-US" altLang="zh-CN" sz="1600" kern="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16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CD14</a:t>
            </a:r>
            <a:r>
              <a:rPr lang="en-US" altLang="zh-CN" sz="1600" kern="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zh-CN" sz="16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CD15</a:t>
            </a:r>
            <a:r>
              <a:rPr lang="en-US" altLang="zh-CN" sz="1600" kern="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16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iNOS</a:t>
            </a:r>
            <a:r>
              <a:rPr lang="en-US" altLang="zh-CN" sz="1600" kern="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16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Functional M-MDSCs was defined as CD33</a:t>
            </a:r>
            <a:r>
              <a:rPr lang="en-US" altLang="zh-CN" sz="1600" kern="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16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CD11B</a:t>
            </a:r>
            <a:r>
              <a:rPr lang="en-US" altLang="zh-CN" sz="1600" kern="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16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HLA-DR</a:t>
            </a:r>
            <a:r>
              <a:rPr lang="en-US" altLang="zh-CN" sz="1600" kern="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</a:t>
            </a:r>
            <a:r>
              <a:rPr lang="en-US" altLang="zh-CN" sz="16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CD15</a:t>
            </a:r>
            <a:r>
              <a:rPr lang="en-US" altLang="zh-CN" sz="1600" kern="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zh-CN" sz="16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CD14</a:t>
            </a:r>
            <a:r>
              <a:rPr lang="en-US" altLang="zh-CN" sz="1600" kern="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16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iNOS</a:t>
            </a:r>
            <a:r>
              <a:rPr lang="en-US" altLang="zh-CN" sz="1600" kern="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16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We presents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percentage of G-MDSCs and M-MDSCs relative to CD33</a:t>
            </a:r>
            <a:r>
              <a:rPr lang="en-US" altLang="zh-CN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CD11B</a:t>
            </a:r>
            <a:r>
              <a:rPr lang="en-US" altLang="zh-CN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cells throughout the manuscript.</a:t>
            </a:r>
            <a:endParaRPr lang="en-US" altLang="zh-CN" sz="1600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17972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xmlns="" id="{87EFB6EA-9D2E-4279-A7A2-6CB55CFA2544}"/>
              </a:ext>
            </a:extLst>
          </p:cNvPr>
          <p:cNvSpPr/>
          <p:nvPr/>
        </p:nvSpPr>
        <p:spPr>
          <a:xfrm>
            <a:off x="736926" y="5995524"/>
            <a:ext cx="107181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S2. Pembrolizumab and nivolumab treatment have the similar effect on Tregs, M-MDSCs, and  G-MDSCs among different groups in NSCLC patients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4796DB5B-5C3B-4C93-8B7D-758CE6442177}"/>
              </a:ext>
            </a:extLst>
          </p:cNvPr>
          <p:cNvGrpSpPr/>
          <p:nvPr/>
        </p:nvGrpSpPr>
        <p:grpSpPr>
          <a:xfrm>
            <a:off x="958320" y="390411"/>
            <a:ext cx="9719410" cy="5630918"/>
            <a:chOff x="958320" y="390411"/>
            <a:chExt cx="9719410" cy="5630918"/>
          </a:xfrm>
        </p:grpSpPr>
        <p:graphicFrame>
          <p:nvGraphicFramePr>
            <p:cNvPr id="2" name="对象 1">
              <a:extLst>
                <a:ext uri="{FF2B5EF4-FFF2-40B4-BE49-F238E27FC236}">
                  <a16:creationId xmlns:a16="http://schemas.microsoft.com/office/drawing/2014/main" xmlns="" id="{652B397F-5FE3-47CA-9A78-2E1A83FC1E6A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3516630"/>
                </p:ext>
              </p:extLst>
            </p:nvPr>
          </p:nvGraphicFramePr>
          <p:xfrm>
            <a:off x="959395" y="3314129"/>
            <a:ext cx="2707200" cy="2707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653" name="Prism Project" r:id="rId3" imgW="3384000" imgH="3384000" progId="Prism5.Document">
                    <p:embed/>
                  </p:oleObj>
                </mc:Choice>
                <mc:Fallback>
                  <p:oleObj name="Prism Project" r:id="rId3" imgW="3384000" imgH="3384000" progId="Prism5.Document">
                    <p:embed/>
                    <p:pic>
                      <p:nvPicPr>
                        <p:cNvPr id="2" name="对象 1">
                          <a:extLst>
                            <a:ext uri="{FF2B5EF4-FFF2-40B4-BE49-F238E27FC236}">
                              <a16:creationId xmlns:a16="http://schemas.microsoft.com/office/drawing/2014/main" xmlns="" id="{41BD250F-42BB-4743-A9C8-5834276666DC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959395" y="3314129"/>
                          <a:ext cx="2707200" cy="27072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" name="对象 2">
              <a:extLst>
                <a:ext uri="{FF2B5EF4-FFF2-40B4-BE49-F238E27FC236}">
                  <a16:creationId xmlns:a16="http://schemas.microsoft.com/office/drawing/2014/main" xmlns="" id="{30D531A6-A7F0-408F-BB48-BE2CDE0686C8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52662600"/>
                </p:ext>
              </p:extLst>
            </p:nvPr>
          </p:nvGraphicFramePr>
          <p:xfrm>
            <a:off x="4436162" y="3314129"/>
            <a:ext cx="2764800" cy="2707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654" name="Prism Project" r:id="rId5" imgW="3456000" imgH="3384000" progId="Prism5.Document">
                    <p:embed/>
                  </p:oleObj>
                </mc:Choice>
                <mc:Fallback>
                  <p:oleObj name="Prism Project" r:id="rId5" imgW="3456000" imgH="3384000" progId="Prism5.Document">
                    <p:embed/>
                    <p:pic>
                      <p:nvPicPr>
                        <p:cNvPr id="3" name="对象 2">
                          <a:extLst>
                            <a:ext uri="{FF2B5EF4-FFF2-40B4-BE49-F238E27FC236}">
                              <a16:creationId xmlns:a16="http://schemas.microsoft.com/office/drawing/2014/main" xmlns="" id="{D597CA4A-88C8-4615-BBEC-A469BA436F09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4436162" y="3314129"/>
                          <a:ext cx="2764800" cy="27072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" name="对象 3">
              <a:extLst>
                <a:ext uri="{FF2B5EF4-FFF2-40B4-BE49-F238E27FC236}">
                  <a16:creationId xmlns:a16="http://schemas.microsoft.com/office/drawing/2014/main" xmlns="" id="{D7662877-F124-41D1-BB94-A74C1BED072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4349849"/>
                </p:ext>
              </p:extLst>
            </p:nvPr>
          </p:nvGraphicFramePr>
          <p:xfrm>
            <a:off x="7970530" y="3314129"/>
            <a:ext cx="2707200" cy="2707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655" name="Prism Project" r:id="rId7" imgW="3384000" imgH="3384000" progId="Prism5.Document">
                    <p:embed/>
                  </p:oleObj>
                </mc:Choice>
                <mc:Fallback>
                  <p:oleObj name="Prism Project" r:id="rId7" imgW="3384000" imgH="3384000" progId="Prism5.Document">
                    <p:embed/>
                    <p:pic>
                      <p:nvPicPr>
                        <p:cNvPr id="4" name="对象 3">
                          <a:extLst>
                            <a:ext uri="{FF2B5EF4-FFF2-40B4-BE49-F238E27FC236}">
                              <a16:creationId xmlns:a16="http://schemas.microsoft.com/office/drawing/2014/main" xmlns="" id="{1CA5131C-0ACA-4CD3-A215-3B88D3FFB514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7970530" y="3314129"/>
                          <a:ext cx="2707200" cy="27072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D6B12427-5BEA-4379-B151-9E75C98B2FA3}"/>
                </a:ext>
              </a:extLst>
            </p:cNvPr>
            <p:cNvSpPr txBox="1"/>
            <p:nvPr/>
          </p:nvSpPr>
          <p:spPr>
            <a:xfrm>
              <a:off x="959395" y="3082499"/>
              <a:ext cx="3321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endParaRPr lang="zh-CN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7AD36DBE-9204-4844-8480-75D389BDF6EE}"/>
                </a:ext>
              </a:extLst>
            </p:cNvPr>
            <p:cNvSpPr txBox="1"/>
            <p:nvPr/>
          </p:nvSpPr>
          <p:spPr>
            <a:xfrm>
              <a:off x="4487495" y="3082499"/>
              <a:ext cx="32092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endParaRPr lang="zh-CN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0D8D026F-74E9-401A-B478-33D32B826F76}"/>
                </a:ext>
              </a:extLst>
            </p:cNvPr>
            <p:cNvSpPr txBox="1"/>
            <p:nvPr/>
          </p:nvSpPr>
          <p:spPr>
            <a:xfrm>
              <a:off x="8001169" y="3082499"/>
              <a:ext cx="3097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endParaRPr lang="zh-CN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11" name="对象 10">
              <a:extLst>
                <a:ext uri="{FF2B5EF4-FFF2-40B4-BE49-F238E27FC236}">
                  <a16:creationId xmlns:a16="http://schemas.microsoft.com/office/drawing/2014/main" xmlns="" id="{1EEDC566-173C-481A-B86E-36B55CFFE99A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10518610"/>
                </p:ext>
              </p:extLst>
            </p:nvPr>
          </p:nvGraphicFramePr>
          <p:xfrm>
            <a:off x="958320" y="636426"/>
            <a:ext cx="2708275" cy="25638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656" name="Prism Project" r:id="rId9" imgW="3384000" imgH="3204000" progId="Prism5.Document">
                    <p:embed/>
                  </p:oleObj>
                </mc:Choice>
                <mc:Fallback>
                  <p:oleObj name="Prism Project" r:id="rId9" imgW="3384000" imgH="3204000" progId="Prism5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958320" y="636426"/>
                          <a:ext cx="2708275" cy="256381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" name="对象 11">
              <a:extLst>
                <a:ext uri="{FF2B5EF4-FFF2-40B4-BE49-F238E27FC236}">
                  <a16:creationId xmlns:a16="http://schemas.microsoft.com/office/drawing/2014/main" xmlns="" id="{46B871EB-51F1-4276-9257-BE1B279DB194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38852374"/>
                </p:ext>
              </p:extLst>
            </p:nvPr>
          </p:nvGraphicFramePr>
          <p:xfrm>
            <a:off x="4438601" y="636732"/>
            <a:ext cx="2764800" cy="2563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657" name="Prism Project" r:id="rId11" imgW="3456000" imgH="3204000" progId="Prism5.Document">
                    <p:embed/>
                  </p:oleObj>
                </mc:Choice>
                <mc:Fallback>
                  <p:oleObj name="Prism Project" r:id="rId11" imgW="3456000" imgH="3204000" progId="Prism5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4438601" y="636732"/>
                          <a:ext cx="2764800" cy="25632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" name="对象 12">
              <a:extLst>
                <a:ext uri="{FF2B5EF4-FFF2-40B4-BE49-F238E27FC236}">
                  <a16:creationId xmlns:a16="http://schemas.microsoft.com/office/drawing/2014/main" xmlns="" id="{1AE2F593-2959-4E05-8166-10327436CCD7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0232028"/>
                </p:ext>
              </p:extLst>
            </p:nvPr>
          </p:nvGraphicFramePr>
          <p:xfrm>
            <a:off x="7970530" y="636732"/>
            <a:ext cx="2707200" cy="2563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658" name="Prism Project" r:id="rId13" imgW="3384000" imgH="3204000" progId="Prism5.Document">
                    <p:embed/>
                  </p:oleObj>
                </mc:Choice>
                <mc:Fallback>
                  <p:oleObj name="Prism Project" r:id="rId13" imgW="3384000" imgH="3204000" progId="Prism5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7970530" y="636732"/>
                          <a:ext cx="2707200" cy="25632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F7761241-F6A4-4368-9E01-CDCBB7DB04AB}"/>
                </a:ext>
              </a:extLst>
            </p:cNvPr>
            <p:cNvSpPr txBox="1"/>
            <p:nvPr/>
          </p:nvSpPr>
          <p:spPr>
            <a:xfrm>
              <a:off x="959395" y="390411"/>
              <a:ext cx="3321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zh-CN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136F802E-913E-4D98-915A-92EAD29BDFAB}"/>
                </a:ext>
              </a:extLst>
            </p:cNvPr>
            <p:cNvSpPr txBox="1"/>
            <p:nvPr/>
          </p:nvSpPr>
          <p:spPr>
            <a:xfrm>
              <a:off x="4487495" y="390411"/>
              <a:ext cx="32092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zh-CN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DC2FB716-0A00-4CBB-A6A8-84D8E389726F}"/>
                </a:ext>
              </a:extLst>
            </p:cNvPr>
            <p:cNvSpPr txBox="1"/>
            <p:nvPr/>
          </p:nvSpPr>
          <p:spPr>
            <a:xfrm>
              <a:off x="8001169" y="390411"/>
              <a:ext cx="3321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zh-CN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341685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080F7650-FBDE-483E-A1F7-9776F8639439}"/>
              </a:ext>
            </a:extLst>
          </p:cNvPr>
          <p:cNvSpPr/>
          <p:nvPr/>
        </p:nvSpPr>
        <p:spPr>
          <a:xfrm>
            <a:off x="454122" y="1513956"/>
            <a:ext cx="10718148" cy="5005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S2. Pembrolizumab and nivolumab treatment have the similar effect on Tregs, M-MDSCs, and  G-MDSCs among different groups in NSCLC patients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(A-C)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effect of Pembrolizumab and nivolumab  treatment on (A)Tregs (B) G-MDSCs, and (C) M-MDSCs level compared with baseline. 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Pembro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N=21; 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Nivo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N=6.  Two-tailed paired T-test was performed for intro-group, and two-tailed unpaired T-test was performed for inter-group.</a:t>
            </a:r>
            <a:endParaRPr lang="en-US" altLang="zh-CN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(D-F)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effect of Pembrolizumab and nivolumab  treatment on (D)Tregs € G-MDSCs and (F) M-MDSCs level in PR, SD, and PD group. PR, N=7; SD, N=13; PD, N=7.  Two-tailed paired T-test was performed. 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Ns: no significant difference, * p &lt; 0.05, compared to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corresponding baseline group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A P value less than 0.05 was considered to be statistically significant.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significant change were labelled with asterisks.</a:t>
            </a:r>
            <a:endParaRPr lang="zh-CN" altLang="zh-CN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01994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C6E0C4D5-37FB-46E1-8729-765CE439ADC1}"/>
              </a:ext>
            </a:extLst>
          </p:cNvPr>
          <p:cNvSpPr txBox="1"/>
          <p:nvPr/>
        </p:nvSpPr>
        <p:spPr>
          <a:xfrm>
            <a:off x="982688" y="5884605"/>
            <a:ext cx="10611454" cy="8811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S3. </a:t>
            </a:r>
            <a:r>
              <a:rPr lang="en-US" altLang="zh-CN" sz="18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effect of anti-PD-1 therapy on the percentage of Tregs and Ki67</a:t>
            </a:r>
            <a:r>
              <a:rPr lang="en-US" altLang="zh-CN" sz="1800" b="1" kern="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18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Tregs in human peripheral blood and mouse</a:t>
            </a:r>
            <a:endParaRPr lang="zh-CN" altLang="zh-CN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47CCE450-C0F6-421D-B130-9B6D8A1B8384}"/>
              </a:ext>
            </a:extLst>
          </p:cNvPr>
          <p:cNvGrpSpPr/>
          <p:nvPr/>
        </p:nvGrpSpPr>
        <p:grpSpPr>
          <a:xfrm>
            <a:off x="370727" y="227033"/>
            <a:ext cx="11573234" cy="5512428"/>
            <a:chOff x="370727" y="227033"/>
            <a:chExt cx="11573234" cy="5512428"/>
          </a:xfrm>
        </p:grpSpPr>
        <p:pic>
          <p:nvPicPr>
            <p:cNvPr id="2" name="图片 1">
              <a:extLst>
                <a:ext uri="{FF2B5EF4-FFF2-40B4-BE49-F238E27FC236}">
                  <a16:creationId xmlns:a16="http://schemas.microsoft.com/office/drawing/2014/main" xmlns="" id="{2D70B0C5-0048-47F9-B3CB-8BEDEB42807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87933" y="433355"/>
              <a:ext cx="8656028" cy="2736000"/>
            </a:xfrm>
            <a:prstGeom prst="rect">
              <a:avLst/>
            </a:prstGeom>
          </p:spPr>
        </p:pic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="" id="{B522AB93-2B36-4E66-B6D9-70135F71AC7F}"/>
                </a:ext>
              </a:extLst>
            </p:cNvPr>
            <p:cNvSpPr txBox="1"/>
            <p:nvPr/>
          </p:nvSpPr>
          <p:spPr>
            <a:xfrm rot="16200000">
              <a:off x="2963967" y="1020522"/>
              <a:ext cx="64793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CN" sz="105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baseline</a:t>
              </a:r>
              <a:endParaRPr lang="zh-CN" altLang="en-US" sz="105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944AC703-AE74-467E-AFD8-2D2C61C78BF5}"/>
                </a:ext>
              </a:extLst>
            </p:cNvPr>
            <p:cNvSpPr txBox="1"/>
            <p:nvPr/>
          </p:nvSpPr>
          <p:spPr>
            <a:xfrm rot="16200000">
              <a:off x="2743257" y="2233898"/>
              <a:ext cx="1119217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CN" sz="105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After anti-PD-1 </a:t>
              </a:r>
              <a:endParaRPr lang="zh-CN" altLang="en-US" sz="105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="" id="{44F758E4-BF8C-436D-8096-7F7B44E319BA}"/>
                </a:ext>
              </a:extLst>
            </p:cNvPr>
            <p:cNvSpPr txBox="1"/>
            <p:nvPr/>
          </p:nvSpPr>
          <p:spPr>
            <a:xfrm>
              <a:off x="3805258" y="294855"/>
              <a:ext cx="7713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Patient 1</a:t>
              </a:r>
              <a:endParaRPr lang="zh-CN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1CDAF364-6B79-4375-B8BB-A4416858DD2B}"/>
                </a:ext>
              </a:extLst>
            </p:cNvPr>
            <p:cNvSpPr txBox="1"/>
            <p:nvPr/>
          </p:nvSpPr>
          <p:spPr>
            <a:xfrm>
              <a:off x="4988802" y="294855"/>
              <a:ext cx="7713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Patient 2</a:t>
              </a:r>
              <a:endParaRPr lang="zh-CN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57FE0B42-37D3-468F-97D0-30BE96935E7A}"/>
                </a:ext>
              </a:extLst>
            </p:cNvPr>
            <p:cNvSpPr txBox="1"/>
            <p:nvPr/>
          </p:nvSpPr>
          <p:spPr>
            <a:xfrm>
              <a:off x="6172346" y="294855"/>
              <a:ext cx="7713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Patient 3</a:t>
              </a:r>
              <a:endParaRPr lang="zh-CN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237F4D7F-0B35-448F-A55B-D7218C15AA69}"/>
                </a:ext>
              </a:extLst>
            </p:cNvPr>
            <p:cNvSpPr txBox="1"/>
            <p:nvPr/>
          </p:nvSpPr>
          <p:spPr>
            <a:xfrm>
              <a:off x="7355890" y="294855"/>
              <a:ext cx="7713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Patient 4</a:t>
              </a:r>
              <a:endParaRPr lang="zh-CN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705C3B73-14D9-425E-B1D5-EAC2A41609F5}"/>
                </a:ext>
              </a:extLst>
            </p:cNvPr>
            <p:cNvSpPr txBox="1"/>
            <p:nvPr/>
          </p:nvSpPr>
          <p:spPr>
            <a:xfrm>
              <a:off x="8539434" y="294855"/>
              <a:ext cx="7713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Patient 5</a:t>
              </a:r>
              <a:endParaRPr lang="zh-CN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32E806F0-CC20-43B7-A172-EB6C2CF8D541}"/>
                </a:ext>
              </a:extLst>
            </p:cNvPr>
            <p:cNvSpPr txBox="1"/>
            <p:nvPr/>
          </p:nvSpPr>
          <p:spPr>
            <a:xfrm>
              <a:off x="9722978" y="294855"/>
              <a:ext cx="7713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Patient 6</a:t>
              </a:r>
              <a:endParaRPr lang="zh-CN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E337C617-5240-4CAD-81A8-942B5CAB88ED}"/>
                </a:ext>
              </a:extLst>
            </p:cNvPr>
            <p:cNvSpPr txBox="1"/>
            <p:nvPr/>
          </p:nvSpPr>
          <p:spPr>
            <a:xfrm>
              <a:off x="10906520" y="294855"/>
              <a:ext cx="7713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Patient 7</a:t>
              </a:r>
              <a:endParaRPr lang="zh-CN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2AEE9479-A3F6-4750-824C-B2D539F2354E}"/>
                </a:ext>
              </a:extLst>
            </p:cNvPr>
            <p:cNvSpPr txBox="1"/>
            <p:nvPr/>
          </p:nvSpPr>
          <p:spPr>
            <a:xfrm>
              <a:off x="370727" y="227033"/>
              <a:ext cx="3321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zh-CN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2D9E6744-78E9-4D6C-B0F5-706B6F3952B3}"/>
                </a:ext>
              </a:extLst>
            </p:cNvPr>
            <p:cNvSpPr txBox="1"/>
            <p:nvPr/>
          </p:nvSpPr>
          <p:spPr>
            <a:xfrm>
              <a:off x="982688" y="3882650"/>
              <a:ext cx="44435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PBS</a:t>
              </a:r>
              <a:endParaRPr lang="zh-CN" alt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="" id="{70C59DAC-CAAA-40C8-81C1-BD71AAD9F152}"/>
                </a:ext>
              </a:extLst>
            </p:cNvPr>
            <p:cNvSpPr txBox="1"/>
            <p:nvPr/>
          </p:nvSpPr>
          <p:spPr>
            <a:xfrm>
              <a:off x="559495" y="4620729"/>
              <a:ext cx="80342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Anti-PD-1</a:t>
              </a:r>
              <a:endParaRPr lang="zh-CN" alt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24" name="对象 23">
              <a:extLst>
                <a:ext uri="{FF2B5EF4-FFF2-40B4-BE49-F238E27FC236}">
                  <a16:creationId xmlns:a16="http://schemas.microsoft.com/office/drawing/2014/main" xmlns="" id="{E37AC7E6-7B43-4B61-B099-0320A668D7FB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85903320"/>
                </p:ext>
              </p:extLst>
            </p:nvPr>
          </p:nvGraphicFramePr>
          <p:xfrm>
            <a:off x="7145962" y="3452808"/>
            <a:ext cx="3382045" cy="228665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42" name="Prism Project" r:id="rId4" imgW="3780000" imgH="2556000" progId="Prism5.Document">
                    <p:embed/>
                  </p:oleObj>
                </mc:Choice>
                <mc:Fallback>
                  <p:oleObj name="Prism Project" r:id="rId4" imgW="3780000" imgH="2556000" progId="Prism5.Document">
                    <p:embed/>
                    <p:pic>
                      <p:nvPicPr>
                        <p:cNvPr id="17" name="对象 16">
                          <a:extLst>
                            <a:ext uri="{FF2B5EF4-FFF2-40B4-BE49-F238E27FC236}">
                              <a16:creationId xmlns:a16="http://schemas.microsoft.com/office/drawing/2014/main" xmlns="" id="{C93B4DFF-AEB5-4A41-B493-E83798237AC0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7145962" y="3452808"/>
                          <a:ext cx="3382045" cy="228665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="" id="{EFB94CB0-DE72-4FE3-AAF8-D1C273FE1776}"/>
                </a:ext>
              </a:extLst>
            </p:cNvPr>
            <p:cNvSpPr txBox="1"/>
            <p:nvPr/>
          </p:nvSpPr>
          <p:spPr>
            <a:xfrm>
              <a:off x="531989" y="3144301"/>
              <a:ext cx="3321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zh-CN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="" id="{E9A910AF-90CD-429F-89BC-085B07126499}"/>
                </a:ext>
              </a:extLst>
            </p:cNvPr>
            <p:cNvSpPr txBox="1"/>
            <p:nvPr/>
          </p:nvSpPr>
          <p:spPr>
            <a:xfrm>
              <a:off x="6430541" y="3490495"/>
              <a:ext cx="3321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endParaRPr lang="zh-CN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27" name="图片 26">
              <a:extLst>
                <a:ext uri="{FF2B5EF4-FFF2-40B4-BE49-F238E27FC236}">
                  <a16:creationId xmlns:a16="http://schemas.microsoft.com/office/drawing/2014/main" xmlns="" id="{2FDAC3D6-385F-41CD-8997-C586F50584D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420437" y="3591788"/>
              <a:ext cx="4151624" cy="2124000"/>
            </a:xfrm>
            <a:prstGeom prst="rect">
              <a:avLst/>
            </a:prstGeom>
          </p:spPr>
        </p:pic>
        <p:graphicFrame>
          <p:nvGraphicFramePr>
            <p:cNvPr id="21" name="对象 20">
              <a:extLst>
                <a:ext uri="{FF2B5EF4-FFF2-40B4-BE49-F238E27FC236}">
                  <a16:creationId xmlns:a16="http://schemas.microsoft.com/office/drawing/2014/main" xmlns="" id="{049FA69D-8778-4C8F-A538-871CAC6C77DA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14116570"/>
                </p:ext>
              </p:extLst>
            </p:nvPr>
          </p:nvGraphicFramePr>
          <p:xfrm>
            <a:off x="379976" y="798738"/>
            <a:ext cx="2781000" cy="2079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43" name="Prism Project" r:id="rId7" imgW="3708000" imgH="2772000" progId="Prism5.Document">
                    <p:embed/>
                  </p:oleObj>
                </mc:Choice>
                <mc:Fallback>
                  <p:oleObj name="Prism Project" r:id="rId7" imgW="3708000" imgH="2772000" progId="Prism5.Document">
                    <p:embed/>
                    <p:pic>
                      <p:nvPicPr>
                        <p:cNvPr id="7" name="对象 6">
                          <a:extLst>
                            <a:ext uri="{FF2B5EF4-FFF2-40B4-BE49-F238E27FC236}">
                              <a16:creationId xmlns:a16="http://schemas.microsoft.com/office/drawing/2014/main" xmlns="" id="{36653603-8B08-4213-9F96-440A2166BF36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379976" y="798738"/>
                          <a:ext cx="2781000" cy="2079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="" id="{64ED7705-D0FF-4651-B866-23E0B0B20319}"/>
                </a:ext>
              </a:extLst>
            </p:cNvPr>
            <p:cNvSpPr txBox="1"/>
            <p:nvPr/>
          </p:nvSpPr>
          <p:spPr>
            <a:xfrm>
              <a:off x="2942508" y="231769"/>
              <a:ext cx="32092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zh-CN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788099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837B664C-1AF9-4E13-B35F-9087AD113EFF}"/>
              </a:ext>
            </a:extLst>
          </p:cNvPr>
          <p:cNvSpPr/>
          <p:nvPr/>
        </p:nvSpPr>
        <p:spPr>
          <a:xfrm>
            <a:off x="597031" y="1872740"/>
            <a:ext cx="10243794" cy="3902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6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S3. The effect of anti-PD-1 therapy on the percentage of Tregs and Ki67</a:t>
            </a:r>
            <a:r>
              <a:rPr lang="en-US" altLang="zh-CN" sz="1600" b="1" kern="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16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Tregs in human peripheral blood and mouse. </a:t>
            </a:r>
            <a:endParaRPr lang="zh-CN" altLang="zh-CN" sz="1600" b="1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en-US" altLang="zh-CN" sz="16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Tregs levels in PR, SD, and PD groups after the first cycle of anti-PD-1 therapy. PR, N=7; SD, N=13; PD, N=7. Two tailed unpaired T-test was performed.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zh-CN" altLang="en-US" sz="16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effect of anti-PD-1 therapy on Ki67 Tregs level in selected seven patients. N=7. Tregs was defined as CD3</a:t>
            </a:r>
            <a:r>
              <a:rPr lang="en-US" altLang="zh-CN" sz="1600" kern="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16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CD4</a:t>
            </a:r>
            <a:r>
              <a:rPr lang="en-US" altLang="zh-CN" sz="1600" kern="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16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CD25</a:t>
            </a:r>
            <a:r>
              <a:rPr lang="en-US" altLang="zh-CN" sz="1600" kern="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16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CD127</a:t>
            </a:r>
            <a:r>
              <a:rPr lang="en-US" altLang="zh-CN" sz="1600" kern="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zh-CN" sz="16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proliferative Tregs was defined as CD3</a:t>
            </a:r>
            <a:r>
              <a:rPr lang="en-US" altLang="zh-CN" sz="1600" kern="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16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CD4</a:t>
            </a:r>
            <a:r>
              <a:rPr lang="en-US" altLang="zh-CN" sz="1600" kern="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16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CD25</a:t>
            </a:r>
            <a:r>
              <a:rPr lang="en-US" altLang="zh-CN" sz="1600" kern="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16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CD127</a:t>
            </a:r>
            <a:r>
              <a:rPr lang="en-US" altLang="zh-CN" sz="1600" kern="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altLang="zh-CN" sz="16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Ki67</a:t>
            </a:r>
            <a:r>
              <a:rPr lang="en-US" altLang="zh-CN" sz="1600" kern="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16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en-US" altLang="zh-CN" sz="16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(C-D)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tumor picture (C) and tumor weight statistic (D) at the time of detecting Tregs level. Anti-PD-1 antibody or PBS was administrated seven days post tumor challenge. Tregs was detected two days post anti-PD-1 or PBS treatment. N=5.  Five tumors were included in the picture since PBS group only has five mice. Two-tailed unpaired T-test was performed.</a:t>
            </a:r>
          </a:p>
        </p:txBody>
      </p:sp>
    </p:spTree>
    <p:extLst>
      <p:ext uri="{BB962C8B-B14F-4D97-AF65-F5344CB8AC3E}">
        <p14:creationId xmlns:p14="http://schemas.microsoft.com/office/powerpoint/2010/main" val="22890194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00CB1E95-7545-47E9-8538-F69A306C2819}"/>
              </a:ext>
            </a:extLst>
          </p:cNvPr>
          <p:cNvSpPr/>
          <p:nvPr/>
        </p:nvSpPr>
        <p:spPr>
          <a:xfrm>
            <a:off x="519225" y="6202061"/>
            <a:ext cx="107181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S4. the effect of anti-PD-1 treatment on the level and suppressive capacity of  MDSCs in NSCLC patients and in mice.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对象 1">
            <a:extLst>
              <a:ext uri="{FF2B5EF4-FFF2-40B4-BE49-F238E27FC236}">
                <a16:creationId xmlns:a16="http://schemas.microsoft.com/office/drawing/2014/main" xmlns="" id="{5E4942FE-C577-497D-9B94-B84C13E34D8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5948135"/>
              </p:ext>
            </p:extLst>
          </p:nvPr>
        </p:nvGraphicFramePr>
        <p:xfrm>
          <a:off x="217488" y="350838"/>
          <a:ext cx="2527300" cy="1938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7" name="Prism Project" r:id="rId3" imgW="3708000" imgH="2844000" progId="Prism5.Document">
                  <p:embed/>
                </p:oleObj>
              </mc:Choice>
              <mc:Fallback>
                <p:oleObj name="Prism Project" r:id="rId3" imgW="3708000" imgH="28440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7488" y="350838"/>
                        <a:ext cx="2527300" cy="19383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1B363F94-DA74-4DC6-93A0-47F75F05F745}"/>
              </a:ext>
            </a:extLst>
          </p:cNvPr>
          <p:cNvSpPr txBox="1"/>
          <p:nvPr/>
        </p:nvSpPr>
        <p:spPr>
          <a:xfrm>
            <a:off x="357963" y="214538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zh-CN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7E740B4F-D66F-49DC-9ED0-498801CE3815}"/>
              </a:ext>
            </a:extLst>
          </p:cNvPr>
          <p:cNvSpPr txBox="1"/>
          <p:nvPr/>
        </p:nvSpPr>
        <p:spPr>
          <a:xfrm>
            <a:off x="2663508" y="214538"/>
            <a:ext cx="3209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zh-CN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6C895297-9413-416B-B9BF-AEC3EBA973D9}"/>
              </a:ext>
            </a:extLst>
          </p:cNvPr>
          <p:cNvSpPr txBox="1"/>
          <p:nvPr/>
        </p:nvSpPr>
        <p:spPr>
          <a:xfrm>
            <a:off x="4954627" y="214538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zh-CN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05E8EA42-5A88-46EF-90E9-F8D1EE44410F}"/>
              </a:ext>
            </a:extLst>
          </p:cNvPr>
          <p:cNvSpPr txBox="1"/>
          <p:nvPr/>
        </p:nvSpPr>
        <p:spPr>
          <a:xfrm>
            <a:off x="7250554" y="214538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zh-CN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对象 7">
            <a:extLst>
              <a:ext uri="{FF2B5EF4-FFF2-40B4-BE49-F238E27FC236}">
                <a16:creationId xmlns:a16="http://schemas.microsoft.com/office/drawing/2014/main" xmlns="" id="{AB1980BA-E2A7-4CC0-83B3-16E5BA6015F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1242358"/>
              </p:ext>
            </p:extLst>
          </p:nvPr>
        </p:nvGraphicFramePr>
        <p:xfrm>
          <a:off x="7008169" y="350592"/>
          <a:ext cx="2426760" cy="1769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8" name="Prism Project" r:id="rId5" imgW="3852000" imgH="2808000" progId="Prism5.Document">
                  <p:embed/>
                </p:oleObj>
              </mc:Choice>
              <mc:Fallback>
                <p:oleObj name="Prism Project" r:id="rId5" imgW="3852000" imgH="28080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008169" y="350592"/>
                        <a:ext cx="2426760" cy="17690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对象 16">
            <a:extLst>
              <a:ext uri="{FF2B5EF4-FFF2-40B4-BE49-F238E27FC236}">
                <a16:creationId xmlns:a16="http://schemas.microsoft.com/office/drawing/2014/main" xmlns="" id="{5AD8BE27-76BF-4C71-9E47-38FF3DB809D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8304692"/>
              </p:ext>
            </p:extLst>
          </p:nvPr>
        </p:nvGraphicFramePr>
        <p:xfrm>
          <a:off x="2619958" y="2446018"/>
          <a:ext cx="2527200" cy="17665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9" name="Prism Project" r:id="rId7" imgW="3708000" imgH="2592000" progId="Prism5.Document">
                  <p:embed/>
                </p:oleObj>
              </mc:Choice>
              <mc:Fallback>
                <p:oleObj name="Prism Project" r:id="rId7" imgW="3708000" imgH="2592000" progId="Prism5.Document">
                  <p:embed/>
                  <p:pic>
                    <p:nvPicPr>
                      <p:cNvPr id="2" name="对象 1">
                        <a:extLst>
                          <a:ext uri="{FF2B5EF4-FFF2-40B4-BE49-F238E27FC236}">
                            <a16:creationId xmlns:a16="http://schemas.microsoft.com/office/drawing/2014/main" xmlns="" id="{E82C26B8-D7C4-41DA-B7F0-335C4A18141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619958" y="2446018"/>
                        <a:ext cx="2527200" cy="17665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对象 17">
            <a:extLst>
              <a:ext uri="{FF2B5EF4-FFF2-40B4-BE49-F238E27FC236}">
                <a16:creationId xmlns:a16="http://schemas.microsoft.com/office/drawing/2014/main" xmlns="" id="{DE138F31-45BC-4F12-AE3F-3F6669F30E4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348757"/>
              </p:ext>
            </p:extLst>
          </p:nvPr>
        </p:nvGraphicFramePr>
        <p:xfrm>
          <a:off x="4876343" y="2448615"/>
          <a:ext cx="2527200" cy="18015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10" name="Prism Project" r:id="rId9" imgW="3636000" imgH="2592000" progId="Prism5.Document">
                  <p:embed/>
                </p:oleObj>
              </mc:Choice>
              <mc:Fallback>
                <p:oleObj name="Prism Project" r:id="rId9" imgW="3636000" imgH="2592000" progId="Prism5.Document">
                  <p:embed/>
                  <p:pic>
                    <p:nvPicPr>
                      <p:cNvPr id="3" name="对象 2">
                        <a:extLst>
                          <a:ext uri="{FF2B5EF4-FFF2-40B4-BE49-F238E27FC236}">
                            <a16:creationId xmlns:a16="http://schemas.microsoft.com/office/drawing/2014/main" xmlns="" id="{2182C56B-8CC1-44EF-B7F8-BFF5DF393D1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876343" y="2448615"/>
                        <a:ext cx="2527200" cy="18015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对象 20">
            <a:extLst>
              <a:ext uri="{FF2B5EF4-FFF2-40B4-BE49-F238E27FC236}">
                <a16:creationId xmlns:a16="http://schemas.microsoft.com/office/drawing/2014/main" xmlns="" id="{2B93D40C-9AAB-46E5-B08E-052250B3B67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37582639"/>
              </p:ext>
            </p:extLst>
          </p:nvPr>
        </p:nvGraphicFramePr>
        <p:xfrm>
          <a:off x="9613161" y="368643"/>
          <a:ext cx="2527200" cy="1732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11" name="Prism Project" r:id="rId11" imgW="3780000" imgH="2592000" progId="Prism5.Document">
                  <p:embed/>
                </p:oleObj>
              </mc:Choice>
              <mc:Fallback>
                <p:oleObj name="Prism Project" r:id="rId11" imgW="3780000" imgH="2592000" progId="Prism5.Document">
                  <p:embed/>
                  <p:pic>
                    <p:nvPicPr>
                      <p:cNvPr id="4" name="对象 3">
                        <a:extLst>
                          <a:ext uri="{FF2B5EF4-FFF2-40B4-BE49-F238E27FC236}">
                            <a16:creationId xmlns:a16="http://schemas.microsoft.com/office/drawing/2014/main" xmlns="" id="{F2345545-59DF-468E-BD5B-902430C7393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9613161" y="368643"/>
                        <a:ext cx="2527200" cy="17329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对象 21">
            <a:extLst>
              <a:ext uri="{FF2B5EF4-FFF2-40B4-BE49-F238E27FC236}">
                <a16:creationId xmlns:a16="http://schemas.microsoft.com/office/drawing/2014/main" xmlns="" id="{029E6456-1559-4736-B4FB-A0EBD549251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7851583"/>
              </p:ext>
            </p:extLst>
          </p:nvPr>
        </p:nvGraphicFramePr>
        <p:xfrm>
          <a:off x="318409" y="2470245"/>
          <a:ext cx="2527200" cy="17665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12" name="Prism Project" r:id="rId13" imgW="3708000" imgH="2592000" progId="Prism5.Document">
                  <p:embed/>
                </p:oleObj>
              </mc:Choice>
              <mc:Fallback>
                <p:oleObj name="Prism Project" r:id="rId13" imgW="3708000" imgH="2592000" progId="Prism5.Document">
                  <p:embed/>
                  <p:pic>
                    <p:nvPicPr>
                      <p:cNvPr id="5" name="对象 4">
                        <a:extLst>
                          <a:ext uri="{FF2B5EF4-FFF2-40B4-BE49-F238E27FC236}">
                            <a16:creationId xmlns:a16="http://schemas.microsoft.com/office/drawing/2014/main" xmlns="" id="{58E9ED53-4008-4FE6-93B3-15F2B23DD40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318409" y="2470245"/>
                        <a:ext cx="2527200" cy="17665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75D25BF9-7946-44FB-9D3D-0A606F55E814}"/>
              </a:ext>
            </a:extLst>
          </p:cNvPr>
          <p:cNvSpPr txBox="1"/>
          <p:nvPr/>
        </p:nvSpPr>
        <p:spPr>
          <a:xfrm>
            <a:off x="9565717" y="180683"/>
            <a:ext cx="3209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endParaRPr lang="zh-CN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642AE6BA-73FE-44C4-92A4-D5BE484E7B7B}"/>
              </a:ext>
            </a:extLst>
          </p:cNvPr>
          <p:cNvSpPr txBox="1"/>
          <p:nvPr/>
        </p:nvSpPr>
        <p:spPr>
          <a:xfrm>
            <a:off x="393229" y="2301247"/>
            <a:ext cx="3097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endParaRPr lang="zh-CN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8690587C-4D22-4F30-967C-FFB1C0F7BA7B}"/>
              </a:ext>
            </a:extLst>
          </p:cNvPr>
          <p:cNvSpPr txBox="1"/>
          <p:nvPr/>
        </p:nvSpPr>
        <p:spPr>
          <a:xfrm>
            <a:off x="2681942" y="2301247"/>
            <a:ext cx="3449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endParaRPr lang="zh-CN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32301243-8EAA-48FD-A43C-AD8F8510E9AD}"/>
              </a:ext>
            </a:extLst>
          </p:cNvPr>
          <p:cNvSpPr txBox="1"/>
          <p:nvPr/>
        </p:nvSpPr>
        <p:spPr>
          <a:xfrm>
            <a:off x="5010731" y="2301247"/>
            <a:ext cx="3449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endParaRPr lang="zh-CN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8173CFD8-F483-4692-9158-81A0C2DFA66B}"/>
              </a:ext>
            </a:extLst>
          </p:cNvPr>
          <p:cNvSpPr txBox="1"/>
          <p:nvPr/>
        </p:nvSpPr>
        <p:spPr>
          <a:xfrm>
            <a:off x="7344328" y="2301247"/>
            <a:ext cx="2648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zh-CN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2A008455-34B6-4A64-A381-A902803BF94C}"/>
              </a:ext>
            </a:extLst>
          </p:cNvPr>
          <p:cNvSpPr txBox="1"/>
          <p:nvPr/>
        </p:nvSpPr>
        <p:spPr>
          <a:xfrm>
            <a:off x="9589761" y="2301247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endParaRPr lang="zh-CN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0469D1E1-E009-4D75-B5F2-6FB8713CB246}"/>
              </a:ext>
            </a:extLst>
          </p:cNvPr>
          <p:cNvSpPr txBox="1"/>
          <p:nvPr/>
        </p:nvSpPr>
        <p:spPr>
          <a:xfrm>
            <a:off x="370787" y="4348800"/>
            <a:ext cx="3449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endParaRPr lang="zh-CN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8D49A3B2-C2EA-4167-BA5B-43E2A65FBF46}"/>
              </a:ext>
            </a:extLst>
          </p:cNvPr>
          <p:cNvSpPr txBox="1"/>
          <p:nvPr/>
        </p:nvSpPr>
        <p:spPr>
          <a:xfrm>
            <a:off x="2833021" y="4348800"/>
            <a:ext cx="3209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endParaRPr lang="zh-CN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>
            <a:extLst>
              <a:ext uri="{FF2B5EF4-FFF2-40B4-BE49-F238E27FC236}">
                <a16:creationId xmlns:a16="http://schemas.microsoft.com/office/drawing/2014/main" xmlns="" id="{43BAF66B-A2A4-4184-B519-53E8C1C0983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8515562"/>
              </p:ext>
            </p:extLst>
          </p:nvPr>
        </p:nvGraphicFramePr>
        <p:xfrm>
          <a:off x="9613783" y="2442814"/>
          <a:ext cx="2527200" cy="17665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13" name="Prism Project" r:id="rId15" imgW="3708000" imgH="2592000" progId="Prism5.Document">
                  <p:embed/>
                </p:oleObj>
              </mc:Choice>
              <mc:Fallback>
                <p:oleObj name="Prism Project" r:id="rId15" imgW="3708000" imgH="25920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9613783" y="2442814"/>
                        <a:ext cx="2527200" cy="17665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>
            <a:extLst>
              <a:ext uri="{FF2B5EF4-FFF2-40B4-BE49-F238E27FC236}">
                <a16:creationId xmlns:a16="http://schemas.microsoft.com/office/drawing/2014/main" xmlns="" id="{70D46445-570E-4506-AD1B-44F3B2121D6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3224085"/>
              </p:ext>
            </p:extLst>
          </p:nvPr>
        </p:nvGraphicFramePr>
        <p:xfrm>
          <a:off x="7143254" y="2483791"/>
          <a:ext cx="2527200" cy="1732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14" name="Prism Project" r:id="rId17" imgW="3780000" imgH="2592000" progId="Prism5.Document">
                  <p:embed/>
                </p:oleObj>
              </mc:Choice>
              <mc:Fallback>
                <p:oleObj name="Prism Project" r:id="rId17" imgW="3780000" imgH="25920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7143254" y="2483791"/>
                        <a:ext cx="2527200" cy="17329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>
            <a:extLst>
              <a:ext uri="{FF2B5EF4-FFF2-40B4-BE49-F238E27FC236}">
                <a16:creationId xmlns:a16="http://schemas.microsoft.com/office/drawing/2014/main" xmlns="" id="{2F9E6BA5-481B-44CA-91F3-FB3700490A9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3041724"/>
              </p:ext>
            </p:extLst>
          </p:nvPr>
        </p:nvGraphicFramePr>
        <p:xfrm>
          <a:off x="2744788" y="4526176"/>
          <a:ext cx="2527200" cy="17665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15" name="Prism Project" r:id="rId19" imgW="3708000" imgH="2592000" progId="Prism5.Document">
                  <p:embed/>
                </p:oleObj>
              </mc:Choice>
              <mc:Fallback>
                <p:oleObj name="Prism Project" r:id="rId19" imgW="3708000" imgH="25920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2744788" y="4526176"/>
                        <a:ext cx="2527200" cy="17665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>
            <a:extLst>
              <a:ext uri="{FF2B5EF4-FFF2-40B4-BE49-F238E27FC236}">
                <a16:creationId xmlns:a16="http://schemas.microsoft.com/office/drawing/2014/main" xmlns="" id="{17FA4BE9-BF9D-438E-8321-7BB8CCC7DC2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027091"/>
              </p:ext>
            </p:extLst>
          </p:nvPr>
        </p:nvGraphicFramePr>
        <p:xfrm>
          <a:off x="357963" y="4512824"/>
          <a:ext cx="2527200" cy="17665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16" name="Prism Project" r:id="rId21" imgW="3708000" imgH="2592000" progId="Prism5.Document">
                  <p:embed/>
                </p:oleObj>
              </mc:Choice>
              <mc:Fallback>
                <p:oleObj name="Prism Project" r:id="rId21" imgW="3708000" imgH="25920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357963" y="4512824"/>
                        <a:ext cx="2527200" cy="17665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>
            <a:extLst>
              <a:ext uri="{FF2B5EF4-FFF2-40B4-BE49-F238E27FC236}">
                <a16:creationId xmlns:a16="http://schemas.microsoft.com/office/drawing/2014/main" xmlns="" id="{3F0007BF-03DA-4CBD-B561-AA9E43E42B3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3583276"/>
              </p:ext>
            </p:extLst>
          </p:nvPr>
        </p:nvGraphicFramePr>
        <p:xfrm>
          <a:off x="5337583" y="4458119"/>
          <a:ext cx="2449440" cy="1905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17" name="Prism Project" r:id="rId23" imgW="3888000" imgH="3024000" progId="Prism5.Document">
                  <p:embed/>
                </p:oleObj>
              </mc:Choice>
              <mc:Fallback>
                <p:oleObj name="Prism Project" r:id="rId23" imgW="3888000" imgH="30240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5337583" y="4458119"/>
                        <a:ext cx="2449440" cy="19051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对象 12">
            <a:extLst>
              <a:ext uri="{FF2B5EF4-FFF2-40B4-BE49-F238E27FC236}">
                <a16:creationId xmlns:a16="http://schemas.microsoft.com/office/drawing/2014/main" xmlns="" id="{7200E9AA-9AEF-4BF9-8F9D-E70AEF22C93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6547920"/>
              </p:ext>
            </p:extLst>
          </p:nvPr>
        </p:nvGraphicFramePr>
        <p:xfrm>
          <a:off x="4766551" y="370322"/>
          <a:ext cx="2527200" cy="19138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18" name="Prism Project" r:id="rId25" imgW="3708000" imgH="2808000" progId="Prism5.Document">
                  <p:embed/>
                </p:oleObj>
              </mc:Choice>
              <mc:Fallback>
                <p:oleObj name="Prism Project" r:id="rId25" imgW="3708000" imgH="28080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4766551" y="370322"/>
                        <a:ext cx="2527200" cy="19138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0C97E756-AEC2-4AC2-B538-75CD057872F6}"/>
              </a:ext>
            </a:extLst>
          </p:cNvPr>
          <p:cNvSpPr txBox="1"/>
          <p:nvPr/>
        </p:nvSpPr>
        <p:spPr>
          <a:xfrm>
            <a:off x="5080623" y="4348800"/>
            <a:ext cx="3786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endParaRPr lang="zh-CN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2" name="对象 31">
            <a:extLst>
              <a:ext uri="{FF2B5EF4-FFF2-40B4-BE49-F238E27FC236}">
                <a16:creationId xmlns:a16="http://schemas.microsoft.com/office/drawing/2014/main" xmlns="" id="{AA51F5C9-BA4C-41F1-A01D-D8F07308A92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4587105"/>
              </p:ext>
            </p:extLst>
          </p:nvPr>
        </p:nvGraphicFramePr>
        <p:xfrm>
          <a:off x="2530692" y="370462"/>
          <a:ext cx="2521440" cy="19094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19" name="Prism Project" r:id="rId27" imgW="3708000" imgH="2808000" progId="Prism5.Document">
                  <p:embed/>
                </p:oleObj>
              </mc:Choice>
              <mc:Fallback>
                <p:oleObj name="Prism Project" r:id="rId27" imgW="3708000" imgH="2808000" progId="Prism5.Document">
                  <p:embed/>
                  <p:pic>
                    <p:nvPicPr>
                      <p:cNvPr id="6" name="对象 5">
                        <a:extLst>
                          <a:ext uri="{FF2B5EF4-FFF2-40B4-BE49-F238E27FC236}">
                            <a16:creationId xmlns:a16="http://schemas.microsoft.com/office/drawing/2014/main" xmlns="" id="{D5847191-0EA1-4977-BE35-C8947DC835F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2530692" y="370462"/>
                        <a:ext cx="2521440" cy="19094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216292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080F7650-FBDE-483E-A1F7-9776F8639439}"/>
              </a:ext>
            </a:extLst>
          </p:cNvPr>
          <p:cNvSpPr/>
          <p:nvPr/>
        </p:nvSpPr>
        <p:spPr>
          <a:xfrm>
            <a:off x="350429" y="309091"/>
            <a:ext cx="10718148" cy="65489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S4. the effect of anti-PD-1 treatment on the level and suppressive capacity of MDSCs in NSCLC patients and in mice.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baseline level of G-MDSCs in PR, SD, and PD groups. PR, N=7; SD, N=13; PD, N=7. The percentage of M-MDSC were relative to CD33</a:t>
            </a:r>
            <a:r>
              <a:rPr lang="en-US" altLang="zh-CN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CD11B</a:t>
            </a:r>
            <a:r>
              <a:rPr lang="en-US" altLang="zh-CN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cells.</a:t>
            </a: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(B-C)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effect of anti-PD-1 on M-MDSCs frequency in (B) SD, and (C) PD groups.  SD, N=13; PD;N=7. Two-tailed paired T-test was performed. The percentage of M-MDSCs were relative to CD33</a:t>
            </a:r>
            <a:r>
              <a:rPr lang="en-US" altLang="zh-CN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CD11B</a:t>
            </a:r>
            <a:r>
              <a:rPr lang="en-US" altLang="zh-CN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cells.</a:t>
            </a: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(D)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change of G-MDSCs after the first anti-PD-1 treatment. P(X)-Before: baseline level in P(X) group, P(X)-After: G-MDSC frequency after first anti-PD-1 treatment in P(X) group, P(X) represents PR, SD or PD. PR, N=7, SD; N=13, PD=N=7. Two-tailed unpaired (inter-group) and paired (intro-group) T-test was performed.</a:t>
            </a: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(E-F)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effect of anti-PD-1 on M-MDSCs frequency in (E)  the peripheral blood  and spleen  (F) in syngeneic tumor model. PD group, N=5. One-tailed unpaired T-test was performed in figure E.</a:t>
            </a: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(G-H)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effect of anti-PD-1 on (G) iNOS</a:t>
            </a:r>
            <a:r>
              <a:rPr lang="en-US" altLang="zh-CN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G-MDSC  and on (H) iNOS</a:t>
            </a:r>
            <a:r>
              <a:rPr lang="en-US" altLang="zh-CN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M-MDSCs frequency in the peripheral blood of NSCLC patients. N=10. Two-tailed paired T-test was performed.</a:t>
            </a:r>
            <a:endParaRPr lang="en-US" altLang="zh-CN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(I-L)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effect of anti-PD-1 on (I and K) iNOS</a:t>
            </a:r>
            <a:r>
              <a:rPr lang="en-US" altLang="zh-CN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M-MDSCs  and on (J and L) iNOS</a:t>
            </a:r>
            <a:r>
              <a:rPr lang="en-US" altLang="zh-CN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G-MDSCs frequency in (I and J) the peripheral blood and (K and L) the spleen . N=6. Two-tailed unpaired T-test was performed.</a:t>
            </a: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(M)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mRNA level of Arginase 1 and iNOS</a:t>
            </a:r>
            <a:r>
              <a:rPr lang="en-US" altLang="zh-CN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isolated MDSCs for PBS or anti-PD-1 treated syngeneic tumor mouse model.  Two primers were used for every targeted gene. Two-tailed unpaired T-test was performed.</a:t>
            </a:r>
          </a:p>
        </p:txBody>
      </p:sp>
    </p:spTree>
    <p:extLst>
      <p:ext uri="{BB962C8B-B14F-4D97-AF65-F5344CB8AC3E}">
        <p14:creationId xmlns:p14="http://schemas.microsoft.com/office/powerpoint/2010/main" val="34482739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3283</TotalTime>
  <Words>1672</Words>
  <Application>Microsoft Office PowerPoint</Application>
  <PresentationFormat>Custom</PresentationFormat>
  <Paragraphs>271</Paragraphs>
  <Slides>14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Office 主题​​</vt:lpstr>
      <vt:lpstr>Prism Project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Jiuxing Feng</dc:creator>
  <cp:lastModifiedBy>ABADON</cp:lastModifiedBy>
  <cp:revision>137</cp:revision>
  <dcterms:created xsi:type="dcterms:W3CDTF">2020-01-29T13:05:43Z</dcterms:created>
  <dcterms:modified xsi:type="dcterms:W3CDTF">2020-09-02T01:04:02Z</dcterms:modified>
</cp:coreProperties>
</file>