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9" r:id="rId2"/>
    <p:sldId id="270" r:id="rId3"/>
    <p:sldId id="259" r:id="rId4"/>
    <p:sldId id="264" r:id="rId5"/>
    <p:sldId id="265" r:id="rId6"/>
    <p:sldId id="257" r:id="rId7"/>
    <p:sldId id="256" r:id="rId8"/>
  </p:sldIdLst>
  <p:sldSz cx="9144000" cy="6858000" type="screen4x3"/>
  <p:notesSz cx="6858000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159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FSX23\GEFC-Bas\DihlmannSusanne\_Dateiablage\Gef&#228;sschirurgie_Projekte\DFG-Projekt_AIM2%20in%20vascular%20disease\MAoSMC-WT%20versus%20Aim2%20ko\ELISA\ELISA%20IL1-&#223;%20%20Maus-Serum%20WT%20vs%20Aim2ko%2028d%20AngII%2029%2008%202019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FSX23\GEFC-Bas\DihlmannSusanne\_Dateiablage\Gef&#228;sschirurgie_Projekte\DFG-Projekt_AIM2%20in%20vascular%20disease\MAoSMC-WT%20versus%20Aim2%20ko\ELISA\ELISA%20IL-6%20%20Maus-Serum%20WT%20vs%20Aim2ko%2028d%20AngII%2029%2008%202019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FSX23\GEFC-Bas\DihlmannSusanne\_Dateiablage\Gef&#228;sschirurgie_Projekte\DFG-Projekt_AIM2%20in%20vascular%20disease\MAoSMC-WT%20versus%20Aim2%20ko\Proteindaten\Densitometrie%20WB-WT%20vs%20Aim2ko%20Maus_Aorta%20gesamt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FSX23\GEFC-Bas\DihlmannSusanne\_Dateiablage\Gef&#228;sschirurgie_Projekte\DFG-Projekt_AIM2%20in%20vascular%20disease\MAoSMC-WT%20versus%20Aim2%20ko\RNA-Daten\mRNA%20Auswertung\rt-PCR_Mouse%20Aim2ko%20vs%20WT%20Bl6J%20+%20AngII_Kalzifizierung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FSX23\GEFC-Bas\DihlmannSusanne\_Dateiablage\Gef&#228;sschirurgie_Projekte\DFG-Projekt_AIM2%20in%20vascular%20disease\MAoSMC-WT%20versus%20Aim2%20ko\RNA-Daten\mRNA%20Auswertung\rt-PCR_Mouse%20Aim2ko%20vs%20WT%20Bl6J%20+%20AngII_Kalzifizierung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FSX23\GEFC-Bas\DihlmannSusanne\_Dateiablage\Gef&#228;sschirurgie_Projekte\DFG-Projekt_AIM2%20in%20vascular%20disease\MAoSMC-WT%20versus%20Aim2%20ko\RNA-Daten\mRNA%20Auswertung\rt-PCR_Mouse%20Aim2ko%20vs%20WT%20Bl6J%20+%20AngII_Kalzifizierung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\\FSX23\GEFC-Bas\DihlmannSusanne\_Dateiablage\Gef&#228;sschirurgie_Projekte\DFG-Projekt_AIM2%20in%20vascular%20disease\MAoSMC-WT%20versus%20Aim2%20ko\RNA-Daten\mRNA%20Auswertung\rt-PCR_Mouse%20Aim2ko%20vs%20WT%20Bl6J%20+%20AngII_Kalzifizierung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Il-1</a:t>
            </a:r>
            <a:r>
              <a:rPr lang="el-GR" sz="1200"/>
              <a:t>β</a:t>
            </a:r>
            <a:endParaRPr lang="en-US" sz="1200"/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Callibration!$J$34</c:f>
              <c:strCache>
                <c:ptCount val="1"/>
                <c:pt idx="0">
                  <c:v>Mean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C9E1-470F-A44A-8EDC276CC37C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/>
              </a:solidFill>
            </c:spPr>
            <c:extLst>
              <c:ext xmlns:c16="http://schemas.microsoft.com/office/drawing/2014/chart" uri="{C3380CC4-5D6E-409C-BE32-E72D297353CC}">
                <c16:uniqueId val="{00000003-C9E1-470F-A44A-8EDC276CC37C}"/>
              </c:ext>
            </c:extLst>
          </c:dPt>
          <c:errBars>
            <c:errBarType val="plus"/>
            <c:errValType val="cust"/>
            <c:noEndCap val="0"/>
            <c:plus>
              <c:numRef>
                <c:f>Callibration!$K$35:$K$36</c:f>
                <c:numCache>
                  <c:formatCode>General</c:formatCode>
                  <c:ptCount val="2"/>
                  <c:pt idx="0">
                    <c:v>605.30861200708557</c:v>
                  </c:pt>
                  <c:pt idx="1">
                    <c:v>1025.5664618726553</c:v>
                  </c:pt>
                </c:numCache>
              </c:numRef>
            </c:plus>
            <c:minus>
              <c:numRef>
                <c:f>Callibration!$K$35:$K$36</c:f>
                <c:numCache>
                  <c:formatCode>General</c:formatCode>
                  <c:ptCount val="2"/>
                  <c:pt idx="0">
                    <c:v>605.30861200708557</c:v>
                  </c:pt>
                  <c:pt idx="1">
                    <c:v>1025.5664618726553</c:v>
                  </c:pt>
                </c:numCache>
              </c:numRef>
            </c:minus>
          </c:errBars>
          <c:cat>
            <c:strRef>
              <c:f>Callibration!$I$35:$I$36</c:f>
              <c:strCache>
                <c:ptCount val="2"/>
                <c:pt idx="0">
                  <c:v>WT Bl6J</c:v>
                </c:pt>
                <c:pt idx="1">
                  <c:v>Aim2-/-</c:v>
                </c:pt>
              </c:strCache>
            </c:strRef>
          </c:cat>
          <c:val>
            <c:numRef>
              <c:f>Callibration!$J$35:$J$36</c:f>
              <c:numCache>
                <c:formatCode>0</c:formatCode>
                <c:ptCount val="2"/>
                <c:pt idx="0">
                  <c:v>309.35064935064946</c:v>
                </c:pt>
                <c:pt idx="1">
                  <c:v>806.75324675324691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9E1-470F-A44A-8EDC276CC3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91149440"/>
        <c:axId val="91150976"/>
      </c:barChart>
      <c:catAx>
        <c:axId val="911494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91150976"/>
        <c:crosses val="autoZero"/>
        <c:auto val="1"/>
        <c:lblAlgn val="ctr"/>
        <c:lblOffset val="100"/>
        <c:noMultiLvlLbl val="0"/>
      </c:catAx>
      <c:valAx>
        <c:axId val="91150976"/>
        <c:scaling>
          <c:orientation val="minMax"/>
          <c:max val="25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Plasma level Il-1</a:t>
                </a:r>
                <a:r>
                  <a:rPr lang="el-GR" dirty="0"/>
                  <a:t>β</a:t>
                </a:r>
                <a:r>
                  <a:rPr lang="en-US" dirty="0"/>
                  <a:t> [</a:t>
                </a:r>
                <a:r>
                  <a:rPr lang="en-US" dirty="0" err="1"/>
                  <a:t>pg</a:t>
                </a:r>
                <a:r>
                  <a:rPr lang="en-US" dirty="0"/>
                  <a:t>/ml]</a:t>
                </a:r>
              </a:p>
            </c:rich>
          </c:tx>
          <c:overlay val="0"/>
        </c:title>
        <c:numFmt formatCode="0" sourceLinked="1"/>
        <c:majorTickMark val="out"/>
        <c:minorTickMark val="none"/>
        <c:tickLblPos val="nextTo"/>
        <c:crossAx val="91149440"/>
        <c:crosses val="autoZero"/>
        <c:crossBetween val="between"/>
        <c:majorUnit val="500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IL-6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Callibration!$K$34</c:f>
              <c:strCache>
                <c:ptCount val="1"/>
                <c:pt idx="0">
                  <c:v>mean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26A3-43CF-933F-C914D1CC4393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/>
              </a:solidFill>
            </c:spPr>
            <c:extLst>
              <c:ext xmlns:c16="http://schemas.microsoft.com/office/drawing/2014/chart" uri="{C3380CC4-5D6E-409C-BE32-E72D297353CC}">
                <c16:uniqueId val="{00000003-26A3-43CF-933F-C914D1CC4393}"/>
              </c:ext>
            </c:extLst>
          </c:dPt>
          <c:errBars>
            <c:errBarType val="plus"/>
            <c:errValType val="cust"/>
            <c:noEndCap val="0"/>
            <c:plus>
              <c:numRef>
                <c:f>Callibration!$L$35:$L$36</c:f>
                <c:numCache>
                  <c:formatCode>General</c:formatCode>
                  <c:ptCount val="2"/>
                  <c:pt idx="0">
                    <c:v>94.891900219527315</c:v>
                  </c:pt>
                  <c:pt idx="1">
                    <c:v>56.281112607726911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Callibration!$J$35:$J$36</c:f>
              <c:strCache>
                <c:ptCount val="2"/>
                <c:pt idx="0">
                  <c:v>WT Bl6J</c:v>
                </c:pt>
                <c:pt idx="1">
                  <c:v>Aim2-/-</c:v>
                </c:pt>
              </c:strCache>
            </c:strRef>
          </c:cat>
          <c:val>
            <c:numRef>
              <c:f>Callibration!$K$35:$K$36</c:f>
              <c:numCache>
                <c:formatCode>0</c:formatCode>
                <c:ptCount val="2"/>
                <c:pt idx="0">
                  <c:v>122.9545454545455</c:v>
                </c:pt>
                <c:pt idx="1">
                  <c:v>124.00000000000004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6A3-43CF-933F-C914D1CC43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91124096"/>
        <c:axId val="91125632"/>
      </c:barChart>
      <c:catAx>
        <c:axId val="911240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91125632"/>
        <c:crosses val="autoZero"/>
        <c:auto val="1"/>
        <c:lblAlgn val="ctr"/>
        <c:lblOffset val="100"/>
        <c:noMultiLvlLbl val="0"/>
      </c:catAx>
      <c:valAx>
        <c:axId val="91125632"/>
        <c:scaling>
          <c:orientation val="minMax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Plasma level Il-6 [</a:t>
                </a:r>
                <a:r>
                  <a:rPr lang="en-US" dirty="0" err="1"/>
                  <a:t>pg</a:t>
                </a:r>
                <a:r>
                  <a:rPr lang="en-US" dirty="0"/>
                  <a:t>/ml]</a:t>
                </a:r>
              </a:p>
            </c:rich>
          </c:tx>
          <c:overlay val="0"/>
        </c:title>
        <c:numFmt formatCode="0" sourceLinked="1"/>
        <c:majorTickMark val="out"/>
        <c:minorTickMark val="none"/>
        <c:tickLblPos val="nextTo"/>
        <c:crossAx val="9112409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8090402309362301"/>
          <c:y val="3.788309684908283E-2"/>
          <c:w val="0.47394094585245211"/>
          <c:h val="0.6210181296106792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Tabelle1!$M$34</c:f>
              <c:strCache>
                <c:ptCount val="1"/>
                <c:pt idx="0">
                  <c:v>p16ink4A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B1A6-4432-A12D-754E24E29F37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2-B1A6-4432-A12D-754E24E29F37}"/>
              </c:ext>
            </c:extLst>
          </c:dPt>
          <c:errBars>
            <c:errBarType val="plus"/>
            <c:errValType val="cust"/>
            <c:noEndCap val="0"/>
            <c:plus>
              <c:numRef>
                <c:f>Tabelle1!$N$35:$N$36</c:f>
                <c:numCache>
                  <c:formatCode>General</c:formatCode>
                  <c:ptCount val="2"/>
                  <c:pt idx="0">
                    <c:v>55.596745780421699</c:v>
                  </c:pt>
                  <c:pt idx="1">
                    <c:v>24.347752940035598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Tabelle1!$L$35:$L$36</c:f>
              <c:strCache>
                <c:ptCount val="2"/>
                <c:pt idx="0">
                  <c:v>AAA</c:v>
                </c:pt>
                <c:pt idx="1">
                  <c:v>non-AAA</c:v>
                </c:pt>
              </c:strCache>
            </c:strRef>
          </c:cat>
          <c:val>
            <c:numRef>
              <c:f>Tabelle1!$M$35:$M$36</c:f>
              <c:numCache>
                <c:formatCode>0.00</c:formatCode>
                <c:ptCount val="2"/>
                <c:pt idx="0">
                  <c:v>160.4370640652383</c:v>
                </c:pt>
                <c:pt idx="1">
                  <c:v>26.12492442041609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1A6-4432-A12D-754E24E29F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13264896"/>
        <c:axId val="113270784"/>
      </c:barChart>
      <c:catAx>
        <c:axId val="113264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3270784"/>
        <c:crosses val="autoZero"/>
        <c:auto val="1"/>
        <c:lblAlgn val="ctr"/>
        <c:lblOffset val="100"/>
        <c:noMultiLvlLbl val="0"/>
      </c:catAx>
      <c:valAx>
        <c:axId val="11327078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p16ink4A /Vinculin</a:t>
                </a:r>
              </a:p>
            </c:rich>
          </c:tx>
          <c:layout>
            <c:manualLayout>
              <c:xMode val="edge"/>
              <c:yMode val="edge"/>
              <c:x val="0.10110027075761259"/>
              <c:y val="4.7077111742506013E-2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crossAx val="11326489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000"/>
      </a:pPr>
      <a:endParaRPr lang="de-DE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00"/>
            </a:pPr>
            <a:r>
              <a:rPr lang="en-US" sz="1000" i="1" dirty="0"/>
              <a:t>Nlrp3</a:t>
            </a:r>
            <a:r>
              <a:rPr lang="en-US" sz="1000" dirty="0"/>
              <a:t> 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nlrp3!$P$133</c:f>
              <c:strCache>
                <c:ptCount val="1"/>
                <c:pt idx="0">
                  <c:v>wo OM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1B6E-4C4D-9075-3418FF19BF61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/>
              </a:solidFill>
            </c:spPr>
            <c:extLst>
              <c:ext xmlns:c16="http://schemas.microsoft.com/office/drawing/2014/chart" uri="{C3380CC4-5D6E-409C-BE32-E72D297353CC}">
                <c16:uniqueId val="{00000003-1B6E-4C4D-9075-3418FF19BF61}"/>
              </c:ext>
            </c:extLst>
          </c:dPt>
          <c:errBars>
            <c:errBarType val="both"/>
            <c:errValType val="cust"/>
            <c:noEndCap val="0"/>
            <c:plus>
              <c:numRef>
                <c:f>nlrp3!$T$134:$T$135</c:f>
                <c:numCache>
                  <c:formatCode>General</c:formatCode>
                  <c:ptCount val="2"/>
                  <c:pt idx="0">
                    <c:v>6.4520343931198779E-2</c:v>
                  </c:pt>
                  <c:pt idx="1">
                    <c:v>7.0443729539901648E-2</c:v>
                  </c:pt>
                </c:numCache>
              </c:numRef>
            </c:plus>
            <c:minus>
              <c:numRef>
                <c:f>nlrp3!$T$134:$T$135</c:f>
                <c:numCache>
                  <c:formatCode>General</c:formatCode>
                  <c:ptCount val="2"/>
                  <c:pt idx="0">
                    <c:v>6.4520343931198779E-2</c:v>
                  </c:pt>
                  <c:pt idx="1">
                    <c:v>7.0443729539901648E-2</c:v>
                  </c:pt>
                </c:numCache>
              </c:numRef>
            </c:minus>
          </c:errBars>
          <c:cat>
            <c:strRef>
              <c:f>nlrp3!$O$134:$O$135</c:f>
              <c:strCache>
                <c:ptCount val="2"/>
                <c:pt idx="0">
                  <c:v>WT B6J</c:v>
                </c:pt>
                <c:pt idx="1">
                  <c:v>Aim2-/-</c:v>
                </c:pt>
              </c:strCache>
            </c:strRef>
          </c:cat>
          <c:val>
            <c:numRef>
              <c:f>nlrp3!$P$134:$P$135</c:f>
              <c:numCache>
                <c:formatCode>0.000</c:formatCode>
                <c:ptCount val="2"/>
                <c:pt idx="0">
                  <c:v>9.4720429283454574E-2</c:v>
                </c:pt>
                <c:pt idx="1">
                  <c:v>9.2943425870530283E-2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B6E-4C4D-9075-3418FF19BF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13304320"/>
        <c:axId val="113305856"/>
      </c:barChart>
      <c:catAx>
        <c:axId val="1133043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13305856"/>
        <c:crosses val="autoZero"/>
        <c:auto val="1"/>
        <c:lblAlgn val="ctr"/>
        <c:lblOffset val="100"/>
        <c:noMultiLvlLbl val="0"/>
      </c:catAx>
      <c:valAx>
        <c:axId val="113305856"/>
        <c:scaling>
          <c:orientation val="minMax"/>
          <c:max val="0.30000000000000004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rel. mRNA in VSMC (</a:t>
                </a:r>
                <a:r>
                  <a:rPr lang="en-US" dirty="0" err="1"/>
                  <a:t>a.u</a:t>
                </a:r>
                <a:r>
                  <a:rPr lang="en-US" dirty="0"/>
                  <a:t>.)</a:t>
                </a:r>
              </a:p>
            </c:rich>
          </c:tx>
          <c:layout>
            <c:manualLayout>
              <c:xMode val="edge"/>
              <c:yMode val="edge"/>
              <c:x val="9.3917418555043208E-2"/>
              <c:y val="0.13202399197314846"/>
            </c:manualLayout>
          </c:layout>
          <c:overlay val="0"/>
        </c:title>
        <c:numFmt formatCode="0.00" sourceLinked="0"/>
        <c:majorTickMark val="out"/>
        <c:minorTickMark val="none"/>
        <c:tickLblPos val="nextTo"/>
        <c:crossAx val="113304320"/>
        <c:crosses val="autoZero"/>
        <c:crossBetween val="between"/>
        <c:majorUnit val="0.1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00" i="1"/>
            </a:pPr>
            <a:r>
              <a:rPr lang="en-US" sz="1000" i="1" dirty="0"/>
              <a:t>Il1b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Il1b!$P$133</c:f>
              <c:strCache>
                <c:ptCount val="1"/>
                <c:pt idx="0">
                  <c:v>wo OM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6A5B-4BFE-BF42-539D55455EA5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/>
              </a:solidFill>
            </c:spPr>
            <c:extLst>
              <c:ext xmlns:c16="http://schemas.microsoft.com/office/drawing/2014/chart" uri="{C3380CC4-5D6E-409C-BE32-E72D297353CC}">
                <c16:uniqueId val="{00000003-6A5B-4BFE-BF42-539D55455EA5}"/>
              </c:ext>
            </c:extLst>
          </c:dPt>
          <c:errBars>
            <c:errBarType val="both"/>
            <c:errValType val="cust"/>
            <c:noEndCap val="0"/>
            <c:plus>
              <c:numRef>
                <c:f>Il1b!$T$134:$T$135</c:f>
                <c:numCache>
                  <c:formatCode>General</c:formatCode>
                  <c:ptCount val="2"/>
                  <c:pt idx="0">
                    <c:v>3.375574420241158E-3</c:v>
                  </c:pt>
                  <c:pt idx="1">
                    <c:v>5.1365364960951794E-3</c:v>
                  </c:pt>
                </c:numCache>
              </c:numRef>
            </c:plus>
            <c:minus>
              <c:numRef>
                <c:f>Il1b!$T$134:$T$135</c:f>
                <c:numCache>
                  <c:formatCode>General</c:formatCode>
                  <c:ptCount val="2"/>
                  <c:pt idx="0">
                    <c:v>3.375574420241158E-3</c:v>
                  </c:pt>
                  <c:pt idx="1">
                    <c:v>5.1365364960951794E-3</c:v>
                  </c:pt>
                </c:numCache>
              </c:numRef>
            </c:minus>
          </c:errBars>
          <c:cat>
            <c:strRef>
              <c:f>Il1b!$O$134:$O$135</c:f>
              <c:strCache>
                <c:ptCount val="2"/>
                <c:pt idx="0">
                  <c:v>WT B6J</c:v>
                </c:pt>
                <c:pt idx="1">
                  <c:v>Aim2-/-</c:v>
                </c:pt>
              </c:strCache>
            </c:strRef>
          </c:cat>
          <c:val>
            <c:numRef>
              <c:f>Il1b!$P$134:$P$135</c:f>
              <c:numCache>
                <c:formatCode>0.000</c:formatCode>
                <c:ptCount val="2"/>
                <c:pt idx="0">
                  <c:v>1.3758371604939715E-2</c:v>
                </c:pt>
                <c:pt idx="1">
                  <c:v>6.7473955608815658E-3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A5B-4BFE-BF42-539D55455E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13331584"/>
        <c:axId val="113353856"/>
      </c:barChart>
      <c:catAx>
        <c:axId val="1133315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13353856"/>
        <c:crosses val="autoZero"/>
        <c:auto val="1"/>
        <c:lblAlgn val="ctr"/>
        <c:lblOffset val="100"/>
        <c:noMultiLvlLbl val="0"/>
      </c:catAx>
      <c:valAx>
        <c:axId val="113353856"/>
        <c:scaling>
          <c:orientation val="minMax"/>
          <c:max val="4.0000000000000008E-2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rel. mRNA in VSMC (</a:t>
                </a:r>
                <a:r>
                  <a:rPr lang="en-US" dirty="0" err="1"/>
                  <a:t>a.u</a:t>
                </a:r>
                <a:r>
                  <a:rPr lang="en-US" dirty="0"/>
                  <a:t>.)</a:t>
                </a:r>
              </a:p>
            </c:rich>
          </c:tx>
          <c:layout>
            <c:manualLayout>
              <c:xMode val="edge"/>
              <c:yMode val="edge"/>
              <c:x val="6.5598877071190928E-2"/>
              <c:y val="0.13816376287576443"/>
            </c:manualLayout>
          </c:layout>
          <c:overlay val="0"/>
        </c:title>
        <c:numFmt formatCode="0.00" sourceLinked="0"/>
        <c:majorTickMark val="out"/>
        <c:minorTickMark val="none"/>
        <c:tickLblPos val="nextTo"/>
        <c:crossAx val="113331584"/>
        <c:crosses val="autoZero"/>
        <c:crossBetween val="between"/>
        <c:majorUnit val="1.0000000000000002E-2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00" i="1"/>
            </a:pPr>
            <a:r>
              <a:rPr lang="en-US" sz="1000" i="1"/>
              <a:t>Casp1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Casp1!$P$133</c:f>
              <c:strCache>
                <c:ptCount val="1"/>
                <c:pt idx="0">
                  <c:v>wo OM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F3D9-47CC-9D69-2A00167E9F80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/>
              </a:solidFill>
            </c:spPr>
            <c:extLst>
              <c:ext xmlns:c16="http://schemas.microsoft.com/office/drawing/2014/chart" uri="{C3380CC4-5D6E-409C-BE32-E72D297353CC}">
                <c16:uniqueId val="{00000003-F3D9-47CC-9D69-2A00167E9F80}"/>
              </c:ext>
            </c:extLst>
          </c:dPt>
          <c:errBars>
            <c:errBarType val="both"/>
            <c:errValType val="cust"/>
            <c:noEndCap val="0"/>
            <c:plus>
              <c:numRef>
                <c:f>Casp1!$T$134:$T$135</c:f>
                <c:numCache>
                  <c:formatCode>General</c:formatCode>
                  <c:ptCount val="2"/>
                  <c:pt idx="0">
                    <c:v>0.37461711238291373</c:v>
                  </c:pt>
                  <c:pt idx="1">
                    <c:v>0.55007793452869447</c:v>
                  </c:pt>
                </c:numCache>
              </c:numRef>
            </c:plus>
            <c:minus>
              <c:numRef>
                <c:f>Casp1!$T$134:$T$135</c:f>
                <c:numCache>
                  <c:formatCode>General</c:formatCode>
                  <c:ptCount val="2"/>
                  <c:pt idx="0">
                    <c:v>0.37461711238291373</c:v>
                  </c:pt>
                  <c:pt idx="1">
                    <c:v>0.55007793452869447</c:v>
                  </c:pt>
                </c:numCache>
              </c:numRef>
            </c:minus>
          </c:errBars>
          <c:cat>
            <c:strRef>
              <c:f>Casp1!$O$134:$O$135</c:f>
              <c:strCache>
                <c:ptCount val="2"/>
                <c:pt idx="0">
                  <c:v>WT B6J</c:v>
                </c:pt>
                <c:pt idx="1">
                  <c:v>Aim2-/-</c:v>
                </c:pt>
              </c:strCache>
            </c:strRef>
          </c:cat>
          <c:val>
            <c:numRef>
              <c:f>Casp1!$P$134:$P$135</c:f>
              <c:numCache>
                <c:formatCode>0.000</c:formatCode>
                <c:ptCount val="2"/>
                <c:pt idx="0">
                  <c:v>0.97879748167721592</c:v>
                </c:pt>
                <c:pt idx="1">
                  <c:v>0.67970770111155543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3D9-47CC-9D69-2A00167E9F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13379584"/>
        <c:axId val="113385472"/>
      </c:barChart>
      <c:catAx>
        <c:axId val="1133795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2700000"/>
          <a:lstStyle/>
          <a:p>
            <a:pPr>
              <a:defRPr/>
            </a:pPr>
            <a:endParaRPr lang="de-DE"/>
          </a:p>
        </c:txPr>
        <c:crossAx val="113385472"/>
        <c:crosses val="autoZero"/>
        <c:auto val="1"/>
        <c:lblAlgn val="ctr"/>
        <c:lblOffset val="100"/>
        <c:noMultiLvlLbl val="0"/>
      </c:catAx>
      <c:valAx>
        <c:axId val="113385472"/>
        <c:scaling>
          <c:orientation val="minMax"/>
          <c:max val="2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rel. mRNA in</a:t>
                </a:r>
                <a:r>
                  <a:rPr lang="en-US" baseline="0" dirty="0"/>
                  <a:t> VSMC</a:t>
                </a:r>
                <a:r>
                  <a:rPr lang="en-US" dirty="0"/>
                  <a:t> (</a:t>
                </a:r>
                <a:r>
                  <a:rPr lang="en-US" dirty="0" err="1"/>
                  <a:t>a.u</a:t>
                </a:r>
                <a:r>
                  <a:rPr lang="en-US" dirty="0"/>
                  <a:t>.)</a:t>
                </a:r>
              </a:p>
            </c:rich>
          </c:tx>
          <c:layout>
            <c:manualLayout>
              <c:xMode val="edge"/>
              <c:yMode val="edge"/>
              <c:x val="5.6625574376959441E-2"/>
              <c:y val="0.10866480011939346"/>
            </c:manualLayout>
          </c:layout>
          <c:overlay val="0"/>
        </c:title>
        <c:numFmt formatCode="0.0" sourceLinked="0"/>
        <c:majorTickMark val="out"/>
        <c:minorTickMark val="none"/>
        <c:tickLblPos val="nextTo"/>
        <c:crossAx val="113379584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00" i="1"/>
            </a:pPr>
            <a:r>
              <a:rPr lang="en-US" sz="1000" i="1"/>
              <a:t>Asc (Pycard)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Asc!$P$133</c:f>
              <c:strCache>
                <c:ptCount val="1"/>
                <c:pt idx="0">
                  <c:v>wo OM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E737-453C-AA0F-5EAEC784B97D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/>
              </a:solidFill>
            </c:spPr>
            <c:extLst>
              <c:ext xmlns:c16="http://schemas.microsoft.com/office/drawing/2014/chart" uri="{C3380CC4-5D6E-409C-BE32-E72D297353CC}">
                <c16:uniqueId val="{00000003-E737-453C-AA0F-5EAEC784B97D}"/>
              </c:ext>
            </c:extLst>
          </c:dPt>
          <c:errBars>
            <c:errBarType val="both"/>
            <c:errValType val="cust"/>
            <c:noEndCap val="0"/>
            <c:plus>
              <c:numRef>
                <c:f>Asc!$T$134:$T$135</c:f>
                <c:numCache>
                  <c:formatCode>General</c:formatCode>
                  <c:ptCount val="2"/>
                  <c:pt idx="0">
                    <c:v>1.7943564440396811E-2</c:v>
                  </c:pt>
                  <c:pt idx="1">
                    <c:v>1.8735149152903856E-2</c:v>
                  </c:pt>
                </c:numCache>
              </c:numRef>
            </c:plus>
            <c:minus>
              <c:numRef>
                <c:f>Asc!$T$134:$T$135</c:f>
                <c:numCache>
                  <c:formatCode>General</c:formatCode>
                  <c:ptCount val="2"/>
                  <c:pt idx="0">
                    <c:v>1.7943564440396811E-2</c:v>
                  </c:pt>
                  <c:pt idx="1">
                    <c:v>1.8735149152903856E-2</c:v>
                  </c:pt>
                </c:numCache>
              </c:numRef>
            </c:minus>
          </c:errBars>
          <c:cat>
            <c:strRef>
              <c:f>Asc!$O$134:$O$135</c:f>
              <c:strCache>
                <c:ptCount val="2"/>
                <c:pt idx="0">
                  <c:v>WT B6J</c:v>
                </c:pt>
                <c:pt idx="1">
                  <c:v>Aim2-/-</c:v>
                </c:pt>
              </c:strCache>
            </c:strRef>
          </c:cat>
          <c:val>
            <c:numRef>
              <c:f>Asc!$P$134:$P$135</c:f>
              <c:numCache>
                <c:formatCode>0.000</c:formatCode>
                <c:ptCount val="2"/>
                <c:pt idx="0">
                  <c:v>4.9604522435545022E-2</c:v>
                </c:pt>
                <c:pt idx="1">
                  <c:v>6.9642590015517647E-2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737-453C-AA0F-5EAEC784B9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13599616"/>
        <c:axId val="113601152"/>
      </c:barChart>
      <c:catAx>
        <c:axId val="1135996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2700000"/>
          <a:lstStyle/>
          <a:p>
            <a:pPr>
              <a:defRPr/>
            </a:pPr>
            <a:endParaRPr lang="de-DE"/>
          </a:p>
        </c:txPr>
        <c:crossAx val="113601152"/>
        <c:crosses val="autoZero"/>
        <c:auto val="1"/>
        <c:lblAlgn val="ctr"/>
        <c:lblOffset val="100"/>
        <c:noMultiLvlLbl val="0"/>
      </c:catAx>
      <c:valAx>
        <c:axId val="11360115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rel.  mRNA in VSMC (</a:t>
                </a:r>
                <a:r>
                  <a:rPr lang="en-US" dirty="0" err="1"/>
                  <a:t>a.u</a:t>
                </a:r>
                <a:r>
                  <a:rPr lang="en-US" dirty="0"/>
                  <a:t>.)</a:t>
                </a:r>
              </a:p>
            </c:rich>
          </c:tx>
          <c:layout>
            <c:manualLayout>
              <c:xMode val="edge"/>
              <c:yMode val="edge"/>
              <c:x val="8.9294046509606304E-2"/>
              <c:y val="0.14902688592481633"/>
            </c:manualLayout>
          </c:layout>
          <c:overlay val="0"/>
        </c:title>
        <c:numFmt formatCode="0.00" sourceLinked="0"/>
        <c:majorTickMark val="out"/>
        <c:minorTickMark val="none"/>
        <c:tickLblPos val="nextTo"/>
        <c:crossAx val="113599616"/>
        <c:crosses val="autoZero"/>
        <c:crossBetween val="between"/>
        <c:majorUnit val="5.000000000000001E-2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00" i="1"/>
            </a:pPr>
            <a:r>
              <a:rPr lang="en-US" sz="1000" i="1" dirty="0"/>
              <a:t>Il18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'Il18'!$P$133</c:f>
              <c:strCache>
                <c:ptCount val="1"/>
                <c:pt idx="0">
                  <c:v>wo OM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66A0-4990-A964-548FF96F291A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/>
              </a:solidFill>
            </c:spPr>
            <c:extLst>
              <c:ext xmlns:c16="http://schemas.microsoft.com/office/drawing/2014/chart" uri="{C3380CC4-5D6E-409C-BE32-E72D297353CC}">
                <c16:uniqueId val="{00000003-66A0-4990-A964-548FF96F291A}"/>
              </c:ext>
            </c:extLst>
          </c:dPt>
          <c:errBars>
            <c:errBarType val="both"/>
            <c:errValType val="cust"/>
            <c:noEndCap val="0"/>
            <c:plus>
              <c:numRef>
                <c:f>'Il18'!$T$134:$T$135</c:f>
                <c:numCache>
                  <c:formatCode>General</c:formatCode>
                  <c:ptCount val="2"/>
                  <c:pt idx="0">
                    <c:v>7.8920050594935608E-4</c:v>
                  </c:pt>
                  <c:pt idx="1">
                    <c:v>4.7816657661499066E-3</c:v>
                  </c:pt>
                </c:numCache>
              </c:numRef>
            </c:plus>
            <c:minus>
              <c:numRef>
                <c:f>'Il18'!$T$134:$T$135</c:f>
                <c:numCache>
                  <c:formatCode>General</c:formatCode>
                  <c:ptCount val="2"/>
                  <c:pt idx="0">
                    <c:v>7.8920050594935608E-4</c:v>
                  </c:pt>
                  <c:pt idx="1">
                    <c:v>4.7816657661499066E-3</c:v>
                  </c:pt>
                </c:numCache>
              </c:numRef>
            </c:minus>
          </c:errBars>
          <c:cat>
            <c:strRef>
              <c:f>'Il18'!$O$134:$O$135</c:f>
              <c:strCache>
                <c:ptCount val="2"/>
                <c:pt idx="0">
                  <c:v>WT B6J</c:v>
                </c:pt>
                <c:pt idx="1">
                  <c:v>Aim2-/-</c:v>
                </c:pt>
              </c:strCache>
            </c:strRef>
          </c:cat>
          <c:val>
            <c:numRef>
              <c:f>'Il18'!$P$134:$P$135</c:f>
              <c:numCache>
                <c:formatCode>0.000</c:formatCode>
                <c:ptCount val="2"/>
                <c:pt idx="0">
                  <c:v>9.6034032166002203E-3</c:v>
                </c:pt>
                <c:pt idx="1">
                  <c:v>1.3055823064769753E-2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6A0-4990-A964-548FF96F29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17649408"/>
        <c:axId val="117650944"/>
      </c:barChart>
      <c:catAx>
        <c:axId val="1176494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17650944"/>
        <c:crosses val="autoZero"/>
        <c:auto val="1"/>
        <c:lblAlgn val="ctr"/>
        <c:lblOffset val="100"/>
        <c:noMultiLvlLbl val="0"/>
      </c:catAx>
      <c:valAx>
        <c:axId val="11765094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rel  mRNA in VSMC (a.u.)</a:t>
                </a:r>
              </a:p>
            </c:rich>
          </c:tx>
          <c:overlay val="0"/>
        </c:title>
        <c:numFmt formatCode="0.00" sourceLinked="0"/>
        <c:majorTickMark val="out"/>
        <c:minorTickMark val="none"/>
        <c:tickLblPos val="nextTo"/>
        <c:crossAx val="117649408"/>
        <c:crosses val="autoZero"/>
        <c:crossBetween val="between"/>
        <c:majorUnit val="1.0000000000000002E-2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88E0BD-A30C-48F6-BA9F-C99DFBBEF13E}" type="datetimeFigureOut">
              <a:rPr lang="de-DE" smtClean="0"/>
              <a:t>31.08.2020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477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715153"/>
            <a:ext cx="548640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7E8602-5D3E-4788-B45E-8F5BFFA1C5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01453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4524A-F216-447E-B744-AAB8DF386256}" type="datetimeFigureOut">
              <a:rPr lang="de-DE" smtClean="0"/>
              <a:t>31.08.2020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188B8-17A2-436F-911E-42BD245290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8274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4524A-F216-447E-B744-AAB8DF386256}" type="datetimeFigureOut">
              <a:rPr lang="de-DE" smtClean="0"/>
              <a:t>31.08.2020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188B8-17A2-436F-911E-42BD245290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8831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4524A-F216-447E-B744-AAB8DF386256}" type="datetimeFigureOut">
              <a:rPr lang="de-DE" smtClean="0"/>
              <a:t>31.08.2020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188B8-17A2-436F-911E-42BD245290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2218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4524A-F216-447E-B744-AAB8DF386256}" type="datetimeFigureOut">
              <a:rPr lang="de-DE" smtClean="0"/>
              <a:t>31.08.2020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188B8-17A2-436F-911E-42BD245290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8293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4524A-F216-447E-B744-AAB8DF386256}" type="datetimeFigureOut">
              <a:rPr lang="de-DE" smtClean="0"/>
              <a:t>31.08.2020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188B8-17A2-436F-911E-42BD245290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6946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4524A-F216-447E-B744-AAB8DF386256}" type="datetimeFigureOut">
              <a:rPr lang="de-DE" smtClean="0"/>
              <a:t>31.08.2020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188B8-17A2-436F-911E-42BD245290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6003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4524A-F216-447E-B744-AAB8DF386256}" type="datetimeFigureOut">
              <a:rPr lang="de-DE" smtClean="0"/>
              <a:t>31.08.2020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188B8-17A2-436F-911E-42BD245290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72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4524A-F216-447E-B744-AAB8DF386256}" type="datetimeFigureOut">
              <a:rPr lang="de-DE" smtClean="0"/>
              <a:t>31.08.2020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188B8-17A2-436F-911E-42BD245290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7302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4524A-F216-447E-B744-AAB8DF386256}" type="datetimeFigureOut">
              <a:rPr lang="de-DE" smtClean="0"/>
              <a:t>31.08.2020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188B8-17A2-436F-911E-42BD245290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4969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4524A-F216-447E-B744-AAB8DF386256}" type="datetimeFigureOut">
              <a:rPr lang="de-DE" smtClean="0"/>
              <a:t>31.08.2020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188B8-17A2-436F-911E-42BD245290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0344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4524A-F216-447E-B744-AAB8DF386256}" type="datetimeFigureOut">
              <a:rPr lang="de-DE" smtClean="0"/>
              <a:t>31.08.2020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188B8-17A2-436F-911E-42BD245290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8336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14524A-F216-447E-B744-AAB8DF386256}" type="datetimeFigureOut">
              <a:rPr lang="de-DE" smtClean="0"/>
              <a:t>31.08.2020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3188B8-17A2-436F-911E-42BD245290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196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oleObject" Target="../embeddings/oleObject1.bin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6.emf"/><Relationship Id="rId10" Type="http://schemas.openxmlformats.org/officeDocument/2006/relationships/image" Target="../media/image7.emf"/><Relationship Id="rId4" Type="http://schemas.openxmlformats.org/officeDocument/2006/relationships/image" Target="../media/image3.emf"/><Relationship Id="rId9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image" Target="../media/image13.em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.xml"/><Relationship Id="rId13" Type="http://schemas.openxmlformats.org/officeDocument/2006/relationships/chart" Target="../charts/chart8.xml"/><Relationship Id="rId3" Type="http://schemas.openxmlformats.org/officeDocument/2006/relationships/image" Target="../media/image15.png"/><Relationship Id="rId7" Type="http://schemas.microsoft.com/office/2007/relationships/hdphoto" Target="../media/hdphoto2.wdp"/><Relationship Id="rId12" Type="http://schemas.openxmlformats.org/officeDocument/2006/relationships/chart" Target="../charts/chart7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11" Type="http://schemas.openxmlformats.org/officeDocument/2006/relationships/chart" Target="../charts/chart6.xml"/><Relationship Id="rId5" Type="http://schemas.microsoft.com/office/2007/relationships/hdphoto" Target="../media/hdphoto1.wdp"/><Relationship Id="rId10" Type="http://schemas.openxmlformats.org/officeDocument/2006/relationships/chart" Target="../charts/chart5.xml"/><Relationship Id="rId4" Type="http://schemas.openxmlformats.org/officeDocument/2006/relationships/image" Target="../media/image16.png"/><Relationship Id="rId9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779929" y="1028343"/>
            <a:ext cx="7727577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Supplemental material to</a:t>
            </a:r>
            <a:endParaRPr lang="de-DE" sz="1400" dirty="0"/>
          </a:p>
          <a:p>
            <a:r>
              <a:rPr lang="en-US" sz="1400" b="1" dirty="0"/>
              <a:t> </a:t>
            </a:r>
            <a:endParaRPr lang="de-DE" sz="1400" dirty="0"/>
          </a:p>
          <a:p>
            <a:r>
              <a:rPr lang="en-US" sz="1400" b="1" dirty="0"/>
              <a:t>Deficiency in </a:t>
            </a:r>
            <a:r>
              <a:rPr lang="en-US" sz="1400" b="1" i="1" dirty="0"/>
              <a:t>Aim2</a:t>
            </a:r>
            <a:r>
              <a:rPr lang="en-US" sz="1400" b="1" dirty="0"/>
              <a:t> affects viability and calcification of vascular smooth muscle cells from murine aortas and Angiotensin-II induced aortic aneurysms</a:t>
            </a:r>
            <a:endParaRPr lang="de-DE" sz="1400" dirty="0"/>
          </a:p>
          <a:p>
            <a:endParaRPr lang="en-US" sz="1400" dirty="0"/>
          </a:p>
          <a:p>
            <a:r>
              <a:rPr lang="en-US" sz="1400" dirty="0"/>
              <a:t>by Markus Wortmann</a:t>
            </a:r>
            <a:r>
              <a:rPr lang="en-US" sz="1400" baseline="30000" dirty="0"/>
              <a:t>1</a:t>
            </a:r>
            <a:r>
              <a:rPr lang="en-US" sz="1400" dirty="0"/>
              <a:t>, Muhammad Arshad</a:t>
            </a:r>
            <a:r>
              <a:rPr lang="en-US" sz="1400" baseline="30000" dirty="0"/>
              <a:t>1</a:t>
            </a:r>
            <a:r>
              <a:rPr lang="en-US" sz="1400" dirty="0"/>
              <a:t>, Maani Hakimi</a:t>
            </a:r>
            <a:r>
              <a:rPr lang="en-US" sz="1400" baseline="30000" dirty="0"/>
              <a:t>1, 2</a:t>
            </a:r>
            <a:r>
              <a:rPr lang="en-US" sz="1400" dirty="0"/>
              <a:t>, Dittmar Böckler</a:t>
            </a:r>
            <a:r>
              <a:rPr lang="en-US" sz="1400" baseline="30000" dirty="0"/>
              <a:t>1</a:t>
            </a:r>
            <a:r>
              <a:rPr lang="en-US" sz="1400" dirty="0"/>
              <a:t> and Susanne Dihlmann</a:t>
            </a:r>
            <a:r>
              <a:rPr lang="en-US" sz="1400" baseline="30000" dirty="0"/>
              <a:t>1</a:t>
            </a:r>
            <a:r>
              <a:rPr lang="en-US" sz="1400" dirty="0"/>
              <a:t> </a:t>
            </a:r>
            <a:endParaRPr lang="de-DE" sz="1400" dirty="0"/>
          </a:p>
          <a:p>
            <a:pPr lvl="0"/>
            <a:endParaRPr lang="en-US" sz="1400" dirty="0"/>
          </a:p>
          <a:p>
            <a:pPr lvl="0"/>
            <a:endParaRPr lang="en-US" sz="1400" dirty="0"/>
          </a:p>
          <a:p>
            <a:pPr lvl="0"/>
            <a:r>
              <a:rPr lang="en-US" sz="1400" dirty="0"/>
              <a:t>1: University Hospital Heidelberg, Department of vascular and endovascular surgery, </a:t>
            </a:r>
            <a:r>
              <a:rPr lang="en-US" sz="1400" dirty="0" err="1"/>
              <a:t>Im</a:t>
            </a:r>
            <a:r>
              <a:rPr lang="en-US" sz="1400" dirty="0"/>
              <a:t> </a:t>
            </a:r>
            <a:r>
              <a:rPr lang="en-US" sz="1400" dirty="0" err="1"/>
              <a:t>Neuenheimer</a:t>
            </a:r>
            <a:r>
              <a:rPr lang="en-US" sz="1400" dirty="0"/>
              <a:t> Feld 110, 69120 Heidelberg, Germany</a:t>
            </a:r>
            <a:endParaRPr lang="de-DE" sz="1400" dirty="0"/>
          </a:p>
          <a:p>
            <a:pPr lvl="0"/>
            <a:r>
              <a:rPr lang="en-US" sz="1400" dirty="0"/>
              <a:t>2: </a:t>
            </a:r>
            <a:r>
              <a:rPr lang="en-US" sz="1400" dirty="0" err="1"/>
              <a:t>Luzerner</a:t>
            </a:r>
            <a:r>
              <a:rPr lang="en-US" sz="1400" dirty="0"/>
              <a:t> </a:t>
            </a:r>
            <a:r>
              <a:rPr lang="en-US" sz="1400" dirty="0" err="1"/>
              <a:t>Kantonsspital</a:t>
            </a:r>
            <a:r>
              <a:rPr lang="en-US" sz="1400" dirty="0"/>
              <a:t>, Department of vascular surgery, </a:t>
            </a:r>
            <a:r>
              <a:rPr lang="en-US" sz="1400" dirty="0" err="1"/>
              <a:t>Spitalstrasse</a:t>
            </a:r>
            <a:r>
              <a:rPr lang="en-US" sz="1400" dirty="0"/>
              <a:t>,  6000 Luzern 16, Switzerland </a:t>
            </a:r>
            <a:br>
              <a:rPr lang="en-US" sz="1400" dirty="0"/>
            </a:br>
            <a:endParaRPr lang="de-DE" sz="1400" dirty="0"/>
          </a:p>
          <a:p>
            <a:r>
              <a:rPr lang="en-US" sz="1400" dirty="0"/>
              <a:t> 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3462716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486894" y="1321502"/>
            <a:ext cx="501727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de-DE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Supplementary table 1: primer sequences for real-time PCR</a:t>
            </a:r>
            <a:endParaRPr kumimoji="0" lang="en-US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238599"/>
              </p:ext>
            </p:extLst>
          </p:nvPr>
        </p:nvGraphicFramePr>
        <p:xfrm>
          <a:off x="1486894" y="1634239"/>
          <a:ext cx="5179804" cy="3074670"/>
        </p:xfrm>
        <a:graphic>
          <a:graphicData uri="http://schemas.openxmlformats.org/drawingml/2006/table">
            <a:tbl>
              <a:tblPr firstRow="1" firstCol="1" bandRow="1"/>
              <a:tblGrid>
                <a:gridCol w="1256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612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618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563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Gene/</a:t>
                      </a:r>
                      <a:r>
                        <a:rPr lang="de-DE" sz="10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transcript</a:t>
                      </a:r>
                      <a:endParaRPr lang="de-D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492" marR="4849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0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Sequence</a:t>
                      </a:r>
                      <a:r>
                        <a:rPr lang="de-DE" sz="1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0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forward</a:t>
                      </a:r>
                      <a:r>
                        <a:rPr lang="de-DE" sz="1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primer (5`-3`)</a:t>
                      </a:r>
                      <a:endParaRPr lang="de-D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492" marR="4849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Sequence reverse primer (5`-3`)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492" marR="4849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63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000" i="1">
                          <a:effectLst/>
                          <a:latin typeface="Calibri"/>
                          <a:ea typeface="Calibri"/>
                          <a:cs typeface="Times New Roman"/>
                        </a:rPr>
                        <a:t>Mouse Acta2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492" marR="4849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TCAAGATCATTGCCCCTCCA</a:t>
                      </a:r>
                    </a:p>
                  </a:txBody>
                  <a:tcPr marL="48492" marR="4849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CCCAGCTTCGTCGTATTCCT</a:t>
                      </a:r>
                    </a:p>
                  </a:txBody>
                  <a:tcPr marL="48492" marR="4849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63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000" i="1">
                          <a:effectLst/>
                          <a:latin typeface="Calibri"/>
                          <a:ea typeface="Calibri"/>
                          <a:cs typeface="Times New Roman"/>
                        </a:rPr>
                        <a:t>Mouse Actb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492" marR="4849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CACCATGTACCCTGGCATTG</a:t>
                      </a:r>
                    </a:p>
                  </a:txBody>
                  <a:tcPr marL="48492" marR="4849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AGTACTTGCGCTCAGGAGG</a:t>
                      </a:r>
                    </a:p>
                  </a:txBody>
                  <a:tcPr marL="48492" marR="4849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563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000" i="1">
                          <a:effectLst/>
                          <a:latin typeface="Calibri"/>
                          <a:ea typeface="Calibri"/>
                          <a:cs typeface="Times New Roman"/>
                        </a:rPr>
                        <a:t>Mouse Aim2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492" marR="4849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AGTTGAAATCTGGACCTTGTAGC</a:t>
                      </a:r>
                    </a:p>
                  </a:txBody>
                  <a:tcPr marL="48492" marR="4849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TCACTCCACACTTTTCATGTCAG</a:t>
                      </a:r>
                    </a:p>
                  </a:txBody>
                  <a:tcPr marL="48492" marR="4849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563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000" i="1">
                          <a:effectLst/>
                          <a:latin typeface="Calibri"/>
                          <a:ea typeface="Calibri"/>
                          <a:cs typeface="Times New Roman"/>
                        </a:rPr>
                        <a:t>Mouse Asc/Pycard</a:t>
                      </a:r>
                      <a:endParaRPr lang="de-D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492" marR="4849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GCAGAGCTGAGGTATCTTTTCC</a:t>
                      </a:r>
                      <a:endParaRPr lang="de-D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492" marR="4849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ACATCCCAGAGAGTAAACACAA</a:t>
                      </a:r>
                    </a:p>
                  </a:txBody>
                  <a:tcPr marL="48492" marR="4849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563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000" i="1">
                          <a:effectLst/>
                          <a:latin typeface="Calibri"/>
                          <a:ea typeface="Calibri"/>
                          <a:cs typeface="Times New Roman"/>
                        </a:rPr>
                        <a:t>Mouse B2m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492" marR="4849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ACTGGGATCGAGACATGTGA</a:t>
                      </a:r>
                    </a:p>
                  </a:txBody>
                  <a:tcPr marL="48492" marR="4849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TGCTATTTCTTTCTGCGTGCA</a:t>
                      </a:r>
                    </a:p>
                  </a:txBody>
                  <a:tcPr marL="48492" marR="4849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563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000" i="1">
                          <a:effectLst/>
                          <a:latin typeface="Calibri"/>
                          <a:ea typeface="Calibri"/>
                          <a:cs typeface="Times New Roman"/>
                        </a:rPr>
                        <a:t>Mouse Bmp4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492" marR="4849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TGCAGCTTTCTAGAGGTCCC</a:t>
                      </a:r>
                    </a:p>
                  </a:txBody>
                  <a:tcPr marL="48492" marR="4849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CGAATGGCACTACGGAATGG</a:t>
                      </a:r>
                    </a:p>
                  </a:txBody>
                  <a:tcPr marL="48492" marR="4849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563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000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Mouse Casp1</a:t>
                      </a:r>
                      <a:endParaRPr lang="de-D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492" marR="4849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GGTGACCCTGACAAAACGTT</a:t>
                      </a:r>
                    </a:p>
                  </a:txBody>
                  <a:tcPr marL="48492" marR="4849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GGCACGATTCTCAGCATAGG</a:t>
                      </a:r>
                    </a:p>
                  </a:txBody>
                  <a:tcPr marL="48492" marR="4849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563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000" i="1">
                          <a:effectLst/>
                          <a:latin typeface="Calibri"/>
                          <a:ea typeface="Calibri"/>
                          <a:cs typeface="Times New Roman"/>
                        </a:rPr>
                        <a:t>Mouse Cdkn2a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492" marR="4849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CCGACGGGCATAGCTTCA</a:t>
                      </a:r>
                    </a:p>
                  </a:txBody>
                  <a:tcPr marL="48492" marR="4849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CTGAGGCCGGATTTAGCTCT</a:t>
                      </a:r>
                    </a:p>
                  </a:txBody>
                  <a:tcPr marL="48492" marR="4849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563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000" i="1">
                          <a:effectLst/>
                          <a:latin typeface="Calibri"/>
                          <a:ea typeface="Calibri"/>
                          <a:cs typeface="Times New Roman"/>
                        </a:rPr>
                        <a:t>Mouse Gapdh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492" marR="4849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TGTCAAGCTCATTTCCTGGT</a:t>
                      </a:r>
                    </a:p>
                  </a:txBody>
                  <a:tcPr marL="48492" marR="4849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TGGTCCAGGGTTTCTTACTCC</a:t>
                      </a:r>
                    </a:p>
                  </a:txBody>
                  <a:tcPr marL="48492" marR="4849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563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000" i="1">
                          <a:effectLst/>
                          <a:latin typeface="Calibri"/>
                          <a:ea typeface="Calibri"/>
                          <a:cs typeface="Times New Roman"/>
                        </a:rPr>
                        <a:t>Mouse Il1b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492" marR="4849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AAAATACCTGTGGCCTTGGG</a:t>
                      </a:r>
                    </a:p>
                  </a:txBody>
                  <a:tcPr marL="48492" marR="4849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TGGGTATTGCTTGGGATCCA</a:t>
                      </a:r>
                    </a:p>
                  </a:txBody>
                  <a:tcPr marL="48492" marR="4849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563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000" i="1">
                          <a:effectLst/>
                          <a:latin typeface="Calibri"/>
                          <a:ea typeface="Calibri"/>
                          <a:cs typeface="Times New Roman"/>
                        </a:rPr>
                        <a:t>Mouse Nlrp3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492" marR="4849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TCCTGCAGAGCCTACAGTTG</a:t>
                      </a:r>
                    </a:p>
                  </a:txBody>
                  <a:tcPr marL="48492" marR="4849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CTTTTCTTCCTGGAGCGCTT</a:t>
                      </a:r>
                    </a:p>
                  </a:txBody>
                  <a:tcPr marL="48492" marR="4849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563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000" i="1">
                          <a:effectLst/>
                          <a:latin typeface="Calibri"/>
                          <a:ea typeface="Calibri"/>
                          <a:cs typeface="Times New Roman"/>
                        </a:rPr>
                        <a:t>Mouse Runx2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492" marR="4849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AGCCAGGTTCAACGATCTGA</a:t>
                      </a:r>
                    </a:p>
                  </a:txBody>
                  <a:tcPr marL="48492" marR="4849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TAGCTCTGTGGTAAGTGGCC</a:t>
                      </a:r>
                    </a:p>
                  </a:txBody>
                  <a:tcPr marL="48492" marR="4849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563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000" i="1">
                          <a:effectLst/>
                          <a:latin typeface="Calibri"/>
                          <a:ea typeface="Calibri"/>
                          <a:cs typeface="Times New Roman"/>
                        </a:rPr>
                        <a:t>Mouse Sox9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492" marR="4849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AGCACTCTGGGCAATCTCAG</a:t>
                      </a:r>
                    </a:p>
                  </a:txBody>
                  <a:tcPr marL="48492" marR="4849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CCCCTCTCGCTTCAGATCAA</a:t>
                      </a:r>
                    </a:p>
                  </a:txBody>
                  <a:tcPr marL="48492" marR="4849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563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000" i="1">
                          <a:effectLst/>
                          <a:latin typeface="Calibri"/>
                          <a:ea typeface="Calibri"/>
                          <a:cs typeface="Times New Roman"/>
                        </a:rPr>
                        <a:t>Mouse Tnfsf11 (Rankl)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492" marR="4849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CCATTTGCACACCTCACCAT</a:t>
                      </a:r>
                    </a:p>
                  </a:txBody>
                  <a:tcPr marL="48492" marR="4849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GTTAGAGATCTTGGCCCAGC</a:t>
                      </a:r>
                    </a:p>
                  </a:txBody>
                  <a:tcPr marL="48492" marR="4849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7673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MAoSMC B11 p3 Alizarinred ohne osteo sna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2" y="1813455"/>
            <a:ext cx="2736851" cy="2049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B13 p3 Alizarin red 27d osteogenic medium 20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13455"/>
            <a:ext cx="2736850" cy="205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1749802" y="1487805"/>
            <a:ext cx="2028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spcAft>
                <a:spcPts val="0"/>
              </a:spcAft>
              <a:buClr>
                <a:srgbClr val="000000"/>
              </a:buClr>
              <a:buSzPts val="1400"/>
            </a:pPr>
            <a:r>
              <a:rPr lang="de-DE" sz="1400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a. SMC </a:t>
            </a:r>
            <a:r>
              <a:rPr lang="de-DE" sz="1400" kern="1200" dirty="0" err="1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growth</a:t>
            </a:r>
            <a:r>
              <a:rPr lang="de-DE" sz="1400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 medium 2</a:t>
            </a:r>
            <a:endParaRPr lang="de-DE" sz="1200" dirty="0"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5" name="Textfeld 6"/>
          <p:cNvSpPr txBox="1"/>
          <p:nvPr/>
        </p:nvSpPr>
        <p:spPr>
          <a:xfrm>
            <a:off x="4482259" y="1487805"/>
            <a:ext cx="2849880" cy="3105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0"/>
              </a:spcAft>
            </a:pPr>
            <a:r>
              <a:rPr lang="de-DE" sz="140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b</a:t>
            </a:r>
            <a:r>
              <a:rPr lang="de-DE" sz="1400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. </a:t>
            </a:r>
            <a:r>
              <a:rPr lang="de-DE" sz="1400" kern="1200" dirty="0" err="1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Osteoblast</a:t>
            </a:r>
            <a:r>
              <a:rPr lang="de-DE" sz="1400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 </a:t>
            </a:r>
            <a:r>
              <a:rPr lang="de-DE" sz="1400" kern="1200" dirty="0" err="1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mineralization</a:t>
            </a:r>
            <a:r>
              <a:rPr lang="de-DE" sz="1400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 medium</a:t>
            </a:r>
            <a:endParaRPr lang="de-DE" sz="1200" dirty="0">
              <a:effectLst/>
              <a:latin typeface="Times New Roman"/>
              <a:ea typeface="Times New Roman"/>
            </a:endParaRP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105424"/>
            <a:ext cx="17911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Supplementary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de-DE" altLang="de-DE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figure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S1: </a:t>
            </a: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1749802" y="3995028"/>
            <a:ext cx="5559048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Mouse VSMC (C57Bl/6N) were grown for 27 days in Smooth muscle cell growth medium or in osteoblast mineralization medium. Subsequently calcification was visualized in both cultures by staining with Alizarin Red S as described in Materials and methods. Images were taken using a light microscope with phase contrast (a) or bright field (b).</a:t>
            </a:r>
            <a:endParaRPr kumimoji="0" lang="de-DE" altLang="de-DE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21670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Objekt 14">
            <a:extLst>
              <a:ext uri="{FF2B5EF4-FFF2-40B4-BE49-F238E27FC236}">
                <a16:creationId xmlns:a16="http://schemas.microsoft.com/office/drawing/2014/main" id="{91F04D4F-B734-4D53-B125-9CD9DC9BB31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6636600"/>
              </p:ext>
            </p:extLst>
          </p:nvPr>
        </p:nvGraphicFramePr>
        <p:xfrm>
          <a:off x="695045" y="3564615"/>
          <a:ext cx="2630423" cy="21972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9" name="Prism 8" r:id="rId3" imgW="3846610" imgH="3212574" progId="Prism8.Document">
                  <p:embed/>
                </p:oleObj>
              </mc:Choice>
              <mc:Fallback>
                <p:oleObj name="Prism 8" r:id="rId3" imgW="3846610" imgH="3212574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95045" y="3564615"/>
                        <a:ext cx="2630423" cy="21972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Rechteck 43"/>
          <p:cNvSpPr/>
          <p:nvPr/>
        </p:nvSpPr>
        <p:spPr>
          <a:xfrm>
            <a:off x="330022" y="6002406"/>
            <a:ext cx="84839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="1" dirty="0"/>
              <a:t>Supplementary figure S2</a:t>
            </a:r>
            <a:r>
              <a:rPr lang="en-US" sz="900" dirty="0"/>
              <a:t>: Analysis of mRNA expression by RT-qPCR. Total RNA was extracted from VSMC grown in vitro with normal growth medium (-OM) or osteoblast mineralization medium (+ OM). </a:t>
            </a:r>
            <a:r>
              <a:rPr lang="en-US" sz="900" dirty="0" err="1"/>
              <a:t>A.u</a:t>
            </a:r>
            <a:r>
              <a:rPr lang="en-US" sz="900" dirty="0"/>
              <a:t>. arbitrary unit;  relative expression of target gene was normalized against expression of housekeeping genes (</a:t>
            </a:r>
            <a:r>
              <a:rPr lang="en-US" sz="900" i="1" dirty="0" err="1"/>
              <a:t>Actb</a:t>
            </a:r>
            <a:r>
              <a:rPr lang="en-US" sz="900" i="1" dirty="0"/>
              <a:t>, </a:t>
            </a:r>
            <a:r>
              <a:rPr lang="en-US" sz="900" i="1" dirty="0" err="1"/>
              <a:t>Gapdh</a:t>
            </a:r>
            <a:r>
              <a:rPr lang="en-US" sz="900" i="1" dirty="0"/>
              <a:t> </a:t>
            </a:r>
            <a:r>
              <a:rPr lang="en-US" sz="900" dirty="0"/>
              <a:t>and </a:t>
            </a:r>
            <a:r>
              <a:rPr lang="en-US" sz="900" i="1" dirty="0"/>
              <a:t>B2m</a:t>
            </a:r>
            <a:r>
              <a:rPr lang="en-US" sz="900" dirty="0"/>
              <a:t>). Bars show the mean +/- SD of n = 3 measurements of 3 VSMC pools, each. Data were statistically analyzed by one-way-ANOVA. *: P &lt; 0.05; **: P &lt; 0.01; ****: P &lt; 0.0001; ns: not significant.</a:t>
            </a:r>
            <a:endParaRPr lang="de-DE" sz="900" dirty="0"/>
          </a:p>
        </p:txBody>
      </p:sp>
      <p:sp>
        <p:nvSpPr>
          <p:cNvPr id="45" name="Rectangle 28"/>
          <p:cNvSpPr>
            <a:spLocks noChangeArrowheads="1"/>
          </p:cNvSpPr>
          <p:nvPr/>
        </p:nvSpPr>
        <p:spPr bwMode="auto">
          <a:xfrm>
            <a:off x="0" y="90100"/>
            <a:ext cx="17911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Supplementary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de-DE" altLang="de-DE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figure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S2: 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0FCDD34-CB6F-497E-89B1-1C49992A20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973" y="1163092"/>
            <a:ext cx="2631495" cy="2170393"/>
          </a:xfrm>
          <a:prstGeom prst="rect">
            <a:avLst/>
          </a:prstGeom>
        </p:spPr>
      </p:pic>
      <p:graphicFrame>
        <p:nvGraphicFramePr>
          <p:cNvPr id="6" name="Objekt 5">
            <a:extLst>
              <a:ext uri="{FF2B5EF4-FFF2-40B4-BE49-F238E27FC236}">
                <a16:creationId xmlns:a16="http://schemas.microsoft.com/office/drawing/2014/main" id="{45BCEC43-1AB7-4E84-8E96-00D11611C93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9052853"/>
              </p:ext>
            </p:extLst>
          </p:nvPr>
        </p:nvGraphicFramePr>
        <p:xfrm>
          <a:off x="3405639" y="1163092"/>
          <a:ext cx="2556503" cy="21703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0" name="Prism 8" r:id="rId6" imgW="3773502" imgH="3203210" progId="Prism8.Document">
                  <p:embed/>
                </p:oleObj>
              </mc:Choice>
              <mc:Fallback>
                <p:oleObj name="Prism 8" r:id="rId6" imgW="3773502" imgH="3203210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405639" y="1163092"/>
                        <a:ext cx="2556503" cy="21703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Textfeld 30">
            <a:extLst>
              <a:ext uri="{FF2B5EF4-FFF2-40B4-BE49-F238E27FC236}">
                <a16:creationId xmlns:a16="http://schemas.microsoft.com/office/drawing/2014/main" id="{A832D991-9BC3-41C0-B968-D957E5BED63A}"/>
              </a:ext>
            </a:extLst>
          </p:cNvPr>
          <p:cNvSpPr txBox="1"/>
          <p:nvPr/>
        </p:nvSpPr>
        <p:spPr>
          <a:xfrm>
            <a:off x="1570558" y="1436536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****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E3297992-379C-48FA-A478-0A0F527104A2}"/>
              </a:ext>
            </a:extLst>
          </p:cNvPr>
          <p:cNvSpPr txBox="1"/>
          <p:nvPr/>
        </p:nvSpPr>
        <p:spPr>
          <a:xfrm>
            <a:off x="1111656" y="1709980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****</a:t>
            </a:r>
          </a:p>
        </p:txBody>
      </p:sp>
      <p:cxnSp>
        <p:nvCxnSpPr>
          <p:cNvPr id="34" name="Gerade Verbindung 24">
            <a:extLst>
              <a:ext uri="{FF2B5EF4-FFF2-40B4-BE49-F238E27FC236}">
                <a16:creationId xmlns:a16="http://schemas.microsoft.com/office/drawing/2014/main" id="{831A0EC6-71BD-41E1-B915-1364C274D2CC}"/>
              </a:ext>
            </a:extLst>
          </p:cNvPr>
          <p:cNvCxnSpPr/>
          <p:nvPr/>
        </p:nvCxnSpPr>
        <p:spPr>
          <a:xfrm>
            <a:off x="1226170" y="1856075"/>
            <a:ext cx="199004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25">
            <a:extLst>
              <a:ext uri="{FF2B5EF4-FFF2-40B4-BE49-F238E27FC236}">
                <a16:creationId xmlns:a16="http://schemas.microsoft.com/office/drawing/2014/main" id="{3197DD44-733D-490A-8C8E-BCFEF5FE4481}"/>
              </a:ext>
            </a:extLst>
          </p:cNvPr>
          <p:cNvCxnSpPr/>
          <p:nvPr/>
        </p:nvCxnSpPr>
        <p:spPr>
          <a:xfrm>
            <a:off x="1688962" y="1596479"/>
            <a:ext cx="199004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26">
            <a:extLst>
              <a:ext uri="{FF2B5EF4-FFF2-40B4-BE49-F238E27FC236}">
                <a16:creationId xmlns:a16="http://schemas.microsoft.com/office/drawing/2014/main" id="{B13B2F94-355B-4A2E-B20C-1B94CB6D32AD}"/>
              </a:ext>
            </a:extLst>
          </p:cNvPr>
          <p:cNvCxnSpPr/>
          <p:nvPr/>
        </p:nvCxnSpPr>
        <p:spPr>
          <a:xfrm>
            <a:off x="2173836" y="2470087"/>
            <a:ext cx="199004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feld 37">
            <a:extLst>
              <a:ext uri="{FF2B5EF4-FFF2-40B4-BE49-F238E27FC236}">
                <a16:creationId xmlns:a16="http://schemas.microsoft.com/office/drawing/2014/main" id="{D6B24AA6-1B06-4F2C-9D7B-4D004931E743}"/>
              </a:ext>
            </a:extLst>
          </p:cNvPr>
          <p:cNvSpPr txBox="1"/>
          <p:nvPr/>
        </p:nvSpPr>
        <p:spPr>
          <a:xfrm>
            <a:off x="2117724" y="2213957"/>
            <a:ext cx="3016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err="1"/>
              <a:t>ns</a:t>
            </a:r>
            <a:endParaRPr lang="de-DE" sz="1000" dirty="0"/>
          </a:p>
        </p:txBody>
      </p:sp>
      <p:graphicFrame>
        <p:nvGraphicFramePr>
          <p:cNvPr id="8" name="Objekt 7">
            <a:extLst>
              <a:ext uri="{FF2B5EF4-FFF2-40B4-BE49-F238E27FC236}">
                <a16:creationId xmlns:a16="http://schemas.microsoft.com/office/drawing/2014/main" id="{2F88EC67-63ED-4022-AB2D-B35BF0CED32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5398382"/>
              </p:ext>
            </p:extLst>
          </p:nvPr>
        </p:nvGraphicFramePr>
        <p:xfrm>
          <a:off x="6042044" y="1158070"/>
          <a:ext cx="2771934" cy="21754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1" name="Prism 8" r:id="rId8" imgW="4093663" imgH="3212574" progId="Prism8.Document">
                  <p:embed/>
                </p:oleObj>
              </mc:Choice>
              <mc:Fallback>
                <p:oleObj name="Prism 8" r:id="rId8" imgW="4093663" imgH="3212574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042044" y="1158070"/>
                        <a:ext cx="2771934" cy="21754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Grafik 9">
            <a:extLst>
              <a:ext uri="{FF2B5EF4-FFF2-40B4-BE49-F238E27FC236}">
                <a16:creationId xmlns:a16="http://schemas.microsoft.com/office/drawing/2014/main" id="{CC85369F-2FE5-4D66-B0B7-BF475C27D3C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97806" y="3579706"/>
            <a:ext cx="3274748" cy="2196048"/>
          </a:xfrm>
          <a:prstGeom prst="rect">
            <a:avLst/>
          </a:prstGeom>
        </p:spPr>
      </p:pic>
      <p:cxnSp>
        <p:nvCxnSpPr>
          <p:cNvPr id="40" name="Gerade Verbindung 27">
            <a:extLst>
              <a:ext uri="{FF2B5EF4-FFF2-40B4-BE49-F238E27FC236}">
                <a16:creationId xmlns:a16="http://schemas.microsoft.com/office/drawing/2014/main" id="{67563AD5-6AF7-4BE7-9130-C18569FADAED}"/>
              </a:ext>
            </a:extLst>
          </p:cNvPr>
          <p:cNvCxnSpPr/>
          <p:nvPr/>
        </p:nvCxnSpPr>
        <p:spPr>
          <a:xfrm>
            <a:off x="2656090" y="2007396"/>
            <a:ext cx="199004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feld 40">
            <a:extLst>
              <a:ext uri="{FF2B5EF4-FFF2-40B4-BE49-F238E27FC236}">
                <a16:creationId xmlns:a16="http://schemas.microsoft.com/office/drawing/2014/main" id="{79CB7394-C0B0-4FAD-9217-8F631B96A6B1}"/>
              </a:ext>
            </a:extLst>
          </p:cNvPr>
          <p:cNvSpPr txBox="1"/>
          <p:nvPr/>
        </p:nvSpPr>
        <p:spPr>
          <a:xfrm>
            <a:off x="2604749" y="1761175"/>
            <a:ext cx="3016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err="1"/>
              <a:t>ns</a:t>
            </a:r>
            <a:endParaRPr lang="de-DE" sz="1000" dirty="0"/>
          </a:p>
        </p:txBody>
      </p:sp>
      <p:cxnSp>
        <p:nvCxnSpPr>
          <p:cNvPr id="42" name="Gerade Verbindung 27">
            <a:extLst>
              <a:ext uri="{FF2B5EF4-FFF2-40B4-BE49-F238E27FC236}">
                <a16:creationId xmlns:a16="http://schemas.microsoft.com/office/drawing/2014/main" id="{D18103FC-E5AC-4BEB-92CB-A1B3A09D76A5}"/>
              </a:ext>
            </a:extLst>
          </p:cNvPr>
          <p:cNvCxnSpPr/>
          <p:nvPr/>
        </p:nvCxnSpPr>
        <p:spPr>
          <a:xfrm>
            <a:off x="4441074" y="2213957"/>
            <a:ext cx="199004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feld 42">
            <a:extLst>
              <a:ext uri="{FF2B5EF4-FFF2-40B4-BE49-F238E27FC236}">
                <a16:creationId xmlns:a16="http://schemas.microsoft.com/office/drawing/2014/main" id="{AF52FED4-5DA8-4B2C-B02D-CBE236E060BE}"/>
              </a:ext>
            </a:extLst>
          </p:cNvPr>
          <p:cNvSpPr txBox="1"/>
          <p:nvPr/>
        </p:nvSpPr>
        <p:spPr>
          <a:xfrm>
            <a:off x="4389733" y="1967736"/>
            <a:ext cx="3016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err="1"/>
              <a:t>ns</a:t>
            </a:r>
            <a:endParaRPr lang="de-DE" sz="1000" dirty="0"/>
          </a:p>
        </p:txBody>
      </p:sp>
      <p:cxnSp>
        <p:nvCxnSpPr>
          <p:cNvPr id="46" name="Gerade Verbindung 27">
            <a:extLst>
              <a:ext uri="{FF2B5EF4-FFF2-40B4-BE49-F238E27FC236}">
                <a16:creationId xmlns:a16="http://schemas.microsoft.com/office/drawing/2014/main" id="{184B5C12-CCEE-468E-AE8E-FD6CBF91B285}"/>
              </a:ext>
            </a:extLst>
          </p:cNvPr>
          <p:cNvCxnSpPr/>
          <p:nvPr/>
        </p:nvCxnSpPr>
        <p:spPr>
          <a:xfrm>
            <a:off x="5407412" y="2337067"/>
            <a:ext cx="199004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feld 46">
            <a:extLst>
              <a:ext uri="{FF2B5EF4-FFF2-40B4-BE49-F238E27FC236}">
                <a16:creationId xmlns:a16="http://schemas.microsoft.com/office/drawing/2014/main" id="{A02EA64B-8128-48E1-8ECE-C7F00BF033D7}"/>
              </a:ext>
            </a:extLst>
          </p:cNvPr>
          <p:cNvSpPr txBox="1"/>
          <p:nvPr/>
        </p:nvSpPr>
        <p:spPr>
          <a:xfrm>
            <a:off x="5356071" y="2090846"/>
            <a:ext cx="3016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err="1"/>
              <a:t>ns</a:t>
            </a:r>
            <a:endParaRPr lang="de-DE" sz="1000" dirty="0"/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76A06C24-39F8-4805-A10E-48BAE595CDC4}"/>
              </a:ext>
            </a:extLst>
          </p:cNvPr>
          <p:cNvSpPr txBox="1"/>
          <p:nvPr/>
        </p:nvSpPr>
        <p:spPr>
          <a:xfrm>
            <a:off x="3940121" y="1461686"/>
            <a:ext cx="2487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*</a:t>
            </a:r>
          </a:p>
        </p:txBody>
      </p:sp>
      <p:cxnSp>
        <p:nvCxnSpPr>
          <p:cNvPr id="50" name="Gerade Verbindung 25">
            <a:extLst>
              <a:ext uri="{FF2B5EF4-FFF2-40B4-BE49-F238E27FC236}">
                <a16:creationId xmlns:a16="http://schemas.microsoft.com/office/drawing/2014/main" id="{210EE330-BB7B-4360-8B99-8453CB5118F0}"/>
              </a:ext>
            </a:extLst>
          </p:cNvPr>
          <p:cNvCxnSpPr/>
          <p:nvPr/>
        </p:nvCxnSpPr>
        <p:spPr>
          <a:xfrm>
            <a:off x="3960867" y="1621629"/>
            <a:ext cx="199004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feld 50">
            <a:extLst>
              <a:ext uri="{FF2B5EF4-FFF2-40B4-BE49-F238E27FC236}">
                <a16:creationId xmlns:a16="http://schemas.microsoft.com/office/drawing/2014/main" id="{29E605D2-4649-470A-968A-F4789593809A}"/>
              </a:ext>
            </a:extLst>
          </p:cNvPr>
          <p:cNvSpPr txBox="1"/>
          <p:nvPr/>
        </p:nvSpPr>
        <p:spPr>
          <a:xfrm>
            <a:off x="4946361" y="1822510"/>
            <a:ext cx="2487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*</a:t>
            </a:r>
          </a:p>
        </p:txBody>
      </p:sp>
      <p:cxnSp>
        <p:nvCxnSpPr>
          <p:cNvPr id="52" name="Gerade Verbindung 25">
            <a:extLst>
              <a:ext uri="{FF2B5EF4-FFF2-40B4-BE49-F238E27FC236}">
                <a16:creationId xmlns:a16="http://schemas.microsoft.com/office/drawing/2014/main" id="{5A1E67C5-63CA-479E-A102-12ECABA55C01}"/>
              </a:ext>
            </a:extLst>
          </p:cNvPr>
          <p:cNvCxnSpPr/>
          <p:nvPr/>
        </p:nvCxnSpPr>
        <p:spPr>
          <a:xfrm>
            <a:off x="4967107" y="1982453"/>
            <a:ext cx="199004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feld 52">
            <a:extLst>
              <a:ext uri="{FF2B5EF4-FFF2-40B4-BE49-F238E27FC236}">
                <a16:creationId xmlns:a16="http://schemas.microsoft.com/office/drawing/2014/main" id="{0AFF2716-72AA-48F2-A964-A125FE36B139}"/>
              </a:ext>
            </a:extLst>
          </p:cNvPr>
          <p:cNvSpPr txBox="1"/>
          <p:nvPr/>
        </p:nvSpPr>
        <p:spPr>
          <a:xfrm>
            <a:off x="6603797" y="1552702"/>
            <a:ext cx="3016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err="1"/>
              <a:t>ns</a:t>
            </a:r>
            <a:endParaRPr lang="de-DE" sz="1000" dirty="0"/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76442773-1587-4374-9184-11585B39A774}"/>
              </a:ext>
            </a:extLst>
          </p:cNvPr>
          <p:cNvSpPr txBox="1"/>
          <p:nvPr/>
        </p:nvSpPr>
        <p:spPr>
          <a:xfrm>
            <a:off x="7071382" y="2024341"/>
            <a:ext cx="3016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err="1"/>
              <a:t>ns</a:t>
            </a:r>
            <a:endParaRPr lang="de-DE" sz="1000" dirty="0"/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ABC7B70A-507A-4EF4-9FDE-12C8E649445E}"/>
              </a:ext>
            </a:extLst>
          </p:cNvPr>
          <p:cNvSpPr txBox="1"/>
          <p:nvPr/>
        </p:nvSpPr>
        <p:spPr>
          <a:xfrm>
            <a:off x="7558044" y="1375408"/>
            <a:ext cx="3016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err="1"/>
              <a:t>ns</a:t>
            </a:r>
            <a:endParaRPr lang="de-DE" sz="1000" dirty="0"/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3B491786-AF33-45E7-9D5A-F39DDFE0A584}"/>
              </a:ext>
            </a:extLst>
          </p:cNvPr>
          <p:cNvSpPr txBox="1"/>
          <p:nvPr/>
        </p:nvSpPr>
        <p:spPr>
          <a:xfrm>
            <a:off x="8028842" y="2094240"/>
            <a:ext cx="3016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err="1"/>
              <a:t>ns</a:t>
            </a:r>
            <a:endParaRPr lang="de-DE" sz="1000" dirty="0"/>
          </a:p>
        </p:txBody>
      </p:sp>
      <p:cxnSp>
        <p:nvCxnSpPr>
          <p:cNvPr id="57" name="Gerade Verbindung 27">
            <a:extLst>
              <a:ext uri="{FF2B5EF4-FFF2-40B4-BE49-F238E27FC236}">
                <a16:creationId xmlns:a16="http://schemas.microsoft.com/office/drawing/2014/main" id="{F5BB77D9-1971-49FE-BF3D-F0F2EA3014F2}"/>
              </a:ext>
            </a:extLst>
          </p:cNvPr>
          <p:cNvCxnSpPr/>
          <p:nvPr/>
        </p:nvCxnSpPr>
        <p:spPr>
          <a:xfrm>
            <a:off x="6655138" y="1764894"/>
            <a:ext cx="199004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27">
            <a:extLst>
              <a:ext uri="{FF2B5EF4-FFF2-40B4-BE49-F238E27FC236}">
                <a16:creationId xmlns:a16="http://schemas.microsoft.com/office/drawing/2014/main" id="{C8391CB6-58B5-4464-AABF-1201D1FF2F78}"/>
              </a:ext>
            </a:extLst>
          </p:cNvPr>
          <p:cNvCxnSpPr/>
          <p:nvPr/>
        </p:nvCxnSpPr>
        <p:spPr>
          <a:xfrm>
            <a:off x="7122936" y="2245777"/>
            <a:ext cx="199004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27">
            <a:extLst>
              <a:ext uri="{FF2B5EF4-FFF2-40B4-BE49-F238E27FC236}">
                <a16:creationId xmlns:a16="http://schemas.microsoft.com/office/drawing/2014/main" id="{9F5BE74C-DF59-4E19-A50B-5565500588EE}"/>
              </a:ext>
            </a:extLst>
          </p:cNvPr>
          <p:cNvCxnSpPr/>
          <p:nvPr/>
        </p:nvCxnSpPr>
        <p:spPr>
          <a:xfrm>
            <a:off x="7609598" y="1584513"/>
            <a:ext cx="199004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27">
            <a:extLst>
              <a:ext uri="{FF2B5EF4-FFF2-40B4-BE49-F238E27FC236}">
                <a16:creationId xmlns:a16="http://schemas.microsoft.com/office/drawing/2014/main" id="{1DABE909-F7EE-462F-9C5E-86F87563A603}"/>
              </a:ext>
            </a:extLst>
          </p:cNvPr>
          <p:cNvCxnSpPr/>
          <p:nvPr/>
        </p:nvCxnSpPr>
        <p:spPr>
          <a:xfrm>
            <a:off x="8080183" y="2336784"/>
            <a:ext cx="199004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feld 60">
            <a:extLst>
              <a:ext uri="{FF2B5EF4-FFF2-40B4-BE49-F238E27FC236}">
                <a16:creationId xmlns:a16="http://schemas.microsoft.com/office/drawing/2014/main" id="{16F503F2-6D6D-461E-B0CD-1808209F8990}"/>
              </a:ext>
            </a:extLst>
          </p:cNvPr>
          <p:cNvSpPr txBox="1"/>
          <p:nvPr/>
        </p:nvSpPr>
        <p:spPr>
          <a:xfrm>
            <a:off x="1150421" y="4714812"/>
            <a:ext cx="3016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err="1"/>
              <a:t>ns</a:t>
            </a:r>
            <a:endParaRPr lang="de-DE" sz="1000" dirty="0"/>
          </a:p>
        </p:txBody>
      </p:sp>
      <p:cxnSp>
        <p:nvCxnSpPr>
          <p:cNvPr id="62" name="Gerade Verbindung 27">
            <a:extLst>
              <a:ext uri="{FF2B5EF4-FFF2-40B4-BE49-F238E27FC236}">
                <a16:creationId xmlns:a16="http://schemas.microsoft.com/office/drawing/2014/main" id="{1E229979-0F50-4E72-A251-EECD0D3BA16C}"/>
              </a:ext>
            </a:extLst>
          </p:cNvPr>
          <p:cNvCxnSpPr/>
          <p:nvPr/>
        </p:nvCxnSpPr>
        <p:spPr>
          <a:xfrm>
            <a:off x="1676001" y="4879233"/>
            <a:ext cx="199004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feld 62">
            <a:extLst>
              <a:ext uri="{FF2B5EF4-FFF2-40B4-BE49-F238E27FC236}">
                <a16:creationId xmlns:a16="http://schemas.microsoft.com/office/drawing/2014/main" id="{38246D58-2787-4204-9FAF-79015CE2F5AA}"/>
              </a:ext>
            </a:extLst>
          </p:cNvPr>
          <p:cNvSpPr txBox="1"/>
          <p:nvPr/>
        </p:nvSpPr>
        <p:spPr>
          <a:xfrm>
            <a:off x="1624660" y="4629386"/>
            <a:ext cx="3016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err="1"/>
              <a:t>ns</a:t>
            </a:r>
            <a:endParaRPr lang="de-DE" sz="1000" dirty="0"/>
          </a:p>
        </p:txBody>
      </p:sp>
      <p:cxnSp>
        <p:nvCxnSpPr>
          <p:cNvPr id="64" name="Gerade Verbindung 27">
            <a:extLst>
              <a:ext uri="{FF2B5EF4-FFF2-40B4-BE49-F238E27FC236}">
                <a16:creationId xmlns:a16="http://schemas.microsoft.com/office/drawing/2014/main" id="{90FD1963-6FA4-40AD-9E64-2CDF3893854C}"/>
              </a:ext>
            </a:extLst>
          </p:cNvPr>
          <p:cNvCxnSpPr/>
          <p:nvPr/>
        </p:nvCxnSpPr>
        <p:spPr>
          <a:xfrm>
            <a:off x="2092090" y="4038857"/>
            <a:ext cx="199004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feld 64">
            <a:extLst>
              <a:ext uri="{FF2B5EF4-FFF2-40B4-BE49-F238E27FC236}">
                <a16:creationId xmlns:a16="http://schemas.microsoft.com/office/drawing/2014/main" id="{B9533FFE-7C4A-432D-8030-52FF1A5376F9}"/>
              </a:ext>
            </a:extLst>
          </p:cNvPr>
          <p:cNvSpPr txBox="1"/>
          <p:nvPr/>
        </p:nvSpPr>
        <p:spPr>
          <a:xfrm>
            <a:off x="2553408" y="4752496"/>
            <a:ext cx="3016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err="1"/>
              <a:t>ns</a:t>
            </a:r>
            <a:endParaRPr lang="de-DE" sz="1000" dirty="0"/>
          </a:p>
        </p:txBody>
      </p:sp>
      <p:cxnSp>
        <p:nvCxnSpPr>
          <p:cNvPr id="66" name="Gerade Verbindung 27">
            <a:extLst>
              <a:ext uri="{FF2B5EF4-FFF2-40B4-BE49-F238E27FC236}">
                <a16:creationId xmlns:a16="http://schemas.microsoft.com/office/drawing/2014/main" id="{41A3CBF0-E3A1-40B0-80EE-B453B810A0F6}"/>
              </a:ext>
            </a:extLst>
          </p:cNvPr>
          <p:cNvCxnSpPr/>
          <p:nvPr/>
        </p:nvCxnSpPr>
        <p:spPr>
          <a:xfrm>
            <a:off x="2604749" y="4995040"/>
            <a:ext cx="199004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feld 66">
            <a:extLst>
              <a:ext uri="{FF2B5EF4-FFF2-40B4-BE49-F238E27FC236}">
                <a16:creationId xmlns:a16="http://schemas.microsoft.com/office/drawing/2014/main" id="{C33C77CF-71EA-416A-9032-15DC8EEB60D9}"/>
              </a:ext>
            </a:extLst>
          </p:cNvPr>
          <p:cNvSpPr txBox="1"/>
          <p:nvPr/>
        </p:nvSpPr>
        <p:spPr>
          <a:xfrm>
            <a:off x="2040686" y="3858801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**</a:t>
            </a:r>
          </a:p>
        </p:txBody>
      </p:sp>
      <p:cxnSp>
        <p:nvCxnSpPr>
          <p:cNvPr id="68" name="Gerade Verbindung 24">
            <a:extLst>
              <a:ext uri="{FF2B5EF4-FFF2-40B4-BE49-F238E27FC236}">
                <a16:creationId xmlns:a16="http://schemas.microsoft.com/office/drawing/2014/main" id="{0D23B2CB-8562-4CB4-B0FF-A87F691E34D8}"/>
              </a:ext>
            </a:extLst>
          </p:cNvPr>
          <p:cNvCxnSpPr/>
          <p:nvPr/>
        </p:nvCxnSpPr>
        <p:spPr>
          <a:xfrm>
            <a:off x="1184343" y="4950174"/>
            <a:ext cx="199004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feld 68">
            <a:extLst>
              <a:ext uri="{FF2B5EF4-FFF2-40B4-BE49-F238E27FC236}">
                <a16:creationId xmlns:a16="http://schemas.microsoft.com/office/drawing/2014/main" id="{896A7F6F-FE82-412A-9321-0FC65DEDA2EF}"/>
              </a:ext>
            </a:extLst>
          </p:cNvPr>
          <p:cNvSpPr txBox="1"/>
          <p:nvPr/>
        </p:nvSpPr>
        <p:spPr>
          <a:xfrm>
            <a:off x="3960867" y="4294787"/>
            <a:ext cx="3016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err="1"/>
              <a:t>ns</a:t>
            </a:r>
            <a:endParaRPr lang="de-DE" sz="1000" dirty="0"/>
          </a:p>
        </p:txBody>
      </p:sp>
      <p:cxnSp>
        <p:nvCxnSpPr>
          <p:cNvPr id="70" name="Gerade Verbindung 27">
            <a:extLst>
              <a:ext uri="{FF2B5EF4-FFF2-40B4-BE49-F238E27FC236}">
                <a16:creationId xmlns:a16="http://schemas.microsoft.com/office/drawing/2014/main" id="{9FB7EF03-47EE-4A66-9DC1-9DE7F88C6DDF}"/>
              </a:ext>
            </a:extLst>
          </p:cNvPr>
          <p:cNvCxnSpPr/>
          <p:nvPr/>
        </p:nvCxnSpPr>
        <p:spPr>
          <a:xfrm>
            <a:off x="4012208" y="4537331"/>
            <a:ext cx="199004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feld 70">
            <a:extLst>
              <a:ext uri="{FF2B5EF4-FFF2-40B4-BE49-F238E27FC236}">
                <a16:creationId xmlns:a16="http://schemas.microsoft.com/office/drawing/2014/main" id="{514A1707-66DA-4010-97FB-721D24AD46D9}"/>
              </a:ext>
            </a:extLst>
          </p:cNvPr>
          <p:cNvSpPr txBox="1"/>
          <p:nvPr/>
        </p:nvSpPr>
        <p:spPr>
          <a:xfrm>
            <a:off x="4451223" y="4537331"/>
            <a:ext cx="3016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err="1"/>
              <a:t>ns</a:t>
            </a:r>
            <a:endParaRPr lang="de-DE" sz="1000" dirty="0"/>
          </a:p>
        </p:txBody>
      </p:sp>
      <p:cxnSp>
        <p:nvCxnSpPr>
          <p:cNvPr id="72" name="Gerade Verbindung 27">
            <a:extLst>
              <a:ext uri="{FF2B5EF4-FFF2-40B4-BE49-F238E27FC236}">
                <a16:creationId xmlns:a16="http://schemas.microsoft.com/office/drawing/2014/main" id="{B09F1E48-6EE4-4E8F-92F1-6439B4E7A3DB}"/>
              </a:ext>
            </a:extLst>
          </p:cNvPr>
          <p:cNvCxnSpPr>
            <a:cxnSpLocks/>
          </p:cNvCxnSpPr>
          <p:nvPr/>
        </p:nvCxnSpPr>
        <p:spPr>
          <a:xfrm>
            <a:off x="4502564" y="4779875"/>
            <a:ext cx="199004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feld 72">
            <a:extLst>
              <a:ext uri="{FF2B5EF4-FFF2-40B4-BE49-F238E27FC236}">
                <a16:creationId xmlns:a16="http://schemas.microsoft.com/office/drawing/2014/main" id="{F4098B8E-EBA0-44B8-9FB9-C6294D20BE13}"/>
              </a:ext>
            </a:extLst>
          </p:cNvPr>
          <p:cNvSpPr txBox="1"/>
          <p:nvPr/>
        </p:nvSpPr>
        <p:spPr>
          <a:xfrm>
            <a:off x="4946361" y="4234385"/>
            <a:ext cx="3016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err="1"/>
              <a:t>ns</a:t>
            </a:r>
            <a:endParaRPr lang="de-DE" sz="1000" dirty="0"/>
          </a:p>
        </p:txBody>
      </p:sp>
      <p:cxnSp>
        <p:nvCxnSpPr>
          <p:cNvPr id="74" name="Gerade Verbindung 27">
            <a:extLst>
              <a:ext uri="{FF2B5EF4-FFF2-40B4-BE49-F238E27FC236}">
                <a16:creationId xmlns:a16="http://schemas.microsoft.com/office/drawing/2014/main" id="{C7B1B48A-002A-4CEB-9FB4-17498B294D4F}"/>
              </a:ext>
            </a:extLst>
          </p:cNvPr>
          <p:cNvCxnSpPr/>
          <p:nvPr/>
        </p:nvCxnSpPr>
        <p:spPr>
          <a:xfrm>
            <a:off x="4997702" y="4476929"/>
            <a:ext cx="199004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feld 74">
            <a:extLst>
              <a:ext uri="{FF2B5EF4-FFF2-40B4-BE49-F238E27FC236}">
                <a16:creationId xmlns:a16="http://schemas.microsoft.com/office/drawing/2014/main" id="{68E2FF6A-57CE-4AAD-AE1E-ED38ED781755}"/>
              </a:ext>
            </a:extLst>
          </p:cNvPr>
          <p:cNvSpPr txBox="1"/>
          <p:nvPr/>
        </p:nvSpPr>
        <p:spPr>
          <a:xfrm>
            <a:off x="5473329" y="3837026"/>
            <a:ext cx="2487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*</a:t>
            </a:r>
          </a:p>
        </p:txBody>
      </p:sp>
      <p:cxnSp>
        <p:nvCxnSpPr>
          <p:cNvPr id="76" name="Gerade Verbindung 27">
            <a:extLst>
              <a:ext uri="{FF2B5EF4-FFF2-40B4-BE49-F238E27FC236}">
                <a16:creationId xmlns:a16="http://schemas.microsoft.com/office/drawing/2014/main" id="{F70C3372-988A-47D0-8AA2-C9FC5072E901}"/>
              </a:ext>
            </a:extLst>
          </p:cNvPr>
          <p:cNvCxnSpPr/>
          <p:nvPr/>
        </p:nvCxnSpPr>
        <p:spPr>
          <a:xfrm>
            <a:off x="5506914" y="3981912"/>
            <a:ext cx="199004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feld 76">
            <a:extLst>
              <a:ext uri="{FF2B5EF4-FFF2-40B4-BE49-F238E27FC236}">
                <a16:creationId xmlns:a16="http://schemas.microsoft.com/office/drawing/2014/main" id="{ACA8D16F-A5ED-469A-B691-F9C729F278CE}"/>
              </a:ext>
            </a:extLst>
          </p:cNvPr>
          <p:cNvSpPr txBox="1"/>
          <p:nvPr/>
        </p:nvSpPr>
        <p:spPr>
          <a:xfrm>
            <a:off x="599841" y="935096"/>
            <a:ext cx="2712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a</a:t>
            </a: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76A36888-4E7C-4FA2-9770-55003CA383C4}"/>
              </a:ext>
            </a:extLst>
          </p:cNvPr>
          <p:cNvSpPr txBox="1"/>
          <p:nvPr/>
        </p:nvSpPr>
        <p:spPr>
          <a:xfrm>
            <a:off x="3411780" y="935096"/>
            <a:ext cx="279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b</a:t>
            </a: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61928ADB-334D-4C18-883A-BEDAE3889F27}"/>
              </a:ext>
            </a:extLst>
          </p:cNvPr>
          <p:cNvSpPr txBox="1"/>
          <p:nvPr/>
        </p:nvSpPr>
        <p:spPr>
          <a:xfrm>
            <a:off x="6055245" y="935096"/>
            <a:ext cx="2600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c</a:t>
            </a:r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id="{AEE3D194-9F8F-4EF3-B70A-D6B4E36479D6}"/>
              </a:ext>
            </a:extLst>
          </p:cNvPr>
          <p:cNvSpPr txBox="1"/>
          <p:nvPr/>
        </p:nvSpPr>
        <p:spPr>
          <a:xfrm>
            <a:off x="599841" y="3468750"/>
            <a:ext cx="279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d</a:t>
            </a:r>
          </a:p>
        </p:txBody>
      </p:sp>
      <p:sp>
        <p:nvSpPr>
          <p:cNvPr id="81" name="Textfeld 80">
            <a:extLst>
              <a:ext uri="{FF2B5EF4-FFF2-40B4-BE49-F238E27FC236}">
                <a16:creationId xmlns:a16="http://schemas.microsoft.com/office/drawing/2014/main" id="{62EB4B8C-3DCA-4E14-BED5-EF14E9B33C83}"/>
              </a:ext>
            </a:extLst>
          </p:cNvPr>
          <p:cNvSpPr txBox="1"/>
          <p:nvPr/>
        </p:nvSpPr>
        <p:spPr>
          <a:xfrm>
            <a:off x="3421729" y="3468750"/>
            <a:ext cx="279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1547175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>
            <a:extLst>
              <a:ext uri="{FF2B5EF4-FFF2-40B4-BE49-F238E27FC236}">
                <a16:creationId xmlns:a16="http://schemas.microsoft.com/office/drawing/2014/main" id="{6845610F-ADAC-47D1-B293-0CE3F1736CB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1951138"/>
              </p:ext>
            </p:extLst>
          </p:nvPr>
        </p:nvGraphicFramePr>
        <p:xfrm>
          <a:off x="1215685" y="2056087"/>
          <a:ext cx="3335578" cy="22207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5" name="Prism 8" r:id="rId3" imgW="4825458" imgH="3212574" progId="Prism8.Document">
                  <p:embed/>
                </p:oleObj>
              </mc:Choice>
              <mc:Fallback>
                <p:oleObj name="Prism 8" r:id="rId3" imgW="4825458" imgH="3212574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15685" y="2056087"/>
                        <a:ext cx="3335578" cy="22207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1132888" y="1749929"/>
            <a:ext cx="2712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a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4752716" y="1749929"/>
            <a:ext cx="2888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b</a:t>
            </a:r>
          </a:p>
        </p:txBody>
      </p:sp>
      <p:sp>
        <p:nvSpPr>
          <p:cNvPr id="44" name="Rechteck 43"/>
          <p:cNvSpPr/>
          <p:nvPr/>
        </p:nvSpPr>
        <p:spPr>
          <a:xfrm>
            <a:off x="442627" y="4395548"/>
            <a:ext cx="848395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="1" dirty="0"/>
              <a:t>Supplementary figure S3</a:t>
            </a:r>
            <a:r>
              <a:rPr lang="en-US" sz="900" dirty="0"/>
              <a:t>: Expression of genes encoding </a:t>
            </a:r>
            <a:r>
              <a:rPr lang="en-US" sz="900" dirty="0" err="1"/>
              <a:t>inflammsome</a:t>
            </a:r>
            <a:r>
              <a:rPr lang="en-US" sz="900" dirty="0"/>
              <a:t> components. Analysis of mRNA expression of </a:t>
            </a:r>
            <a:r>
              <a:rPr lang="en-US" sz="900" dirty="0" err="1"/>
              <a:t>Asc</a:t>
            </a:r>
            <a:r>
              <a:rPr lang="en-US" sz="900" dirty="0"/>
              <a:t> (</a:t>
            </a:r>
            <a:r>
              <a:rPr lang="en-US" sz="900" b="1" dirty="0"/>
              <a:t>a)</a:t>
            </a:r>
            <a:r>
              <a:rPr lang="en-US" sz="900" dirty="0"/>
              <a:t>, and Casp1 (</a:t>
            </a:r>
            <a:r>
              <a:rPr lang="en-US" sz="900" b="1" dirty="0"/>
              <a:t>b</a:t>
            </a:r>
            <a:r>
              <a:rPr lang="en-US" sz="900" dirty="0"/>
              <a:t>) by real-time reverse-transcriptase-</a:t>
            </a:r>
            <a:r>
              <a:rPr lang="en-US" sz="900" dirty="0" err="1"/>
              <a:t>polymerse</a:t>
            </a:r>
            <a:r>
              <a:rPr lang="en-US" sz="900" dirty="0"/>
              <a:t> chain reaction (n = 3 measurements of 3 experiments for each). Total RNA was extracted from VSMC grown in vitro with normal growth medium (-OM) or osteoblast mineralization medium (+ OM). </a:t>
            </a:r>
            <a:r>
              <a:rPr lang="en-US" sz="900" dirty="0" err="1"/>
              <a:t>A.u</a:t>
            </a:r>
            <a:r>
              <a:rPr lang="en-US" sz="900" dirty="0"/>
              <a:t>. arbitrary unit;  relative expression of target gene was normalized against expression of housekeeping genes (</a:t>
            </a:r>
            <a:r>
              <a:rPr lang="en-US" sz="900" i="1" dirty="0" err="1"/>
              <a:t>Actb</a:t>
            </a:r>
            <a:r>
              <a:rPr lang="en-US" sz="900" i="1" dirty="0"/>
              <a:t>, </a:t>
            </a:r>
            <a:r>
              <a:rPr lang="en-US" sz="900" i="1" dirty="0" err="1"/>
              <a:t>Gapdh</a:t>
            </a:r>
            <a:r>
              <a:rPr lang="en-US" sz="900" dirty="0"/>
              <a:t> and </a:t>
            </a:r>
            <a:r>
              <a:rPr lang="en-US" sz="900" i="1" dirty="0"/>
              <a:t>B2m</a:t>
            </a:r>
            <a:r>
              <a:rPr lang="en-US" sz="900" dirty="0"/>
              <a:t>).  </a:t>
            </a:r>
          </a:p>
          <a:p>
            <a:r>
              <a:rPr lang="en-US" sz="900" i="1" dirty="0" err="1"/>
              <a:t>Asc</a:t>
            </a:r>
            <a:r>
              <a:rPr lang="en-US" sz="900" dirty="0"/>
              <a:t> expression was similarly low in VSMC of both genotypes grown in normal growth medium. After shifting the cells to mineralization medium, </a:t>
            </a:r>
            <a:r>
              <a:rPr lang="en-US" sz="900" i="1" dirty="0" err="1"/>
              <a:t>Asc</a:t>
            </a:r>
            <a:r>
              <a:rPr lang="en-US" sz="900" i="1" dirty="0"/>
              <a:t> </a:t>
            </a:r>
            <a:r>
              <a:rPr lang="en-US" sz="900" dirty="0"/>
              <a:t>mRNA levels were significantly increased in both genotypes (-OM versus + OM: </a:t>
            </a:r>
            <a:r>
              <a:rPr lang="en-US" sz="900" i="1" dirty="0"/>
              <a:t>P </a:t>
            </a:r>
            <a:r>
              <a:rPr lang="en-US" sz="900" dirty="0"/>
              <a:t>&lt; 0.001), although the increase was less intense in </a:t>
            </a:r>
            <a:r>
              <a:rPr lang="en-US" sz="900" i="1" dirty="0"/>
              <a:t>Aim2-/-</a:t>
            </a:r>
            <a:r>
              <a:rPr lang="en-US" sz="900" dirty="0"/>
              <a:t> VSMC (</a:t>
            </a:r>
            <a:r>
              <a:rPr lang="en-US" sz="900" b="1" dirty="0"/>
              <a:t>a</a:t>
            </a:r>
            <a:r>
              <a:rPr lang="en-US" sz="900" dirty="0"/>
              <a:t>). In contrast, expression of </a:t>
            </a:r>
            <a:r>
              <a:rPr lang="en-US" sz="900" i="1" dirty="0"/>
              <a:t>Casp1</a:t>
            </a:r>
            <a:r>
              <a:rPr lang="en-US" sz="900" dirty="0"/>
              <a:t> was increased in </a:t>
            </a:r>
            <a:r>
              <a:rPr lang="en-US" sz="900" i="1" dirty="0"/>
              <a:t>Aim2-/-</a:t>
            </a:r>
            <a:r>
              <a:rPr lang="en-US" sz="900" baseline="30000" dirty="0"/>
              <a:t> </a:t>
            </a:r>
            <a:r>
              <a:rPr lang="en-US" sz="900" dirty="0"/>
              <a:t>compared with WT VSMC in either growth medium (</a:t>
            </a:r>
            <a:r>
              <a:rPr lang="en-US" sz="900" b="1" dirty="0"/>
              <a:t>b</a:t>
            </a:r>
            <a:r>
              <a:rPr lang="en-US" sz="900" dirty="0"/>
              <a:t>). Data were statistically analyzed by one-way-ANOVA. *: P &lt; 0.05; **: P &lt; 0.01; ****: P &lt; 0.0001; ns: not significant.</a:t>
            </a:r>
            <a:endParaRPr lang="de-DE" sz="900" dirty="0"/>
          </a:p>
        </p:txBody>
      </p:sp>
      <p:sp>
        <p:nvSpPr>
          <p:cNvPr id="45" name="Rectangle 28"/>
          <p:cNvSpPr>
            <a:spLocks noChangeArrowheads="1"/>
          </p:cNvSpPr>
          <p:nvPr/>
        </p:nvSpPr>
        <p:spPr bwMode="auto">
          <a:xfrm>
            <a:off x="0" y="90100"/>
            <a:ext cx="17911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Supplementary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de-DE" altLang="de-DE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figure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S3: 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6" name="Gruppieren 35"/>
          <p:cNvGrpSpPr/>
          <p:nvPr/>
        </p:nvGrpSpPr>
        <p:grpSpPr>
          <a:xfrm>
            <a:off x="1726049" y="3117819"/>
            <a:ext cx="301686" cy="246221"/>
            <a:chOff x="1388583" y="2282983"/>
            <a:chExt cx="301686" cy="302523"/>
          </a:xfrm>
        </p:grpSpPr>
        <p:sp>
          <p:nvSpPr>
            <p:cNvPr id="50" name="Textfeld 49"/>
            <p:cNvSpPr txBox="1"/>
            <p:nvPr/>
          </p:nvSpPr>
          <p:spPr>
            <a:xfrm>
              <a:off x="1388583" y="2282983"/>
              <a:ext cx="301686" cy="3025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err="1"/>
                <a:t>ns</a:t>
              </a:r>
              <a:endParaRPr lang="de-DE" sz="1000" dirty="0"/>
            </a:p>
          </p:txBody>
        </p:sp>
        <p:cxnSp>
          <p:nvCxnSpPr>
            <p:cNvPr id="51" name="Gerade Verbindung 50"/>
            <p:cNvCxnSpPr/>
            <p:nvPr/>
          </p:nvCxnSpPr>
          <p:spPr>
            <a:xfrm>
              <a:off x="1418387" y="2489200"/>
              <a:ext cx="22860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uppieren 36"/>
          <p:cNvGrpSpPr/>
          <p:nvPr/>
        </p:nvGrpSpPr>
        <p:grpSpPr>
          <a:xfrm>
            <a:off x="2729681" y="2590678"/>
            <a:ext cx="248786" cy="246221"/>
            <a:chOff x="1408294" y="2264616"/>
            <a:chExt cx="248786" cy="302523"/>
          </a:xfrm>
        </p:grpSpPr>
        <p:sp>
          <p:nvSpPr>
            <p:cNvPr id="46" name="Textfeld 45"/>
            <p:cNvSpPr txBox="1"/>
            <p:nvPr/>
          </p:nvSpPr>
          <p:spPr>
            <a:xfrm>
              <a:off x="1408294" y="2264616"/>
              <a:ext cx="248786" cy="3025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/>
                <a:t>*</a:t>
              </a:r>
            </a:p>
          </p:txBody>
        </p:sp>
        <p:cxnSp>
          <p:nvCxnSpPr>
            <p:cNvPr id="47" name="Gerade Verbindung 46"/>
            <p:cNvCxnSpPr/>
            <p:nvPr/>
          </p:nvCxnSpPr>
          <p:spPr>
            <a:xfrm>
              <a:off x="1418387" y="2489200"/>
              <a:ext cx="22860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uppieren 37"/>
          <p:cNvGrpSpPr/>
          <p:nvPr/>
        </p:nvGrpSpPr>
        <p:grpSpPr>
          <a:xfrm>
            <a:off x="2218135" y="3103517"/>
            <a:ext cx="301686" cy="246221"/>
            <a:chOff x="1388583" y="2261787"/>
            <a:chExt cx="301686" cy="302522"/>
          </a:xfrm>
        </p:grpSpPr>
        <p:sp>
          <p:nvSpPr>
            <p:cNvPr id="42" name="Textfeld 41"/>
            <p:cNvSpPr txBox="1"/>
            <p:nvPr/>
          </p:nvSpPr>
          <p:spPr>
            <a:xfrm>
              <a:off x="1388583" y="2261787"/>
              <a:ext cx="301686" cy="3025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err="1"/>
                <a:t>ns</a:t>
              </a:r>
              <a:endParaRPr lang="de-DE" sz="1000" dirty="0"/>
            </a:p>
          </p:txBody>
        </p:sp>
        <p:cxnSp>
          <p:nvCxnSpPr>
            <p:cNvPr id="43" name="Gerade Verbindung 42"/>
            <p:cNvCxnSpPr/>
            <p:nvPr/>
          </p:nvCxnSpPr>
          <p:spPr>
            <a:xfrm>
              <a:off x="1418387" y="2489200"/>
              <a:ext cx="22860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uppieren 38"/>
          <p:cNvGrpSpPr/>
          <p:nvPr/>
        </p:nvGrpSpPr>
        <p:grpSpPr>
          <a:xfrm>
            <a:off x="3105564" y="2467567"/>
            <a:ext cx="441146" cy="246221"/>
            <a:chOff x="1299803" y="2325375"/>
            <a:chExt cx="441146" cy="302523"/>
          </a:xfrm>
        </p:grpSpPr>
        <p:sp>
          <p:nvSpPr>
            <p:cNvPr id="40" name="Textfeld 39"/>
            <p:cNvSpPr txBox="1"/>
            <p:nvPr/>
          </p:nvSpPr>
          <p:spPr>
            <a:xfrm>
              <a:off x="1299803" y="2325375"/>
              <a:ext cx="441146" cy="3025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/>
                <a:t>****</a:t>
              </a:r>
            </a:p>
          </p:txBody>
        </p:sp>
        <p:cxnSp>
          <p:nvCxnSpPr>
            <p:cNvPr id="41" name="Gerade Verbindung 40"/>
            <p:cNvCxnSpPr/>
            <p:nvPr/>
          </p:nvCxnSpPr>
          <p:spPr>
            <a:xfrm>
              <a:off x="1418387" y="2489200"/>
              <a:ext cx="22860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uppieren 53"/>
          <p:cNvGrpSpPr/>
          <p:nvPr/>
        </p:nvGrpSpPr>
        <p:grpSpPr>
          <a:xfrm>
            <a:off x="5418833" y="2628520"/>
            <a:ext cx="250732" cy="246221"/>
            <a:chOff x="1418387" y="2261787"/>
            <a:chExt cx="250732" cy="302523"/>
          </a:xfrm>
        </p:grpSpPr>
        <p:sp>
          <p:nvSpPr>
            <p:cNvPr id="64" name="Textfeld 63"/>
            <p:cNvSpPr txBox="1"/>
            <p:nvPr/>
          </p:nvSpPr>
          <p:spPr>
            <a:xfrm>
              <a:off x="1420333" y="2261787"/>
              <a:ext cx="248786" cy="3025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/>
                <a:t>*</a:t>
              </a:r>
            </a:p>
          </p:txBody>
        </p:sp>
        <p:cxnSp>
          <p:nvCxnSpPr>
            <p:cNvPr id="65" name="Gerade Verbindung 64"/>
            <p:cNvCxnSpPr/>
            <p:nvPr/>
          </p:nvCxnSpPr>
          <p:spPr>
            <a:xfrm>
              <a:off x="1418387" y="2425612"/>
              <a:ext cx="22860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uppieren 54"/>
          <p:cNvGrpSpPr/>
          <p:nvPr/>
        </p:nvGrpSpPr>
        <p:grpSpPr>
          <a:xfrm>
            <a:off x="5814960" y="2299222"/>
            <a:ext cx="441146" cy="246221"/>
            <a:chOff x="7533213" y="1517128"/>
            <a:chExt cx="441146" cy="302523"/>
          </a:xfrm>
        </p:grpSpPr>
        <p:sp>
          <p:nvSpPr>
            <p:cNvPr id="62" name="Textfeld 61"/>
            <p:cNvSpPr txBox="1"/>
            <p:nvPr/>
          </p:nvSpPr>
          <p:spPr>
            <a:xfrm>
              <a:off x="7533213" y="1517128"/>
              <a:ext cx="441146" cy="3025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/>
                <a:t>****</a:t>
              </a:r>
            </a:p>
          </p:txBody>
        </p:sp>
        <p:cxnSp>
          <p:nvCxnSpPr>
            <p:cNvPr id="63" name="Gerade Verbindung 62"/>
            <p:cNvCxnSpPr/>
            <p:nvPr/>
          </p:nvCxnSpPr>
          <p:spPr>
            <a:xfrm>
              <a:off x="7627308" y="1702306"/>
              <a:ext cx="225049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uppieren 55"/>
          <p:cNvGrpSpPr/>
          <p:nvPr/>
        </p:nvGrpSpPr>
        <p:grpSpPr>
          <a:xfrm>
            <a:off x="6838276" y="2994708"/>
            <a:ext cx="312906" cy="246221"/>
            <a:chOff x="7574477" y="1499152"/>
            <a:chExt cx="312906" cy="302523"/>
          </a:xfrm>
        </p:grpSpPr>
        <p:sp>
          <p:nvSpPr>
            <p:cNvPr id="60" name="Textfeld 59"/>
            <p:cNvSpPr txBox="1"/>
            <p:nvPr/>
          </p:nvSpPr>
          <p:spPr>
            <a:xfrm>
              <a:off x="7574477" y="1499152"/>
              <a:ext cx="312906" cy="3025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/>
                <a:t>**</a:t>
              </a:r>
            </a:p>
          </p:txBody>
        </p:sp>
        <p:cxnSp>
          <p:nvCxnSpPr>
            <p:cNvPr id="61" name="Gerade Verbindung 60"/>
            <p:cNvCxnSpPr/>
            <p:nvPr/>
          </p:nvCxnSpPr>
          <p:spPr>
            <a:xfrm>
              <a:off x="7627308" y="1702306"/>
              <a:ext cx="225049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uppieren 56"/>
          <p:cNvGrpSpPr/>
          <p:nvPr/>
        </p:nvGrpSpPr>
        <p:grpSpPr>
          <a:xfrm>
            <a:off x="6370125" y="2713788"/>
            <a:ext cx="301686" cy="246221"/>
            <a:chOff x="1393276" y="2252799"/>
            <a:chExt cx="301686" cy="302523"/>
          </a:xfrm>
        </p:grpSpPr>
        <p:sp>
          <p:nvSpPr>
            <p:cNvPr id="58" name="Textfeld 57"/>
            <p:cNvSpPr txBox="1"/>
            <p:nvPr/>
          </p:nvSpPr>
          <p:spPr>
            <a:xfrm>
              <a:off x="1393276" y="2252799"/>
              <a:ext cx="301686" cy="3025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err="1"/>
                <a:t>ns</a:t>
              </a:r>
              <a:endParaRPr lang="de-DE" sz="1000" dirty="0"/>
            </a:p>
          </p:txBody>
        </p:sp>
        <p:cxnSp>
          <p:nvCxnSpPr>
            <p:cNvPr id="59" name="Gerade Verbindung 58"/>
            <p:cNvCxnSpPr/>
            <p:nvPr/>
          </p:nvCxnSpPr>
          <p:spPr>
            <a:xfrm>
              <a:off x="1418387" y="2489200"/>
              <a:ext cx="22860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3" name="Objekt 2">
            <a:extLst>
              <a:ext uri="{FF2B5EF4-FFF2-40B4-BE49-F238E27FC236}">
                <a16:creationId xmlns:a16="http://schemas.microsoft.com/office/drawing/2014/main" id="{0786CA37-8D84-4C56-BBCD-7B55555FA97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7823313"/>
              </p:ext>
            </p:extLst>
          </p:nvPr>
        </p:nvGraphicFramePr>
        <p:xfrm>
          <a:off x="4879813" y="2056088"/>
          <a:ext cx="3335578" cy="22207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6" name="Prism 8" r:id="rId5" imgW="4825458" imgH="3212574" progId="Prism8.Document">
                  <p:embed/>
                </p:oleObj>
              </mc:Choice>
              <mc:Fallback>
                <p:oleObj name="Prism 8" r:id="rId5" imgW="4825458" imgH="3212574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879813" y="2056088"/>
                        <a:ext cx="3335578" cy="22207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914073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8"/>
          <p:cNvSpPr>
            <a:spLocks noChangeArrowheads="1"/>
          </p:cNvSpPr>
          <p:nvPr/>
        </p:nvSpPr>
        <p:spPr bwMode="auto">
          <a:xfrm>
            <a:off x="0" y="90100"/>
            <a:ext cx="17911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Supplementary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de-DE" altLang="de-DE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figure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S4: 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769432" y="5923027"/>
            <a:ext cx="762651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de-DE" sz="9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Supplementary figure S4. </a:t>
            </a:r>
            <a:r>
              <a:rPr kumimoji="0" lang="en-US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Plasma levels of inflammatory cytokines IL-1</a:t>
            </a:r>
            <a:r>
              <a:rPr kumimoji="0" lang="el-GR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β</a:t>
            </a:r>
            <a:r>
              <a:rPr kumimoji="0" lang="en-US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en-US" altLang="de-DE" sz="9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en-US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 and IL-6 (</a:t>
            </a:r>
            <a:r>
              <a:rPr kumimoji="0" lang="en-US" altLang="de-DE" sz="9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lang="en-US" altLang="de-DE" sz="9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 were determined by specific ELISAs from </a:t>
            </a:r>
            <a:r>
              <a:rPr lang="en-US" altLang="de-DE" sz="900" dirty="0" err="1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AngII</a:t>
            </a:r>
            <a:r>
              <a:rPr lang="en-US" altLang="de-DE" sz="9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-treated WT Bl6J and </a:t>
            </a:r>
            <a:r>
              <a:rPr lang="en-US" altLang="de-DE" sz="900" i="1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Aim2</a:t>
            </a:r>
            <a:r>
              <a:rPr lang="en-US" altLang="de-DE" sz="9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deficient mice at the end of the 28d infusion. Data show the mean and standard deviations of n = 11 mice for each group</a:t>
            </a:r>
            <a:r>
              <a:rPr lang="en-US" altLang="de-DE" sz="900" b="1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c</a:t>
            </a:r>
            <a:r>
              <a:rPr lang="en-US" altLang="de-DE" sz="9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Real-time RT-PCR of aortas showing </a:t>
            </a:r>
            <a:r>
              <a:rPr lang="en-US" altLang="de-DE" sz="900" i="1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Il1b, Il6, Il18 and Mcp1 </a:t>
            </a:r>
            <a:r>
              <a:rPr lang="en-US" altLang="de-DE" sz="9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gene expression of </a:t>
            </a:r>
            <a:r>
              <a:rPr lang="en-US" sz="900" dirty="0" err="1"/>
              <a:t>AngII</a:t>
            </a:r>
            <a:r>
              <a:rPr lang="en-US" sz="900" dirty="0"/>
              <a:t>-infused WT Bl6J (n = 3) and </a:t>
            </a:r>
            <a:r>
              <a:rPr lang="en-US" sz="900" dirty="0" err="1"/>
              <a:t>AngII</a:t>
            </a:r>
            <a:r>
              <a:rPr lang="en-US" sz="900" dirty="0"/>
              <a:t>-infused </a:t>
            </a:r>
            <a:r>
              <a:rPr lang="en-US" sz="900" i="1" dirty="0"/>
              <a:t>Aim2-/- </a:t>
            </a:r>
            <a:r>
              <a:rPr lang="en-US" sz="900" dirty="0"/>
              <a:t>(n = 3) mice. Data show the mean +/- SEM of three mice analyzed in triplicates. </a:t>
            </a:r>
            <a:r>
              <a:rPr lang="en-US" sz="900" dirty="0" err="1"/>
              <a:t>n.s</a:t>
            </a:r>
            <a:r>
              <a:rPr lang="en-US" sz="900" dirty="0"/>
              <a:t>.: not significant</a:t>
            </a:r>
            <a:endParaRPr kumimoji="0" lang="en-US" altLang="de-DE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feld 19"/>
          <p:cNvSpPr txBox="1"/>
          <p:nvPr/>
        </p:nvSpPr>
        <p:spPr>
          <a:xfrm>
            <a:off x="519590" y="524948"/>
            <a:ext cx="266065" cy="2654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de-DE" sz="1400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a</a:t>
            </a:r>
            <a:endParaRPr lang="de-DE" sz="1200" dirty="0">
              <a:effectLst/>
              <a:latin typeface="Times New Roman"/>
              <a:ea typeface="Times New Roman"/>
            </a:endParaRPr>
          </a:p>
        </p:txBody>
      </p:sp>
      <p:sp>
        <p:nvSpPr>
          <p:cNvPr id="7" name="Textfeld 19"/>
          <p:cNvSpPr txBox="1"/>
          <p:nvPr/>
        </p:nvSpPr>
        <p:spPr>
          <a:xfrm>
            <a:off x="3381842" y="524948"/>
            <a:ext cx="266065" cy="2654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de-DE" sz="1400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b</a:t>
            </a:r>
            <a:endParaRPr lang="de-DE" sz="1200" dirty="0">
              <a:effectLst/>
              <a:latin typeface="Times New Roman"/>
              <a:ea typeface="Times New Roman"/>
            </a:endParaRPr>
          </a:p>
        </p:txBody>
      </p:sp>
      <p:cxnSp>
        <p:nvCxnSpPr>
          <p:cNvPr id="20" name="Gerade Verbindung 19"/>
          <p:cNvCxnSpPr/>
          <p:nvPr/>
        </p:nvCxnSpPr>
        <p:spPr>
          <a:xfrm>
            <a:off x="1729032" y="1528054"/>
            <a:ext cx="6161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22"/>
          <p:cNvCxnSpPr/>
          <p:nvPr/>
        </p:nvCxnSpPr>
        <p:spPr>
          <a:xfrm>
            <a:off x="4295121" y="1340228"/>
            <a:ext cx="6161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feld 33"/>
          <p:cNvSpPr txBox="1"/>
          <p:nvPr/>
        </p:nvSpPr>
        <p:spPr>
          <a:xfrm>
            <a:off x="1854211" y="1340228"/>
            <a:ext cx="3658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err="1"/>
              <a:t>n.s</a:t>
            </a:r>
            <a:r>
              <a:rPr lang="de-DE" sz="1000" dirty="0"/>
              <a:t>.</a:t>
            </a:r>
          </a:p>
        </p:txBody>
      </p:sp>
      <p:sp>
        <p:nvSpPr>
          <p:cNvPr id="35" name="Textfeld 34"/>
          <p:cNvSpPr txBox="1"/>
          <p:nvPr/>
        </p:nvSpPr>
        <p:spPr>
          <a:xfrm>
            <a:off x="4399788" y="1124538"/>
            <a:ext cx="3658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err="1"/>
              <a:t>n.s</a:t>
            </a:r>
            <a:r>
              <a:rPr lang="de-DE" sz="1000" dirty="0"/>
              <a:t>.</a:t>
            </a:r>
          </a:p>
        </p:txBody>
      </p:sp>
      <p:graphicFrame>
        <p:nvGraphicFramePr>
          <p:cNvPr id="37" name="Diagramm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6897501"/>
              </p:ext>
            </p:extLst>
          </p:nvPr>
        </p:nvGraphicFramePr>
        <p:xfrm>
          <a:off x="800561" y="811035"/>
          <a:ext cx="1897040" cy="2230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8" name="Diagramm 3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0342015"/>
              </p:ext>
            </p:extLst>
          </p:nvPr>
        </p:nvGraphicFramePr>
        <p:xfrm>
          <a:off x="3381842" y="769595"/>
          <a:ext cx="1877340" cy="22723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0" name="Textfeld 19"/>
          <p:cNvSpPr txBox="1"/>
          <p:nvPr/>
        </p:nvSpPr>
        <p:spPr>
          <a:xfrm>
            <a:off x="531686" y="3155739"/>
            <a:ext cx="266065" cy="2654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de-DE" sz="1400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c</a:t>
            </a:r>
            <a:endParaRPr lang="de-DE" sz="12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431" y="3562183"/>
            <a:ext cx="1490517" cy="2267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1448728" y="3282669"/>
            <a:ext cx="4251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i="1" dirty="0"/>
              <a:t>Il1b</a:t>
            </a: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0780" y="3597563"/>
            <a:ext cx="1543716" cy="2232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feld 27"/>
          <p:cNvSpPr txBox="1"/>
          <p:nvPr/>
        </p:nvSpPr>
        <p:spPr>
          <a:xfrm>
            <a:off x="3350038" y="3282669"/>
            <a:ext cx="3433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i="1" dirty="0"/>
              <a:t>Il6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5137153" y="3282669"/>
            <a:ext cx="4219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i="1" dirty="0"/>
              <a:t>Il18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7102424" y="3282669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i="1" dirty="0"/>
              <a:t>Mcp1</a:t>
            </a:r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328" y="3600845"/>
            <a:ext cx="1628986" cy="2229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9145" y="3595049"/>
            <a:ext cx="1691732" cy="2234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2167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pieren 18"/>
          <p:cNvGrpSpPr/>
          <p:nvPr/>
        </p:nvGrpSpPr>
        <p:grpSpPr>
          <a:xfrm>
            <a:off x="5224988" y="1144741"/>
            <a:ext cx="3533899" cy="1642034"/>
            <a:chOff x="98733" y="563494"/>
            <a:chExt cx="2999746" cy="1327970"/>
          </a:xfrm>
        </p:grpSpPr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733" y="802269"/>
              <a:ext cx="1464706" cy="108919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21" name="Gerade Verbindung 20"/>
            <p:cNvCxnSpPr/>
            <p:nvPr/>
          </p:nvCxnSpPr>
          <p:spPr>
            <a:xfrm>
              <a:off x="179093" y="1817432"/>
              <a:ext cx="32067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feld 22"/>
            <p:cNvSpPr txBox="1"/>
            <p:nvPr/>
          </p:nvSpPr>
          <p:spPr>
            <a:xfrm>
              <a:off x="116807" y="1641434"/>
              <a:ext cx="481394" cy="21544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de-DE" sz="800" b="1" kern="1200">
                  <a:solidFill>
                    <a:srgbClr val="000000"/>
                  </a:solidFill>
                  <a:effectLst/>
                  <a:latin typeface="Calibri"/>
                  <a:ea typeface="Times New Roman"/>
                  <a:cs typeface="Times New Roman"/>
                </a:rPr>
                <a:t>40 µm</a:t>
              </a:r>
              <a:endParaRPr lang="de-DE" sz="1200">
                <a:effectLst/>
                <a:latin typeface="Times New Roman"/>
                <a:ea typeface="Times New Roman"/>
              </a:endParaRPr>
            </a:p>
          </p:txBody>
        </p:sp>
        <p:pic>
          <p:nvPicPr>
            <p:cNvPr id="23" name="Picture 3" descr="N:\_Dateiablage\Gefässchirurgie_Projekte\DFG-Projekt_AIM2 in vascular disease\MAoSMC-WT versus Aim2 ko\Fotos MAoSMC ungefärbt\MAoSMC Aim-koJ AngII-2 p2 -200x-2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21209" y="802269"/>
              <a:ext cx="1477270" cy="1089195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4" name="Gerade Verbindung 23"/>
            <p:cNvCxnSpPr/>
            <p:nvPr/>
          </p:nvCxnSpPr>
          <p:spPr>
            <a:xfrm>
              <a:off x="1693117" y="1814432"/>
              <a:ext cx="32342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feld 26"/>
            <p:cNvSpPr txBox="1"/>
            <p:nvPr/>
          </p:nvSpPr>
          <p:spPr>
            <a:xfrm>
              <a:off x="1634144" y="1638931"/>
              <a:ext cx="485522" cy="2125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de-DE" sz="800" b="1" kern="1200">
                  <a:solidFill>
                    <a:srgbClr val="000000"/>
                  </a:solidFill>
                  <a:effectLst/>
                  <a:latin typeface="Calibri"/>
                  <a:ea typeface="Times New Roman"/>
                  <a:cs typeface="Times New Roman"/>
                </a:rPr>
                <a:t>40 µm</a:t>
              </a:r>
              <a:endParaRPr lang="de-DE" sz="12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6" name="Gleichschenkliges Dreieck 25"/>
            <p:cNvSpPr/>
            <p:nvPr/>
          </p:nvSpPr>
          <p:spPr>
            <a:xfrm rot="13418808">
              <a:off x="2141386" y="1271532"/>
              <a:ext cx="95531" cy="185259"/>
            </a:xfrm>
            <a:prstGeom prst="triangl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de-DE" sz="1100">
                  <a:effectLst/>
                  <a:ea typeface="Times New Roman"/>
                  <a:cs typeface="Times New Roman"/>
                </a:rPr>
                <a:t> </a:t>
              </a:r>
              <a:endParaRPr lang="de-DE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27" name="Textfeld 28"/>
            <p:cNvSpPr txBox="1"/>
            <p:nvPr/>
          </p:nvSpPr>
          <p:spPr>
            <a:xfrm>
              <a:off x="179093" y="563494"/>
              <a:ext cx="1228740" cy="21544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de-DE" sz="1000" kern="1200" dirty="0">
                  <a:solidFill>
                    <a:srgbClr val="000000"/>
                  </a:solidFill>
                  <a:effectLst/>
                  <a:latin typeface="Calibri"/>
                  <a:ea typeface="Times New Roman"/>
                  <a:cs typeface="Times New Roman"/>
                </a:rPr>
                <a:t>WT Bl6J + 28d </a:t>
              </a:r>
              <a:r>
                <a:rPr lang="de-DE" sz="1000" kern="1200" dirty="0" err="1">
                  <a:solidFill>
                    <a:srgbClr val="000000"/>
                  </a:solidFill>
                  <a:effectLst/>
                  <a:latin typeface="Calibri"/>
                  <a:ea typeface="Times New Roman"/>
                  <a:cs typeface="Times New Roman"/>
                </a:rPr>
                <a:t>AngII</a:t>
              </a:r>
              <a:endParaRPr lang="de-DE" sz="10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8" name="Textfeld 29"/>
            <p:cNvSpPr txBox="1"/>
            <p:nvPr/>
          </p:nvSpPr>
          <p:spPr>
            <a:xfrm>
              <a:off x="1693117" y="583589"/>
              <a:ext cx="1311903" cy="21526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de-DE" sz="1000" kern="1200" dirty="0">
                  <a:solidFill>
                    <a:srgbClr val="000000"/>
                  </a:solidFill>
                  <a:effectLst/>
                  <a:latin typeface="Calibri"/>
                  <a:ea typeface="Times New Roman"/>
                  <a:cs typeface="Times New Roman"/>
                </a:rPr>
                <a:t>Aim2-/- + 28d </a:t>
              </a:r>
              <a:r>
                <a:rPr lang="de-DE" sz="1000" kern="1200" dirty="0" err="1">
                  <a:solidFill>
                    <a:srgbClr val="000000"/>
                  </a:solidFill>
                  <a:effectLst/>
                  <a:latin typeface="Calibri"/>
                  <a:ea typeface="Times New Roman"/>
                  <a:cs typeface="Times New Roman"/>
                </a:rPr>
                <a:t>AngII</a:t>
              </a:r>
              <a:r>
                <a:rPr lang="de-DE" sz="1000" kern="1200" dirty="0">
                  <a:solidFill>
                    <a:srgbClr val="000000"/>
                  </a:solidFill>
                  <a:effectLst/>
                  <a:latin typeface="Calibri"/>
                  <a:ea typeface="Times New Roman"/>
                  <a:cs typeface="Times New Roman"/>
                </a:rPr>
                <a:t> </a:t>
              </a:r>
              <a:endParaRPr lang="de-DE" sz="1000" dirty="0">
                <a:effectLst/>
                <a:latin typeface="Times New Roman"/>
                <a:ea typeface="Times New Roman"/>
              </a:endParaRPr>
            </a:p>
          </p:txBody>
        </p:sp>
      </p:grpSp>
      <p:sp>
        <p:nvSpPr>
          <p:cNvPr id="31" name="Rectangle 28"/>
          <p:cNvSpPr>
            <a:spLocks noChangeArrowheads="1"/>
          </p:cNvSpPr>
          <p:nvPr/>
        </p:nvSpPr>
        <p:spPr bwMode="auto">
          <a:xfrm>
            <a:off x="0" y="90100"/>
            <a:ext cx="17911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Supplementary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de-DE" altLang="de-DE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figure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S5: 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ectangle 8"/>
          <p:cNvSpPr>
            <a:spLocks noChangeArrowheads="1"/>
          </p:cNvSpPr>
          <p:nvPr/>
        </p:nvSpPr>
        <p:spPr bwMode="auto">
          <a:xfrm>
            <a:off x="503886" y="5676375"/>
            <a:ext cx="817009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de-DE" sz="9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Supplementary figure S5. a.</a:t>
            </a:r>
            <a:r>
              <a:rPr kumimoji="0" lang="en-US" altLang="de-DE" sz="9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Protein Expression of the senescence marker p16ink4A</a:t>
            </a:r>
            <a:r>
              <a:rPr kumimoji="0" lang="en-US" altLang="de-DE" sz="90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is increased in AAA. </a:t>
            </a:r>
            <a:r>
              <a:rPr kumimoji="0" lang="en-US" altLang="de-DE" sz="9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Mouse</a:t>
            </a:r>
            <a:r>
              <a:rPr kumimoji="0" lang="en-US" altLang="de-DE" sz="90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aortas with and without aneurysms (AAA) were lysed and analyzed by Western blotting. </a:t>
            </a:r>
            <a:r>
              <a:rPr lang="en-US" sz="900" b="1" dirty="0"/>
              <a:t>b. </a:t>
            </a:r>
            <a:r>
              <a:rPr lang="en-US" sz="900" dirty="0"/>
              <a:t>Quantitative analysis of p16ink4A expression normalized to Vinculin. Blots were scanned and signals were </a:t>
            </a:r>
            <a:r>
              <a:rPr lang="en-US" sz="900" dirty="0" err="1"/>
              <a:t>densitometrically</a:t>
            </a:r>
            <a:r>
              <a:rPr lang="en-US" sz="900" dirty="0"/>
              <a:t> analyzed by Image J software.</a:t>
            </a:r>
            <a:r>
              <a:rPr lang="en-US" sz="900" b="1" dirty="0"/>
              <a:t>  c. </a:t>
            </a:r>
            <a:r>
              <a:rPr lang="en-US" altLang="de-DE" sz="9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Mouse VSMC (C57Bl/6J) were isolated from </a:t>
            </a:r>
            <a:r>
              <a:rPr lang="en-US" altLang="de-DE" sz="900" dirty="0" err="1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AngII</a:t>
            </a:r>
            <a:r>
              <a:rPr lang="en-US" altLang="de-DE" sz="9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treated mice and grown in vitro. </a:t>
            </a:r>
            <a:r>
              <a:rPr lang="en-US" sz="900" dirty="0"/>
              <a:t>Each pool contained VSMC of 3 animals. VSMC derived from </a:t>
            </a:r>
            <a:r>
              <a:rPr lang="en-US" sz="900" i="1" dirty="0"/>
              <a:t>Aim2-/- </a:t>
            </a:r>
            <a:r>
              <a:rPr lang="en-US" sz="900" dirty="0"/>
              <a:t>mice are larger, rounded and contain big vacuoles. The picture shows representative cultures of passage 3 from n = 3 (</a:t>
            </a:r>
            <a:r>
              <a:rPr lang="en-US" sz="900" i="1" dirty="0"/>
              <a:t>Aim2-/-) </a:t>
            </a:r>
            <a:r>
              <a:rPr lang="en-US" sz="900" dirty="0"/>
              <a:t>and n = 3 (WT) VSMC pools.</a:t>
            </a:r>
            <a:r>
              <a:rPr kumimoji="0" lang="en-US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altLang="de-DE" sz="9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d. </a:t>
            </a:r>
            <a:r>
              <a:rPr kumimoji="0" lang="en-US" altLang="de-DE" sz="9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mRNA levels of VSMC</a:t>
            </a:r>
            <a:r>
              <a:rPr kumimoji="0" lang="en-US" altLang="de-DE" sz="90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derived from </a:t>
            </a:r>
            <a:r>
              <a:rPr kumimoji="0" lang="en-US" altLang="de-DE" sz="900" i="0" u="none" strike="noStrike" cap="none" normalizeH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AngII</a:t>
            </a:r>
            <a:r>
              <a:rPr kumimoji="0" lang="en-US" altLang="de-DE" sz="90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infused WT Bl6J ( n = 3 pools) and </a:t>
            </a:r>
            <a:r>
              <a:rPr kumimoji="0" lang="en-US" altLang="de-DE" sz="900" i="1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Aim2-/- </a:t>
            </a:r>
            <a:r>
              <a:rPr kumimoji="0" lang="en-US" altLang="de-DE" sz="90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(n = 3 pools) animals. </a:t>
            </a:r>
            <a:r>
              <a:rPr lang="en-US" sz="900" dirty="0"/>
              <a:t>). </a:t>
            </a:r>
            <a:r>
              <a:rPr lang="en-US" sz="900" dirty="0" err="1"/>
              <a:t>A.u</a:t>
            </a:r>
            <a:r>
              <a:rPr lang="en-US" sz="900" dirty="0"/>
              <a:t>. arbitrary unit;  relative expression of target gene was normalized against expression of housekeeping genes (</a:t>
            </a:r>
            <a:r>
              <a:rPr lang="en-US" sz="900" i="1" dirty="0" err="1"/>
              <a:t>Actb</a:t>
            </a:r>
            <a:r>
              <a:rPr lang="en-US" sz="900" i="1" dirty="0"/>
              <a:t>, </a:t>
            </a:r>
            <a:r>
              <a:rPr lang="en-US" sz="900" i="1" dirty="0" err="1"/>
              <a:t>Gapdh</a:t>
            </a:r>
            <a:r>
              <a:rPr lang="en-US" sz="900" i="1" dirty="0"/>
              <a:t> </a:t>
            </a:r>
            <a:r>
              <a:rPr lang="en-US" sz="900" dirty="0"/>
              <a:t>and </a:t>
            </a:r>
            <a:r>
              <a:rPr lang="en-US" sz="900" i="1" dirty="0"/>
              <a:t>B2m</a:t>
            </a:r>
            <a:r>
              <a:rPr lang="en-US" sz="900" dirty="0"/>
              <a:t>). </a:t>
            </a:r>
          </a:p>
        </p:txBody>
      </p:sp>
      <p:sp>
        <p:nvSpPr>
          <p:cNvPr id="14" name="Textfeld 19"/>
          <p:cNvSpPr txBox="1"/>
          <p:nvPr/>
        </p:nvSpPr>
        <p:spPr>
          <a:xfrm>
            <a:off x="283178" y="868908"/>
            <a:ext cx="266065" cy="2654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de-DE" sz="1400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a</a:t>
            </a:r>
            <a:endParaRPr lang="de-DE" sz="1200" dirty="0">
              <a:effectLst/>
              <a:latin typeface="Times New Roman"/>
              <a:ea typeface="Times New Roman"/>
            </a:endParaRPr>
          </a:p>
        </p:txBody>
      </p:sp>
      <p:sp>
        <p:nvSpPr>
          <p:cNvPr id="15" name="Textfeld 19"/>
          <p:cNvSpPr txBox="1"/>
          <p:nvPr/>
        </p:nvSpPr>
        <p:spPr>
          <a:xfrm>
            <a:off x="4945149" y="879311"/>
            <a:ext cx="266065" cy="2654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de-DE" sz="1400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c</a:t>
            </a:r>
            <a:endParaRPr lang="de-DE" sz="1200" dirty="0">
              <a:effectLst/>
              <a:latin typeface="Times New Roman"/>
              <a:ea typeface="Times New Roman"/>
            </a:endParaRPr>
          </a:p>
        </p:txBody>
      </p:sp>
      <p:grpSp>
        <p:nvGrpSpPr>
          <p:cNvPr id="16" name="Gruppieren 15"/>
          <p:cNvGrpSpPr/>
          <p:nvPr/>
        </p:nvGrpSpPr>
        <p:grpSpPr>
          <a:xfrm>
            <a:off x="548819" y="1140368"/>
            <a:ext cx="2676073" cy="1428407"/>
            <a:chOff x="6215317" y="529463"/>
            <a:chExt cx="2676073" cy="1428407"/>
          </a:xfrm>
        </p:grpSpPr>
        <p:sp>
          <p:nvSpPr>
            <p:cNvPr id="17" name="Textfeld 16"/>
            <p:cNvSpPr txBox="1"/>
            <p:nvPr/>
          </p:nvSpPr>
          <p:spPr>
            <a:xfrm>
              <a:off x="8214601" y="1434826"/>
              <a:ext cx="67678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/>
                <a:t>p16ink4A</a:t>
              </a:r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7002633" y="529463"/>
              <a:ext cx="86273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/>
                <a:t>Aorta + </a:t>
              </a:r>
              <a:r>
                <a:rPr lang="de-DE" sz="1000" dirty="0" err="1"/>
                <a:t>AngII</a:t>
              </a:r>
              <a:endParaRPr lang="de-DE" sz="1000" dirty="0"/>
            </a:p>
          </p:txBody>
        </p:sp>
        <p:sp>
          <p:nvSpPr>
            <p:cNvPr id="29" name="Textfeld 28"/>
            <p:cNvSpPr txBox="1"/>
            <p:nvPr/>
          </p:nvSpPr>
          <p:spPr>
            <a:xfrm rot="16200000">
              <a:off x="6388163" y="1011633"/>
              <a:ext cx="4475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/>
                <a:t>4751</a:t>
              </a:r>
            </a:p>
          </p:txBody>
        </p:sp>
        <p:sp>
          <p:nvSpPr>
            <p:cNvPr id="30" name="Textfeld 29"/>
            <p:cNvSpPr txBox="1"/>
            <p:nvPr/>
          </p:nvSpPr>
          <p:spPr>
            <a:xfrm rot="16200000">
              <a:off x="6597064" y="1011633"/>
              <a:ext cx="4475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/>
                <a:t>4743</a:t>
              </a:r>
            </a:p>
          </p:txBody>
        </p:sp>
        <p:sp>
          <p:nvSpPr>
            <p:cNvPr id="32" name="Textfeld 31"/>
            <p:cNvSpPr txBox="1"/>
            <p:nvPr/>
          </p:nvSpPr>
          <p:spPr>
            <a:xfrm rot="16200000">
              <a:off x="6819353" y="1011633"/>
              <a:ext cx="4475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/>
                <a:t>4746</a:t>
              </a:r>
            </a:p>
          </p:txBody>
        </p:sp>
        <p:sp>
          <p:nvSpPr>
            <p:cNvPr id="34" name="Textfeld 33"/>
            <p:cNvSpPr txBox="1"/>
            <p:nvPr/>
          </p:nvSpPr>
          <p:spPr>
            <a:xfrm rot="16200000">
              <a:off x="7008173" y="1011633"/>
              <a:ext cx="4475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/>
                <a:t>4745</a:t>
              </a:r>
            </a:p>
          </p:txBody>
        </p:sp>
        <p:sp>
          <p:nvSpPr>
            <p:cNvPr id="35" name="Textfeld 34"/>
            <p:cNvSpPr txBox="1"/>
            <p:nvPr/>
          </p:nvSpPr>
          <p:spPr>
            <a:xfrm rot="16200000">
              <a:off x="7463516" y="1033722"/>
              <a:ext cx="3818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/>
                <a:t>188</a:t>
              </a:r>
            </a:p>
          </p:txBody>
        </p:sp>
        <p:sp>
          <p:nvSpPr>
            <p:cNvPr id="36" name="Textfeld 35"/>
            <p:cNvSpPr txBox="1"/>
            <p:nvPr/>
          </p:nvSpPr>
          <p:spPr>
            <a:xfrm>
              <a:off x="6685889" y="720366"/>
              <a:ext cx="5966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/>
                <a:t>WT Bl6J</a:t>
              </a:r>
            </a:p>
          </p:txBody>
        </p:sp>
        <p:sp>
          <p:nvSpPr>
            <p:cNvPr id="37" name="Textfeld 36"/>
            <p:cNvSpPr txBox="1"/>
            <p:nvPr/>
          </p:nvSpPr>
          <p:spPr>
            <a:xfrm>
              <a:off x="7516822" y="720127"/>
              <a:ext cx="58221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/>
                <a:t>Aim2-/-</a:t>
              </a:r>
            </a:p>
          </p:txBody>
        </p:sp>
        <p:cxnSp>
          <p:nvCxnSpPr>
            <p:cNvPr id="38" name="Gerade Verbindung 37"/>
            <p:cNvCxnSpPr/>
            <p:nvPr/>
          </p:nvCxnSpPr>
          <p:spPr>
            <a:xfrm flipV="1">
              <a:off x="6578472" y="949313"/>
              <a:ext cx="736520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Gerade Verbindung 38"/>
            <p:cNvCxnSpPr/>
            <p:nvPr/>
          </p:nvCxnSpPr>
          <p:spPr>
            <a:xfrm>
              <a:off x="7453428" y="953813"/>
              <a:ext cx="69993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feld 39"/>
            <p:cNvSpPr txBox="1"/>
            <p:nvPr/>
          </p:nvSpPr>
          <p:spPr>
            <a:xfrm rot="16200000">
              <a:off x="7256034" y="1033722"/>
              <a:ext cx="3818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/>
                <a:t>182</a:t>
              </a:r>
            </a:p>
          </p:txBody>
        </p:sp>
        <p:sp>
          <p:nvSpPr>
            <p:cNvPr id="41" name="Textfeld 40"/>
            <p:cNvSpPr txBox="1"/>
            <p:nvPr/>
          </p:nvSpPr>
          <p:spPr>
            <a:xfrm rot="16200000">
              <a:off x="7682436" y="1033722"/>
              <a:ext cx="3818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/>
                <a:t>202</a:t>
              </a:r>
            </a:p>
          </p:txBody>
        </p:sp>
        <p:sp>
          <p:nvSpPr>
            <p:cNvPr id="42" name="Textfeld 41"/>
            <p:cNvSpPr txBox="1"/>
            <p:nvPr/>
          </p:nvSpPr>
          <p:spPr>
            <a:xfrm rot="16200000">
              <a:off x="7882124" y="1020480"/>
              <a:ext cx="3818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/>
                <a:t>191</a:t>
              </a:r>
            </a:p>
          </p:txBody>
        </p:sp>
        <p:cxnSp>
          <p:nvCxnSpPr>
            <p:cNvPr id="43" name="Gerade Verbindung 42"/>
            <p:cNvCxnSpPr/>
            <p:nvPr/>
          </p:nvCxnSpPr>
          <p:spPr>
            <a:xfrm>
              <a:off x="6578472" y="747046"/>
              <a:ext cx="159099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4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5511" y="1438526"/>
              <a:ext cx="1703056" cy="222694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5" name="Textfeld 44"/>
            <p:cNvSpPr txBox="1"/>
            <p:nvPr/>
          </p:nvSpPr>
          <p:spPr>
            <a:xfrm>
              <a:off x="6215317" y="1243772"/>
              <a:ext cx="3321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000" dirty="0"/>
                <a:t>AA</a:t>
              </a:r>
            </a:p>
          </p:txBody>
        </p:sp>
        <p:sp>
          <p:nvSpPr>
            <p:cNvPr id="46" name="Textfeld 45"/>
            <p:cNvSpPr txBox="1"/>
            <p:nvPr/>
          </p:nvSpPr>
          <p:spPr>
            <a:xfrm>
              <a:off x="6524523" y="1212739"/>
              <a:ext cx="172675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/>
                <a:t>-     +     +     -      -      -       -      -</a:t>
              </a:r>
            </a:p>
          </p:txBody>
        </p:sp>
        <p:sp>
          <p:nvSpPr>
            <p:cNvPr id="47" name="Textfeld 46"/>
            <p:cNvSpPr txBox="1"/>
            <p:nvPr/>
          </p:nvSpPr>
          <p:spPr>
            <a:xfrm>
              <a:off x="8214601" y="1711649"/>
              <a:ext cx="5998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err="1"/>
                <a:t>Vinculin</a:t>
              </a:r>
              <a:endParaRPr lang="de-DE" sz="1000" dirty="0"/>
            </a:p>
          </p:txBody>
        </p:sp>
        <p:pic>
          <p:nvPicPr>
            <p:cNvPr id="48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01778" y="1736972"/>
              <a:ext cx="1716789" cy="208959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" name="Gruppieren 1"/>
          <p:cNvGrpSpPr/>
          <p:nvPr/>
        </p:nvGrpSpPr>
        <p:grpSpPr>
          <a:xfrm>
            <a:off x="3333439" y="1116515"/>
            <a:ext cx="1466669" cy="1591870"/>
            <a:chOff x="4319363" y="1100613"/>
            <a:chExt cx="1466669" cy="1591870"/>
          </a:xfrm>
        </p:grpSpPr>
        <p:graphicFrame>
          <p:nvGraphicFramePr>
            <p:cNvPr id="50" name="Diagramm 4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785942153"/>
                </p:ext>
              </p:extLst>
            </p:nvPr>
          </p:nvGraphicFramePr>
          <p:xfrm>
            <a:off x="4319363" y="1140368"/>
            <a:ext cx="1466669" cy="155211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cxnSp>
          <p:nvCxnSpPr>
            <p:cNvPr id="51" name="Gerade Verbindung 50"/>
            <p:cNvCxnSpPr/>
            <p:nvPr/>
          </p:nvCxnSpPr>
          <p:spPr>
            <a:xfrm>
              <a:off x="5199576" y="1281193"/>
              <a:ext cx="341899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feld 51"/>
            <p:cNvSpPr txBox="1"/>
            <p:nvPr/>
          </p:nvSpPr>
          <p:spPr>
            <a:xfrm>
              <a:off x="5191720" y="1100613"/>
              <a:ext cx="377026" cy="2806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/>
                <a:t>***</a:t>
              </a:r>
            </a:p>
          </p:txBody>
        </p:sp>
      </p:grpSp>
      <p:sp>
        <p:nvSpPr>
          <p:cNvPr id="53" name="Textfeld 19"/>
          <p:cNvSpPr txBox="1"/>
          <p:nvPr/>
        </p:nvSpPr>
        <p:spPr>
          <a:xfrm>
            <a:off x="3139560" y="884810"/>
            <a:ext cx="266065" cy="2654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de-DE" sz="1400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b</a:t>
            </a:r>
            <a:endParaRPr lang="de-DE" sz="1200" dirty="0">
              <a:effectLst/>
              <a:latin typeface="Times New Roman"/>
              <a:ea typeface="Times New Roman"/>
            </a:endParaRPr>
          </a:p>
        </p:txBody>
      </p:sp>
      <p:graphicFrame>
        <p:nvGraphicFramePr>
          <p:cNvPr id="54" name="Diagramm 5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8580080"/>
              </p:ext>
            </p:extLst>
          </p:nvPr>
        </p:nvGraphicFramePr>
        <p:xfrm>
          <a:off x="612851" y="3561548"/>
          <a:ext cx="1420187" cy="17610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56" name="Textfeld 19"/>
          <p:cNvSpPr txBox="1"/>
          <p:nvPr/>
        </p:nvSpPr>
        <p:spPr>
          <a:xfrm>
            <a:off x="351142" y="3400879"/>
            <a:ext cx="266065" cy="2654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de-DE" sz="1400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d</a:t>
            </a:r>
            <a:endParaRPr lang="de-DE" sz="1200" dirty="0">
              <a:effectLst/>
              <a:latin typeface="Times New Roman"/>
              <a:ea typeface="Times New Roman"/>
            </a:endParaRPr>
          </a:p>
        </p:txBody>
      </p:sp>
      <p:graphicFrame>
        <p:nvGraphicFramePr>
          <p:cNvPr id="55" name="Diagramm 5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1595952"/>
              </p:ext>
            </p:extLst>
          </p:nvPr>
        </p:nvGraphicFramePr>
        <p:xfrm>
          <a:off x="2212150" y="3547888"/>
          <a:ext cx="1433199" cy="17747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57" name="Textfeld 56"/>
          <p:cNvSpPr txBox="1"/>
          <p:nvPr/>
        </p:nvSpPr>
        <p:spPr>
          <a:xfrm>
            <a:off x="2970377" y="4085050"/>
            <a:ext cx="3658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err="1"/>
              <a:t>n.s</a:t>
            </a:r>
            <a:r>
              <a:rPr lang="de-DE" sz="1000" dirty="0"/>
              <a:t>.</a:t>
            </a:r>
          </a:p>
        </p:txBody>
      </p:sp>
      <p:sp>
        <p:nvSpPr>
          <p:cNvPr id="58" name="Textfeld 57"/>
          <p:cNvSpPr txBox="1"/>
          <p:nvPr/>
        </p:nvSpPr>
        <p:spPr>
          <a:xfrm>
            <a:off x="1393368" y="3993917"/>
            <a:ext cx="3658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err="1"/>
              <a:t>n.s</a:t>
            </a:r>
            <a:r>
              <a:rPr lang="de-DE" sz="1000" dirty="0"/>
              <a:t>.</a:t>
            </a:r>
          </a:p>
        </p:txBody>
      </p:sp>
      <p:cxnSp>
        <p:nvCxnSpPr>
          <p:cNvPr id="59" name="Gerade Verbindung 58"/>
          <p:cNvCxnSpPr/>
          <p:nvPr/>
        </p:nvCxnSpPr>
        <p:spPr>
          <a:xfrm>
            <a:off x="1401373" y="4222315"/>
            <a:ext cx="341899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59"/>
          <p:cNvCxnSpPr/>
          <p:nvPr/>
        </p:nvCxnSpPr>
        <p:spPr>
          <a:xfrm>
            <a:off x="2982331" y="4311968"/>
            <a:ext cx="341899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1" name="Diagramm 6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6916308"/>
              </p:ext>
            </p:extLst>
          </p:nvPr>
        </p:nvGraphicFramePr>
        <p:xfrm>
          <a:off x="3824461" y="3533594"/>
          <a:ext cx="1504220" cy="17890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62" name="Diagramm 6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7433133"/>
              </p:ext>
            </p:extLst>
          </p:nvPr>
        </p:nvGraphicFramePr>
        <p:xfrm>
          <a:off x="5507793" y="3506817"/>
          <a:ext cx="1444597" cy="18158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63" name="Diagramm 6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7323937"/>
              </p:ext>
            </p:extLst>
          </p:nvPr>
        </p:nvGraphicFramePr>
        <p:xfrm>
          <a:off x="7131502" y="3506817"/>
          <a:ext cx="1463856" cy="18158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64" name="Textfeld 63"/>
          <p:cNvSpPr txBox="1"/>
          <p:nvPr/>
        </p:nvSpPr>
        <p:spPr>
          <a:xfrm>
            <a:off x="4579404" y="3872903"/>
            <a:ext cx="3658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err="1"/>
              <a:t>n.s</a:t>
            </a:r>
            <a:r>
              <a:rPr lang="de-DE" sz="1000" dirty="0"/>
              <a:t>.</a:t>
            </a:r>
          </a:p>
        </p:txBody>
      </p:sp>
      <p:cxnSp>
        <p:nvCxnSpPr>
          <p:cNvPr id="65" name="Gerade Verbindung 64"/>
          <p:cNvCxnSpPr/>
          <p:nvPr/>
        </p:nvCxnSpPr>
        <p:spPr>
          <a:xfrm>
            <a:off x="4591358" y="4147527"/>
            <a:ext cx="341899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feld 65"/>
          <p:cNvSpPr txBox="1"/>
          <p:nvPr/>
        </p:nvSpPr>
        <p:spPr>
          <a:xfrm>
            <a:off x="6329691" y="3741691"/>
            <a:ext cx="3658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err="1"/>
              <a:t>n.s</a:t>
            </a:r>
            <a:r>
              <a:rPr lang="de-DE" sz="1000" dirty="0"/>
              <a:t>.</a:t>
            </a:r>
          </a:p>
        </p:txBody>
      </p:sp>
      <p:cxnSp>
        <p:nvCxnSpPr>
          <p:cNvPr id="67" name="Gerade Verbindung 66"/>
          <p:cNvCxnSpPr/>
          <p:nvPr/>
        </p:nvCxnSpPr>
        <p:spPr>
          <a:xfrm>
            <a:off x="6341645" y="3968609"/>
            <a:ext cx="341899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feld 67"/>
          <p:cNvSpPr txBox="1"/>
          <p:nvPr/>
        </p:nvSpPr>
        <p:spPr>
          <a:xfrm>
            <a:off x="7944383" y="3767270"/>
            <a:ext cx="3658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err="1"/>
              <a:t>n.s</a:t>
            </a:r>
            <a:r>
              <a:rPr lang="de-DE" sz="1000" dirty="0"/>
              <a:t>.</a:t>
            </a:r>
          </a:p>
        </p:txBody>
      </p:sp>
      <p:cxnSp>
        <p:nvCxnSpPr>
          <p:cNvPr id="69" name="Gerade Verbindung 68"/>
          <p:cNvCxnSpPr/>
          <p:nvPr/>
        </p:nvCxnSpPr>
        <p:spPr>
          <a:xfrm>
            <a:off x="7956337" y="3978286"/>
            <a:ext cx="341899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1904631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975</Words>
  <Application>Microsoft Office PowerPoint</Application>
  <PresentationFormat>Bildschirmpräsentation (4:3)</PresentationFormat>
  <Paragraphs>158</Paragraphs>
  <Slides>7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2" baseType="lpstr">
      <vt:lpstr>Arial</vt:lpstr>
      <vt:lpstr>Calibri</vt:lpstr>
      <vt:lpstr>Times New Roman</vt:lpstr>
      <vt:lpstr>Larissa</vt:lpstr>
      <vt:lpstr>Prism 8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Universitätsklinikum Heidelberg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Dihlmann, Susanne</dc:creator>
  <cp:lastModifiedBy>Dihlmann, Susanne</cp:lastModifiedBy>
  <cp:revision>229</cp:revision>
  <cp:lastPrinted>2020-08-17T13:52:54Z</cp:lastPrinted>
  <dcterms:created xsi:type="dcterms:W3CDTF">2019-09-03T11:44:56Z</dcterms:created>
  <dcterms:modified xsi:type="dcterms:W3CDTF">2020-08-31T13:35:02Z</dcterms:modified>
</cp:coreProperties>
</file>