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65" r:id="rId6"/>
    <p:sldId id="264" r:id="rId7"/>
    <p:sldId id="263" r:id="rId8"/>
    <p:sldId id="268" r:id="rId9"/>
    <p:sldId id="262" r:id="rId10"/>
    <p:sldId id="266" r:id="rId11"/>
    <p:sldId id="267" r:id="rId12"/>
    <p:sldId id="269" r:id="rId13"/>
    <p:sldId id="270" r:id="rId14"/>
    <p:sldId id="261" r:id="rId15"/>
    <p:sldId id="260" r:id="rId16"/>
    <p:sldId id="25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77" autoAdjust="0"/>
    <p:restoredTop sz="94660"/>
  </p:normalViewPr>
  <p:slideViewPr>
    <p:cSldViewPr snapToGrid="0">
      <p:cViewPr>
        <p:scale>
          <a:sx n="73" d="100"/>
          <a:sy n="73" d="100"/>
        </p:scale>
        <p:origin x="-58" y="-20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564FE5-C5F3-4DDE-B716-7589B5AB450D}"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n-US"/>
        </a:p>
      </dgm:t>
    </dgm:pt>
    <dgm:pt modelId="{61E99AAE-B238-4ED5-8A9F-523F3E10C77B}">
      <dgm:prSet/>
      <dgm:spPr/>
      <dgm:t>
        <a:bodyPr/>
        <a:lstStyle/>
        <a:p>
          <a:r>
            <a:rPr lang="en-GB" b="0" i="0"/>
            <a:t>Why not join the debate on this article through our correspondence section?</a:t>
          </a:r>
          <a:endParaRPr lang="en-US"/>
        </a:p>
      </dgm:t>
    </dgm:pt>
    <dgm:pt modelId="{1A5D4170-2C20-4217-A4B3-7B7DCB584DBA}" type="parTrans" cxnId="{0B81098D-A235-4DC9-B5DC-DB49F316A2C4}">
      <dgm:prSet/>
      <dgm:spPr/>
      <dgm:t>
        <a:bodyPr/>
        <a:lstStyle/>
        <a:p>
          <a:endParaRPr lang="en-US"/>
        </a:p>
      </dgm:t>
    </dgm:pt>
    <dgm:pt modelId="{3AACFCFB-F160-49A7-9561-301ED8744C45}" type="sibTrans" cxnId="{0B81098D-A235-4DC9-B5DC-DB49F316A2C4}">
      <dgm:prSet/>
      <dgm:spPr/>
      <dgm:t>
        <a:bodyPr/>
        <a:lstStyle/>
        <a:p>
          <a:endParaRPr lang="en-US"/>
        </a:p>
      </dgm:t>
    </dgm:pt>
    <dgm:pt modelId="{539475C9-3169-4CB8-A6A8-ADB67562A8B1}">
      <dgm:prSet/>
      <dgm:spPr/>
      <dgm:t>
        <a:bodyPr/>
        <a:lstStyle/>
        <a:p>
          <a:r>
            <a:rPr lang="en-GB" b="0" i="0"/>
            <a:t>Rapid responses should not exceed 350 words, four references and one figure</a:t>
          </a:r>
          <a:endParaRPr lang="en-US"/>
        </a:p>
      </dgm:t>
    </dgm:pt>
    <dgm:pt modelId="{45A4D85C-557D-4C06-8A03-B35851AFB3AF}" type="parTrans" cxnId="{15406EF0-D75E-4E38-9E09-585BE657C079}">
      <dgm:prSet/>
      <dgm:spPr/>
      <dgm:t>
        <a:bodyPr/>
        <a:lstStyle/>
        <a:p>
          <a:endParaRPr lang="en-US"/>
        </a:p>
      </dgm:t>
    </dgm:pt>
    <dgm:pt modelId="{A4CD5933-E70C-4FB9-AE24-6162366D0C48}" type="sibTrans" cxnId="{15406EF0-D75E-4E38-9E09-585BE657C079}">
      <dgm:prSet/>
      <dgm:spPr/>
      <dgm:t>
        <a:bodyPr/>
        <a:lstStyle/>
        <a:p>
          <a:endParaRPr lang="en-US"/>
        </a:p>
      </dgm:t>
    </dgm:pt>
    <dgm:pt modelId="{46B07E58-C236-4FAA-AC3F-AB1CA4C13F2E}">
      <dgm:prSet/>
      <dgm:spPr/>
      <dgm:t>
        <a:bodyPr/>
        <a:lstStyle/>
        <a:p>
          <a:r>
            <a:rPr lang="en-GB" b="0" i="0" dirty="0"/>
            <a:t>Further details can be found on the BJD website</a:t>
          </a:r>
          <a:endParaRPr lang="en-US" dirty="0"/>
        </a:p>
      </dgm:t>
    </dgm:pt>
    <dgm:pt modelId="{F51FB381-54C7-46C2-BC29-44E50CACC9AF}" type="parTrans" cxnId="{78B76F46-9E8D-44DF-8880-242DA37603AF}">
      <dgm:prSet/>
      <dgm:spPr/>
      <dgm:t>
        <a:bodyPr/>
        <a:lstStyle/>
        <a:p>
          <a:endParaRPr lang="en-US"/>
        </a:p>
      </dgm:t>
    </dgm:pt>
    <dgm:pt modelId="{406DC4D2-F9AA-4B37-9885-54EE54374DF7}" type="sibTrans" cxnId="{78B76F46-9E8D-44DF-8880-242DA37603AF}">
      <dgm:prSet/>
      <dgm:spPr/>
      <dgm:t>
        <a:bodyPr/>
        <a:lstStyle/>
        <a:p>
          <a:endParaRPr lang="en-US"/>
        </a:p>
      </dgm:t>
    </dgm:pt>
    <dgm:pt modelId="{39600F07-E099-44DF-8038-130E16555F67}" type="pres">
      <dgm:prSet presAssocID="{DB564FE5-C5F3-4DDE-B716-7589B5AB450D}" presName="hierChild1" presStyleCnt="0">
        <dgm:presLayoutVars>
          <dgm:chPref val="1"/>
          <dgm:dir/>
          <dgm:animOne val="branch"/>
          <dgm:animLvl val="lvl"/>
          <dgm:resizeHandles/>
        </dgm:presLayoutVars>
      </dgm:prSet>
      <dgm:spPr/>
      <dgm:t>
        <a:bodyPr/>
        <a:lstStyle/>
        <a:p>
          <a:endParaRPr lang="en-GB"/>
        </a:p>
      </dgm:t>
    </dgm:pt>
    <dgm:pt modelId="{3271F11E-5790-4188-ACDC-A1E3A7D7F929}" type="pres">
      <dgm:prSet presAssocID="{61E99AAE-B238-4ED5-8A9F-523F3E10C77B}" presName="hierRoot1" presStyleCnt="0"/>
      <dgm:spPr/>
    </dgm:pt>
    <dgm:pt modelId="{E62DDCA2-82F2-4F7D-9E49-051D1CCDFB97}" type="pres">
      <dgm:prSet presAssocID="{61E99AAE-B238-4ED5-8A9F-523F3E10C77B}" presName="composite" presStyleCnt="0"/>
      <dgm:spPr/>
    </dgm:pt>
    <dgm:pt modelId="{6F589EF0-CC18-4F1D-A021-85D6B51A70C5}" type="pres">
      <dgm:prSet presAssocID="{61E99AAE-B238-4ED5-8A9F-523F3E10C77B}" presName="background" presStyleLbl="node0" presStyleIdx="0" presStyleCnt="3"/>
      <dgm:spPr/>
    </dgm:pt>
    <dgm:pt modelId="{4BB1EFC5-3D0B-4721-8059-C74943CCEA04}" type="pres">
      <dgm:prSet presAssocID="{61E99AAE-B238-4ED5-8A9F-523F3E10C77B}" presName="text" presStyleLbl="fgAcc0" presStyleIdx="0" presStyleCnt="3">
        <dgm:presLayoutVars>
          <dgm:chPref val="3"/>
        </dgm:presLayoutVars>
      </dgm:prSet>
      <dgm:spPr/>
      <dgm:t>
        <a:bodyPr/>
        <a:lstStyle/>
        <a:p>
          <a:endParaRPr lang="en-GB"/>
        </a:p>
      </dgm:t>
    </dgm:pt>
    <dgm:pt modelId="{A1665351-EEEB-4428-B898-EC484E972D23}" type="pres">
      <dgm:prSet presAssocID="{61E99AAE-B238-4ED5-8A9F-523F3E10C77B}" presName="hierChild2" presStyleCnt="0"/>
      <dgm:spPr/>
    </dgm:pt>
    <dgm:pt modelId="{4A4080DE-DF1C-4CBE-9AE8-FE52D0F5FA6A}" type="pres">
      <dgm:prSet presAssocID="{539475C9-3169-4CB8-A6A8-ADB67562A8B1}" presName="hierRoot1" presStyleCnt="0"/>
      <dgm:spPr/>
    </dgm:pt>
    <dgm:pt modelId="{AF0E0334-1640-402A-B88D-F41155B90513}" type="pres">
      <dgm:prSet presAssocID="{539475C9-3169-4CB8-A6A8-ADB67562A8B1}" presName="composite" presStyleCnt="0"/>
      <dgm:spPr/>
    </dgm:pt>
    <dgm:pt modelId="{AB583545-4501-4E3B-844F-FF50758E8240}" type="pres">
      <dgm:prSet presAssocID="{539475C9-3169-4CB8-A6A8-ADB67562A8B1}" presName="background" presStyleLbl="node0" presStyleIdx="1" presStyleCnt="3"/>
      <dgm:spPr/>
    </dgm:pt>
    <dgm:pt modelId="{4DFF7487-D8AE-46CD-898D-64C26E302513}" type="pres">
      <dgm:prSet presAssocID="{539475C9-3169-4CB8-A6A8-ADB67562A8B1}" presName="text" presStyleLbl="fgAcc0" presStyleIdx="1" presStyleCnt="3">
        <dgm:presLayoutVars>
          <dgm:chPref val="3"/>
        </dgm:presLayoutVars>
      </dgm:prSet>
      <dgm:spPr/>
      <dgm:t>
        <a:bodyPr/>
        <a:lstStyle/>
        <a:p>
          <a:endParaRPr lang="en-GB"/>
        </a:p>
      </dgm:t>
    </dgm:pt>
    <dgm:pt modelId="{8B6A0F1B-FB1D-4AD5-9859-B20331C5881D}" type="pres">
      <dgm:prSet presAssocID="{539475C9-3169-4CB8-A6A8-ADB67562A8B1}" presName="hierChild2" presStyleCnt="0"/>
      <dgm:spPr/>
    </dgm:pt>
    <dgm:pt modelId="{CF881F19-6FCD-4636-8CBA-705E368CF5DF}" type="pres">
      <dgm:prSet presAssocID="{46B07E58-C236-4FAA-AC3F-AB1CA4C13F2E}" presName="hierRoot1" presStyleCnt="0"/>
      <dgm:spPr/>
    </dgm:pt>
    <dgm:pt modelId="{F8169D2B-CC0F-4925-BA20-95490413367B}" type="pres">
      <dgm:prSet presAssocID="{46B07E58-C236-4FAA-AC3F-AB1CA4C13F2E}" presName="composite" presStyleCnt="0"/>
      <dgm:spPr/>
    </dgm:pt>
    <dgm:pt modelId="{2B7A7F20-121A-4E84-948C-0E406B9D1E2B}" type="pres">
      <dgm:prSet presAssocID="{46B07E58-C236-4FAA-AC3F-AB1CA4C13F2E}" presName="background" presStyleLbl="node0" presStyleIdx="2" presStyleCnt="3"/>
      <dgm:spPr/>
    </dgm:pt>
    <dgm:pt modelId="{202A4A0E-E77C-4070-8FDB-D680624066A8}" type="pres">
      <dgm:prSet presAssocID="{46B07E58-C236-4FAA-AC3F-AB1CA4C13F2E}" presName="text" presStyleLbl="fgAcc0" presStyleIdx="2" presStyleCnt="3">
        <dgm:presLayoutVars>
          <dgm:chPref val="3"/>
        </dgm:presLayoutVars>
      </dgm:prSet>
      <dgm:spPr/>
      <dgm:t>
        <a:bodyPr/>
        <a:lstStyle/>
        <a:p>
          <a:endParaRPr lang="en-GB"/>
        </a:p>
      </dgm:t>
    </dgm:pt>
    <dgm:pt modelId="{ED20567B-BB1A-44D2-AA5E-9F2BAD9A7C94}" type="pres">
      <dgm:prSet presAssocID="{46B07E58-C236-4FAA-AC3F-AB1CA4C13F2E}" presName="hierChild2" presStyleCnt="0"/>
      <dgm:spPr/>
    </dgm:pt>
  </dgm:ptLst>
  <dgm:cxnLst>
    <dgm:cxn modelId="{56D36538-3616-4027-98BF-D3AFDDED460E}" type="presOf" srcId="{46B07E58-C236-4FAA-AC3F-AB1CA4C13F2E}" destId="{202A4A0E-E77C-4070-8FDB-D680624066A8}" srcOrd="0" destOrd="0" presId="urn:microsoft.com/office/officeart/2005/8/layout/hierarchy1"/>
    <dgm:cxn modelId="{78B76F46-9E8D-44DF-8880-242DA37603AF}" srcId="{DB564FE5-C5F3-4DDE-B716-7589B5AB450D}" destId="{46B07E58-C236-4FAA-AC3F-AB1CA4C13F2E}" srcOrd="2" destOrd="0" parTransId="{F51FB381-54C7-46C2-BC29-44E50CACC9AF}" sibTransId="{406DC4D2-F9AA-4B37-9885-54EE54374DF7}"/>
    <dgm:cxn modelId="{DB0A669C-A87E-4648-A535-E5893C24890F}" type="presOf" srcId="{DB564FE5-C5F3-4DDE-B716-7589B5AB450D}" destId="{39600F07-E099-44DF-8038-130E16555F67}" srcOrd="0" destOrd="0" presId="urn:microsoft.com/office/officeart/2005/8/layout/hierarchy1"/>
    <dgm:cxn modelId="{15406EF0-D75E-4E38-9E09-585BE657C079}" srcId="{DB564FE5-C5F3-4DDE-B716-7589B5AB450D}" destId="{539475C9-3169-4CB8-A6A8-ADB67562A8B1}" srcOrd="1" destOrd="0" parTransId="{45A4D85C-557D-4C06-8A03-B35851AFB3AF}" sibTransId="{A4CD5933-E70C-4FB9-AE24-6162366D0C48}"/>
    <dgm:cxn modelId="{2BE81D58-CAD8-4FF9-B8EF-6E6862A4E8A9}" type="presOf" srcId="{539475C9-3169-4CB8-A6A8-ADB67562A8B1}" destId="{4DFF7487-D8AE-46CD-898D-64C26E302513}" srcOrd="0" destOrd="0" presId="urn:microsoft.com/office/officeart/2005/8/layout/hierarchy1"/>
    <dgm:cxn modelId="{0B81098D-A235-4DC9-B5DC-DB49F316A2C4}" srcId="{DB564FE5-C5F3-4DDE-B716-7589B5AB450D}" destId="{61E99AAE-B238-4ED5-8A9F-523F3E10C77B}" srcOrd="0" destOrd="0" parTransId="{1A5D4170-2C20-4217-A4B3-7B7DCB584DBA}" sibTransId="{3AACFCFB-F160-49A7-9561-301ED8744C45}"/>
    <dgm:cxn modelId="{CCF34ECA-76CC-4001-81E6-7DAA73F8504E}" type="presOf" srcId="{61E99AAE-B238-4ED5-8A9F-523F3E10C77B}" destId="{4BB1EFC5-3D0B-4721-8059-C74943CCEA04}" srcOrd="0" destOrd="0" presId="urn:microsoft.com/office/officeart/2005/8/layout/hierarchy1"/>
    <dgm:cxn modelId="{BDC6D846-5293-41DB-B19C-942E77880814}" type="presParOf" srcId="{39600F07-E099-44DF-8038-130E16555F67}" destId="{3271F11E-5790-4188-ACDC-A1E3A7D7F929}" srcOrd="0" destOrd="0" presId="urn:microsoft.com/office/officeart/2005/8/layout/hierarchy1"/>
    <dgm:cxn modelId="{E29FC63F-C87E-4F92-8832-BC0353C4D1E6}" type="presParOf" srcId="{3271F11E-5790-4188-ACDC-A1E3A7D7F929}" destId="{E62DDCA2-82F2-4F7D-9E49-051D1CCDFB97}" srcOrd="0" destOrd="0" presId="urn:microsoft.com/office/officeart/2005/8/layout/hierarchy1"/>
    <dgm:cxn modelId="{8CD72200-A718-4C75-B3DD-9FBE549FAC64}" type="presParOf" srcId="{E62DDCA2-82F2-4F7D-9E49-051D1CCDFB97}" destId="{6F589EF0-CC18-4F1D-A021-85D6B51A70C5}" srcOrd="0" destOrd="0" presId="urn:microsoft.com/office/officeart/2005/8/layout/hierarchy1"/>
    <dgm:cxn modelId="{1C52437B-966C-4D2A-B39B-43F84AB143EF}" type="presParOf" srcId="{E62DDCA2-82F2-4F7D-9E49-051D1CCDFB97}" destId="{4BB1EFC5-3D0B-4721-8059-C74943CCEA04}" srcOrd="1" destOrd="0" presId="urn:microsoft.com/office/officeart/2005/8/layout/hierarchy1"/>
    <dgm:cxn modelId="{E8271D22-70A0-4B35-836F-CC84E0ABD167}" type="presParOf" srcId="{3271F11E-5790-4188-ACDC-A1E3A7D7F929}" destId="{A1665351-EEEB-4428-B898-EC484E972D23}" srcOrd="1" destOrd="0" presId="urn:microsoft.com/office/officeart/2005/8/layout/hierarchy1"/>
    <dgm:cxn modelId="{0BC397AF-099A-4A09-98F9-98C8465FAF13}" type="presParOf" srcId="{39600F07-E099-44DF-8038-130E16555F67}" destId="{4A4080DE-DF1C-4CBE-9AE8-FE52D0F5FA6A}" srcOrd="1" destOrd="0" presId="urn:microsoft.com/office/officeart/2005/8/layout/hierarchy1"/>
    <dgm:cxn modelId="{D6446B66-B3E5-4AA4-AA7C-6105C34BD147}" type="presParOf" srcId="{4A4080DE-DF1C-4CBE-9AE8-FE52D0F5FA6A}" destId="{AF0E0334-1640-402A-B88D-F41155B90513}" srcOrd="0" destOrd="0" presId="urn:microsoft.com/office/officeart/2005/8/layout/hierarchy1"/>
    <dgm:cxn modelId="{8D191180-6EB3-400D-9E6F-2B11FF57D452}" type="presParOf" srcId="{AF0E0334-1640-402A-B88D-F41155B90513}" destId="{AB583545-4501-4E3B-844F-FF50758E8240}" srcOrd="0" destOrd="0" presId="urn:microsoft.com/office/officeart/2005/8/layout/hierarchy1"/>
    <dgm:cxn modelId="{27270FAE-E9B0-4FC7-9403-EB831F8BD6A7}" type="presParOf" srcId="{AF0E0334-1640-402A-B88D-F41155B90513}" destId="{4DFF7487-D8AE-46CD-898D-64C26E302513}" srcOrd="1" destOrd="0" presId="urn:microsoft.com/office/officeart/2005/8/layout/hierarchy1"/>
    <dgm:cxn modelId="{0D9238F4-4FC1-45F6-BF50-6998A1747093}" type="presParOf" srcId="{4A4080DE-DF1C-4CBE-9AE8-FE52D0F5FA6A}" destId="{8B6A0F1B-FB1D-4AD5-9859-B20331C5881D}" srcOrd="1" destOrd="0" presId="urn:microsoft.com/office/officeart/2005/8/layout/hierarchy1"/>
    <dgm:cxn modelId="{A2AE8E52-3545-4304-9D00-2A91E235C882}" type="presParOf" srcId="{39600F07-E099-44DF-8038-130E16555F67}" destId="{CF881F19-6FCD-4636-8CBA-705E368CF5DF}" srcOrd="2" destOrd="0" presId="urn:microsoft.com/office/officeart/2005/8/layout/hierarchy1"/>
    <dgm:cxn modelId="{AC8C9347-901C-49DD-AB92-D6F19D284712}" type="presParOf" srcId="{CF881F19-6FCD-4636-8CBA-705E368CF5DF}" destId="{F8169D2B-CC0F-4925-BA20-95490413367B}" srcOrd="0" destOrd="0" presId="urn:microsoft.com/office/officeart/2005/8/layout/hierarchy1"/>
    <dgm:cxn modelId="{C6AB3353-90C1-4F80-917D-D677262370BE}" type="presParOf" srcId="{F8169D2B-CC0F-4925-BA20-95490413367B}" destId="{2B7A7F20-121A-4E84-948C-0E406B9D1E2B}" srcOrd="0" destOrd="0" presId="urn:microsoft.com/office/officeart/2005/8/layout/hierarchy1"/>
    <dgm:cxn modelId="{99907AFF-DA08-4FFB-A189-CF0197F72374}" type="presParOf" srcId="{F8169D2B-CC0F-4925-BA20-95490413367B}" destId="{202A4A0E-E77C-4070-8FDB-D680624066A8}" srcOrd="1" destOrd="0" presId="urn:microsoft.com/office/officeart/2005/8/layout/hierarchy1"/>
    <dgm:cxn modelId="{8A3092E9-7BCF-437F-9193-E81999F27042}" type="presParOf" srcId="{CF881F19-6FCD-4636-8CBA-705E368CF5DF}" destId="{ED20567B-BB1A-44D2-AA5E-9F2BAD9A7C9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589EF0-CC18-4F1D-A021-85D6B51A70C5}">
      <dsp:nvSpPr>
        <dsp:cNvPr id="0" name=""/>
        <dsp:cNvSpPr/>
      </dsp:nvSpPr>
      <dsp:spPr>
        <a:xfrm>
          <a:off x="0" y="1364175"/>
          <a:ext cx="3092223" cy="1963561"/>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B1EFC5-3D0B-4721-8059-C74943CCEA04}">
      <dsp:nvSpPr>
        <dsp:cNvPr id="0" name=""/>
        <dsp:cNvSpPr/>
      </dsp:nvSpPr>
      <dsp:spPr>
        <a:xfrm>
          <a:off x="343580" y="1690576"/>
          <a:ext cx="3092223" cy="1963561"/>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b="0" i="0" kern="1200"/>
            <a:t>Why not join the debate on this article through our correspondence section?</a:t>
          </a:r>
          <a:endParaRPr lang="en-US" sz="2300" kern="1200"/>
        </a:p>
      </dsp:txBody>
      <dsp:txXfrm>
        <a:off x="401091" y="1748087"/>
        <a:ext cx="2977201" cy="1848539"/>
      </dsp:txXfrm>
    </dsp:sp>
    <dsp:sp modelId="{AB583545-4501-4E3B-844F-FF50758E8240}">
      <dsp:nvSpPr>
        <dsp:cNvPr id="0" name=""/>
        <dsp:cNvSpPr/>
      </dsp:nvSpPr>
      <dsp:spPr>
        <a:xfrm>
          <a:off x="3779384" y="1364175"/>
          <a:ext cx="3092223" cy="1963561"/>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FF7487-D8AE-46CD-898D-64C26E302513}">
      <dsp:nvSpPr>
        <dsp:cNvPr id="0" name=""/>
        <dsp:cNvSpPr/>
      </dsp:nvSpPr>
      <dsp:spPr>
        <a:xfrm>
          <a:off x="4122964" y="1690576"/>
          <a:ext cx="3092223" cy="1963561"/>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b="0" i="0" kern="1200"/>
            <a:t>Rapid responses should not exceed 350 words, four references and one figure</a:t>
          </a:r>
          <a:endParaRPr lang="en-US" sz="2300" kern="1200"/>
        </a:p>
      </dsp:txBody>
      <dsp:txXfrm>
        <a:off x="4180475" y="1748087"/>
        <a:ext cx="2977201" cy="1848539"/>
      </dsp:txXfrm>
    </dsp:sp>
    <dsp:sp modelId="{2B7A7F20-121A-4E84-948C-0E406B9D1E2B}">
      <dsp:nvSpPr>
        <dsp:cNvPr id="0" name=""/>
        <dsp:cNvSpPr/>
      </dsp:nvSpPr>
      <dsp:spPr>
        <a:xfrm>
          <a:off x="7558768" y="1364175"/>
          <a:ext cx="3092223" cy="1963561"/>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2A4A0E-E77C-4070-8FDB-D680624066A8}">
      <dsp:nvSpPr>
        <dsp:cNvPr id="0" name=""/>
        <dsp:cNvSpPr/>
      </dsp:nvSpPr>
      <dsp:spPr>
        <a:xfrm>
          <a:off x="7902348" y="1690576"/>
          <a:ext cx="3092223" cy="1963561"/>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b="0" i="0" kern="1200" dirty="0"/>
            <a:t>Further details can be found on the BJD website</a:t>
          </a:r>
          <a:endParaRPr lang="en-US" sz="2300" kern="1200" dirty="0"/>
        </a:p>
      </dsp:txBody>
      <dsp:txXfrm>
        <a:off x="7959859" y="1748087"/>
        <a:ext cx="2977201" cy="184853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12502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51287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heme" Target="../theme/theme1.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8">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A7BFB68-081E-43B2-8EEA-D43B02322B55}" type="datetimeFigureOut">
              <a:rPr lang="en-GB" smtClean="0"/>
              <a:t>03/06/2020</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07806A7-FFC4-47D2-B02D-1B2EC9FB11E8}" type="slidenum">
              <a:rPr lang="en-GB" smtClean="0"/>
              <a:t>‹#›</a:t>
            </a:fld>
            <a:endParaRPr lang="en-GB"/>
          </a:p>
        </p:txBody>
      </p:sp>
    </p:spTree>
    <p:extLst>
      <p:ext uri="{BB962C8B-B14F-4D97-AF65-F5344CB8AC3E}">
        <p14:creationId xmlns:p14="http://schemas.microsoft.com/office/powerpoint/2010/main" val="200007905"/>
      </p:ext>
    </p:extLst>
  </p:cSld>
  <p:clrMap bg1="dk1" tx1="lt1" bg2="dk2" tx2="lt2" accent1="accent1" accent2="accent2" accent3="accent3" accent4="accent4" accent5="accent5" accent6="accent6" hlink="hlink" folHlink="folHlink"/>
  <p:sldLayoutIdLst>
    <p:sldLayoutId id="2147483661" r:id="rId1"/>
    <p:sldLayoutId id="2147483662" r:id="rId2"/>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9.tiff"/><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E150B03-F7FF-498F-8F4B-7DEFAC4EE520}"/>
              </a:ext>
            </a:extLst>
          </p:cNvPr>
          <p:cNvSpPr>
            <a:spLocks noGrp="1"/>
          </p:cNvSpPr>
          <p:nvPr>
            <p:ph type="ctrTitle"/>
          </p:nvPr>
        </p:nvSpPr>
        <p:spPr>
          <a:xfrm>
            <a:off x="1154955" y="1492769"/>
            <a:ext cx="8825658" cy="1099457"/>
          </a:xfrm>
        </p:spPr>
        <p:txBody>
          <a:bodyPr/>
          <a:lstStyle/>
          <a:p>
            <a:r>
              <a:rPr lang="en-US" sz="2400" dirty="0"/>
              <a:t>A Multicenter, Randomized, Double-Masked, Parallel Group, Vehicle-Controlled Phase 2b Study to evaluate the safety and efficacy of 1% and 3% topical Minocycline Gel in patients with Papulopustular Rosacea </a:t>
            </a:r>
            <a:endParaRPr lang="en-GB" sz="2400" dirty="0"/>
          </a:p>
        </p:txBody>
      </p:sp>
      <p:sp>
        <p:nvSpPr>
          <p:cNvPr id="3" name="Subtitle 2">
            <a:extLst>
              <a:ext uri="{FF2B5EF4-FFF2-40B4-BE49-F238E27FC236}">
                <a16:creationId xmlns="" xmlns:a16="http://schemas.microsoft.com/office/drawing/2014/main" id="{1D817D5E-913B-4AF1-A6EA-180367550A7D}"/>
              </a:ext>
            </a:extLst>
          </p:cNvPr>
          <p:cNvSpPr>
            <a:spLocks noGrp="1"/>
          </p:cNvSpPr>
          <p:nvPr>
            <p:ph type="subTitle" idx="1"/>
          </p:nvPr>
        </p:nvSpPr>
        <p:spPr>
          <a:xfrm>
            <a:off x="1154955" y="2891474"/>
            <a:ext cx="8825658" cy="2882814"/>
          </a:xfrm>
        </p:spPr>
        <p:txBody>
          <a:bodyPr>
            <a:normAutofit fontScale="85000" lnSpcReduction="20000"/>
          </a:bodyPr>
          <a:lstStyle/>
          <a:p>
            <a:r>
              <a:rPr lang="en-GB" dirty="0"/>
              <a:t>Guy Webster – Thomas Jefferson university</a:t>
            </a:r>
          </a:p>
          <a:p>
            <a:r>
              <a:rPr lang="en-GB" dirty="0"/>
              <a:t> Zoe D. Draelos  - dermatology consulting services</a:t>
            </a:r>
          </a:p>
          <a:p>
            <a:r>
              <a:rPr lang="en-GB" dirty="0"/>
              <a:t>Emmy Graber – Dermatology institute of </a:t>
            </a:r>
            <a:r>
              <a:rPr lang="en-GB" dirty="0" err="1"/>
              <a:t>boston</a:t>
            </a:r>
            <a:endParaRPr lang="en-GB" dirty="0"/>
          </a:p>
          <a:p>
            <a:r>
              <a:rPr lang="en-GB" dirty="0"/>
              <a:t> Mark S. Lee  - lee medical associates, san </a:t>
            </a:r>
            <a:r>
              <a:rPr lang="en-GB" dirty="0" err="1"/>
              <a:t>antonio</a:t>
            </a:r>
            <a:endParaRPr lang="en-GB" dirty="0"/>
          </a:p>
          <a:p>
            <a:r>
              <a:rPr lang="en-GB" dirty="0"/>
              <a:t>Sunil Dhawan  - </a:t>
            </a:r>
            <a:r>
              <a:rPr lang="en-GB" dirty="0" err="1"/>
              <a:t>center</a:t>
            </a:r>
            <a:r>
              <a:rPr lang="en-GB" dirty="0"/>
              <a:t> for dermatology, cosmetic, and laser </a:t>
            </a:r>
            <a:r>
              <a:rPr lang="en-GB" dirty="0" err="1"/>
              <a:t>surgyery</a:t>
            </a:r>
            <a:r>
              <a:rPr lang="en-GB" dirty="0"/>
              <a:t>, </a:t>
            </a:r>
            <a:r>
              <a:rPr lang="en-GB" dirty="0" err="1"/>
              <a:t>freemont</a:t>
            </a:r>
            <a:r>
              <a:rPr lang="en-GB" dirty="0"/>
              <a:t>, ca</a:t>
            </a:r>
          </a:p>
          <a:p>
            <a:r>
              <a:rPr lang="en-GB" dirty="0"/>
              <a:t>Mohammad Salman  - Hovione Scientia </a:t>
            </a:r>
          </a:p>
          <a:p>
            <a:r>
              <a:rPr lang="en-GB" dirty="0"/>
              <a:t>George N. Magrath – medical university of south Carolina and Hovione </a:t>
            </a:r>
            <a:r>
              <a:rPr lang="en-GB" dirty="0" err="1"/>
              <a:t>scientia</a:t>
            </a:r>
            <a:endParaRPr lang="en-GB" dirty="0"/>
          </a:p>
        </p:txBody>
      </p:sp>
      <p:sp>
        <p:nvSpPr>
          <p:cNvPr id="4" name="Rectangle 3">
            <a:extLst>
              <a:ext uri="{FF2B5EF4-FFF2-40B4-BE49-F238E27FC236}">
                <a16:creationId xmlns="" xmlns:a16="http://schemas.microsoft.com/office/drawing/2014/main" id="{4E34A6F9-9476-4E64-A0BC-8389EC3378CF}"/>
              </a:ext>
            </a:extLst>
          </p:cNvPr>
          <p:cNvSpPr/>
          <p:nvPr/>
        </p:nvSpPr>
        <p:spPr>
          <a:xfrm>
            <a:off x="293914" y="6204858"/>
            <a:ext cx="8212463" cy="430887"/>
          </a:xfrm>
          <a:prstGeom prst="rect">
            <a:avLst/>
          </a:prstGeom>
        </p:spPr>
        <p:txBody>
          <a:bodyPr wrap="square">
            <a:spAutoFit/>
          </a:bodyPr>
          <a:lstStyle/>
          <a:p>
            <a:r>
              <a:rPr lang="en-US" sz="2200" dirty="0">
                <a:solidFill>
                  <a:schemeClr val="bg2">
                    <a:lumMod val="40000"/>
                    <a:lumOff val="60000"/>
                  </a:schemeClr>
                </a:solidFill>
              </a:rPr>
              <a:t>British Journal of Dermatology. DOI: </a:t>
            </a:r>
            <a:r>
              <a:rPr lang="en-US" sz="2200" dirty="0" smtClean="0">
                <a:solidFill>
                  <a:schemeClr val="bg2">
                    <a:lumMod val="40000"/>
                    <a:lumOff val="60000"/>
                  </a:schemeClr>
                </a:solidFill>
              </a:rPr>
              <a:t>10.1111/bjd.18857</a:t>
            </a:r>
            <a:endParaRPr lang="en-GB" sz="2200" u="sng" dirty="0">
              <a:solidFill>
                <a:schemeClr val="bg2">
                  <a:lumMod val="40000"/>
                  <a:lumOff val="60000"/>
                </a:schemeClr>
              </a:solidFill>
            </a:endParaRPr>
          </a:p>
        </p:txBody>
      </p:sp>
    </p:spTree>
    <p:extLst>
      <p:ext uri="{BB962C8B-B14F-4D97-AF65-F5344CB8AC3E}">
        <p14:creationId xmlns:p14="http://schemas.microsoft.com/office/powerpoint/2010/main" val="3438483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48D53FE-6CAD-43D2-8581-1AE6DC07791C}"/>
              </a:ext>
            </a:extLst>
          </p:cNvPr>
          <p:cNvSpPr>
            <a:spLocks noGrp="1"/>
          </p:cNvSpPr>
          <p:nvPr>
            <p:ph type="title"/>
          </p:nvPr>
        </p:nvSpPr>
        <p:spPr/>
        <p:txBody>
          <a:bodyPr/>
          <a:lstStyle/>
          <a:p>
            <a:r>
              <a:rPr lang="en-US" dirty="0"/>
              <a:t>Results</a:t>
            </a:r>
          </a:p>
        </p:txBody>
      </p:sp>
      <p:pic>
        <p:nvPicPr>
          <p:cNvPr id="5" name="Content Placeholder 4" descr="A close up of a map&#10;&#10;Description automatically generated">
            <a:extLst>
              <a:ext uri="{FF2B5EF4-FFF2-40B4-BE49-F238E27FC236}">
                <a16:creationId xmlns="" xmlns:a16="http://schemas.microsoft.com/office/drawing/2014/main" id="{91BB4392-C01C-4B59-898F-35081087000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2967" y="2646756"/>
            <a:ext cx="8966066" cy="3484898"/>
          </a:xfrm>
        </p:spPr>
      </p:pic>
      <p:sp>
        <p:nvSpPr>
          <p:cNvPr id="6" name="Rectangle 5">
            <a:extLst>
              <a:ext uri="{FF2B5EF4-FFF2-40B4-BE49-F238E27FC236}">
                <a16:creationId xmlns="" xmlns:a16="http://schemas.microsoft.com/office/drawing/2014/main" id="{7769F2A6-5A50-4110-85B2-8C6A67CF075E}"/>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spTree>
    <p:extLst>
      <p:ext uri="{BB962C8B-B14F-4D97-AF65-F5344CB8AC3E}">
        <p14:creationId xmlns:p14="http://schemas.microsoft.com/office/powerpoint/2010/main" val="931949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6253518-683A-4BBA-A09E-4BDA644DA3CF}"/>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Discussion</a:t>
            </a:r>
          </a:p>
        </p:txBody>
      </p:sp>
      <p:sp>
        <p:nvSpPr>
          <p:cNvPr id="3" name="Content Placeholder 2">
            <a:extLst>
              <a:ext uri="{FF2B5EF4-FFF2-40B4-BE49-F238E27FC236}">
                <a16:creationId xmlns="" xmlns:a16="http://schemas.microsoft.com/office/drawing/2014/main" id="{289D7913-0E49-4327-A077-93DDADB6AE39}"/>
              </a:ext>
            </a:extLst>
          </p:cNvPr>
          <p:cNvSpPr>
            <a:spLocks noGrp="1"/>
          </p:cNvSpPr>
          <p:nvPr>
            <p:ph idx="1"/>
          </p:nvPr>
        </p:nvSpPr>
        <p:spPr>
          <a:xfrm>
            <a:off x="1103312" y="2763520"/>
            <a:ext cx="8946541" cy="3484879"/>
          </a:xfrm>
        </p:spPr>
        <p:txBody>
          <a:bodyPr>
            <a:normAutofit/>
          </a:bodyPr>
          <a:lstStyle/>
          <a:p>
            <a:r>
              <a:rPr lang="en-US" dirty="0"/>
              <a:t>The topical minocycline gel was generally safe and well tolerated. </a:t>
            </a:r>
          </a:p>
          <a:p>
            <a:r>
              <a:rPr lang="en-US" dirty="0"/>
              <a:t>Both strengths of minocycline gel had a significant decrease in inflammatory lesions over 12 weeks. </a:t>
            </a:r>
          </a:p>
          <a:p>
            <a:r>
              <a:rPr lang="en-US" dirty="0"/>
              <a:t>3% minocycline gel had a significantly higher number of subjects achieving success on the IGA scale. </a:t>
            </a:r>
          </a:p>
          <a:p>
            <a:r>
              <a:rPr lang="en-US" dirty="0"/>
              <a:t>Systemic concentrations of minocycline were very low after 12 weeks of use. </a:t>
            </a:r>
          </a:p>
          <a:p>
            <a:endParaRPr lang="en-GB" dirty="0"/>
          </a:p>
        </p:txBody>
      </p:sp>
      <p:sp>
        <p:nvSpPr>
          <p:cNvPr id="4" name="Rectangle 3">
            <a:extLst>
              <a:ext uri="{FF2B5EF4-FFF2-40B4-BE49-F238E27FC236}">
                <a16:creationId xmlns="" xmlns:a16="http://schemas.microsoft.com/office/drawing/2014/main" id="{35CA1177-601A-4592-B68F-510A258DF0F9}"/>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spTree>
    <p:extLst>
      <p:ext uri="{BB962C8B-B14F-4D97-AF65-F5344CB8AC3E}">
        <p14:creationId xmlns:p14="http://schemas.microsoft.com/office/powerpoint/2010/main" val="2795802805"/>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6CA8F06-668F-4141-A0A4-63716E732FE4}"/>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Conclusions</a:t>
            </a:r>
            <a:br>
              <a:rPr lang="en-GB" dirty="0">
                <a:solidFill>
                  <a:srgbClr val="FFFFFF"/>
                </a:solidFill>
              </a:rPr>
            </a:br>
            <a:r>
              <a:rPr lang="en-GB" dirty="0">
                <a:solidFill>
                  <a:srgbClr val="FFFFFF"/>
                </a:solidFill>
              </a:rPr>
              <a:t>What does this study add?</a:t>
            </a:r>
          </a:p>
        </p:txBody>
      </p:sp>
      <p:sp>
        <p:nvSpPr>
          <p:cNvPr id="3" name="Content Placeholder 2">
            <a:extLst>
              <a:ext uri="{FF2B5EF4-FFF2-40B4-BE49-F238E27FC236}">
                <a16:creationId xmlns="" xmlns:a16="http://schemas.microsoft.com/office/drawing/2014/main" id="{5968521C-CD47-4624-A11A-7821318D14B5}"/>
              </a:ext>
            </a:extLst>
          </p:cNvPr>
          <p:cNvSpPr>
            <a:spLocks noGrp="1"/>
          </p:cNvSpPr>
          <p:nvPr>
            <p:ph idx="1"/>
          </p:nvPr>
        </p:nvSpPr>
        <p:spPr>
          <a:xfrm>
            <a:off x="1103312" y="2718550"/>
            <a:ext cx="8946541" cy="3484879"/>
          </a:xfrm>
        </p:spPr>
        <p:txBody>
          <a:bodyPr>
            <a:normAutofit/>
          </a:bodyPr>
          <a:lstStyle/>
          <a:p>
            <a:r>
              <a:rPr lang="en-US" sz="2400" dirty="0"/>
              <a:t>A topical gel preparation of minocycline was able to significantly decrease inflammatory lesions and improve the investigator global assessment in patients with papulopustular rosacea. This may offer a topical therapeutic alternative to oral doxycycline or oral minocycline for the treatment of inflammatory lesions in papulopustular rosacea with potentially fewer systemic side effects due to lower systemic drug exposure.</a:t>
            </a:r>
            <a:endParaRPr lang="en-GB" sz="2400" dirty="0"/>
          </a:p>
        </p:txBody>
      </p:sp>
      <p:sp>
        <p:nvSpPr>
          <p:cNvPr id="4" name="Rectangle 3">
            <a:extLst>
              <a:ext uri="{FF2B5EF4-FFF2-40B4-BE49-F238E27FC236}">
                <a16:creationId xmlns="" xmlns:a16="http://schemas.microsoft.com/office/drawing/2014/main" id="{257B4AEF-D079-4CAC-B2B6-98153732DE9C}"/>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a:t>
            </a:r>
            <a:r>
              <a:rPr lang="en-US" sz="2200">
                <a:solidFill>
                  <a:schemeClr val="accent5">
                    <a:lumMod val="75000"/>
                  </a:schemeClr>
                </a:solidFill>
              </a:rPr>
              <a:t>: </a:t>
            </a:r>
            <a:r>
              <a:rPr lang="en-US" sz="2200" smtClean="0">
                <a:solidFill>
                  <a:schemeClr val="accent5">
                    <a:lumMod val="75000"/>
                  </a:schemeClr>
                </a:solidFill>
              </a:rPr>
              <a:t>10.1111/bjd.18857</a:t>
            </a:r>
            <a:endParaRPr lang="en-GB" sz="2200" u="sng" dirty="0">
              <a:solidFill>
                <a:schemeClr val="accent5">
                  <a:lumMod val="75000"/>
                </a:schemeClr>
              </a:solidFill>
            </a:endParaRPr>
          </a:p>
        </p:txBody>
      </p:sp>
    </p:spTree>
    <p:extLst>
      <p:ext uri="{BB962C8B-B14F-4D97-AF65-F5344CB8AC3E}">
        <p14:creationId xmlns:p14="http://schemas.microsoft.com/office/powerpoint/2010/main" val="2061735752"/>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5E70F10-869E-4CF6-A94B-992BB109644F}"/>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Call for correspondence</a:t>
            </a:r>
          </a:p>
        </p:txBody>
      </p:sp>
      <p:graphicFrame>
        <p:nvGraphicFramePr>
          <p:cNvPr id="9" name="Content Placeholder 2">
            <a:extLst>
              <a:ext uri="{FF2B5EF4-FFF2-40B4-BE49-F238E27FC236}">
                <a16:creationId xmlns="" xmlns:a16="http://schemas.microsoft.com/office/drawing/2014/main" id="{9BC9058D-0FA1-4B64-8AD1-853149BD8D13}"/>
              </a:ext>
            </a:extLst>
          </p:cNvPr>
          <p:cNvGraphicFramePr>
            <a:graphicFrameLocks noGrp="1"/>
          </p:cNvGraphicFramePr>
          <p:nvPr>
            <p:ph idx="1"/>
            <p:extLst>
              <p:ext uri="{D42A27DB-BD31-4B8C-83A1-F6EECF244321}">
                <p14:modId xmlns:p14="http://schemas.microsoft.com/office/powerpoint/2010/main" val="2512305776"/>
              </p:ext>
            </p:extLst>
          </p:nvPr>
        </p:nvGraphicFramePr>
        <p:xfrm>
          <a:off x="489857" y="1959429"/>
          <a:ext cx="10994572" cy="5018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5526433"/>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BC44A27-5ECE-4A9B-BEED-58901870BCD9}"/>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Introduction</a:t>
            </a:r>
            <a:br>
              <a:rPr lang="en-GB" dirty="0">
                <a:solidFill>
                  <a:srgbClr val="FFFFFF"/>
                </a:solidFill>
              </a:rPr>
            </a:br>
            <a:r>
              <a:rPr lang="en-GB" dirty="0">
                <a:solidFill>
                  <a:srgbClr val="FFFFFF"/>
                </a:solidFill>
              </a:rPr>
              <a:t>What’s already known?</a:t>
            </a:r>
          </a:p>
        </p:txBody>
      </p:sp>
      <p:sp>
        <p:nvSpPr>
          <p:cNvPr id="3" name="Content Placeholder 2">
            <a:extLst>
              <a:ext uri="{FF2B5EF4-FFF2-40B4-BE49-F238E27FC236}">
                <a16:creationId xmlns="" xmlns:a16="http://schemas.microsoft.com/office/drawing/2014/main" id="{2E7C1515-3F6C-4316-9316-92C391422CEA}"/>
              </a:ext>
            </a:extLst>
          </p:cNvPr>
          <p:cNvSpPr>
            <a:spLocks noGrp="1"/>
          </p:cNvSpPr>
          <p:nvPr>
            <p:ph idx="1"/>
          </p:nvPr>
        </p:nvSpPr>
        <p:spPr>
          <a:xfrm>
            <a:off x="1103312" y="2763520"/>
            <a:ext cx="8946541" cy="3484879"/>
          </a:xfrm>
        </p:spPr>
        <p:txBody>
          <a:bodyPr>
            <a:normAutofit/>
          </a:bodyPr>
          <a:lstStyle/>
          <a:p>
            <a:r>
              <a:rPr lang="en-US" sz="2400" dirty="0"/>
              <a:t>Papulopustular rosacea is characterized by inflammatory facial lesions and chronic erythema of the face. Oral minocycline has been reported to have efficacy in the treatment of inflammatory lesions of papulopustular rosacea. </a:t>
            </a:r>
            <a:endParaRPr lang="en-GB" sz="2400" dirty="0"/>
          </a:p>
        </p:txBody>
      </p:sp>
      <p:sp>
        <p:nvSpPr>
          <p:cNvPr id="4" name="Rectangle 3">
            <a:extLst>
              <a:ext uri="{FF2B5EF4-FFF2-40B4-BE49-F238E27FC236}">
                <a16:creationId xmlns="" xmlns:a16="http://schemas.microsoft.com/office/drawing/2014/main" id="{79FDE5E4-E855-4366-8329-AD83E00D540D}"/>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spTree>
    <p:extLst>
      <p:ext uri="{BB962C8B-B14F-4D97-AF65-F5344CB8AC3E}">
        <p14:creationId xmlns:p14="http://schemas.microsoft.com/office/powerpoint/2010/main" val="310738673"/>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BCFC853-37AB-4BE0-9412-D3BB8F537379}"/>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Objective</a:t>
            </a:r>
          </a:p>
        </p:txBody>
      </p:sp>
      <p:sp>
        <p:nvSpPr>
          <p:cNvPr id="3" name="Content Placeholder 2">
            <a:extLst>
              <a:ext uri="{FF2B5EF4-FFF2-40B4-BE49-F238E27FC236}">
                <a16:creationId xmlns="" xmlns:a16="http://schemas.microsoft.com/office/drawing/2014/main" id="{1740B508-F2D3-4320-B0E7-2EC9991C33BE}"/>
              </a:ext>
            </a:extLst>
          </p:cNvPr>
          <p:cNvSpPr>
            <a:spLocks noGrp="1"/>
          </p:cNvSpPr>
          <p:nvPr>
            <p:ph idx="1"/>
          </p:nvPr>
        </p:nvSpPr>
        <p:spPr>
          <a:xfrm>
            <a:off x="1103312" y="2763520"/>
            <a:ext cx="8946541" cy="3484879"/>
          </a:xfrm>
        </p:spPr>
        <p:txBody>
          <a:bodyPr>
            <a:normAutofit/>
          </a:bodyPr>
          <a:lstStyle/>
          <a:p>
            <a:r>
              <a:rPr lang="en-US" sz="2400" dirty="0"/>
              <a:t>To assess the safety and efficacy of once-daily Minocycline Gel 1% and 3% in subjects with papulopustular rosacea. </a:t>
            </a:r>
            <a:endParaRPr lang="en-GB" sz="2400" dirty="0"/>
          </a:p>
        </p:txBody>
      </p:sp>
      <p:sp>
        <p:nvSpPr>
          <p:cNvPr id="4" name="Rectangle 3">
            <a:extLst>
              <a:ext uri="{FF2B5EF4-FFF2-40B4-BE49-F238E27FC236}">
                <a16:creationId xmlns="" xmlns:a16="http://schemas.microsoft.com/office/drawing/2014/main" id="{7F964563-1594-4FFC-9620-D6DF988AF02A}"/>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spTree>
    <p:extLst>
      <p:ext uri="{BB962C8B-B14F-4D97-AF65-F5344CB8AC3E}">
        <p14:creationId xmlns:p14="http://schemas.microsoft.com/office/powerpoint/2010/main" val="2324495389"/>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AEC0D33-5FAF-4562-9F26-CC75E85D1711}"/>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Methods</a:t>
            </a:r>
          </a:p>
        </p:txBody>
      </p:sp>
      <p:sp>
        <p:nvSpPr>
          <p:cNvPr id="4" name="Rectangle 3">
            <a:extLst>
              <a:ext uri="{FF2B5EF4-FFF2-40B4-BE49-F238E27FC236}">
                <a16:creationId xmlns="" xmlns:a16="http://schemas.microsoft.com/office/drawing/2014/main" id="{EB6FB180-FB35-4305-BCE3-F9431E08E69B}"/>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cxnSp>
        <p:nvCxnSpPr>
          <p:cNvPr id="5" name="Straight Connector 4">
            <a:extLst>
              <a:ext uri="{FF2B5EF4-FFF2-40B4-BE49-F238E27FC236}">
                <a16:creationId xmlns="" xmlns:a16="http://schemas.microsoft.com/office/drawing/2014/main" id="{E8FCE7AB-32B5-456D-9EB0-A19594BAC5D2}"/>
              </a:ext>
            </a:extLst>
          </p:cNvPr>
          <p:cNvCxnSpPr/>
          <p:nvPr/>
        </p:nvCxnSpPr>
        <p:spPr>
          <a:xfrm flipV="1">
            <a:off x="4864788" y="4289313"/>
            <a:ext cx="0" cy="427063"/>
          </a:xfrm>
          <a:prstGeom prst="line">
            <a:avLst/>
          </a:prstGeom>
          <a:ln w="12700">
            <a:solidFill>
              <a:srgbClr val="929497"/>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 xmlns:a16="http://schemas.microsoft.com/office/drawing/2014/main" id="{BCE9EDD4-4538-41EF-9EFD-264A73D643C2}"/>
              </a:ext>
            </a:extLst>
          </p:cNvPr>
          <p:cNvCxnSpPr/>
          <p:nvPr/>
        </p:nvCxnSpPr>
        <p:spPr>
          <a:xfrm flipV="1">
            <a:off x="2262152" y="4280049"/>
            <a:ext cx="0" cy="427063"/>
          </a:xfrm>
          <a:prstGeom prst="line">
            <a:avLst/>
          </a:prstGeom>
          <a:ln w="12700">
            <a:solidFill>
              <a:srgbClr val="929497"/>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C6A997D1-B38B-4CAC-886C-76620460B6F0}"/>
              </a:ext>
            </a:extLst>
          </p:cNvPr>
          <p:cNvCxnSpPr/>
          <p:nvPr/>
        </p:nvCxnSpPr>
        <p:spPr>
          <a:xfrm flipV="1">
            <a:off x="1620957" y="4280049"/>
            <a:ext cx="0" cy="427063"/>
          </a:xfrm>
          <a:prstGeom prst="line">
            <a:avLst/>
          </a:prstGeom>
          <a:ln w="12700">
            <a:solidFill>
              <a:srgbClr val="929497"/>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4DCD0D33-9A05-4796-8156-F8FD4714BEF9}"/>
              </a:ext>
            </a:extLst>
          </p:cNvPr>
          <p:cNvCxnSpPr/>
          <p:nvPr/>
        </p:nvCxnSpPr>
        <p:spPr>
          <a:xfrm flipV="1">
            <a:off x="3805413" y="4280049"/>
            <a:ext cx="0" cy="427063"/>
          </a:xfrm>
          <a:prstGeom prst="line">
            <a:avLst/>
          </a:prstGeom>
          <a:ln w="12700">
            <a:solidFill>
              <a:srgbClr val="929497"/>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340E13C7-2FCD-4E29-BD50-B81E46F9DD11}"/>
              </a:ext>
            </a:extLst>
          </p:cNvPr>
          <p:cNvCxnSpPr/>
          <p:nvPr/>
        </p:nvCxnSpPr>
        <p:spPr>
          <a:xfrm flipV="1">
            <a:off x="5980667" y="4280049"/>
            <a:ext cx="0" cy="427063"/>
          </a:xfrm>
          <a:prstGeom prst="line">
            <a:avLst/>
          </a:prstGeom>
          <a:ln w="12700">
            <a:solidFill>
              <a:srgbClr val="929497"/>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 xmlns:a16="http://schemas.microsoft.com/office/drawing/2014/main" id="{55C8D927-471C-4350-B3B0-F4EC6AE9B3CF}"/>
              </a:ext>
            </a:extLst>
          </p:cNvPr>
          <p:cNvCxnSpPr/>
          <p:nvPr/>
        </p:nvCxnSpPr>
        <p:spPr>
          <a:xfrm flipV="1">
            <a:off x="7105463" y="4280049"/>
            <a:ext cx="0" cy="427063"/>
          </a:xfrm>
          <a:prstGeom prst="line">
            <a:avLst/>
          </a:prstGeom>
          <a:ln w="12700">
            <a:solidFill>
              <a:srgbClr val="929497"/>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 xmlns:a16="http://schemas.microsoft.com/office/drawing/2014/main" id="{35604267-66E1-4A00-BC7A-9EF16965ABFE}"/>
              </a:ext>
            </a:extLst>
          </p:cNvPr>
          <p:cNvCxnSpPr/>
          <p:nvPr/>
        </p:nvCxnSpPr>
        <p:spPr>
          <a:xfrm flipV="1">
            <a:off x="10403064" y="4280049"/>
            <a:ext cx="0" cy="427063"/>
          </a:xfrm>
          <a:prstGeom prst="line">
            <a:avLst/>
          </a:prstGeom>
          <a:ln w="12700">
            <a:solidFill>
              <a:srgbClr val="929497"/>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 xmlns:a16="http://schemas.microsoft.com/office/drawing/2014/main" id="{CB157ADC-6887-49E4-BE69-0C03BA69F4E0}"/>
              </a:ext>
            </a:extLst>
          </p:cNvPr>
          <p:cNvCxnSpPr/>
          <p:nvPr/>
        </p:nvCxnSpPr>
        <p:spPr>
          <a:xfrm flipV="1">
            <a:off x="8185310" y="4280049"/>
            <a:ext cx="0" cy="427063"/>
          </a:xfrm>
          <a:prstGeom prst="line">
            <a:avLst/>
          </a:prstGeom>
          <a:ln w="12700">
            <a:solidFill>
              <a:srgbClr val="929497"/>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 xmlns:a16="http://schemas.microsoft.com/office/drawing/2014/main" id="{BD0B1882-A643-448E-BCC4-CDBA733A2F88}"/>
              </a:ext>
            </a:extLst>
          </p:cNvPr>
          <p:cNvSpPr txBox="1"/>
          <p:nvPr/>
        </p:nvSpPr>
        <p:spPr>
          <a:xfrm>
            <a:off x="1837386" y="4706307"/>
            <a:ext cx="870799" cy="297517"/>
          </a:xfrm>
          <a:prstGeom prst="rect">
            <a:avLst/>
          </a:prstGeom>
          <a:noFill/>
        </p:spPr>
        <p:txBody>
          <a:bodyPr wrap="square" rtlCol="0">
            <a:spAutoFit/>
          </a:bodyPr>
          <a:lstStyle/>
          <a:p>
            <a:pPr algn="ctr">
              <a:lnSpc>
                <a:spcPts val="1600"/>
              </a:lnSpc>
            </a:pPr>
            <a:r>
              <a:rPr lang="en-US" sz="1100">
                <a:solidFill>
                  <a:srgbClr val="63666A"/>
                </a:solidFill>
                <a:latin typeface="Arial" charset="0"/>
                <a:ea typeface="Arial" charset="0"/>
                <a:cs typeface="Arial" charset="0"/>
              </a:rPr>
              <a:t>Week 1</a:t>
            </a:r>
          </a:p>
        </p:txBody>
      </p:sp>
      <p:sp>
        <p:nvSpPr>
          <p:cNvPr id="14" name="Rectangle 13">
            <a:extLst>
              <a:ext uri="{FF2B5EF4-FFF2-40B4-BE49-F238E27FC236}">
                <a16:creationId xmlns="" xmlns:a16="http://schemas.microsoft.com/office/drawing/2014/main" id="{7B818F39-34D9-4A33-8350-C45617E3E57B}"/>
              </a:ext>
            </a:extLst>
          </p:cNvPr>
          <p:cNvSpPr/>
          <p:nvPr/>
        </p:nvSpPr>
        <p:spPr>
          <a:xfrm>
            <a:off x="1612491" y="2587629"/>
            <a:ext cx="8799871" cy="1966451"/>
          </a:xfrm>
          <a:prstGeom prst="rect">
            <a:avLst/>
          </a:prstGeom>
          <a:solidFill>
            <a:srgbClr val="00A3E1">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 xmlns:a16="http://schemas.microsoft.com/office/drawing/2014/main" id="{D55C8B47-1B6B-470A-B22B-B1C921F16C4E}"/>
              </a:ext>
            </a:extLst>
          </p:cNvPr>
          <p:cNvSpPr txBox="1"/>
          <p:nvPr/>
        </p:nvSpPr>
        <p:spPr>
          <a:xfrm>
            <a:off x="1777208" y="2730069"/>
            <a:ext cx="4122147" cy="913070"/>
          </a:xfrm>
          <a:prstGeom prst="rect">
            <a:avLst/>
          </a:prstGeom>
          <a:noFill/>
        </p:spPr>
        <p:txBody>
          <a:bodyPr wrap="square" rtlCol="0">
            <a:spAutoFit/>
          </a:bodyPr>
          <a:lstStyle/>
          <a:p>
            <a:pPr>
              <a:lnSpc>
                <a:spcPts val="1600"/>
              </a:lnSpc>
            </a:pPr>
            <a:r>
              <a:rPr lang="en-US" sz="1400" b="1" dirty="0">
                <a:solidFill>
                  <a:srgbClr val="63666A"/>
                </a:solidFill>
                <a:latin typeface="Arial" charset="0"/>
                <a:ea typeface="Arial" charset="0"/>
                <a:cs typeface="Arial" charset="0"/>
              </a:rPr>
              <a:t>Double-blinded Randomized</a:t>
            </a:r>
          </a:p>
          <a:p>
            <a:pPr>
              <a:lnSpc>
                <a:spcPts val="1600"/>
              </a:lnSpc>
            </a:pPr>
            <a:r>
              <a:rPr lang="en-US" sz="1400" dirty="0">
                <a:solidFill>
                  <a:srgbClr val="63666A"/>
                </a:solidFill>
                <a:latin typeface="Arial" charset="0"/>
                <a:ea typeface="Arial" charset="0"/>
                <a:cs typeface="Arial" charset="0"/>
              </a:rPr>
              <a:t>(1:1:1) double-blind</a:t>
            </a:r>
          </a:p>
          <a:p>
            <a:pPr>
              <a:lnSpc>
                <a:spcPts val="1600"/>
              </a:lnSpc>
            </a:pPr>
            <a:r>
              <a:rPr lang="en-US" sz="1400" dirty="0">
                <a:solidFill>
                  <a:srgbClr val="63666A"/>
                </a:solidFill>
                <a:latin typeface="Arial" charset="0"/>
                <a:ea typeface="Arial" charset="0"/>
                <a:cs typeface="Arial" charset="0"/>
              </a:rPr>
              <a:t>Daily application prior to bedtime (1x daily)</a:t>
            </a:r>
          </a:p>
          <a:p>
            <a:pPr>
              <a:lnSpc>
                <a:spcPts val="1600"/>
              </a:lnSpc>
            </a:pPr>
            <a:r>
              <a:rPr lang="en-US" sz="1400" dirty="0">
                <a:solidFill>
                  <a:srgbClr val="63666A"/>
                </a:solidFill>
                <a:latin typeface="Arial" charset="0"/>
                <a:ea typeface="Arial" charset="0"/>
                <a:cs typeface="Arial" charset="0"/>
              </a:rPr>
              <a:t>N= 270</a:t>
            </a:r>
          </a:p>
        </p:txBody>
      </p:sp>
      <p:sp>
        <p:nvSpPr>
          <p:cNvPr id="16" name="TextBox 15">
            <a:extLst>
              <a:ext uri="{FF2B5EF4-FFF2-40B4-BE49-F238E27FC236}">
                <a16:creationId xmlns="" xmlns:a16="http://schemas.microsoft.com/office/drawing/2014/main" id="{BDE74070-4A2B-4059-B903-60EC4D178E45}"/>
              </a:ext>
            </a:extLst>
          </p:cNvPr>
          <p:cNvSpPr txBox="1"/>
          <p:nvPr/>
        </p:nvSpPr>
        <p:spPr>
          <a:xfrm>
            <a:off x="8398277" y="2730069"/>
            <a:ext cx="1883136" cy="913070"/>
          </a:xfrm>
          <a:prstGeom prst="rect">
            <a:avLst/>
          </a:prstGeom>
          <a:noFill/>
        </p:spPr>
        <p:txBody>
          <a:bodyPr wrap="square" rtlCol="0">
            <a:spAutoFit/>
          </a:bodyPr>
          <a:lstStyle/>
          <a:p>
            <a:pPr>
              <a:lnSpc>
                <a:spcPts val="1600"/>
              </a:lnSpc>
            </a:pPr>
            <a:r>
              <a:rPr lang="en-US" sz="1400" b="1">
                <a:solidFill>
                  <a:srgbClr val="63666A"/>
                </a:solidFill>
                <a:latin typeface="Arial" charset="0"/>
                <a:ea typeface="Arial" charset="0"/>
                <a:cs typeface="Arial" charset="0"/>
              </a:rPr>
              <a:t>Follow-up efficacy assessments</a:t>
            </a:r>
          </a:p>
          <a:p>
            <a:pPr>
              <a:lnSpc>
                <a:spcPts val="1600"/>
              </a:lnSpc>
            </a:pPr>
            <a:r>
              <a:rPr lang="en-US" sz="1400">
                <a:solidFill>
                  <a:srgbClr val="63666A"/>
                </a:solidFill>
                <a:latin typeface="Arial" charset="0"/>
                <a:ea typeface="Arial" charset="0"/>
                <a:cs typeface="Arial" charset="0"/>
              </a:rPr>
              <a:t>Treatment persistence</a:t>
            </a:r>
          </a:p>
        </p:txBody>
      </p:sp>
      <p:sp>
        <p:nvSpPr>
          <p:cNvPr id="17" name="Rectangle 16">
            <a:extLst>
              <a:ext uri="{FF2B5EF4-FFF2-40B4-BE49-F238E27FC236}">
                <a16:creationId xmlns="" xmlns:a16="http://schemas.microsoft.com/office/drawing/2014/main" id="{B87FF7E3-0552-4F51-9CB2-190FD9E99DFE}"/>
              </a:ext>
            </a:extLst>
          </p:cNvPr>
          <p:cNvSpPr/>
          <p:nvPr/>
        </p:nvSpPr>
        <p:spPr>
          <a:xfrm>
            <a:off x="5102942" y="3798277"/>
            <a:ext cx="5309420" cy="7558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 xmlns:a16="http://schemas.microsoft.com/office/drawing/2014/main" id="{0CF5B8EF-3A28-4BD7-B242-D8DD032922F1}"/>
              </a:ext>
            </a:extLst>
          </p:cNvPr>
          <p:cNvCxnSpPr/>
          <p:nvPr/>
        </p:nvCxnSpPr>
        <p:spPr>
          <a:xfrm flipV="1">
            <a:off x="8181391" y="2538467"/>
            <a:ext cx="0" cy="201561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 xmlns:a16="http://schemas.microsoft.com/office/drawing/2014/main" id="{CA00A9B1-BCE2-4536-9D97-44CA09C70A33}"/>
              </a:ext>
            </a:extLst>
          </p:cNvPr>
          <p:cNvGrpSpPr/>
          <p:nvPr/>
        </p:nvGrpSpPr>
        <p:grpSpPr>
          <a:xfrm>
            <a:off x="1612490" y="3798276"/>
            <a:ext cx="6537454" cy="755804"/>
            <a:chOff x="1612490" y="2614064"/>
            <a:chExt cx="6537454" cy="755804"/>
          </a:xfrm>
          <a:effectLst>
            <a:outerShdw blurRad="38100" dist="25400" algn="l" rotWithShape="0">
              <a:prstClr val="black">
                <a:alpha val="40000"/>
              </a:prstClr>
            </a:outerShdw>
          </a:effectLst>
        </p:grpSpPr>
        <p:sp>
          <p:nvSpPr>
            <p:cNvPr id="20" name="Oval 19">
              <a:extLst>
                <a:ext uri="{FF2B5EF4-FFF2-40B4-BE49-F238E27FC236}">
                  <a16:creationId xmlns="" xmlns:a16="http://schemas.microsoft.com/office/drawing/2014/main" id="{9F3FB19E-F7C7-417B-AD07-5853AD2BC888}"/>
                </a:ext>
              </a:extLst>
            </p:cNvPr>
            <p:cNvSpPr/>
            <p:nvPr/>
          </p:nvSpPr>
          <p:spPr>
            <a:xfrm>
              <a:off x="7394141" y="2614064"/>
              <a:ext cx="755803" cy="755803"/>
            </a:xfrm>
            <a:prstGeom prst="ellipse">
              <a:avLst/>
            </a:prstGeom>
            <a:solidFill>
              <a:srgbClr val="00C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 xmlns:a16="http://schemas.microsoft.com/office/drawing/2014/main" id="{73B6A3D3-C788-4314-9EB1-1EE6B82B2FB2}"/>
                </a:ext>
              </a:extLst>
            </p:cNvPr>
            <p:cNvSpPr/>
            <p:nvPr/>
          </p:nvSpPr>
          <p:spPr>
            <a:xfrm>
              <a:off x="1612490" y="2614065"/>
              <a:ext cx="6120225" cy="755803"/>
            </a:xfrm>
            <a:prstGeom prst="rect">
              <a:avLst/>
            </a:prstGeom>
            <a:solidFill>
              <a:srgbClr val="00C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 xmlns:a16="http://schemas.microsoft.com/office/drawing/2014/main" id="{5E3DEF18-8835-4DC8-AA07-351692E93221}"/>
              </a:ext>
            </a:extLst>
          </p:cNvPr>
          <p:cNvSpPr txBox="1"/>
          <p:nvPr/>
        </p:nvSpPr>
        <p:spPr>
          <a:xfrm>
            <a:off x="1777209" y="3924827"/>
            <a:ext cx="3866508" cy="502702"/>
          </a:xfrm>
          <a:prstGeom prst="rect">
            <a:avLst/>
          </a:prstGeom>
          <a:noFill/>
        </p:spPr>
        <p:txBody>
          <a:bodyPr wrap="square" rtlCol="0">
            <a:spAutoFit/>
          </a:bodyPr>
          <a:lstStyle/>
          <a:p>
            <a:pPr>
              <a:lnSpc>
                <a:spcPts val="1600"/>
              </a:lnSpc>
            </a:pPr>
            <a:r>
              <a:rPr lang="en-US" sz="1400">
                <a:solidFill>
                  <a:schemeClr val="bg1"/>
                </a:solidFill>
                <a:latin typeface="Arial" charset="0"/>
                <a:ea typeface="Arial" charset="0"/>
                <a:cs typeface="Arial" charset="0"/>
              </a:rPr>
              <a:t>• 1% or 3% Minocycline</a:t>
            </a:r>
          </a:p>
          <a:p>
            <a:pPr>
              <a:lnSpc>
                <a:spcPts val="1600"/>
              </a:lnSpc>
            </a:pPr>
            <a:r>
              <a:rPr lang="en-US" sz="1400">
                <a:solidFill>
                  <a:schemeClr val="bg1"/>
                </a:solidFill>
                <a:latin typeface="Arial" charset="0"/>
                <a:ea typeface="Arial" charset="0"/>
                <a:cs typeface="Arial" charset="0"/>
              </a:rPr>
              <a:t>• Vehicle</a:t>
            </a:r>
          </a:p>
        </p:txBody>
      </p:sp>
      <p:sp>
        <p:nvSpPr>
          <p:cNvPr id="23" name="TextBox 22">
            <a:extLst>
              <a:ext uri="{FF2B5EF4-FFF2-40B4-BE49-F238E27FC236}">
                <a16:creationId xmlns="" xmlns:a16="http://schemas.microsoft.com/office/drawing/2014/main" id="{4A911715-8C3C-44FD-821E-AF4A7AA6A202}"/>
              </a:ext>
            </a:extLst>
          </p:cNvPr>
          <p:cNvSpPr txBox="1"/>
          <p:nvPr/>
        </p:nvSpPr>
        <p:spPr>
          <a:xfrm>
            <a:off x="1160157" y="4706307"/>
            <a:ext cx="870799" cy="297517"/>
          </a:xfrm>
          <a:prstGeom prst="rect">
            <a:avLst/>
          </a:prstGeom>
          <a:noFill/>
        </p:spPr>
        <p:txBody>
          <a:bodyPr wrap="square" rtlCol="0">
            <a:spAutoFit/>
          </a:bodyPr>
          <a:lstStyle/>
          <a:p>
            <a:pPr algn="ctr">
              <a:lnSpc>
                <a:spcPts val="1600"/>
              </a:lnSpc>
            </a:pPr>
            <a:r>
              <a:rPr lang="en-US" sz="1100" dirty="0">
                <a:solidFill>
                  <a:srgbClr val="63666A"/>
                </a:solidFill>
                <a:latin typeface="Arial" charset="0"/>
                <a:ea typeface="Arial" charset="0"/>
                <a:cs typeface="Arial" charset="0"/>
              </a:rPr>
              <a:t>Baseline</a:t>
            </a:r>
          </a:p>
        </p:txBody>
      </p:sp>
      <p:sp>
        <p:nvSpPr>
          <p:cNvPr id="24" name="TextBox 23">
            <a:extLst>
              <a:ext uri="{FF2B5EF4-FFF2-40B4-BE49-F238E27FC236}">
                <a16:creationId xmlns="" xmlns:a16="http://schemas.microsoft.com/office/drawing/2014/main" id="{DA08148D-C897-4977-8812-ECCEBF0EB9CA}"/>
              </a:ext>
            </a:extLst>
          </p:cNvPr>
          <p:cNvSpPr txBox="1"/>
          <p:nvPr/>
        </p:nvSpPr>
        <p:spPr>
          <a:xfrm>
            <a:off x="3370014" y="4706307"/>
            <a:ext cx="870799" cy="297517"/>
          </a:xfrm>
          <a:prstGeom prst="rect">
            <a:avLst/>
          </a:prstGeom>
          <a:noFill/>
        </p:spPr>
        <p:txBody>
          <a:bodyPr wrap="square" rtlCol="0">
            <a:spAutoFit/>
          </a:bodyPr>
          <a:lstStyle/>
          <a:p>
            <a:pPr algn="ctr">
              <a:lnSpc>
                <a:spcPts val="1600"/>
              </a:lnSpc>
            </a:pPr>
            <a:r>
              <a:rPr lang="en-US" sz="1100">
                <a:solidFill>
                  <a:srgbClr val="63666A"/>
                </a:solidFill>
                <a:latin typeface="Arial" charset="0"/>
                <a:ea typeface="Arial" charset="0"/>
                <a:cs typeface="Arial" charset="0"/>
              </a:rPr>
              <a:t>Week 4</a:t>
            </a:r>
          </a:p>
        </p:txBody>
      </p:sp>
      <p:sp>
        <p:nvSpPr>
          <p:cNvPr id="25" name="TextBox 24">
            <a:extLst>
              <a:ext uri="{FF2B5EF4-FFF2-40B4-BE49-F238E27FC236}">
                <a16:creationId xmlns="" xmlns:a16="http://schemas.microsoft.com/office/drawing/2014/main" id="{87CEF0AE-2CDF-4977-A8BA-1548A06E9330}"/>
              </a:ext>
            </a:extLst>
          </p:cNvPr>
          <p:cNvSpPr txBox="1"/>
          <p:nvPr/>
        </p:nvSpPr>
        <p:spPr>
          <a:xfrm>
            <a:off x="5545268" y="4706307"/>
            <a:ext cx="870799" cy="297517"/>
          </a:xfrm>
          <a:prstGeom prst="rect">
            <a:avLst/>
          </a:prstGeom>
          <a:noFill/>
        </p:spPr>
        <p:txBody>
          <a:bodyPr wrap="square" rtlCol="0">
            <a:spAutoFit/>
          </a:bodyPr>
          <a:lstStyle/>
          <a:p>
            <a:pPr algn="ctr">
              <a:lnSpc>
                <a:spcPts val="1600"/>
              </a:lnSpc>
            </a:pPr>
            <a:r>
              <a:rPr lang="en-US" sz="1100">
                <a:solidFill>
                  <a:srgbClr val="63666A"/>
                </a:solidFill>
                <a:latin typeface="Arial" charset="0"/>
                <a:ea typeface="Arial" charset="0"/>
                <a:cs typeface="Arial" charset="0"/>
              </a:rPr>
              <a:t>Week 8</a:t>
            </a:r>
          </a:p>
        </p:txBody>
      </p:sp>
      <p:sp>
        <p:nvSpPr>
          <p:cNvPr id="26" name="TextBox 25">
            <a:extLst>
              <a:ext uri="{FF2B5EF4-FFF2-40B4-BE49-F238E27FC236}">
                <a16:creationId xmlns="" xmlns:a16="http://schemas.microsoft.com/office/drawing/2014/main" id="{DB7A1641-C615-4C42-86AC-0B743E6927CF}"/>
              </a:ext>
            </a:extLst>
          </p:cNvPr>
          <p:cNvSpPr txBox="1"/>
          <p:nvPr/>
        </p:nvSpPr>
        <p:spPr>
          <a:xfrm>
            <a:off x="6670064" y="4706307"/>
            <a:ext cx="889394" cy="297517"/>
          </a:xfrm>
          <a:prstGeom prst="rect">
            <a:avLst/>
          </a:prstGeom>
          <a:noFill/>
        </p:spPr>
        <p:txBody>
          <a:bodyPr wrap="square" rtlCol="0">
            <a:spAutoFit/>
          </a:bodyPr>
          <a:lstStyle/>
          <a:p>
            <a:pPr algn="ctr">
              <a:lnSpc>
                <a:spcPts val="1600"/>
              </a:lnSpc>
            </a:pPr>
            <a:r>
              <a:rPr lang="en-US" sz="1100">
                <a:solidFill>
                  <a:srgbClr val="63666A"/>
                </a:solidFill>
                <a:latin typeface="Arial" charset="0"/>
                <a:ea typeface="Arial" charset="0"/>
                <a:cs typeface="Arial" charset="0"/>
              </a:rPr>
              <a:t>Week 10</a:t>
            </a:r>
          </a:p>
        </p:txBody>
      </p:sp>
      <p:sp>
        <p:nvSpPr>
          <p:cNvPr id="27" name="TextBox 26">
            <a:extLst>
              <a:ext uri="{FF2B5EF4-FFF2-40B4-BE49-F238E27FC236}">
                <a16:creationId xmlns="" xmlns:a16="http://schemas.microsoft.com/office/drawing/2014/main" id="{8700324B-8C57-41AA-89EB-FE3DC98DF1AF}"/>
              </a:ext>
            </a:extLst>
          </p:cNvPr>
          <p:cNvSpPr txBox="1"/>
          <p:nvPr/>
        </p:nvSpPr>
        <p:spPr>
          <a:xfrm>
            <a:off x="7432072" y="4706307"/>
            <a:ext cx="1600631" cy="400110"/>
          </a:xfrm>
          <a:prstGeom prst="rect">
            <a:avLst/>
          </a:prstGeom>
          <a:noFill/>
        </p:spPr>
        <p:txBody>
          <a:bodyPr wrap="square" rtlCol="0">
            <a:spAutoFit/>
          </a:bodyPr>
          <a:lstStyle/>
          <a:p>
            <a:pPr algn="ctr">
              <a:lnSpc>
                <a:spcPts val="1200"/>
              </a:lnSpc>
            </a:pPr>
            <a:r>
              <a:rPr lang="en-US" sz="1100">
                <a:solidFill>
                  <a:srgbClr val="63666A"/>
                </a:solidFill>
                <a:latin typeface="Arial" charset="0"/>
                <a:ea typeface="Arial" charset="0"/>
                <a:cs typeface="Arial" charset="0"/>
              </a:rPr>
              <a:t>Week 12</a:t>
            </a:r>
            <a:br>
              <a:rPr lang="en-US" sz="1100">
                <a:solidFill>
                  <a:srgbClr val="63666A"/>
                </a:solidFill>
                <a:latin typeface="Arial" charset="0"/>
                <a:ea typeface="Arial" charset="0"/>
                <a:cs typeface="Arial" charset="0"/>
              </a:rPr>
            </a:br>
            <a:r>
              <a:rPr lang="en-US" sz="1100">
                <a:solidFill>
                  <a:srgbClr val="63666A"/>
                </a:solidFill>
                <a:latin typeface="Arial" charset="0"/>
                <a:ea typeface="Arial" charset="0"/>
                <a:cs typeface="Arial" charset="0"/>
              </a:rPr>
              <a:t>(end of treatment)</a:t>
            </a:r>
          </a:p>
        </p:txBody>
      </p:sp>
      <p:sp>
        <p:nvSpPr>
          <p:cNvPr id="28" name="TextBox 27">
            <a:extLst>
              <a:ext uri="{FF2B5EF4-FFF2-40B4-BE49-F238E27FC236}">
                <a16:creationId xmlns="" xmlns:a16="http://schemas.microsoft.com/office/drawing/2014/main" id="{F8C54A61-080D-42E4-B2D0-52010D8E1498}"/>
              </a:ext>
            </a:extLst>
          </p:cNvPr>
          <p:cNvSpPr txBox="1"/>
          <p:nvPr/>
        </p:nvSpPr>
        <p:spPr>
          <a:xfrm>
            <a:off x="9967665" y="4706307"/>
            <a:ext cx="889394" cy="297517"/>
          </a:xfrm>
          <a:prstGeom prst="rect">
            <a:avLst/>
          </a:prstGeom>
          <a:noFill/>
        </p:spPr>
        <p:txBody>
          <a:bodyPr wrap="square" rtlCol="0">
            <a:spAutoFit/>
          </a:bodyPr>
          <a:lstStyle/>
          <a:p>
            <a:pPr algn="ctr">
              <a:lnSpc>
                <a:spcPts val="1600"/>
              </a:lnSpc>
            </a:pPr>
            <a:r>
              <a:rPr lang="en-US" sz="1100">
                <a:solidFill>
                  <a:srgbClr val="63666A"/>
                </a:solidFill>
                <a:latin typeface="Arial" charset="0"/>
                <a:ea typeface="Arial" charset="0"/>
                <a:cs typeface="Arial" charset="0"/>
              </a:rPr>
              <a:t>Week 16</a:t>
            </a:r>
          </a:p>
        </p:txBody>
      </p:sp>
      <p:sp>
        <p:nvSpPr>
          <p:cNvPr id="29" name="TextBox 28">
            <a:extLst>
              <a:ext uri="{FF2B5EF4-FFF2-40B4-BE49-F238E27FC236}">
                <a16:creationId xmlns="" xmlns:a16="http://schemas.microsoft.com/office/drawing/2014/main" id="{3EF44A6A-5A7C-4E03-A553-F00EF298F2F9}"/>
              </a:ext>
            </a:extLst>
          </p:cNvPr>
          <p:cNvSpPr txBox="1"/>
          <p:nvPr/>
        </p:nvSpPr>
        <p:spPr>
          <a:xfrm>
            <a:off x="469519" y="5256212"/>
            <a:ext cx="8627125" cy="938719"/>
          </a:xfrm>
          <a:prstGeom prst="rect">
            <a:avLst/>
          </a:prstGeom>
          <a:noFill/>
        </p:spPr>
        <p:txBody>
          <a:bodyPr wrap="square" rtlCol="0" anchor="t">
            <a:spAutoFit/>
          </a:bodyPr>
          <a:lstStyle/>
          <a:p>
            <a:pPr>
              <a:lnSpc>
                <a:spcPts val="2200"/>
              </a:lnSpc>
            </a:pPr>
            <a:r>
              <a:rPr lang="en-US" sz="2000" b="1" dirty="0">
                <a:solidFill>
                  <a:srgbClr val="00B050"/>
                </a:solidFill>
                <a:latin typeface="Arial"/>
                <a:ea typeface="Arial" charset="0"/>
                <a:cs typeface="Arial"/>
              </a:rPr>
              <a:t>Inclusion criteria</a:t>
            </a:r>
          </a:p>
          <a:p>
            <a:pPr>
              <a:lnSpc>
                <a:spcPts val="2200"/>
              </a:lnSpc>
            </a:pPr>
            <a:r>
              <a:rPr lang="en-US" sz="1600" dirty="0">
                <a:solidFill>
                  <a:srgbClr val="474D54"/>
                </a:solidFill>
                <a:latin typeface="Arial"/>
                <a:ea typeface="Arial" charset="0"/>
                <a:cs typeface="Arial"/>
              </a:rPr>
              <a:t>• At least twelve and not more than forty inflammatory facial lesions (papules/pustules)</a:t>
            </a:r>
          </a:p>
          <a:p>
            <a:pPr>
              <a:lnSpc>
                <a:spcPts val="2200"/>
              </a:lnSpc>
            </a:pPr>
            <a:r>
              <a:rPr lang="en-US" sz="1600" dirty="0">
                <a:solidFill>
                  <a:srgbClr val="474D54"/>
                </a:solidFill>
                <a:latin typeface="Arial"/>
                <a:ea typeface="Arial" charset="0"/>
                <a:cs typeface="Arial"/>
              </a:rPr>
              <a:t>• Subjects with a grade 3 or 4 on the 5-point Investigators Global Assessment (IGA) scale</a:t>
            </a:r>
          </a:p>
        </p:txBody>
      </p:sp>
      <p:pic>
        <p:nvPicPr>
          <p:cNvPr id="30" name="Picture 29">
            <a:extLst>
              <a:ext uri="{FF2B5EF4-FFF2-40B4-BE49-F238E27FC236}">
                <a16:creationId xmlns="" xmlns:a16="http://schemas.microsoft.com/office/drawing/2014/main" id="{F02C0BB2-98B9-401B-8E0E-D839FF94B9A4}"/>
              </a:ext>
            </a:extLst>
          </p:cNvPr>
          <p:cNvPicPr>
            <a:picLocks noChangeAspect="1"/>
          </p:cNvPicPr>
          <p:nvPr/>
        </p:nvPicPr>
        <p:blipFill>
          <a:blip r:embed="rId2"/>
          <a:stretch>
            <a:fillRect/>
          </a:stretch>
        </p:blipFill>
        <p:spPr>
          <a:xfrm>
            <a:off x="567839" y="5182315"/>
            <a:ext cx="8572500" cy="63500"/>
          </a:xfrm>
          <a:prstGeom prst="rect">
            <a:avLst/>
          </a:prstGeom>
        </p:spPr>
      </p:pic>
      <p:sp>
        <p:nvSpPr>
          <p:cNvPr id="31" name="TextBox 30">
            <a:extLst>
              <a:ext uri="{FF2B5EF4-FFF2-40B4-BE49-F238E27FC236}">
                <a16:creationId xmlns="" xmlns:a16="http://schemas.microsoft.com/office/drawing/2014/main" id="{83AA97D8-B830-43E0-BAAC-53CB873A3CF4}"/>
              </a:ext>
            </a:extLst>
          </p:cNvPr>
          <p:cNvSpPr txBox="1"/>
          <p:nvPr/>
        </p:nvSpPr>
        <p:spPr>
          <a:xfrm>
            <a:off x="4429389" y="4715571"/>
            <a:ext cx="870799" cy="278346"/>
          </a:xfrm>
          <a:prstGeom prst="rect">
            <a:avLst/>
          </a:prstGeom>
          <a:noFill/>
        </p:spPr>
        <p:txBody>
          <a:bodyPr wrap="square" rtlCol="0">
            <a:spAutoFit/>
          </a:bodyPr>
          <a:lstStyle/>
          <a:p>
            <a:pPr algn="ctr">
              <a:lnSpc>
                <a:spcPts val="1600"/>
              </a:lnSpc>
            </a:pPr>
            <a:r>
              <a:rPr lang="en-US" sz="1100">
                <a:solidFill>
                  <a:srgbClr val="63666A"/>
                </a:solidFill>
                <a:latin typeface="Arial" charset="0"/>
                <a:ea typeface="Arial" charset="0"/>
                <a:cs typeface="Arial" charset="0"/>
              </a:rPr>
              <a:t>Week 6</a:t>
            </a:r>
          </a:p>
        </p:txBody>
      </p:sp>
    </p:spTree>
    <p:extLst>
      <p:ext uri="{BB962C8B-B14F-4D97-AF65-F5344CB8AC3E}">
        <p14:creationId xmlns:p14="http://schemas.microsoft.com/office/powerpoint/2010/main" val="4115083819"/>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AEC0D33-5FAF-4562-9F26-CC75E85D1711}"/>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Methods</a:t>
            </a:r>
          </a:p>
        </p:txBody>
      </p:sp>
      <p:sp>
        <p:nvSpPr>
          <p:cNvPr id="4" name="Rectangle 3">
            <a:extLst>
              <a:ext uri="{FF2B5EF4-FFF2-40B4-BE49-F238E27FC236}">
                <a16:creationId xmlns="" xmlns:a16="http://schemas.microsoft.com/office/drawing/2014/main" id="{EB6FB180-FB35-4305-BCE3-F9431E08E69B}"/>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sp>
        <p:nvSpPr>
          <p:cNvPr id="3" name="TextBox 2">
            <a:extLst>
              <a:ext uri="{FF2B5EF4-FFF2-40B4-BE49-F238E27FC236}">
                <a16:creationId xmlns="" xmlns:a16="http://schemas.microsoft.com/office/drawing/2014/main" id="{AEE11EF1-5119-46BF-A515-10902589136C}"/>
              </a:ext>
            </a:extLst>
          </p:cNvPr>
          <p:cNvSpPr txBox="1"/>
          <p:nvPr/>
        </p:nvSpPr>
        <p:spPr>
          <a:xfrm>
            <a:off x="1499016" y="2593298"/>
            <a:ext cx="9099030"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a:t>At day 84 a subset of subjects had blood draws for the evaluation of the systemic exposure to the minocycline.  </a:t>
            </a:r>
          </a:p>
          <a:p>
            <a:pPr marL="285750" indent="-285750">
              <a:buFont typeface="Arial" panose="020B0604020202020204" pitchFamily="34" charset="0"/>
              <a:buChar char="•"/>
            </a:pPr>
            <a:r>
              <a:rPr lang="en-US" sz="2400" dirty="0"/>
              <a:t>Blood was drawn prior to the final dose, then at 1, 2, 4, 6, 8, 20, and 24 hours following the final minocycline dose.  </a:t>
            </a:r>
          </a:p>
          <a:p>
            <a:pPr marL="285750" indent="-285750">
              <a:buFont typeface="Arial" panose="020B0604020202020204" pitchFamily="34" charset="0"/>
              <a:buChar char="•"/>
            </a:pPr>
            <a:r>
              <a:rPr lang="en-US" sz="2400" dirty="0"/>
              <a:t>The blood samples were evaluated for the maximal concentrations, time to maximal concentration, and half-life of the minocycline in the blood. </a:t>
            </a:r>
          </a:p>
        </p:txBody>
      </p:sp>
    </p:spTree>
    <p:extLst>
      <p:ext uri="{BB962C8B-B14F-4D97-AF65-F5344CB8AC3E}">
        <p14:creationId xmlns:p14="http://schemas.microsoft.com/office/powerpoint/2010/main" val="4025687588"/>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 xmlns:a16="http://schemas.microsoft.com/office/drawing/2014/main" id="{41B68C77-138E-4BF7-A276-BD0C78A4219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3" name="Picture 12">
            <a:extLst>
              <a:ext uri="{FF2B5EF4-FFF2-40B4-BE49-F238E27FC236}">
                <a16:creationId xmlns="" xmlns:a16="http://schemas.microsoft.com/office/drawing/2014/main" id="{7C268552-D473-46ED-B1B8-422042C4DEF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5" name="Oval 14">
            <a:extLst>
              <a:ext uri="{FF2B5EF4-FFF2-40B4-BE49-F238E27FC236}">
                <a16:creationId xmlns="" xmlns:a16="http://schemas.microsoft.com/office/drawing/2014/main" id="{4AC0CD9D-7610-4620-93B4-798CCD9AB58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7" name="Picture 16">
            <a:extLst>
              <a:ext uri="{FF2B5EF4-FFF2-40B4-BE49-F238E27FC236}">
                <a16:creationId xmlns="" xmlns:a16="http://schemas.microsoft.com/office/drawing/2014/main" id="{B9238B3E-24AA-439A-B527-6C5DF6D72145}"/>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9" name="Picture 18">
            <a:extLst>
              <a:ext uri="{FF2B5EF4-FFF2-40B4-BE49-F238E27FC236}">
                <a16:creationId xmlns="" xmlns:a16="http://schemas.microsoft.com/office/drawing/2014/main" id="{69F01145-BEA3-4CBF-AA21-10077B948CA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21" name="Rectangle 20">
            <a:extLst>
              <a:ext uri="{FF2B5EF4-FFF2-40B4-BE49-F238E27FC236}">
                <a16:creationId xmlns="" xmlns:a16="http://schemas.microsoft.com/office/drawing/2014/main" id="{DE4D62F9-188E-4530-84C2-24BDEE4BEB8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3" name="Rectangle 22">
            <a:extLst>
              <a:ext uri="{FF2B5EF4-FFF2-40B4-BE49-F238E27FC236}">
                <a16:creationId xmlns="" xmlns:a16="http://schemas.microsoft.com/office/drawing/2014/main" id="{757B325C-3E35-45CF-9D07-3BCB281F3B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B74E6420-673A-4C4D-ACCF-EA69069ED3DB}"/>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sz="5400" b="0" i="0" kern="1200">
                <a:solidFill>
                  <a:srgbClr val="EBEBEB"/>
                </a:solidFill>
                <a:latin typeface="+mj-lt"/>
                <a:ea typeface="+mj-ea"/>
                <a:cs typeface="+mj-cs"/>
              </a:rPr>
              <a:t>Results</a:t>
            </a:r>
          </a:p>
        </p:txBody>
      </p:sp>
      <p:sp>
        <p:nvSpPr>
          <p:cNvPr id="25" name="Freeform 36">
            <a:extLst>
              <a:ext uri="{FF2B5EF4-FFF2-40B4-BE49-F238E27FC236}">
                <a16:creationId xmlns="" xmlns:a16="http://schemas.microsoft.com/office/drawing/2014/main" id="{C24BEC42-AFF3-40D1-93A2-A27A42E1E23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useBgFill="1">
        <p:nvSpPr>
          <p:cNvPr id="27" name="Freeform: Shape 26">
            <a:extLst>
              <a:ext uri="{FF2B5EF4-FFF2-40B4-BE49-F238E27FC236}">
                <a16:creationId xmlns="" xmlns:a16="http://schemas.microsoft.com/office/drawing/2014/main" id="{608F427C-1EC9-4280-9367-F2B3AA063E8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7809954" cy="6858000"/>
          </a:xfrm>
          <a:custGeom>
            <a:avLst/>
            <a:gdLst>
              <a:gd name="connsiteX0" fmla="*/ 6465239 w 7809954"/>
              <a:gd name="connsiteY0" fmla="*/ 0 h 6858000"/>
              <a:gd name="connsiteX1" fmla="*/ 7808777 w 7809954"/>
              <a:gd name="connsiteY1" fmla="*/ 0 h 6858000"/>
              <a:gd name="connsiteX2" fmla="*/ 7783732 w 7809954"/>
              <a:gd name="connsiteY2" fmla="*/ 155676 h 6858000"/>
              <a:gd name="connsiteX3" fmla="*/ 7759863 w 7809954"/>
              <a:gd name="connsiteY3" fmla="*/ 310667 h 6858000"/>
              <a:gd name="connsiteX4" fmla="*/ 7736499 w 7809954"/>
              <a:gd name="connsiteY4" fmla="*/ 466344 h 6858000"/>
              <a:gd name="connsiteX5" fmla="*/ 7716496 w 7809954"/>
              <a:gd name="connsiteY5" fmla="*/ 622706 h 6858000"/>
              <a:gd name="connsiteX6" fmla="*/ 7696325 w 7809954"/>
              <a:gd name="connsiteY6" fmla="*/ 778383 h 6858000"/>
              <a:gd name="connsiteX7" fmla="*/ 7677499 w 7809954"/>
              <a:gd name="connsiteY7" fmla="*/ 934745 h 6858000"/>
              <a:gd name="connsiteX8" fmla="*/ 7661363 w 7809954"/>
              <a:gd name="connsiteY8" fmla="*/ 1089050 h 6858000"/>
              <a:gd name="connsiteX9" fmla="*/ 7646067 w 7809954"/>
              <a:gd name="connsiteY9" fmla="*/ 1245413 h 6858000"/>
              <a:gd name="connsiteX10" fmla="*/ 7632115 w 7809954"/>
              <a:gd name="connsiteY10" fmla="*/ 1401089 h 6858000"/>
              <a:gd name="connsiteX11" fmla="*/ 7620013 w 7809954"/>
              <a:gd name="connsiteY11" fmla="*/ 1554023 h 6858000"/>
              <a:gd name="connsiteX12" fmla="*/ 7607910 w 7809954"/>
              <a:gd name="connsiteY12" fmla="*/ 1709013 h 6858000"/>
              <a:gd name="connsiteX13" fmla="*/ 7597825 w 7809954"/>
              <a:gd name="connsiteY13" fmla="*/ 1861947 h 6858000"/>
              <a:gd name="connsiteX14" fmla="*/ 7589925 w 7809954"/>
              <a:gd name="connsiteY14" fmla="*/ 2014880 h 6858000"/>
              <a:gd name="connsiteX15" fmla="*/ 7581688 w 7809954"/>
              <a:gd name="connsiteY15" fmla="*/ 2167128 h 6858000"/>
              <a:gd name="connsiteX16" fmla="*/ 7574797 w 7809954"/>
              <a:gd name="connsiteY16" fmla="*/ 2318004 h 6858000"/>
              <a:gd name="connsiteX17" fmla="*/ 7569922 w 7809954"/>
              <a:gd name="connsiteY17" fmla="*/ 2467508 h 6858000"/>
              <a:gd name="connsiteX18" fmla="*/ 7565720 w 7809954"/>
              <a:gd name="connsiteY18" fmla="*/ 2617013 h 6858000"/>
              <a:gd name="connsiteX19" fmla="*/ 7561686 w 7809954"/>
              <a:gd name="connsiteY19" fmla="*/ 2765145 h 6858000"/>
              <a:gd name="connsiteX20" fmla="*/ 7559837 w 7809954"/>
              <a:gd name="connsiteY20" fmla="*/ 2911221 h 6858000"/>
              <a:gd name="connsiteX21" fmla="*/ 7557820 w 7809954"/>
              <a:gd name="connsiteY21" fmla="*/ 3057296 h 6858000"/>
              <a:gd name="connsiteX22" fmla="*/ 7556811 w 7809954"/>
              <a:gd name="connsiteY22" fmla="*/ 3201314 h 6858000"/>
              <a:gd name="connsiteX23" fmla="*/ 7557820 w 7809954"/>
              <a:gd name="connsiteY23" fmla="*/ 3343960 h 6858000"/>
              <a:gd name="connsiteX24" fmla="*/ 7557820 w 7809954"/>
              <a:gd name="connsiteY24" fmla="*/ 3485235 h 6858000"/>
              <a:gd name="connsiteX25" fmla="*/ 7559837 w 7809954"/>
              <a:gd name="connsiteY25" fmla="*/ 3625138 h 6858000"/>
              <a:gd name="connsiteX26" fmla="*/ 7562862 w 7809954"/>
              <a:gd name="connsiteY26" fmla="*/ 3762298 h 6858000"/>
              <a:gd name="connsiteX27" fmla="*/ 7565720 w 7809954"/>
              <a:gd name="connsiteY27" fmla="*/ 3898087 h 6858000"/>
              <a:gd name="connsiteX28" fmla="*/ 7568914 w 7809954"/>
              <a:gd name="connsiteY28" fmla="*/ 4031132 h 6858000"/>
              <a:gd name="connsiteX29" fmla="*/ 7573788 w 7809954"/>
              <a:gd name="connsiteY29" fmla="*/ 4163491 h 6858000"/>
              <a:gd name="connsiteX30" fmla="*/ 7578999 w 7809954"/>
              <a:gd name="connsiteY30" fmla="*/ 4293793 h 6858000"/>
              <a:gd name="connsiteX31" fmla="*/ 7583705 w 7809954"/>
              <a:gd name="connsiteY31" fmla="*/ 4421352 h 6858000"/>
              <a:gd name="connsiteX32" fmla="*/ 7596985 w 7809954"/>
              <a:gd name="connsiteY32" fmla="*/ 4670298 h 6858000"/>
              <a:gd name="connsiteX33" fmla="*/ 7611104 w 7809954"/>
              <a:gd name="connsiteY33" fmla="*/ 4908956 h 6858000"/>
              <a:gd name="connsiteX34" fmla="*/ 7625896 w 7809954"/>
              <a:gd name="connsiteY34" fmla="*/ 5138013 h 6858000"/>
              <a:gd name="connsiteX35" fmla="*/ 7642201 w 7809954"/>
              <a:gd name="connsiteY35" fmla="*/ 5354726 h 6858000"/>
              <a:gd name="connsiteX36" fmla="*/ 7659178 w 7809954"/>
              <a:gd name="connsiteY36" fmla="*/ 5561838 h 6858000"/>
              <a:gd name="connsiteX37" fmla="*/ 7677499 w 7809954"/>
              <a:gd name="connsiteY37" fmla="*/ 5753862 h 6858000"/>
              <a:gd name="connsiteX38" fmla="*/ 7695485 w 7809954"/>
              <a:gd name="connsiteY38" fmla="*/ 5934227 h 6858000"/>
              <a:gd name="connsiteX39" fmla="*/ 7713470 w 7809954"/>
              <a:gd name="connsiteY39" fmla="*/ 6100191 h 6858000"/>
              <a:gd name="connsiteX40" fmla="*/ 7730447 w 7809954"/>
              <a:gd name="connsiteY40" fmla="*/ 6252438 h 6858000"/>
              <a:gd name="connsiteX41" fmla="*/ 7746584 w 7809954"/>
              <a:gd name="connsiteY41" fmla="*/ 6387541 h 6858000"/>
              <a:gd name="connsiteX42" fmla="*/ 7761880 w 7809954"/>
              <a:gd name="connsiteY42" fmla="*/ 6509613 h 6858000"/>
              <a:gd name="connsiteX43" fmla="*/ 7774655 w 7809954"/>
              <a:gd name="connsiteY43" fmla="*/ 6612483 h 6858000"/>
              <a:gd name="connsiteX44" fmla="*/ 7786757 w 7809954"/>
              <a:gd name="connsiteY44" fmla="*/ 6698894 h 6858000"/>
              <a:gd name="connsiteX45" fmla="*/ 7804071 w 7809954"/>
              <a:gd name="connsiteY45" fmla="*/ 6817538 h 6858000"/>
              <a:gd name="connsiteX46" fmla="*/ 7809954 w 7809954"/>
              <a:gd name="connsiteY46" fmla="*/ 6858000 h 6858000"/>
              <a:gd name="connsiteX47" fmla="*/ 7157124 w 7809954"/>
              <a:gd name="connsiteY47" fmla="*/ 6858000 h 6858000"/>
              <a:gd name="connsiteX48" fmla="*/ 7157124 w 7809954"/>
              <a:gd name="connsiteY48" fmla="*/ 6858000 h 6858000"/>
              <a:gd name="connsiteX49" fmla="*/ 0 w 7809954"/>
              <a:gd name="connsiteY49" fmla="*/ 6858000 h 6858000"/>
              <a:gd name="connsiteX50" fmla="*/ 0 w 7809954"/>
              <a:gd name="connsiteY50" fmla="*/ 0 h 6858000"/>
              <a:gd name="connsiteX51" fmla="*/ 6465239 w 7809954"/>
              <a:gd name="connsiteY5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809954" h="6858000">
                <a:moveTo>
                  <a:pt x="6465239" y="0"/>
                </a:moveTo>
                <a:lnTo>
                  <a:pt x="7808777" y="0"/>
                </a:lnTo>
                <a:lnTo>
                  <a:pt x="7783732" y="155676"/>
                </a:lnTo>
                <a:lnTo>
                  <a:pt x="7759863" y="310667"/>
                </a:lnTo>
                <a:lnTo>
                  <a:pt x="7736499" y="466344"/>
                </a:lnTo>
                <a:lnTo>
                  <a:pt x="7716496" y="622706"/>
                </a:lnTo>
                <a:lnTo>
                  <a:pt x="7696325" y="778383"/>
                </a:lnTo>
                <a:lnTo>
                  <a:pt x="7677499" y="934745"/>
                </a:lnTo>
                <a:lnTo>
                  <a:pt x="7661363" y="1089050"/>
                </a:lnTo>
                <a:lnTo>
                  <a:pt x="7646067" y="1245413"/>
                </a:lnTo>
                <a:lnTo>
                  <a:pt x="7632115" y="1401089"/>
                </a:lnTo>
                <a:lnTo>
                  <a:pt x="7620013" y="1554023"/>
                </a:lnTo>
                <a:lnTo>
                  <a:pt x="7607910" y="1709013"/>
                </a:lnTo>
                <a:lnTo>
                  <a:pt x="7597825" y="1861947"/>
                </a:lnTo>
                <a:lnTo>
                  <a:pt x="7589925" y="2014880"/>
                </a:lnTo>
                <a:lnTo>
                  <a:pt x="7581688" y="2167128"/>
                </a:lnTo>
                <a:lnTo>
                  <a:pt x="7574797" y="2318004"/>
                </a:lnTo>
                <a:lnTo>
                  <a:pt x="7569922" y="2467508"/>
                </a:lnTo>
                <a:lnTo>
                  <a:pt x="7565720" y="2617013"/>
                </a:lnTo>
                <a:lnTo>
                  <a:pt x="7561686" y="2765145"/>
                </a:lnTo>
                <a:lnTo>
                  <a:pt x="7559837" y="2911221"/>
                </a:lnTo>
                <a:lnTo>
                  <a:pt x="7557820" y="3057296"/>
                </a:lnTo>
                <a:lnTo>
                  <a:pt x="7556811" y="3201314"/>
                </a:lnTo>
                <a:lnTo>
                  <a:pt x="7557820" y="3343960"/>
                </a:lnTo>
                <a:lnTo>
                  <a:pt x="7557820" y="3485235"/>
                </a:lnTo>
                <a:lnTo>
                  <a:pt x="7559837" y="3625138"/>
                </a:lnTo>
                <a:lnTo>
                  <a:pt x="7562862" y="3762298"/>
                </a:lnTo>
                <a:lnTo>
                  <a:pt x="7565720" y="3898087"/>
                </a:lnTo>
                <a:lnTo>
                  <a:pt x="7568914" y="4031132"/>
                </a:lnTo>
                <a:lnTo>
                  <a:pt x="7573788" y="4163491"/>
                </a:lnTo>
                <a:lnTo>
                  <a:pt x="7578999" y="4293793"/>
                </a:lnTo>
                <a:lnTo>
                  <a:pt x="7583705" y="4421352"/>
                </a:lnTo>
                <a:lnTo>
                  <a:pt x="7596985" y="4670298"/>
                </a:lnTo>
                <a:lnTo>
                  <a:pt x="7611104" y="4908956"/>
                </a:lnTo>
                <a:lnTo>
                  <a:pt x="7625896" y="5138013"/>
                </a:lnTo>
                <a:lnTo>
                  <a:pt x="7642201" y="5354726"/>
                </a:lnTo>
                <a:lnTo>
                  <a:pt x="7659178" y="5561838"/>
                </a:lnTo>
                <a:lnTo>
                  <a:pt x="7677499" y="5753862"/>
                </a:lnTo>
                <a:lnTo>
                  <a:pt x="7695485" y="5934227"/>
                </a:lnTo>
                <a:lnTo>
                  <a:pt x="7713470" y="6100191"/>
                </a:lnTo>
                <a:lnTo>
                  <a:pt x="7730447" y="6252438"/>
                </a:lnTo>
                <a:lnTo>
                  <a:pt x="7746584" y="6387541"/>
                </a:lnTo>
                <a:lnTo>
                  <a:pt x="7761880" y="6509613"/>
                </a:lnTo>
                <a:lnTo>
                  <a:pt x="7774655" y="6612483"/>
                </a:lnTo>
                <a:lnTo>
                  <a:pt x="7786757" y="6698894"/>
                </a:lnTo>
                <a:lnTo>
                  <a:pt x="7804071" y="6817538"/>
                </a:lnTo>
                <a:lnTo>
                  <a:pt x="7809954" y="6858000"/>
                </a:lnTo>
                <a:lnTo>
                  <a:pt x="7157124" y="6858000"/>
                </a:lnTo>
                <a:lnTo>
                  <a:pt x="7157124" y="6858000"/>
                </a:lnTo>
                <a:lnTo>
                  <a:pt x="0" y="6858000"/>
                </a:lnTo>
                <a:lnTo>
                  <a:pt x="0" y="0"/>
                </a:lnTo>
                <a:lnTo>
                  <a:pt x="6465239"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 xmlns:a16="http://schemas.microsoft.com/office/drawing/2014/main" id="{F98810A7-E114-447A-A7D6-69B27CFB565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6" name="Content Placeholder 5" descr="A screenshot of a cell phone&#10;&#10;Description automatically generated">
            <a:extLst>
              <a:ext uri="{FF2B5EF4-FFF2-40B4-BE49-F238E27FC236}">
                <a16:creationId xmlns="" xmlns:a16="http://schemas.microsoft.com/office/drawing/2014/main" id="{285F15B4-C864-4EB8-8FC5-BF3418805383}"/>
              </a:ext>
            </a:extLst>
          </p:cNvPr>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131197" y="455209"/>
            <a:ext cx="7237878" cy="5536976"/>
          </a:xfrm>
          <a:prstGeom prst="rect">
            <a:avLst/>
          </a:prstGeom>
          <a:effectLst/>
        </p:spPr>
      </p:pic>
      <p:sp>
        <p:nvSpPr>
          <p:cNvPr id="4" name="Rectangle 3">
            <a:extLst>
              <a:ext uri="{FF2B5EF4-FFF2-40B4-BE49-F238E27FC236}">
                <a16:creationId xmlns="" xmlns:a16="http://schemas.microsoft.com/office/drawing/2014/main" id="{E2C3B67E-1DC7-45DE-B4A4-94B3A5A9D3E9}"/>
              </a:ext>
            </a:extLst>
          </p:cNvPr>
          <p:cNvSpPr/>
          <p:nvPr/>
        </p:nvSpPr>
        <p:spPr>
          <a:xfrm>
            <a:off x="221860" y="6248399"/>
            <a:ext cx="7507183" cy="430887"/>
          </a:xfrm>
          <a:prstGeom prst="rect">
            <a:avLst/>
          </a:prstGeom>
        </p:spPr>
        <p:txBody>
          <a:bodyPr wrap="none">
            <a:spAutoFit/>
          </a:bodyPr>
          <a:lstStyle/>
          <a:p>
            <a:pPr>
              <a:spcAft>
                <a:spcPts val="600"/>
              </a:spcAft>
            </a:pPr>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spTree>
    <p:extLst>
      <p:ext uri="{BB962C8B-B14F-4D97-AF65-F5344CB8AC3E}">
        <p14:creationId xmlns:p14="http://schemas.microsoft.com/office/powerpoint/2010/main" val="3075772116"/>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6DFA0A-B16C-4E06-B809-252235262F1B}"/>
              </a:ext>
            </a:extLst>
          </p:cNvPr>
          <p:cNvSpPr>
            <a:spLocks noGrp="1"/>
          </p:cNvSpPr>
          <p:nvPr>
            <p:ph type="title"/>
          </p:nvPr>
        </p:nvSpPr>
        <p:spPr/>
        <p:txBody>
          <a:bodyPr/>
          <a:lstStyle/>
          <a:p>
            <a:r>
              <a:rPr lang="en-US" dirty="0"/>
              <a:t>Results</a:t>
            </a:r>
          </a:p>
        </p:txBody>
      </p:sp>
      <p:pic>
        <p:nvPicPr>
          <p:cNvPr id="5" name="Content Placeholder 4" descr="A screenshot of a map&#10;&#10;Description automatically generated">
            <a:extLst>
              <a:ext uri="{FF2B5EF4-FFF2-40B4-BE49-F238E27FC236}">
                <a16:creationId xmlns="" xmlns:a16="http://schemas.microsoft.com/office/drawing/2014/main" id="{92A7CA46-552B-4CB4-8EC8-0DEF1FE305C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5541" y="2488373"/>
            <a:ext cx="6220918" cy="3760026"/>
          </a:xfrm>
        </p:spPr>
      </p:pic>
      <p:sp>
        <p:nvSpPr>
          <p:cNvPr id="6" name="Rectangle 5">
            <a:extLst>
              <a:ext uri="{FF2B5EF4-FFF2-40B4-BE49-F238E27FC236}">
                <a16:creationId xmlns="" xmlns:a16="http://schemas.microsoft.com/office/drawing/2014/main" id="{334E82AD-049C-4714-A071-B13BE14C654B}"/>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spTree>
    <p:extLst>
      <p:ext uri="{BB962C8B-B14F-4D97-AF65-F5344CB8AC3E}">
        <p14:creationId xmlns:p14="http://schemas.microsoft.com/office/powerpoint/2010/main" val="1806728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06DFA0A-B16C-4E06-B809-252235262F1B}"/>
              </a:ext>
            </a:extLst>
          </p:cNvPr>
          <p:cNvSpPr>
            <a:spLocks noGrp="1"/>
          </p:cNvSpPr>
          <p:nvPr>
            <p:ph type="title"/>
          </p:nvPr>
        </p:nvSpPr>
        <p:spPr/>
        <p:txBody>
          <a:bodyPr/>
          <a:lstStyle/>
          <a:p>
            <a:r>
              <a:rPr lang="en-US" dirty="0"/>
              <a:t>Results</a:t>
            </a:r>
          </a:p>
        </p:txBody>
      </p:sp>
      <p:sp>
        <p:nvSpPr>
          <p:cNvPr id="6" name="Rectangle 5">
            <a:extLst>
              <a:ext uri="{FF2B5EF4-FFF2-40B4-BE49-F238E27FC236}">
                <a16:creationId xmlns="" xmlns:a16="http://schemas.microsoft.com/office/drawing/2014/main" id="{334E82AD-049C-4714-A071-B13BE14C654B}"/>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pic>
        <p:nvPicPr>
          <p:cNvPr id="8" name="Content Placeholder 7" descr="Statistically significant improvement in IGA success compared to vehicle in the 3% minocycline group. ">
            <a:extLst>
              <a:ext uri="{FF2B5EF4-FFF2-40B4-BE49-F238E27FC236}">
                <a16:creationId xmlns="" xmlns:a16="http://schemas.microsoft.com/office/drawing/2014/main" id="{500C8DEE-0EA0-4938-A375-E9A807FA864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23750" y="2537445"/>
            <a:ext cx="5944499" cy="3518582"/>
          </a:xfrm>
        </p:spPr>
      </p:pic>
    </p:spTree>
    <p:extLst>
      <p:ext uri="{BB962C8B-B14F-4D97-AF65-F5344CB8AC3E}">
        <p14:creationId xmlns:p14="http://schemas.microsoft.com/office/powerpoint/2010/main" val="1071933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48D53FE-6CAD-43D2-8581-1AE6DC07791C}"/>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 xmlns:a16="http://schemas.microsoft.com/office/drawing/2014/main" id="{B2D435A2-FBAE-4AE2-A7FC-118681EADE7F}"/>
              </a:ext>
            </a:extLst>
          </p:cNvPr>
          <p:cNvSpPr>
            <a:spLocks noGrp="1"/>
          </p:cNvSpPr>
          <p:nvPr>
            <p:ph idx="1"/>
          </p:nvPr>
        </p:nvSpPr>
        <p:spPr>
          <a:xfrm>
            <a:off x="1103312" y="2893102"/>
            <a:ext cx="8946541" cy="3355297"/>
          </a:xfrm>
        </p:spPr>
        <p:txBody>
          <a:bodyPr/>
          <a:lstStyle/>
          <a:p>
            <a:r>
              <a:rPr lang="en-US" dirty="0">
                <a:solidFill>
                  <a:schemeClr val="bg1"/>
                </a:solidFill>
              </a:rPr>
              <a:t>When asked “Do you like the product?” </a:t>
            </a:r>
          </a:p>
          <a:p>
            <a:pPr lvl="1"/>
            <a:r>
              <a:rPr lang="en-US" dirty="0">
                <a:solidFill>
                  <a:schemeClr val="bg1"/>
                </a:solidFill>
              </a:rPr>
              <a:t>72% liked the 1% minocycline gel</a:t>
            </a:r>
          </a:p>
          <a:p>
            <a:pPr lvl="1"/>
            <a:r>
              <a:rPr lang="en-US" dirty="0">
                <a:solidFill>
                  <a:schemeClr val="bg1"/>
                </a:solidFill>
              </a:rPr>
              <a:t>69.6% liked the 3% minocycline gel</a:t>
            </a:r>
          </a:p>
          <a:p>
            <a:pPr lvl="1"/>
            <a:r>
              <a:rPr lang="en-US" dirty="0">
                <a:solidFill>
                  <a:schemeClr val="bg1"/>
                </a:solidFill>
              </a:rPr>
              <a:t>49.2% liked the Vehicle gel</a:t>
            </a:r>
          </a:p>
        </p:txBody>
      </p:sp>
      <p:sp>
        <p:nvSpPr>
          <p:cNvPr id="4" name="Rectangle 3">
            <a:extLst>
              <a:ext uri="{FF2B5EF4-FFF2-40B4-BE49-F238E27FC236}">
                <a16:creationId xmlns="" xmlns:a16="http://schemas.microsoft.com/office/drawing/2014/main" id="{7556B791-45D8-4279-B704-3F32C5A59A9C}"/>
              </a:ext>
            </a:extLst>
          </p:cNvPr>
          <p:cNvSpPr/>
          <p:nvPr/>
        </p:nvSpPr>
        <p:spPr>
          <a:xfrm>
            <a:off x="221860" y="6248399"/>
            <a:ext cx="7507183" cy="430887"/>
          </a:xfrm>
          <a:prstGeom prst="rect">
            <a:avLst/>
          </a:prstGeom>
        </p:spPr>
        <p:txBody>
          <a:bodyPr wrap="none">
            <a:spAutoFit/>
          </a:bodyPr>
          <a:lstStyle/>
          <a:p>
            <a:r>
              <a:rPr lang="en-US" sz="2200" dirty="0">
                <a:solidFill>
                  <a:schemeClr val="accent5">
                    <a:lumMod val="75000"/>
                  </a:schemeClr>
                </a:solidFill>
              </a:rPr>
              <a:t>British Journal of Dermatology. DOI: </a:t>
            </a:r>
            <a:r>
              <a:rPr lang="en-US" sz="2200" dirty="0" smtClean="0">
                <a:solidFill>
                  <a:schemeClr val="accent5">
                    <a:lumMod val="75000"/>
                  </a:schemeClr>
                </a:solidFill>
              </a:rPr>
              <a:t>10.1111/bjd.18857</a:t>
            </a:r>
            <a:endParaRPr lang="en-GB" sz="2200" u="sng" dirty="0">
              <a:solidFill>
                <a:schemeClr val="accent5">
                  <a:lumMod val="75000"/>
                </a:schemeClr>
              </a:solidFill>
            </a:endParaRPr>
          </a:p>
        </p:txBody>
      </p:sp>
    </p:spTree>
    <p:extLst>
      <p:ext uri="{BB962C8B-B14F-4D97-AF65-F5344CB8AC3E}">
        <p14:creationId xmlns:p14="http://schemas.microsoft.com/office/powerpoint/2010/main" val="31454628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037F80F5D6844ABDEC2D76BF32B9E0" ma:contentTypeVersion="7" ma:contentTypeDescription="Create a new document." ma:contentTypeScope="" ma:versionID="aab523f537ec8136b57647ad02fbb355">
  <xsd:schema xmlns:xsd="http://www.w3.org/2001/XMLSchema" xmlns:xs="http://www.w3.org/2001/XMLSchema" xmlns:p="http://schemas.microsoft.com/office/2006/metadata/properties" xmlns:ns3="6003f83f-3cbd-4c76-9b92-901370726267" xmlns:ns4="f87bbf57-fee9-4bfe-8c7d-9c9ff6fd6d3a" targetNamespace="http://schemas.microsoft.com/office/2006/metadata/properties" ma:root="true" ma:fieldsID="1f91c2669c75d79361a45719aae94389" ns3:_="" ns4:_="">
    <xsd:import namespace="6003f83f-3cbd-4c76-9b92-901370726267"/>
    <xsd:import namespace="f87bbf57-fee9-4bfe-8c7d-9c9ff6fd6d3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03f83f-3cbd-4c76-9b92-9013707262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87bbf57-fee9-4bfe-8c7d-9c9ff6fd6d3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DAE3403-41AB-48E8-9115-3713C63CB0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03f83f-3cbd-4c76-9b92-901370726267"/>
    <ds:schemaRef ds:uri="f87bbf57-fee9-4bfe-8c7d-9c9ff6fd6d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327E33-942E-44B8-8A06-FAE2E0C574F0}">
  <ds:schemaRefs>
    <ds:schemaRef ds:uri="http://schemas.microsoft.com/sharepoint/v3/contenttype/forms"/>
  </ds:schemaRefs>
</ds:datastoreItem>
</file>

<file path=customXml/itemProps3.xml><?xml version="1.0" encoding="utf-8"?>
<ds:datastoreItem xmlns:ds="http://schemas.openxmlformats.org/officeDocument/2006/customXml" ds:itemID="{56DBDA46-F1F7-4FB8-B6E6-5B9009967A9A}">
  <ds:schemaRefs>
    <ds:schemaRef ds:uri="http://schemas.microsoft.com/office/2006/metadata/properties"/>
    <ds:schemaRef ds:uri="http://purl.org/dc/terms/"/>
    <ds:schemaRef ds:uri="6003f83f-3cbd-4c76-9b92-901370726267"/>
    <ds:schemaRef ds:uri="http://schemas.microsoft.com/office/2006/documentManagement/types"/>
    <ds:schemaRef ds:uri="http://www.w3.org/XML/1998/namespace"/>
    <ds:schemaRef ds:uri="http://purl.org/dc/elements/1.1/"/>
    <ds:schemaRef ds:uri="http://schemas.microsoft.com/office/infopath/2007/PartnerControls"/>
    <ds:schemaRef ds:uri="http://schemas.openxmlformats.org/package/2006/metadata/core-properties"/>
    <ds:schemaRef ds:uri="f87bbf57-fee9-4bfe-8c7d-9c9ff6fd6d3a"/>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17</TotalTime>
  <Words>609</Words>
  <Application>Microsoft Office PowerPoint</Application>
  <PresentationFormat>Custom</PresentationFormat>
  <Paragraphs>68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Ion</vt:lpstr>
      <vt:lpstr>A Multicenter, Randomized, Double-Masked, Parallel Group, Vehicle-Controlled Phase 2b Study to evaluate the safety and efficacy of 1% and 3% topical Minocycline Gel in patients with Papulopustular Rosacea </vt:lpstr>
      <vt:lpstr>Introduction What’s already known?</vt:lpstr>
      <vt:lpstr>Objective</vt:lpstr>
      <vt:lpstr>Methods</vt:lpstr>
      <vt:lpstr>Methods</vt:lpstr>
      <vt:lpstr>Results</vt:lpstr>
      <vt:lpstr>Results</vt:lpstr>
      <vt:lpstr>Results</vt:lpstr>
      <vt:lpstr>Results</vt:lpstr>
      <vt:lpstr>Results</vt:lpstr>
      <vt:lpstr>Discussion</vt:lpstr>
      <vt:lpstr>Conclusions What does this study add?</vt:lpstr>
      <vt:lpstr>Call for correspondence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Multicenter, Randomized, Double-Masked, Parallel Group, Vehicle-Controlled Phase 2b Study to evaluate the safety and efficacy of 1% and 3% topical Minocycline Gel in patients with Papulopustular Rosacea</dc:title>
  <dc:creator>George Magrath (Hovione, NJ)</dc:creator>
  <cp:lastModifiedBy>John Caulfield</cp:lastModifiedBy>
  <cp:revision>5</cp:revision>
  <dcterms:created xsi:type="dcterms:W3CDTF">2020-01-27T21:38:45Z</dcterms:created>
  <dcterms:modified xsi:type="dcterms:W3CDTF">2020-06-03T14:46:26Z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0x010100B7037F80F5D6844ABDEC2D76BF32B9E0</vt:lpwstr>
  </property>
</Properties>
</file>