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266" r:id="rId3"/>
    <p:sldId id="257" r:id="rId4"/>
    <p:sldId id="265" r:id="rId5"/>
    <p:sldId id="258" r:id="rId6"/>
    <p:sldId id="270" r:id="rId7"/>
    <p:sldId id="273" r:id="rId8"/>
    <p:sldId id="271" r:id="rId9"/>
    <p:sldId id="274" r:id="rId10"/>
    <p:sldId id="287" r:id="rId11"/>
    <p:sldId id="283" r:id="rId12"/>
    <p:sldId id="284" r:id="rId13"/>
    <p:sldId id="260" r:id="rId14"/>
    <p:sldId id="286" r:id="rId15"/>
    <p:sldId id="26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616DA210-FB5B-4158-B5E0-FEB733F419BA}" styleName="Stijl, licht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Stijl, gemiddeld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Stijl, lich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9" autoAdjust="0"/>
    <p:restoredTop sz="94660"/>
  </p:normalViewPr>
  <p:slideViewPr>
    <p:cSldViewPr snapToGrid="0">
      <p:cViewPr varScale="1">
        <p:scale>
          <a:sx n="74" d="100"/>
          <a:sy n="74" d="100"/>
        </p:scale>
        <p:origin x="-456"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367C35-6F5A-4399-A2F6-E1219D88DC3F}" type="datetimeFigureOut">
              <a:rPr lang="en-GB" smtClean="0"/>
              <a:t>08/06/2020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DB00D0-DE12-470F-877A-31F5E9C99164}" type="slidenum">
              <a:rPr lang="en-GB" smtClean="0"/>
              <a:t>‹#›</a:t>
            </a:fld>
            <a:endParaRPr lang="en-GB"/>
          </a:p>
        </p:txBody>
      </p:sp>
    </p:spTree>
    <p:extLst>
      <p:ext uri="{BB962C8B-B14F-4D97-AF65-F5344CB8AC3E}">
        <p14:creationId xmlns:p14="http://schemas.microsoft.com/office/powerpoint/2010/main" val="3492192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07A81EB1-0C26-4FB4-9DD5-85B2D6D2E0D9}" type="slidenum">
              <a:rPr lang="en-US" smtClean="0"/>
              <a:t>9</a:t>
            </a:fld>
            <a:endParaRPr lang="en-US"/>
          </a:p>
        </p:txBody>
      </p:sp>
    </p:spTree>
    <p:extLst>
      <p:ext uri="{BB962C8B-B14F-4D97-AF65-F5344CB8AC3E}">
        <p14:creationId xmlns:p14="http://schemas.microsoft.com/office/powerpoint/2010/main" val="1529422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07A81EB1-0C26-4FB4-9DD5-85B2D6D2E0D9}" type="slidenum">
              <a:rPr lang="en-US" smtClean="0"/>
              <a:t>10</a:t>
            </a:fld>
            <a:endParaRPr lang="en-US"/>
          </a:p>
        </p:txBody>
      </p:sp>
    </p:spTree>
    <p:extLst>
      <p:ext uri="{BB962C8B-B14F-4D97-AF65-F5344CB8AC3E}">
        <p14:creationId xmlns:p14="http://schemas.microsoft.com/office/powerpoint/2010/main" val="1796497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1440" y="1916833"/>
            <a:ext cx="10770009" cy="533921"/>
          </a:xfrm>
        </p:spPr>
        <p:txBody>
          <a:bodyPr>
            <a:normAutofit/>
          </a:bodyPr>
          <a:lstStyle>
            <a:lvl1pPr>
              <a:lnSpc>
                <a:spcPts val="2500"/>
              </a:lnSpc>
              <a:defRPr sz="3600" b="0">
                <a:solidFill>
                  <a:srgbClr val="6D6E71"/>
                </a:solidFill>
              </a:defRPr>
            </a:lvl1pPr>
          </a:lstStyle>
          <a:p>
            <a:r>
              <a:rPr lang="en-US" dirty="0"/>
              <a:t>Click to edit Master title style</a:t>
            </a:r>
            <a:endParaRPr lang="en-GB" dirty="0"/>
          </a:p>
        </p:txBody>
      </p:sp>
      <p:sp>
        <p:nvSpPr>
          <p:cNvPr id="3" name="Subtitle 2"/>
          <p:cNvSpPr>
            <a:spLocks noGrp="1"/>
          </p:cNvSpPr>
          <p:nvPr>
            <p:ph type="subTitle" idx="1" hasCustomPrompt="1"/>
          </p:nvPr>
        </p:nvSpPr>
        <p:spPr>
          <a:xfrm>
            <a:off x="741440" y="3033486"/>
            <a:ext cx="10767484" cy="566057"/>
          </a:xfrm>
        </p:spPr>
        <p:txBody>
          <a:bodyPr>
            <a:noAutofit/>
          </a:bodyPr>
          <a:lstStyle>
            <a:lvl1pPr marL="0" indent="0" algn="l">
              <a:lnSpc>
                <a:spcPts val="1800"/>
              </a:lnSpc>
              <a:spcBef>
                <a:spcPts val="0"/>
              </a:spcBef>
              <a:buNone/>
              <a:defRPr>
                <a:solidFill>
                  <a:srgbClr val="6D6E7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a:p>
            <a:r>
              <a:rPr lang="en-US" dirty="0"/>
              <a:t>Click to edit Master subtitle style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19667" y="692696"/>
            <a:ext cx="10767484" cy="504280"/>
          </a:xfrm>
        </p:spPr>
        <p:txBody>
          <a:bodyPr>
            <a:noAutofit/>
          </a:bodyPr>
          <a:lstStyle/>
          <a:p>
            <a:r>
              <a:rPr lang="en-US" dirty="0"/>
              <a:t>Click to edit Master title style</a:t>
            </a:r>
            <a:endParaRPr lang="en-GB" dirty="0"/>
          </a:p>
        </p:txBody>
      </p:sp>
      <p:sp>
        <p:nvSpPr>
          <p:cNvPr id="3" name="Content Placeholder 2"/>
          <p:cNvSpPr>
            <a:spLocks noGrp="1"/>
          </p:cNvSpPr>
          <p:nvPr>
            <p:ph idx="1"/>
          </p:nvPr>
        </p:nvSpPr>
        <p:spPr>
          <a:xfrm>
            <a:off x="719405" y="1484784"/>
            <a:ext cx="8832980" cy="4031779"/>
          </a:xfrm>
        </p:spPr>
        <p:txBody>
          <a:bodyPr/>
          <a:lstStyle>
            <a:lvl1pPr>
              <a:spcBef>
                <a:spcPts val="1000"/>
              </a:spcBef>
              <a:spcAft>
                <a:spcPts val="0"/>
              </a:spcAft>
              <a:defRPr/>
            </a:lvl1pPr>
            <a:lvl2pPr>
              <a:lnSpc>
                <a:spcPts val="1800"/>
              </a:lnSpc>
              <a:spcBef>
                <a:spcPts val="600"/>
              </a:spcBef>
              <a:defRPr/>
            </a:lvl2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Click to edit Master title style</a:t>
            </a:r>
            <a:endParaRPr lang="en-GB" dirty="0"/>
          </a:p>
        </p:txBody>
      </p:sp>
      <p:sp>
        <p:nvSpPr>
          <p:cNvPr id="3" name="Content Placeholder 2"/>
          <p:cNvSpPr>
            <a:spLocks noGrp="1"/>
          </p:cNvSpPr>
          <p:nvPr>
            <p:ph idx="1"/>
          </p:nvPr>
        </p:nvSpPr>
        <p:spPr>
          <a:xfrm>
            <a:off x="719404" y="1484313"/>
            <a:ext cx="10767747" cy="517330"/>
          </a:xfrm>
        </p:spPr>
        <p:txBody>
          <a:bodyPr>
            <a:noAutofit/>
          </a:bodyPr>
          <a:lstStyle>
            <a:lvl1pPr marL="0" indent="0">
              <a:lnSpc>
                <a:spcPts val="1900"/>
              </a:lnSpc>
              <a:spcBef>
                <a:spcPts val="0"/>
              </a:spcBef>
              <a:spcAft>
                <a:spcPts val="0"/>
              </a:spcAft>
              <a:buNone/>
              <a:defRPr/>
            </a:lvl1pPr>
            <a:lvl2pPr>
              <a:lnSpc>
                <a:spcPts val="1800"/>
              </a:lnSpc>
              <a:spcBef>
                <a:spcPts val="600"/>
              </a:spcBef>
              <a:defRPr/>
            </a:lvl2pPr>
          </a:lstStyle>
          <a:p>
            <a:pPr lvl="0"/>
            <a:r>
              <a:rPr lang="en-US" dirty="0"/>
              <a:t>Click to edit Master text styles</a:t>
            </a:r>
          </a:p>
        </p:txBody>
      </p:sp>
      <p:sp>
        <p:nvSpPr>
          <p:cNvPr id="5" name="Chart Placeholder 4"/>
          <p:cNvSpPr>
            <a:spLocks noGrp="1"/>
          </p:cNvSpPr>
          <p:nvPr>
            <p:ph type="chart" sz="quarter" idx="10" hasCustomPrompt="1"/>
          </p:nvPr>
        </p:nvSpPr>
        <p:spPr>
          <a:xfrm>
            <a:off x="719667" y="2492897"/>
            <a:ext cx="10767484" cy="3096344"/>
          </a:xfrm>
        </p:spPr>
        <p:txBody>
          <a:bodyPr rtlCol="0">
            <a:normAutofit/>
          </a:bodyPr>
          <a:lstStyle>
            <a:lvl1pPr>
              <a:buNone/>
              <a:defRPr sz="1100"/>
            </a:lvl1pPr>
          </a:lstStyle>
          <a:p>
            <a:pPr lvl="0"/>
            <a:r>
              <a:rPr lang="en-US" noProof="0"/>
              <a:t>Click icon to add chart</a:t>
            </a:r>
            <a:endParaRPr lang="en-GB" noProof="0" dirty="0"/>
          </a:p>
        </p:txBody>
      </p:sp>
      <p:sp>
        <p:nvSpPr>
          <p:cNvPr id="7" name="Text Placeholder 6"/>
          <p:cNvSpPr>
            <a:spLocks noGrp="1"/>
          </p:cNvSpPr>
          <p:nvPr>
            <p:ph type="body" sz="quarter" idx="11"/>
          </p:nvPr>
        </p:nvSpPr>
        <p:spPr>
          <a:xfrm>
            <a:off x="719667" y="2132857"/>
            <a:ext cx="6144684" cy="288925"/>
          </a:xfrm>
        </p:spPr>
        <p:txBody>
          <a:bodyPr/>
          <a:lstStyle>
            <a:lvl1pPr marL="0" indent="0">
              <a:buFontTx/>
              <a:buNone/>
              <a:defRPr b="1">
                <a:solidFill>
                  <a:srgbClr val="6D6E71"/>
                </a:solidFill>
              </a:defRPr>
            </a:lvl1pPr>
          </a:lstStyle>
          <a:p>
            <a:pPr lvl="0"/>
            <a:r>
              <a:rPr lang="en-US" dirty="0"/>
              <a:t>Click to edit Master text styles</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Click to edit Master title style</a:t>
            </a:r>
            <a:endParaRPr lang="en-GB" dirty="0"/>
          </a:p>
        </p:txBody>
      </p:sp>
      <p:sp>
        <p:nvSpPr>
          <p:cNvPr id="3" name="Content Placeholder 2"/>
          <p:cNvSpPr>
            <a:spLocks noGrp="1"/>
          </p:cNvSpPr>
          <p:nvPr>
            <p:ph idx="1"/>
          </p:nvPr>
        </p:nvSpPr>
        <p:spPr>
          <a:xfrm>
            <a:off x="719404" y="1255487"/>
            <a:ext cx="10767747" cy="517330"/>
          </a:xfrm>
        </p:spPr>
        <p:txBody>
          <a:bodyPr>
            <a:noAutofit/>
          </a:bodyPr>
          <a:lstStyle>
            <a:lvl1pPr marL="0" indent="0">
              <a:lnSpc>
                <a:spcPts val="1900"/>
              </a:lnSpc>
              <a:spcBef>
                <a:spcPts val="0"/>
              </a:spcBef>
              <a:spcAft>
                <a:spcPts val="0"/>
              </a:spcAft>
              <a:buNone/>
              <a:defRPr/>
            </a:lvl1pPr>
            <a:lvl2pPr>
              <a:lnSpc>
                <a:spcPts val="1800"/>
              </a:lnSpc>
              <a:spcBef>
                <a:spcPts val="600"/>
              </a:spcBef>
              <a:defRPr/>
            </a:lvl2pPr>
          </a:lstStyle>
          <a:p>
            <a:pPr lvl="0"/>
            <a:r>
              <a:rPr lang="en-US" dirty="0"/>
              <a:t>Click to edit Master text styles</a:t>
            </a:r>
          </a:p>
        </p:txBody>
      </p:sp>
      <p:sp>
        <p:nvSpPr>
          <p:cNvPr id="7" name="Text Placeholder 6"/>
          <p:cNvSpPr>
            <a:spLocks noGrp="1"/>
          </p:cNvSpPr>
          <p:nvPr>
            <p:ph type="body" sz="quarter" idx="11"/>
          </p:nvPr>
        </p:nvSpPr>
        <p:spPr>
          <a:xfrm>
            <a:off x="719667" y="1988841"/>
            <a:ext cx="6144684" cy="288925"/>
          </a:xfrm>
        </p:spPr>
        <p:txBody>
          <a:bodyPr/>
          <a:lstStyle>
            <a:lvl1pPr marL="0" indent="0">
              <a:buFontTx/>
              <a:buNone/>
              <a:defRPr b="1">
                <a:solidFill>
                  <a:srgbClr val="6D6E71"/>
                </a:solidFill>
              </a:defRPr>
            </a:lvl1pPr>
          </a:lstStyle>
          <a:p>
            <a:pPr lvl="0"/>
            <a:r>
              <a:rPr lang="en-US" dirty="0"/>
              <a:t>Click to edit Master text styles</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and Pie Char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Click to edit Master title style</a:t>
            </a:r>
            <a:endParaRPr lang="en-GB" dirty="0"/>
          </a:p>
        </p:txBody>
      </p:sp>
      <p:sp>
        <p:nvSpPr>
          <p:cNvPr id="3" name="Content Placeholder 2"/>
          <p:cNvSpPr>
            <a:spLocks noGrp="1"/>
          </p:cNvSpPr>
          <p:nvPr>
            <p:ph idx="1"/>
          </p:nvPr>
        </p:nvSpPr>
        <p:spPr>
          <a:xfrm>
            <a:off x="719404" y="1484784"/>
            <a:ext cx="10767747" cy="288033"/>
          </a:xfrm>
        </p:spPr>
        <p:txBody>
          <a:bodyPr>
            <a:noAutofit/>
          </a:bodyPr>
          <a:lstStyle>
            <a:lvl1pPr marL="0" indent="0">
              <a:lnSpc>
                <a:spcPts val="1900"/>
              </a:lnSpc>
              <a:spcBef>
                <a:spcPts val="0"/>
              </a:spcBef>
              <a:spcAft>
                <a:spcPts val="0"/>
              </a:spcAft>
              <a:buNone/>
              <a:defRPr/>
            </a:lvl1pPr>
            <a:lvl2pPr>
              <a:lnSpc>
                <a:spcPts val="1800"/>
              </a:lnSpc>
              <a:spcBef>
                <a:spcPts val="600"/>
              </a:spcBef>
              <a:defRPr/>
            </a:lvl2pPr>
          </a:lstStyle>
          <a:p>
            <a:pPr lvl="0"/>
            <a:r>
              <a:rPr lang="en-US" dirty="0"/>
              <a:t>Click to edit Master text styles</a:t>
            </a:r>
          </a:p>
        </p:txBody>
      </p:sp>
      <p:sp>
        <p:nvSpPr>
          <p:cNvPr id="5" name="Chart Placeholder 4"/>
          <p:cNvSpPr>
            <a:spLocks noGrp="1"/>
          </p:cNvSpPr>
          <p:nvPr>
            <p:ph type="chart" sz="quarter" idx="10" hasCustomPrompt="1"/>
          </p:nvPr>
        </p:nvSpPr>
        <p:spPr>
          <a:xfrm>
            <a:off x="5519937" y="2348880"/>
            <a:ext cx="5967215" cy="3528392"/>
          </a:xfrm>
        </p:spPr>
        <p:txBody>
          <a:bodyPr rtlCol="0">
            <a:normAutofit/>
          </a:bodyPr>
          <a:lstStyle>
            <a:lvl1pPr>
              <a:buNone/>
              <a:defRPr sz="1100"/>
            </a:lvl1pPr>
          </a:lstStyle>
          <a:p>
            <a:pPr lvl="0"/>
            <a:r>
              <a:rPr lang="en-US" noProof="0"/>
              <a:t>Click icon to add chart</a:t>
            </a:r>
            <a:endParaRPr lang="en-GB" noProof="0" dirty="0"/>
          </a:p>
        </p:txBody>
      </p:sp>
      <p:sp>
        <p:nvSpPr>
          <p:cNvPr id="7" name="Text Placeholder 6"/>
          <p:cNvSpPr>
            <a:spLocks noGrp="1"/>
          </p:cNvSpPr>
          <p:nvPr>
            <p:ph type="body" sz="quarter" idx="11"/>
          </p:nvPr>
        </p:nvSpPr>
        <p:spPr>
          <a:xfrm>
            <a:off x="719667" y="1988841"/>
            <a:ext cx="6144684" cy="288925"/>
          </a:xfrm>
        </p:spPr>
        <p:txBody>
          <a:bodyPr/>
          <a:lstStyle>
            <a:lvl1pPr marL="0" indent="0">
              <a:buFontTx/>
              <a:buNone/>
              <a:defRPr b="1">
                <a:solidFill>
                  <a:srgbClr val="6D6E71"/>
                </a:solidFill>
              </a:defRPr>
            </a:lvl1pPr>
          </a:lstStyle>
          <a:p>
            <a:pPr lvl="0"/>
            <a:r>
              <a:rPr lang="en-US" dirty="0"/>
              <a:t>Click to edit Master text styles</a:t>
            </a:r>
            <a:endParaRPr lang="en-GB" dirty="0"/>
          </a:p>
        </p:txBody>
      </p:sp>
      <p:sp>
        <p:nvSpPr>
          <p:cNvPr id="8" name="Text Placeholder 7"/>
          <p:cNvSpPr>
            <a:spLocks noGrp="1"/>
          </p:cNvSpPr>
          <p:nvPr>
            <p:ph type="body" sz="quarter" idx="12"/>
          </p:nvPr>
        </p:nvSpPr>
        <p:spPr>
          <a:xfrm>
            <a:off x="719667" y="2348874"/>
            <a:ext cx="5088467" cy="3240367"/>
          </a:xfrm>
        </p:spPr>
        <p:txBody>
          <a:bodyPr/>
          <a:lstStyle>
            <a:lvl1pPr>
              <a:lnSpc>
                <a:spcPts val="1900"/>
              </a:lnSpc>
              <a:spcBef>
                <a:spcPts val="800"/>
              </a:spcBef>
              <a:defRPr/>
            </a:lvl1pPr>
          </a:lstStyle>
          <a:p>
            <a:pPr lvl="0"/>
            <a:r>
              <a:rPr lang="en-US" dirty="0"/>
              <a:t>Click to edit Master text styles</a:t>
            </a:r>
          </a:p>
          <a:p>
            <a:pPr lvl="1"/>
            <a:r>
              <a:rPr lang="en-US" dirty="0"/>
              <a:t>Second level</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19667" y="1484313"/>
            <a:ext cx="5274733" cy="4268334"/>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p:txBody>
      </p:sp>
      <p:sp>
        <p:nvSpPr>
          <p:cNvPr id="10" name="Chart Placeholder 9"/>
          <p:cNvSpPr>
            <a:spLocks noGrp="1"/>
          </p:cNvSpPr>
          <p:nvPr>
            <p:ph type="chart" sz="quarter" idx="14" hasCustomPrompt="1"/>
          </p:nvPr>
        </p:nvSpPr>
        <p:spPr>
          <a:xfrm>
            <a:off x="6480043" y="1484314"/>
            <a:ext cx="5007108" cy="4268333"/>
          </a:xfrm>
        </p:spPr>
        <p:txBody>
          <a:bodyPr rtlCol="0">
            <a:normAutofit/>
          </a:bodyPr>
          <a:lstStyle>
            <a:lvl1pPr>
              <a:buNone/>
              <a:defRPr sz="900"/>
            </a:lvl1pPr>
          </a:lstStyle>
          <a:p>
            <a:pPr lvl="0"/>
            <a:r>
              <a:rPr lang="en-US" noProof="0"/>
              <a:t>Click icon to add chart</a:t>
            </a:r>
            <a:endParaRPr lang="en-GB" noProof="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8" name="Chart Placeholder 7"/>
          <p:cNvSpPr>
            <a:spLocks noGrp="1"/>
          </p:cNvSpPr>
          <p:nvPr>
            <p:ph type="chart" sz="quarter" idx="14" hasCustomPrompt="1"/>
          </p:nvPr>
        </p:nvSpPr>
        <p:spPr>
          <a:xfrm>
            <a:off x="719667" y="1484312"/>
            <a:ext cx="10767484" cy="4032251"/>
          </a:xfrm>
        </p:spPr>
        <p:txBody>
          <a:bodyPr rtlCol="0">
            <a:normAutofit/>
          </a:bodyPr>
          <a:lstStyle>
            <a:lvl1pPr>
              <a:buNone/>
              <a:defRPr sz="900"/>
            </a:lvl1pPr>
          </a:lstStyle>
          <a:p>
            <a:pPr lvl="0"/>
            <a:r>
              <a:rPr lang="en-US" noProof="0"/>
              <a:t>Click icon to add chart</a:t>
            </a:r>
            <a:endParaRPr lang="en-GB" noProof="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7" name="Picture Placeholder 6"/>
          <p:cNvSpPr>
            <a:spLocks noGrp="1"/>
          </p:cNvSpPr>
          <p:nvPr>
            <p:ph type="pic" sz="quarter" idx="14"/>
          </p:nvPr>
        </p:nvSpPr>
        <p:spPr>
          <a:xfrm>
            <a:off x="719667" y="1484312"/>
            <a:ext cx="10767484" cy="4032251"/>
          </a:xfrm>
        </p:spPr>
        <p:txBody>
          <a:bodyPr rtlCol="0">
            <a:normAutofit/>
          </a:bodyPr>
          <a:lstStyle>
            <a:lvl1pPr>
              <a:buNone/>
              <a:defRPr sz="900"/>
            </a:lvl1pPr>
          </a:lstStyle>
          <a:p>
            <a:pPr lvl="0"/>
            <a:r>
              <a:rPr lang="en-US" noProof="0"/>
              <a:t>Click icon to add picture</a:t>
            </a:r>
            <a:endParaRPr lang="en-GB"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19667" y="703264"/>
            <a:ext cx="10767484"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lstStyle/>
          <a:p>
            <a:pPr lvl="0"/>
            <a:r>
              <a:rPr lang="en-US" altLang="en-US"/>
              <a:t>Click to edit Master title style</a:t>
            </a:r>
            <a:endParaRPr lang="en-GB" altLang="en-US"/>
          </a:p>
        </p:txBody>
      </p:sp>
      <p:sp>
        <p:nvSpPr>
          <p:cNvPr id="1027" name="Text Placeholder 2"/>
          <p:cNvSpPr>
            <a:spLocks noGrp="1"/>
          </p:cNvSpPr>
          <p:nvPr>
            <p:ph type="body" idx="1"/>
          </p:nvPr>
        </p:nvSpPr>
        <p:spPr bwMode="auto">
          <a:xfrm>
            <a:off x="635000" y="1557338"/>
            <a:ext cx="10752667"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lstStyle/>
          <a:p>
            <a:pPr lvl="0"/>
            <a:r>
              <a:rPr lang="en-US" altLang="en-US" dirty="0"/>
              <a:t>Click to edit Master text styles</a:t>
            </a:r>
          </a:p>
          <a:p>
            <a:pPr lvl="1"/>
            <a:r>
              <a:rPr lang="en-US" altLang="en-US" dirty="0"/>
              <a:t>Second level</a:t>
            </a:r>
          </a:p>
          <a:p>
            <a:pPr lvl="2"/>
            <a:r>
              <a:rPr lang="en-US" altLang="en-US" dirty="0"/>
              <a:t>Third level</a:t>
            </a:r>
            <a:endParaRPr lang="en-GB" altLang="en-US" dirty="0"/>
          </a:p>
        </p:txBody>
      </p:sp>
      <p:pic>
        <p:nvPicPr>
          <p:cNvPr id="1028" name="Picture 7"/>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8138585" y="6131382"/>
            <a:ext cx="3424767" cy="545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8"/>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1076518" y="6129795"/>
            <a:ext cx="795150" cy="54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l" rtl="0" eaLnBrk="0" fontAlgn="base" hangingPunct="0">
        <a:spcBef>
          <a:spcPct val="0"/>
        </a:spcBef>
        <a:spcAft>
          <a:spcPct val="0"/>
        </a:spcAft>
        <a:defRPr sz="3200" kern="1200">
          <a:solidFill>
            <a:srgbClr val="0098A0"/>
          </a:solidFill>
          <a:latin typeface="Arial" panose="020B0604020202020204" pitchFamily="34" charset="0"/>
          <a:ea typeface="+mj-ea"/>
          <a:cs typeface="+mj-cs"/>
        </a:defRPr>
      </a:lvl1pPr>
      <a:lvl2pPr algn="l" rtl="0" eaLnBrk="0" fontAlgn="base" hangingPunct="0">
        <a:spcBef>
          <a:spcPct val="0"/>
        </a:spcBef>
        <a:spcAft>
          <a:spcPct val="0"/>
        </a:spcAft>
        <a:defRPr sz="2200">
          <a:solidFill>
            <a:srgbClr val="0098A0"/>
          </a:solidFill>
          <a:latin typeface="Arial" panose="020B0604020202020204" pitchFamily="34" charset="0"/>
        </a:defRPr>
      </a:lvl2pPr>
      <a:lvl3pPr algn="l" rtl="0" eaLnBrk="0" fontAlgn="base" hangingPunct="0">
        <a:spcBef>
          <a:spcPct val="0"/>
        </a:spcBef>
        <a:spcAft>
          <a:spcPct val="0"/>
        </a:spcAft>
        <a:defRPr sz="2200">
          <a:solidFill>
            <a:srgbClr val="0098A0"/>
          </a:solidFill>
          <a:latin typeface="Arial" panose="020B0604020202020204" pitchFamily="34" charset="0"/>
        </a:defRPr>
      </a:lvl3pPr>
      <a:lvl4pPr algn="l" rtl="0" eaLnBrk="0" fontAlgn="base" hangingPunct="0">
        <a:spcBef>
          <a:spcPct val="0"/>
        </a:spcBef>
        <a:spcAft>
          <a:spcPct val="0"/>
        </a:spcAft>
        <a:defRPr sz="2200">
          <a:solidFill>
            <a:srgbClr val="0098A0"/>
          </a:solidFill>
          <a:latin typeface="Arial" panose="020B0604020202020204" pitchFamily="34" charset="0"/>
        </a:defRPr>
      </a:lvl4pPr>
      <a:lvl5pPr algn="l" rtl="0" eaLnBrk="0" fontAlgn="base" hangingPunct="0">
        <a:spcBef>
          <a:spcPct val="0"/>
        </a:spcBef>
        <a:spcAft>
          <a:spcPct val="0"/>
        </a:spcAft>
        <a:defRPr sz="2200">
          <a:solidFill>
            <a:srgbClr val="0098A0"/>
          </a:solidFill>
          <a:latin typeface="Arial" panose="020B0604020202020204" pitchFamily="34" charset="0"/>
        </a:defRPr>
      </a:lvl5pPr>
      <a:lvl6pPr marL="457200" algn="l" rtl="0" fontAlgn="base">
        <a:spcBef>
          <a:spcPct val="0"/>
        </a:spcBef>
        <a:spcAft>
          <a:spcPct val="0"/>
        </a:spcAft>
        <a:defRPr sz="2200">
          <a:solidFill>
            <a:srgbClr val="0098A0"/>
          </a:solidFill>
          <a:latin typeface="Arial" panose="020B0604020202020204" pitchFamily="34" charset="0"/>
        </a:defRPr>
      </a:lvl6pPr>
      <a:lvl7pPr marL="914400" algn="l" rtl="0" fontAlgn="base">
        <a:spcBef>
          <a:spcPct val="0"/>
        </a:spcBef>
        <a:spcAft>
          <a:spcPct val="0"/>
        </a:spcAft>
        <a:defRPr sz="2200">
          <a:solidFill>
            <a:srgbClr val="0098A0"/>
          </a:solidFill>
          <a:latin typeface="Arial" panose="020B0604020202020204" pitchFamily="34" charset="0"/>
        </a:defRPr>
      </a:lvl7pPr>
      <a:lvl8pPr marL="1371600" algn="l" rtl="0" fontAlgn="base">
        <a:spcBef>
          <a:spcPct val="0"/>
        </a:spcBef>
        <a:spcAft>
          <a:spcPct val="0"/>
        </a:spcAft>
        <a:defRPr sz="2200">
          <a:solidFill>
            <a:srgbClr val="0098A0"/>
          </a:solidFill>
          <a:latin typeface="Arial" panose="020B0604020202020204" pitchFamily="34" charset="0"/>
        </a:defRPr>
      </a:lvl8pPr>
      <a:lvl9pPr marL="1828800" algn="l" rtl="0" fontAlgn="base">
        <a:spcBef>
          <a:spcPct val="0"/>
        </a:spcBef>
        <a:spcAft>
          <a:spcPct val="0"/>
        </a:spcAft>
        <a:defRPr sz="2200">
          <a:solidFill>
            <a:srgbClr val="0098A0"/>
          </a:solidFill>
          <a:latin typeface="Arial" panose="020B0604020202020204" pitchFamily="34" charset="0"/>
        </a:defRPr>
      </a:lvl9pPr>
    </p:titleStyle>
    <p:bodyStyle>
      <a:lvl1pPr marL="180975" indent="-180975" algn="l" rtl="0" eaLnBrk="0" fontAlgn="base" hangingPunct="0">
        <a:spcBef>
          <a:spcPct val="20000"/>
        </a:spcBef>
        <a:spcAft>
          <a:spcPct val="0"/>
        </a:spcAft>
        <a:buFont typeface="Arial" panose="020B0604020202020204" pitchFamily="34" charset="0"/>
        <a:buChar char="•"/>
        <a:defRPr sz="2800" kern="1200">
          <a:solidFill>
            <a:srgbClr val="6D6E71"/>
          </a:solidFill>
          <a:latin typeface="Arial" panose="020B0604020202020204" pitchFamily="34" charset="0"/>
          <a:ea typeface="+mn-ea"/>
          <a:cs typeface="+mn-cs"/>
        </a:defRPr>
      </a:lvl1pPr>
      <a:lvl2pPr marL="449580" indent="-231775" algn="l" rtl="0" eaLnBrk="0" fontAlgn="base" hangingPunct="0">
        <a:spcBef>
          <a:spcPct val="20000"/>
        </a:spcBef>
        <a:spcAft>
          <a:spcPct val="0"/>
        </a:spcAft>
        <a:buFont typeface="Arial" panose="020B0604020202020204" pitchFamily="34" charset="0"/>
        <a:buChar char="–"/>
        <a:defRPr sz="2400" kern="1200">
          <a:solidFill>
            <a:srgbClr val="6D6E71"/>
          </a:solidFill>
          <a:latin typeface="Arial" panose="020B0604020202020204" pitchFamily="34" charset="0"/>
          <a:ea typeface="+mn-ea"/>
          <a:cs typeface="+mn-cs"/>
        </a:defRPr>
      </a:lvl2pPr>
      <a:lvl3pPr marL="624205" indent="-174625" algn="l" rtl="0" eaLnBrk="0" fontAlgn="base" hangingPunct="0">
        <a:spcBef>
          <a:spcPct val="20000"/>
        </a:spcBef>
        <a:spcAft>
          <a:spcPct val="0"/>
        </a:spcAft>
        <a:buFont typeface="Arial" panose="020B0604020202020204" pitchFamily="34" charset="0"/>
        <a:buChar char="•"/>
        <a:defRPr sz="2000" kern="1200">
          <a:solidFill>
            <a:srgbClr val="6D6E71"/>
          </a:solidFill>
          <a:latin typeface="Arial" panose="020B0604020202020204"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2" Type="http://schemas.openxmlformats.org/officeDocument/2006/relationships/hyperlink" Target="https://wol-prod-cdn.literatumonline.com/pb-assets/assets/13652133/BJD_call_for_correspondence-1509988728000.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nSpc>
                <a:spcPct val="100000"/>
              </a:lnSpc>
            </a:pPr>
            <a:r>
              <a:rPr lang="en-US" b="1" dirty="0"/>
              <a:t>Associations of eczema phenotypes with emotional and </a:t>
            </a:r>
            <a:r>
              <a:rPr lang="en-US" b="1" dirty="0" err="1"/>
              <a:t>behavioural</a:t>
            </a:r>
            <a:r>
              <a:rPr lang="en-US" b="1" dirty="0"/>
              <a:t> problems  from birth until school age. The Generation R Study</a:t>
            </a:r>
            <a:endParaRPr lang="en-US" dirty="0"/>
          </a:p>
        </p:txBody>
      </p:sp>
      <p:sp>
        <p:nvSpPr>
          <p:cNvPr id="3" name="Subtitle 2"/>
          <p:cNvSpPr>
            <a:spLocks noGrp="1"/>
          </p:cNvSpPr>
          <p:nvPr>
            <p:ph type="subTitle" idx="1"/>
          </p:nvPr>
        </p:nvSpPr>
        <p:spPr/>
        <p:txBody>
          <a:bodyPr/>
          <a:lstStyle/>
          <a:p>
            <a:pPr>
              <a:lnSpc>
                <a:spcPct val="100000"/>
              </a:lnSpc>
            </a:pPr>
            <a:r>
              <a:rPr lang="en-US" dirty="0"/>
              <a:t>Chen Hu, Tamar Nijsten, Suzanne G.M.A. Pasmans, Johan C. de Jongste, Pauline W. Jansen, </a:t>
            </a:r>
            <a:r>
              <a:rPr lang="en-US" dirty="0" err="1"/>
              <a:t>Liesbeth</a:t>
            </a:r>
            <a:r>
              <a:rPr lang="en-US" dirty="0"/>
              <a:t> Duijts</a:t>
            </a:r>
            <a:endParaRPr lang="en-US" baseline="30000" dirty="0"/>
          </a:p>
          <a:p>
            <a:pPr>
              <a:lnSpc>
                <a:spcPct val="100000"/>
              </a:lnSpc>
            </a:pPr>
            <a:endParaRPr lang="en-US" dirty="0"/>
          </a:p>
          <a:p>
            <a:pPr>
              <a:lnSpc>
                <a:spcPct val="100000"/>
              </a:lnSpc>
            </a:pPr>
            <a:r>
              <a:rPr lang="en-US" dirty="0"/>
              <a:t>Erasmus MC, University Medical Center Rotterdam, Rotterdam, The Netherlands</a:t>
            </a:r>
          </a:p>
          <a:p>
            <a:pPr>
              <a:lnSpc>
                <a:spcPct val="100000"/>
              </a:lnSpc>
            </a:pPr>
            <a:endParaRPr lang="en-GB" dirty="0"/>
          </a:p>
          <a:p>
            <a:pPr>
              <a:lnSpc>
                <a:spcPct val="100000"/>
              </a:lnSpc>
            </a:pPr>
            <a:r>
              <a:rPr lang="fi-FI" dirty="0"/>
              <a:t>British Journal of Dermatology. DOI: 10.1111/bjd.18705</a:t>
            </a:r>
            <a:endParaRPr lang="en-GB" u="sng"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1126184" y="3403007"/>
            <a:ext cx="2811198" cy="923330"/>
          </a:xfrm>
          <a:prstGeom prst="rect">
            <a:avLst/>
          </a:prstGeom>
          <a:noFill/>
        </p:spPr>
        <p:txBody>
          <a:bodyPr wrap="square" rtlCol="0">
            <a:spAutoFit/>
          </a:bodyPr>
          <a:lstStyle/>
          <a:p>
            <a:pPr algn="ctr"/>
            <a:r>
              <a:rPr lang="en-GB" dirty="0"/>
              <a:t>Eczema</a:t>
            </a:r>
          </a:p>
          <a:p>
            <a:pPr algn="ctr"/>
            <a:r>
              <a:rPr lang="en-GB" dirty="0"/>
              <a:t>↕</a:t>
            </a:r>
          </a:p>
          <a:p>
            <a:pPr algn="ctr"/>
            <a:r>
              <a:rPr lang="en-GB" dirty="0"/>
              <a:t>Externalizing symptoms</a:t>
            </a:r>
            <a:endParaRPr lang="en-US" dirty="0"/>
          </a:p>
        </p:txBody>
      </p:sp>
      <p:sp>
        <p:nvSpPr>
          <p:cNvPr id="9" name="Tekstvak 8"/>
          <p:cNvSpPr txBox="1"/>
          <p:nvPr/>
        </p:nvSpPr>
        <p:spPr>
          <a:xfrm>
            <a:off x="8304193" y="3391508"/>
            <a:ext cx="2811198" cy="923330"/>
          </a:xfrm>
          <a:prstGeom prst="rect">
            <a:avLst/>
          </a:prstGeom>
          <a:noFill/>
        </p:spPr>
        <p:txBody>
          <a:bodyPr wrap="square" rtlCol="0">
            <a:spAutoFit/>
          </a:bodyPr>
          <a:lstStyle/>
          <a:p>
            <a:pPr algn="ctr"/>
            <a:r>
              <a:rPr lang="en-GB" dirty="0"/>
              <a:t>Eczema</a:t>
            </a:r>
          </a:p>
          <a:p>
            <a:pPr algn="ctr"/>
            <a:r>
              <a:rPr lang="en-GB" dirty="0"/>
              <a:t>↕</a:t>
            </a:r>
          </a:p>
          <a:p>
            <a:pPr algn="ctr"/>
            <a:r>
              <a:rPr lang="en-GB" dirty="0"/>
              <a:t>Aggressive behaviour</a:t>
            </a:r>
            <a:endParaRPr lang="en-US" dirty="0"/>
          </a:p>
        </p:txBody>
      </p:sp>
      <p:sp>
        <p:nvSpPr>
          <p:cNvPr id="10" name="Tekstvak 9"/>
          <p:cNvSpPr txBox="1"/>
          <p:nvPr/>
        </p:nvSpPr>
        <p:spPr>
          <a:xfrm>
            <a:off x="4744171" y="5818097"/>
            <a:ext cx="2811198" cy="923330"/>
          </a:xfrm>
          <a:prstGeom prst="rect">
            <a:avLst/>
          </a:prstGeom>
          <a:noFill/>
        </p:spPr>
        <p:txBody>
          <a:bodyPr wrap="square" rtlCol="0">
            <a:spAutoFit/>
          </a:bodyPr>
          <a:lstStyle/>
          <a:p>
            <a:pPr algn="ctr"/>
            <a:r>
              <a:rPr lang="en-GB" dirty="0"/>
              <a:t>Eczema</a:t>
            </a:r>
          </a:p>
          <a:p>
            <a:pPr algn="ctr"/>
            <a:r>
              <a:rPr lang="en-GB" dirty="0"/>
              <a:t>↕</a:t>
            </a:r>
          </a:p>
          <a:p>
            <a:pPr algn="ctr"/>
            <a:r>
              <a:rPr lang="en-GB" dirty="0"/>
              <a:t>Attention problems</a:t>
            </a:r>
            <a:endParaRPr lang="en-US" dirty="0"/>
          </a:p>
        </p:txBody>
      </p:sp>
      <p:pic>
        <p:nvPicPr>
          <p:cNvPr id="11" name="Afbeelding 10"/>
          <p:cNvPicPr>
            <a:picLocks noChangeAspect="1"/>
          </p:cNvPicPr>
          <p:nvPr/>
        </p:nvPicPr>
        <p:blipFill>
          <a:blip r:embed="rId3"/>
          <a:stretch>
            <a:fillRect/>
          </a:stretch>
        </p:blipFill>
        <p:spPr>
          <a:xfrm>
            <a:off x="179919" y="893607"/>
            <a:ext cx="4680000" cy="2253720"/>
          </a:xfrm>
          <a:prstGeom prst="rect">
            <a:avLst/>
          </a:prstGeom>
        </p:spPr>
      </p:pic>
      <p:pic>
        <p:nvPicPr>
          <p:cNvPr id="12" name="Afbeelding 11"/>
          <p:cNvPicPr>
            <a:picLocks noChangeAspect="1"/>
          </p:cNvPicPr>
          <p:nvPr/>
        </p:nvPicPr>
        <p:blipFill>
          <a:blip r:embed="rId4"/>
          <a:stretch>
            <a:fillRect/>
          </a:stretch>
        </p:blipFill>
        <p:spPr>
          <a:xfrm>
            <a:off x="7411357" y="893606"/>
            <a:ext cx="4680000" cy="2253721"/>
          </a:xfrm>
          <a:prstGeom prst="rect">
            <a:avLst/>
          </a:prstGeom>
        </p:spPr>
      </p:pic>
      <p:pic>
        <p:nvPicPr>
          <p:cNvPr id="13" name="Afbeelding 12"/>
          <p:cNvPicPr>
            <a:picLocks noChangeAspect="1"/>
          </p:cNvPicPr>
          <p:nvPr/>
        </p:nvPicPr>
        <p:blipFill>
          <a:blip r:embed="rId5"/>
          <a:stretch>
            <a:fillRect/>
          </a:stretch>
        </p:blipFill>
        <p:spPr>
          <a:xfrm>
            <a:off x="3809770" y="3403007"/>
            <a:ext cx="4680000" cy="2253721"/>
          </a:xfrm>
          <a:prstGeom prst="rect">
            <a:avLst/>
          </a:prstGeom>
        </p:spPr>
      </p:pic>
      <p:sp>
        <p:nvSpPr>
          <p:cNvPr id="15" name="Titel 1"/>
          <p:cNvSpPr txBox="1">
            <a:spLocks/>
          </p:cNvSpPr>
          <p:nvPr/>
        </p:nvSpPr>
        <p:spPr bwMode="auto">
          <a:xfrm>
            <a:off x="220903" y="119117"/>
            <a:ext cx="11608107" cy="498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normAutofit fontScale="90000"/>
          </a:bodyPr>
          <a:lstStyle>
            <a:lvl1pPr algn="l" rtl="0" eaLnBrk="0" fontAlgn="base" hangingPunct="0">
              <a:spcBef>
                <a:spcPct val="0"/>
              </a:spcBef>
              <a:spcAft>
                <a:spcPct val="0"/>
              </a:spcAft>
              <a:defRPr sz="3200" kern="1200">
                <a:solidFill>
                  <a:srgbClr val="0098A0"/>
                </a:solidFill>
                <a:latin typeface="Arial" panose="020B0604020202020204" pitchFamily="34" charset="0"/>
                <a:ea typeface="+mj-ea"/>
                <a:cs typeface="+mj-cs"/>
              </a:defRPr>
            </a:lvl1pPr>
            <a:lvl2pPr algn="l" rtl="0" eaLnBrk="0" fontAlgn="base" hangingPunct="0">
              <a:spcBef>
                <a:spcPct val="0"/>
              </a:spcBef>
              <a:spcAft>
                <a:spcPct val="0"/>
              </a:spcAft>
              <a:defRPr sz="2200">
                <a:solidFill>
                  <a:srgbClr val="0098A0"/>
                </a:solidFill>
                <a:latin typeface="Arial" panose="020B0604020202020204" pitchFamily="34" charset="0"/>
              </a:defRPr>
            </a:lvl2pPr>
            <a:lvl3pPr algn="l" rtl="0" eaLnBrk="0" fontAlgn="base" hangingPunct="0">
              <a:spcBef>
                <a:spcPct val="0"/>
              </a:spcBef>
              <a:spcAft>
                <a:spcPct val="0"/>
              </a:spcAft>
              <a:defRPr sz="2200">
                <a:solidFill>
                  <a:srgbClr val="0098A0"/>
                </a:solidFill>
                <a:latin typeface="Arial" panose="020B0604020202020204" pitchFamily="34" charset="0"/>
              </a:defRPr>
            </a:lvl3pPr>
            <a:lvl4pPr algn="l" rtl="0" eaLnBrk="0" fontAlgn="base" hangingPunct="0">
              <a:spcBef>
                <a:spcPct val="0"/>
              </a:spcBef>
              <a:spcAft>
                <a:spcPct val="0"/>
              </a:spcAft>
              <a:defRPr sz="2200">
                <a:solidFill>
                  <a:srgbClr val="0098A0"/>
                </a:solidFill>
                <a:latin typeface="Arial" panose="020B0604020202020204" pitchFamily="34" charset="0"/>
              </a:defRPr>
            </a:lvl4pPr>
            <a:lvl5pPr algn="l" rtl="0" eaLnBrk="0" fontAlgn="base" hangingPunct="0">
              <a:spcBef>
                <a:spcPct val="0"/>
              </a:spcBef>
              <a:spcAft>
                <a:spcPct val="0"/>
              </a:spcAft>
              <a:defRPr sz="2200">
                <a:solidFill>
                  <a:srgbClr val="0098A0"/>
                </a:solidFill>
                <a:latin typeface="Arial" panose="020B0604020202020204" pitchFamily="34" charset="0"/>
              </a:defRPr>
            </a:lvl5pPr>
            <a:lvl6pPr marL="457200" algn="l" rtl="0" fontAlgn="base">
              <a:spcBef>
                <a:spcPct val="0"/>
              </a:spcBef>
              <a:spcAft>
                <a:spcPct val="0"/>
              </a:spcAft>
              <a:defRPr sz="2200">
                <a:solidFill>
                  <a:srgbClr val="0098A0"/>
                </a:solidFill>
                <a:latin typeface="Arial" panose="020B0604020202020204" pitchFamily="34" charset="0"/>
              </a:defRPr>
            </a:lvl6pPr>
            <a:lvl7pPr marL="914400" algn="l" rtl="0" fontAlgn="base">
              <a:spcBef>
                <a:spcPct val="0"/>
              </a:spcBef>
              <a:spcAft>
                <a:spcPct val="0"/>
              </a:spcAft>
              <a:defRPr sz="2200">
                <a:solidFill>
                  <a:srgbClr val="0098A0"/>
                </a:solidFill>
                <a:latin typeface="Arial" panose="020B0604020202020204" pitchFamily="34" charset="0"/>
              </a:defRPr>
            </a:lvl7pPr>
            <a:lvl8pPr marL="1371600" algn="l" rtl="0" fontAlgn="base">
              <a:spcBef>
                <a:spcPct val="0"/>
              </a:spcBef>
              <a:spcAft>
                <a:spcPct val="0"/>
              </a:spcAft>
              <a:defRPr sz="2200">
                <a:solidFill>
                  <a:srgbClr val="0098A0"/>
                </a:solidFill>
                <a:latin typeface="Arial" panose="020B0604020202020204" pitchFamily="34" charset="0"/>
              </a:defRPr>
            </a:lvl8pPr>
            <a:lvl9pPr marL="1828800" algn="l" rtl="0" fontAlgn="base">
              <a:spcBef>
                <a:spcPct val="0"/>
              </a:spcBef>
              <a:spcAft>
                <a:spcPct val="0"/>
              </a:spcAft>
              <a:defRPr sz="2200">
                <a:solidFill>
                  <a:srgbClr val="0098A0"/>
                </a:solidFill>
                <a:latin typeface="Arial" panose="020B0604020202020204" pitchFamily="34" charset="0"/>
              </a:defRPr>
            </a:lvl9pPr>
          </a:lstStyle>
          <a:p>
            <a:r>
              <a:rPr lang="en-US" sz="2800" dirty="0"/>
              <a:t>Direction of associations between eczema and </a:t>
            </a:r>
            <a:r>
              <a:rPr lang="en-GB" sz="2800" dirty="0"/>
              <a:t>externalizing problems 0-10yrs</a:t>
            </a:r>
            <a:endParaRPr lang="en-US" sz="2800" dirty="0"/>
          </a:p>
        </p:txBody>
      </p:sp>
    </p:spTree>
    <p:extLst>
      <p:ext uri="{BB962C8B-B14F-4D97-AF65-F5344CB8AC3E}">
        <p14:creationId xmlns:p14="http://schemas.microsoft.com/office/powerpoint/2010/main" val="2498586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Discussion</a:t>
            </a:r>
            <a:r>
              <a:rPr lang="nl-NL" dirty="0"/>
              <a:t> - </a:t>
            </a:r>
            <a:r>
              <a:rPr lang="nl-NL" dirty="0" err="1"/>
              <a:t>Conclusions</a:t>
            </a:r>
            <a:endParaRPr lang="en-US" dirty="0"/>
          </a:p>
        </p:txBody>
      </p:sp>
      <p:sp>
        <p:nvSpPr>
          <p:cNvPr id="3" name="Tijdelijke aanduiding voor inhoud 2"/>
          <p:cNvSpPr>
            <a:spLocks noGrp="1"/>
          </p:cNvSpPr>
          <p:nvPr>
            <p:ph idx="1"/>
          </p:nvPr>
        </p:nvSpPr>
        <p:spPr>
          <a:xfrm>
            <a:off x="719405" y="1484784"/>
            <a:ext cx="10767484" cy="4031779"/>
          </a:xfrm>
        </p:spPr>
        <p:txBody>
          <a:bodyPr>
            <a:normAutofit/>
          </a:bodyPr>
          <a:lstStyle/>
          <a:p>
            <a:r>
              <a:rPr lang="en-US" dirty="0"/>
              <a:t>All eczema phenotypes were most consistently but very modestly associated with more somatic symptoms and attention problems at school age.</a:t>
            </a:r>
          </a:p>
          <a:p>
            <a:r>
              <a:rPr lang="en-US" dirty="0"/>
              <a:t>Children with early transient eczema had more aggressive </a:t>
            </a:r>
            <a:r>
              <a:rPr lang="en-US" dirty="0" err="1"/>
              <a:t>behaviour</a:t>
            </a:r>
            <a:r>
              <a:rPr lang="en-US" dirty="0"/>
              <a:t> symptoms at school age.</a:t>
            </a:r>
          </a:p>
          <a:p>
            <a:r>
              <a:rPr lang="en-US" dirty="0"/>
              <a:t>The direction of effects were predominantly present for eczema until 2 years leading to increased internalizing and externalizing problems at school age rather than reversely.</a:t>
            </a:r>
            <a:endParaRPr lang="nl-NL" dirty="0"/>
          </a:p>
          <a:p>
            <a:endParaRPr lang="nl-NL" dirty="0"/>
          </a:p>
        </p:txBody>
      </p:sp>
    </p:spTree>
    <p:extLst>
      <p:ext uri="{BB962C8B-B14F-4D97-AF65-F5344CB8AC3E}">
        <p14:creationId xmlns:p14="http://schemas.microsoft.com/office/powerpoint/2010/main" val="1115138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Discussion</a:t>
            </a:r>
            <a:r>
              <a:rPr lang="nl-NL" dirty="0"/>
              <a:t> - </a:t>
            </a:r>
            <a:r>
              <a:rPr lang="nl-NL" dirty="0" err="1"/>
              <a:t>Strengths</a:t>
            </a:r>
            <a:r>
              <a:rPr lang="nl-NL" dirty="0"/>
              <a:t> </a:t>
            </a:r>
            <a:r>
              <a:rPr lang="nl-NL" dirty="0" err="1"/>
              <a:t>and</a:t>
            </a:r>
            <a:r>
              <a:rPr lang="nl-NL" dirty="0"/>
              <a:t> </a:t>
            </a:r>
            <a:r>
              <a:rPr lang="nl-NL" dirty="0" err="1"/>
              <a:t>limitations</a:t>
            </a:r>
            <a:endParaRPr lang="en-US" dirty="0"/>
          </a:p>
        </p:txBody>
      </p:sp>
      <p:sp>
        <p:nvSpPr>
          <p:cNvPr id="3" name="Tijdelijke aanduiding voor inhoud 2"/>
          <p:cNvSpPr>
            <a:spLocks noGrp="1"/>
          </p:cNvSpPr>
          <p:nvPr>
            <p:ph idx="1"/>
          </p:nvPr>
        </p:nvSpPr>
        <p:spPr>
          <a:xfrm>
            <a:off x="719405" y="1484784"/>
            <a:ext cx="10449338" cy="4408016"/>
          </a:xfrm>
        </p:spPr>
        <p:txBody>
          <a:bodyPr>
            <a:noAutofit/>
          </a:bodyPr>
          <a:lstStyle/>
          <a:p>
            <a:pPr marL="0" indent="0">
              <a:buNone/>
            </a:pPr>
            <a:r>
              <a:rPr lang="nl-NL" sz="1900" u="sng" dirty="0" err="1"/>
              <a:t>Strengths</a:t>
            </a:r>
            <a:r>
              <a:rPr lang="nl-NL" sz="1900" u="sng" dirty="0"/>
              <a:t>: </a:t>
            </a:r>
          </a:p>
          <a:p>
            <a:r>
              <a:rPr lang="nl-NL" sz="1900" dirty="0" err="1"/>
              <a:t>Prospective</a:t>
            </a:r>
            <a:r>
              <a:rPr lang="nl-NL" sz="1900" dirty="0"/>
              <a:t> design</a:t>
            </a:r>
          </a:p>
          <a:p>
            <a:r>
              <a:rPr lang="nl-NL" sz="1900" dirty="0" err="1"/>
              <a:t>Detailed</a:t>
            </a:r>
            <a:r>
              <a:rPr lang="nl-NL" sz="1900" dirty="0"/>
              <a:t> information on </a:t>
            </a:r>
            <a:r>
              <a:rPr lang="nl-NL" sz="1900" dirty="0" err="1"/>
              <a:t>repeated</a:t>
            </a:r>
            <a:r>
              <a:rPr lang="nl-NL" sz="1900" dirty="0"/>
              <a:t> </a:t>
            </a:r>
            <a:r>
              <a:rPr lang="nl-NL" sz="1900" dirty="0" err="1"/>
              <a:t>measures</a:t>
            </a:r>
            <a:endParaRPr lang="nl-NL" sz="1900" dirty="0"/>
          </a:p>
          <a:p>
            <a:r>
              <a:rPr lang="nl-NL" sz="1900" dirty="0"/>
              <a:t>Data-</a:t>
            </a:r>
            <a:r>
              <a:rPr lang="nl-NL" sz="1900" dirty="0" err="1"/>
              <a:t>driven</a:t>
            </a:r>
            <a:r>
              <a:rPr lang="nl-NL" sz="1900" dirty="0"/>
              <a:t> eczema </a:t>
            </a:r>
            <a:r>
              <a:rPr lang="nl-NL" sz="1900" dirty="0" err="1"/>
              <a:t>phenotypes</a:t>
            </a:r>
            <a:endParaRPr lang="nl-NL" sz="1900" dirty="0"/>
          </a:p>
          <a:p>
            <a:r>
              <a:rPr lang="nl-NL" sz="1900" dirty="0"/>
              <a:t>Cross-</a:t>
            </a:r>
            <a:r>
              <a:rPr lang="nl-NL" sz="1900" dirty="0" err="1"/>
              <a:t>lagged</a:t>
            </a:r>
            <a:r>
              <a:rPr lang="nl-NL" sz="1900" dirty="0"/>
              <a:t> </a:t>
            </a:r>
            <a:r>
              <a:rPr lang="nl-NL" sz="1900" dirty="0" err="1"/>
              <a:t>modelling</a:t>
            </a:r>
            <a:r>
              <a:rPr lang="nl-NL" sz="1900" dirty="0"/>
              <a:t> </a:t>
            </a:r>
            <a:r>
              <a:rPr lang="nl-NL" sz="1900" dirty="0" err="1"/>
              <a:t>for</a:t>
            </a:r>
            <a:r>
              <a:rPr lang="nl-NL" sz="1900" dirty="0"/>
              <a:t> </a:t>
            </a:r>
            <a:r>
              <a:rPr lang="nl-NL" sz="1900" dirty="0" err="1"/>
              <a:t>bidirectional</a:t>
            </a:r>
            <a:r>
              <a:rPr lang="nl-NL" sz="1900" dirty="0"/>
              <a:t> analyses</a:t>
            </a:r>
          </a:p>
          <a:p>
            <a:endParaRPr lang="nl-NL" sz="1900" dirty="0"/>
          </a:p>
          <a:p>
            <a:pPr marL="0" indent="0">
              <a:buNone/>
            </a:pPr>
            <a:r>
              <a:rPr lang="nl-NL" sz="1900" u="sng" dirty="0" err="1"/>
              <a:t>Limitations</a:t>
            </a:r>
            <a:r>
              <a:rPr lang="nl-NL" sz="1900" u="sng" dirty="0"/>
              <a:t>:</a:t>
            </a:r>
          </a:p>
          <a:p>
            <a:r>
              <a:rPr lang="nl-NL" sz="1900" dirty="0" err="1"/>
              <a:t>Healthier</a:t>
            </a:r>
            <a:r>
              <a:rPr lang="nl-NL" sz="1900" dirty="0"/>
              <a:t> </a:t>
            </a:r>
            <a:r>
              <a:rPr lang="nl-NL" sz="1900" dirty="0" err="1"/>
              <a:t>population</a:t>
            </a:r>
            <a:r>
              <a:rPr lang="nl-NL" sz="1900" dirty="0"/>
              <a:t> </a:t>
            </a:r>
            <a:r>
              <a:rPr lang="nl-NL" sz="1900" dirty="0" err="1"/>
              <a:t>selection</a:t>
            </a:r>
            <a:endParaRPr lang="nl-NL" sz="1900" dirty="0"/>
          </a:p>
          <a:p>
            <a:r>
              <a:rPr lang="nl-NL" sz="1900" dirty="0" err="1"/>
              <a:t>Residual</a:t>
            </a:r>
            <a:r>
              <a:rPr lang="nl-NL" sz="1900" dirty="0"/>
              <a:t> </a:t>
            </a:r>
            <a:r>
              <a:rPr lang="nl-NL" sz="1900" dirty="0" err="1"/>
              <a:t>confounding</a:t>
            </a:r>
            <a:r>
              <a:rPr lang="nl-NL" sz="1900" dirty="0"/>
              <a:t>: no </a:t>
            </a:r>
            <a:r>
              <a:rPr lang="nl-NL" sz="1900" dirty="0" err="1"/>
              <a:t>severity</a:t>
            </a:r>
            <a:r>
              <a:rPr lang="nl-NL" sz="1900" dirty="0"/>
              <a:t> of eczema, sleep </a:t>
            </a:r>
            <a:r>
              <a:rPr lang="nl-NL" sz="1900" dirty="0" err="1"/>
              <a:t>problems</a:t>
            </a:r>
            <a:r>
              <a:rPr lang="nl-NL" sz="1900" dirty="0"/>
              <a:t> in later life, </a:t>
            </a:r>
            <a:r>
              <a:rPr lang="nl-NL" sz="1900" dirty="0" err="1"/>
              <a:t>other</a:t>
            </a:r>
            <a:r>
              <a:rPr lang="nl-NL" sz="1900" dirty="0"/>
              <a:t> </a:t>
            </a:r>
            <a:r>
              <a:rPr lang="nl-NL" sz="1900" dirty="0" err="1"/>
              <a:t>comorbidities</a:t>
            </a:r>
            <a:endParaRPr lang="nl-NL" sz="1900" dirty="0"/>
          </a:p>
          <a:p>
            <a:r>
              <a:rPr lang="nl-NL" sz="1900" dirty="0" err="1"/>
              <a:t>Minimal</a:t>
            </a:r>
            <a:r>
              <a:rPr lang="nl-NL" sz="1900" dirty="0"/>
              <a:t> </a:t>
            </a:r>
            <a:r>
              <a:rPr lang="nl-NL" sz="1900" dirty="0" err="1"/>
              <a:t>clinical</a:t>
            </a:r>
            <a:r>
              <a:rPr lang="nl-NL" sz="1900" dirty="0"/>
              <a:t> impact (small effect </a:t>
            </a:r>
            <a:r>
              <a:rPr lang="nl-NL" sz="1900" dirty="0" err="1"/>
              <a:t>sizes</a:t>
            </a:r>
            <a:r>
              <a:rPr lang="nl-NL" sz="1900" dirty="0"/>
              <a:t>)</a:t>
            </a:r>
          </a:p>
          <a:p>
            <a:r>
              <a:rPr lang="nl-NL" sz="1900" dirty="0"/>
              <a:t>Natural course of </a:t>
            </a:r>
            <a:r>
              <a:rPr lang="nl-NL" sz="1900" dirty="0" err="1"/>
              <a:t>studied</a:t>
            </a:r>
            <a:r>
              <a:rPr lang="nl-NL" sz="1900" dirty="0"/>
              <a:t> </a:t>
            </a:r>
            <a:r>
              <a:rPr lang="nl-NL" sz="1900" dirty="0" err="1"/>
              <a:t>effects</a:t>
            </a:r>
            <a:endParaRPr lang="en-US" sz="1900" dirty="0"/>
          </a:p>
        </p:txBody>
      </p:sp>
    </p:spTree>
    <p:extLst>
      <p:ext uri="{BB962C8B-B14F-4D97-AF65-F5344CB8AC3E}">
        <p14:creationId xmlns:p14="http://schemas.microsoft.com/office/powerpoint/2010/main" val="2056306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Conclusions</a:t>
            </a:r>
            <a:br>
              <a:rPr lang="en-GB" dirty="0"/>
            </a:br>
            <a:r>
              <a:rPr lang="en-GB" dirty="0"/>
              <a:t>What does this study add?</a:t>
            </a:r>
          </a:p>
        </p:txBody>
      </p:sp>
      <p:sp>
        <p:nvSpPr>
          <p:cNvPr id="3" name="Content Placeholder 2"/>
          <p:cNvSpPr>
            <a:spLocks noGrp="1"/>
          </p:cNvSpPr>
          <p:nvPr>
            <p:ph idx="1"/>
          </p:nvPr>
        </p:nvSpPr>
        <p:spPr>
          <a:xfrm>
            <a:off x="719404" y="1484784"/>
            <a:ext cx="10394909" cy="4031779"/>
          </a:xfrm>
        </p:spPr>
        <p:txBody>
          <a:bodyPr/>
          <a:lstStyle/>
          <a:p>
            <a:pPr lvl="0"/>
            <a:r>
              <a:rPr lang="en-GB" dirty="0"/>
              <a:t>Taking the variability of eczema onset and persistence within and between children over time into account, all identified eczema phenotypes were very modestly associated with more somatic symptoms and attention problems at school age. </a:t>
            </a:r>
          </a:p>
          <a:p>
            <a:pPr marL="0" lvl="0" indent="0">
              <a:buNone/>
            </a:pPr>
            <a:endParaRPr lang="en-US" dirty="0"/>
          </a:p>
          <a:p>
            <a:pPr lvl="0"/>
            <a:r>
              <a:rPr lang="en-GB" dirty="0"/>
              <a:t>Directional effects seem from eczema leading to emotional and behavioural problems rather than reversely. Future research should focus on the effect of early optimal eczema management on mental health disorders in children later in life.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research team</a:t>
            </a:r>
          </a:p>
        </p:txBody>
      </p:sp>
      <p:pic>
        <p:nvPicPr>
          <p:cNvPr id="4100" name="Picture 4" descr="Afbeeldingsresultaat voor johan de jongst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6254"/>
          <a:stretch/>
        </p:blipFill>
        <p:spPr bwMode="auto">
          <a:xfrm>
            <a:off x="8822684" y="2535030"/>
            <a:ext cx="1985952" cy="1861747"/>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4988" y="2527577"/>
            <a:ext cx="1869200" cy="186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9" name="Picture 13" descr="Gerelateerde afbeeld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79127" y="2624456"/>
            <a:ext cx="1884001" cy="178502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15574" y="4396777"/>
            <a:ext cx="1595373" cy="369332"/>
          </a:xfrm>
          <a:prstGeom prst="rect">
            <a:avLst/>
          </a:prstGeom>
          <a:noFill/>
        </p:spPr>
        <p:txBody>
          <a:bodyPr wrap="none" rtlCol="0">
            <a:spAutoFit/>
          </a:bodyPr>
          <a:lstStyle/>
          <a:p>
            <a:r>
              <a:rPr lang="nl-NL" dirty="0"/>
              <a:t>Tamar Nijsten</a:t>
            </a:r>
            <a:endParaRPr lang="en-US" dirty="0"/>
          </a:p>
        </p:txBody>
      </p:sp>
      <p:sp>
        <p:nvSpPr>
          <p:cNvPr id="11" name="TextBox 10"/>
          <p:cNvSpPr txBox="1"/>
          <p:nvPr/>
        </p:nvSpPr>
        <p:spPr>
          <a:xfrm>
            <a:off x="2560113" y="4396777"/>
            <a:ext cx="1697901" cy="369332"/>
          </a:xfrm>
          <a:prstGeom prst="rect">
            <a:avLst/>
          </a:prstGeom>
          <a:noFill/>
        </p:spPr>
        <p:txBody>
          <a:bodyPr wrap="none" rtlCol="0">
            <a:spAutoFit/>
          </a:bodyPr>
          <a:lstStyle/>
          <a:p>
            <a:r>
              <a:rPr lang="nl-NL" dirty="0"/>
              <a:t>Liesbeth Duijts</a:t>
            </a:r>
            <a:endParaRPr lang="en-US" dirty="0"/>
          </a:p>
        </p:txBody>
      </p:sp>
      <p:sp>
        <p:nvSpPr>
          <p:cNvPr id="13" name="TextBox 12"/>
          <p:cNvSpPr txBox="1"/>
          <p:nvPr/>
        </p:nvSpPr>
        <p:spPr>
          <a:xfrm>
            <a:off x="6518367" y="4396777"/>
            <a:ext cx="2121093" cy="369332"/>
          </a:xfrm>
          <a:prstGeom prst="rect">
            <a:avLst/>
          </a:prstGeom>
          <a:noFill/>
        </p:spPr>
        <p:txBody>
          <a:bodyPr wrap="none" rtlCol="0">
            <a:spAutoFit/>
          </a:bodyPr>
          <a:lstStyle/>
          <a:p>
            <a:r>
              <a:rPr lang="nl-NL" dirty="0"/>
              <a:t>Suzanne Pasmans</a:t>
            </a:r>
            <a:endParaRPr lang="en-US" dirty="0"/>
          </a:p>
        </p:txBody>
      </p:sp>
      <p:sp>
        <p:nvSpPr>
          <p:cNvPr id="16" name="TextBox 15"/>
          <p:cNvSpPr txBox="1"/>
          <p:nvPr/>
        </p:nvSpPr>
        <p:spPr>
          <a:xfrm>
            <a:off x="8888627" y="4396777"/>
            <a:ext cx="2005677" cy="369332"/>
          </a:xfrm>
          <a:prstGeom prst="rect">
            <a:avLst/>
          </a:prstGeom>
          <a:noFill/>
        </p:spPr>
        <p:txBody>
          <a:bodyPr wrap="none" rtlCol="0">
            <a:spAutoFit/>
          </a:bodyPr>
          <a:lstStyle/>
          <a:p>
            <a:r>
              <a:rPr lang="nl-NL" dirty="0"/>
              <a:t>Johan de Jongste</a:t>
            </a:r>
            <a:endParaRPr lang="en-US" dirty="0"/>
          </a:p>
        </p:txBody>
      </p:sp>
      <p:pic>
        <p:nvPicPr>
          <p:cNvPr id="4" name="Afbeelding 3"/>
          <p:cNvPicPr>
            <a:picLocks noChangeAspect="1"/>
          </p:cNvPicPr>
          <p:nvPr/>
        </p:nvPicPr>
        <p:blipFill rotWithShape="1">
          <a:blip r:embed="rId5"/>
          <a:srcRect t="6524" b="13390"/>
          <a:stretch/>
        </p:blipFill>
        <p:spPr>
          <a:xfrm>
            <a:off x="4554114" y="2532940"/>
            <a:ext cx="1662378" cy="1863837"/>
          </a:xfrm>
          <a:prstGeom prst="rect">
            <a:avLst/>
          </a:prstGeom>
        </p:spPr>
      </p:pic>
      <p:sp>
        <p:nvSpPr>
          <p:cNvPr id="24" name="TextBox 12"/>
          <p:cNvSpPr txBox="1"/>
          <p:nvPr/>
        </p:nvSpPr>
        <p:spPr>
          <a:xfrm>
            <a:off x="4507180" y="4396777"/>
            <a:ext cx="1762021" cy="369332"/>
          </a:xfrm>
          <a:prstGeom prst="rect">
            <a:avLst/>
          </a:prstGeom>
          <a:noFill/>
        </p:spPr>
        <p:txBody>
          <a:bodyPr wrap="none" rtlCol="0">
            <a:spAutoFit/>
          </a:bodyPr>
          <a:lstStyle/>
          <a:p>
            <a:r>
              <a:rPr lang="nl-NL" dirty="0"/>
              <a:t>Pauline Jansen</a:t>
            </a:r>
            <a:endParaRPr lang="en-US" dirty="0"/>
          </a:p>
        </p:txBody>
      </p:sp>
      <p:pic>
        <p:nvPicPr>
          <p:cNvPr id="26" name="Picture 2" descr="Afbeeldingsresultaat voor tamar nijsten&quot;"/>
          <p:cNvPicPr>
            <a:picLocks noGrp="1" noChangeAspect="1" noChangeArrowheads="1"/>
          </p:cNvPicPr>
          <p:nvPr>
            <p:ph idx="1"/>
          </p:nvPr>
        </p:nvPicPr>
        <p:blipFill rotWithShape="1">
          <a:blip r:embed="rId6" cstate="print">
            <a:extLst>
              <a:ext uri="{28A0092B-C50C-407E-A947-70E740481C1C}">
                <a14:useLocalDpi xmlns:a14="http://schemas.microsoft.com/office/drawing/2010/main" val="0"/>
              </a:ext>
            </a:extLst>
          </a:blip>
          <a:srcRect l="30272" t="7773" r="22237" b="57235"/>
          <a:stretch/>
        </p:blipFill>
        <p:spPr bwMode="auto">
          <a:xfrm>
            <a:off x="583227" y="2435629"/>
            <a:ext cx="1785900" cy="1973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1218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Call for correspondence</a:t>
            </a:r>
          </a:p>
        </p:txBody>
      </p:sp>
      <p:sp>
        <p:nvSpPr>
          <p:cNvPr id="3" name="Content Placeholder 2"/>
          <p:cNvSpPr>
            <a:spLocks noGrp="1"/>
          </p:cNvSpPr>
          <p:nvPr>
            <p:ph idx="1"/>
          </p:nvPr>
        </p:nvSpPr>
        <p:spPr/>
        <p:txBody>
          <a:bodyPr/>
          <a:lstStyle/>
          <a:p>
            <a:r>
              <a:rPr lang="en-GB" dirty="0"/>
              <a:t>Why not join the debate on this article through our correspondence section?</a:t>
            </a:r>
          </a:p>
          <a:p>
            <a:r>
              <a:rPr lang="en-GB" dirty="0"/>
              <a:t>Rapid responses should not exceed 350 words, four references and one figure</a:t>
            </a:r>
          </a:p>
          <a:p>
            <a:r>
              <a:rPr lang="en-GB" dirty="0"/>
              <a:t>Further details can be found </a:t>
            </a:r>
            <a:r>
              <a:rPr lang="en-GB" dirty="0">
                <a:hlinkClick r:id="rId2" action="ppaction://hlinkfile"/>
              </a:rPr>
              <a:t>here</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Lead researcher: Chen Hu</a:t>
            </a:r>
          </a:p>
        </p:txBody>
      </p:sp>
      <p:pic>
        <p:nvPicPr>
          <p:cNvPr id="4" name="Afbeelding 3"/>
          <p:cNvPicPr>
            <a:picLocks noChangeAspect="1"/>
          </p:cNvPicPr>
          <p:nvPr/>
        </p:nvPicPr>
        <p:blipFill rotWithShape="1">
          <a:blip r:embed="rId2" cstate="print">
            <a:extLst>
              <a:ext uri="{28A0092B-C50C-407E-A947-70E740481C1C}">
                <a14:useLocalDpi xmlns:a14="http://schemas.microsoft.com/office/drawing/2010/main" val="0"/>
              </a:ext>
            </a:extLst>
          </a:blip>
          <a:srcRect l="51809" t="9047" b="9568"/>
          <a:stretch/>
        </p:blipFill>
        <p:spPr>
          <a:xfrm>
            <a:off x="4361273" y="1737360"/>
            <a:ext cx="3469455" cy="3906982"/>
          </a:xfrm>
          <a:prstGeom prst="rect">
            <a:avLst/>
          </a:prstGeom>
        </p:spPr>
      </p:pic>
    </p:spTree>
    <p:extLst>
      <p:ext uri="{BB962C8B-B14F-4D97-AF65-F5344CB8AC3E}">
        <p14:creationId xmlns:p14="http://schemas.microsoft.com/office/powerpoint/2010/main" val="3675340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Introduction </a:t>
            </a:r>
            <a:br>
              <a:rPr lang="en-GB" dirty="0"/>
            </a:br>
            <a:r>
              <a:rPr lang="en-GB" sz="2800" dirty="0"/>
              <a:t>What’s already known?</a:t>
            </a:r>
          </a:p>
        </p:txBody>
      </p:sp>
      <p:sp>
        <p:nvSpPr>
          <p:cNvPr id="3" name="Content Placeholder 2"/>
          <p:cNvSpPr>
            <a:spLocks noGrp="1"/>
          </p:cNvSpPr>
          <p:nvPr>
            <p:ph idx="1"/>
          </p:nvPr>
        </p:nvSpPr>
        <p:spPr>
          <a:xfrm>
            <a:off x="719405" y="1828800"/>
            <a:ext cx="10623509" cy="3687763"/>
          </a:xfrm>
        </p:spPr>
        <p:txBody>
          <a:bodyPr/>
          <a:lstStyle/>
          <a:p>
            <a:pPr lvl="0"/>
            <a:r>
              <a:rPr lang="en-GB" dirty="0"/>
              <a:t>Previous cohort studies using non-data driven methods to define eczema phenotypes observed that children with early onset and persistent eczema had a higher risk of emotional and behavioural problems in preadolescence.</a:t>
            </a:r>
            <a:endParaRPr lang="en-US" dirty="0"/>
          </a:p>
          <a:p>
            <a:pPr lvl="0"/>
            <a:r>
              <a:rPr lang="en-GB" dirty="0"/>
              <a:t>Alternatively, previous cohort studies showed that children with emotional and behavioural problems had more severe eczema and eczema exacerbations in childhood.  The direction of effects between eczema and emotional and behavioural problems is not fully clear.</a:t>
            </a:r>
            <a:endParaRPr lang="en-US" dirty="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Objective</a:t>
            </a:r>
          </a:p>
        </p:txBody>
      </p:sp>
      <p:sp>
        <p:nvSpPr>
          <p:cNvPr id="3" name="Content Placeholder 2"/>
          <p:cNvSpPr>
            <a:spLocks noGrp="1"/>
          </p:cNvSpPr>
          <p:nvPr>
            <p:ph idx="1"/>
          </p:nvPr>
        </p:nvSpPr>
        <p:spPr>
          <a:xfrm>
            <a:off x="719405" y="1484784"/>
            <a:ext cx="10767484" cy="4031779"/>
          </a:xfrm>
        </p:spPr>
        <p:txBody>
          <a:bodyPr/>
          <a:lstStyle/>
          <a:p>
            <a:r>
              <a:rPr lang="en-GB" dirty="0"/>
              <a:t>To examine the associations of eczema phenotypes with school-age emotional and behavioural problems, and the bidirectional associations of eczema and emotional and behavioural problems from birth until 10 years. </a:t>
            </a:r>
            <a:endParaRPr lang="en-US" dirty="0"/>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Methods – Eczema &amp; </a:t>
            </a:r>
            <a:r>
              <a:rPr lang="nl-NL" dirty="0"/>
              <a:t>Child </a:t>
            </a:r>
            <a:r>
              <a:rPr lang="nl-NL" dirty="0" err="1"/>
              <a:t>Behavior</a:t>
            </a:r>
            <a:r>
              <a:rPr lang="nl-NL" dirty="0"/>
              <a:t> Checklist (CBCL)</a:t>
            </a:r>
            <a:endParaRPr lang="en-GB" dirty="0"/>
          </a:p>
        </p:txBody>
      </p:sp>
      <p:pic>
        <p:nvPicPr>
          <p:cNvPr id="5" name="Picture 3" descr="O:\medewerkers\370002 Hu, C\01. Eczeem phenotypes\LCGA5_smooth.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1695" y="1375031"/>
            <a:ext cx="4864254" cy="428151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Content Placeholder 3"/>
          <p:cNvGraphicFramePr>
            <a:graphicFrameLocks/>
          </p:cNvGraphicFramePr>
          <p:nvPr>
            <p:extLst>
              <p:ext uri="{D42A27DB-BD31-4B8C-83A1-F6EECF244321}">
                <p14:modId xmlns:p14="http://schemas.microsoft.com/office/powerpoint/2010/main" val="943997803"/>
              </p:ext>
            </p:extLst>
          </p:nvPr>
        </p:nvGraphicFramePr>
        <p:xfrm>
          <a:off x="5145816" y="1428458"/>
          <a:ext cx="6816199" cy="2844284"/>
        </p:xfrm>
        <a:graphic>
          <a:graphicData uri="http://schemas.openxmlformats.org/drawingml/2006/table">
            <a:tbl>
              <a:tblPr firstRow="1" bandRow="1">
                <a:tableStyleId>{616DA210-FB5B-4158-B5E0-FEB733F419BA}</a:tableStyleId>
              </a:tblPr>
              <a:tblGrid>
                <a:gridCol w="3639531">
                  <a:extLst>
                    <a:ext uri="{9D8B030D-6E8A-4147-A177-3AD203B41FA5}">
                      <a16:colId xmlns:a16="http://schemas.microsoft.com/office/drawing/2014/main" xmlns="" val="20000"/>
                    </a:ext>
                  </a:extLst>
                </a:gridCol>
                <a:gridCol w="3176668">
                  <a:extLst>
                    <a:ext uri="{9D8B030D-6E8A-4147-A177-3AD203B41FA5}">
                      <a16:colId xmlns:a16="http://schemas.microsoft.com/office/drawing/2014/main" xmlns="" val="20001"/>
                    </a:ext>
                  </a:extLst>
                </a:gridCol>
              </a:tblGrid>
              <a:tr h="663667">
                <a:tc>
                  <a:txBody>
                    <a:bodyPr/>
                    <a:lstStyle/>
                    <a:p>
                      <a:r>
                        <a:rPr lang="nl-NL" sz="1800" dirty="0" err="1"/>
                        <a:t>Internalizing</a:t>
                      </a:r>
                      <a:r>
                        <a:rPr lang="nl-NL" sz="1800" dirty="0"/>
                        <a:t> (</a:t>
                      </a:r>
                      <a:r>
                        <a:rPr lang="nl-NL" sz="1800" dirty="0" err="1"/>
                        <a:t>emotional</a:t>
                      </a:r>
                      <a:r>
                        <a:rPr lang="nl-NL" sz="1800" dirty="0"/>
                        <a:t>) </a:t>
                      </a:r>
                      <a:r>
                        <a:rPr lang="nl-NL" sz="1800" dirty="0" err="1"/>
                        <a:t>problems</a:t>
                      </a:r>
                      <a:endParaRPr lang="en-US" sz="1800" dirty="0"/>
                    </a:p>
                  </a:txBody>
                  <a:tcPr/>
                </a:tc>
                <a:tc>
                  <a:txBody>
                    <a:bodyPr/>
                    <a:lstStyle/>
                    <a:p>
                      <a:r>
                        <a:rPr lang="nl-NL" sz="1800" dirty="0" err="1"/>
                        <a:t>Externalizing</a:t>
                      </a:r>
                      <a:r>
                        <a:rPr lang="nl-NL" sz="1800" dirty="0"/>
                        <a:t> (</a:t>
                      </a:r>
                      <a:r>
                        <a:rPr lang="nl-NL" sz="1800" dirty="0" err="1"/>
                        <a:t>behavioural</a:t>
                      </a:r>
                      <a:r>
                        <a:rPr lang="nl-NL" sz="1800" dirty="0"/>
                        <a:t>) </a:t>
                      </a:r>
                      <a:r>
                        <a:rPr lang="nl-NL" sz="1800" dirty="0" err="1"/>
                        <a:t>problems</a:t>
                      </a:r>
                      <a:endParaRPr lang="en-US" sz="1800" dirty="0"/>
                    </a:p>
                  </a:txBody>
                  <a:tcPr/>
                </a:tc>
                <a:extLst>
                  <a:ext uri="{0D108BD9-81ED-4DB2-BD59-A6C34878D82A}">
                    <a16:rowId xmlns:a16="http://schemas.microsoft.com/office/drawing/2014/main" xmlns="" val="10000"/>
                  </a:ext>
                </a:extLst>
              </a:tr>
              <a:tr h="1232523">
                <a:tc>
                  <a:txBody>
                    <a:bodyPr/>
                    <a:lstStyle/>
                    <a:p>
                      <a:r>
                        <a:rPr lang="nl-NL" sz="1800" dirty="0" err="1"/>
                        <a:t>Anxious</a:t>
                      </a:r>
                      <a:r>
                        <a:rPr lang="nl-NL" sz="1800" dirty="0"/>
                        <a:t>/</a:t>
                      </a:r>
                      <a:r>
                        <a:rPr lang="nl-NL" sz="1800" dirty="0" err="1"/>
                        <a:t>depressed</a:t>
                      </a:r>
                      <a:endParaRPr lang="nl-NL" sz="1800" dirty="0"/>
                    </a:p>
                    <a:p>
                      <a:r>
                        <a:rPr lang="nl-NL" sz="1800" baseline="0" dirty="0" err="1"/>
                        <a:t>Somatic</a:t>
                      </a:r>
                      <a:r>
                        <a:rPr lang="nl-NL" sz="1800" baseline="0" dirty="0"/>
                        <a:t> </a:t>
                      </a:r>
                      <a:r>
                        <a:rPr lang="nl-NL" sz="1800" baseline="0" dirty="0" err="1"/>
                        <a:t>complaints</a:t>
                      </a:r>
                      <a:endParaRPr lang="nl-NL" sz="1800" baseline="0" dirty="0"/>
                    </a:p>
                    <a:p>
                      <a:r>
                        <a:rPr lang="nl-NL" sz="1800" baseline="0" dirty="0" err="1"/>
                        <a:t>Withdrawn</a:t>
                      </a:r>
                      <a:r>
                        <a:rPr lang="nl-NL" sz="1800" baseline="0" dirty="0"/>
                        <a:t>/</a:t>
                      </a:r>
                      <a:r>
                        <a:rPr lang="nl-NL" sz="1800" baseline="0" dirty="0" err="1"/>
                        <a:t>depressed</a:t>
                      </a:r>
                      <a:r>
                        <a:rPr lang="nl-NL" sz="1800" baseline="0" dirty="0"/>
                        <a:t> (in 6-18yrs)</a:t>
                      </a:r>
                      <a:endParaRPr lang="en-US" sz="1800" dirty="0"/>
                    </a:p>
                  </a:txBody>
                  <a:tcPr/>
                </a:tc>
                <a:tc>
                  <a:txBody>
                    <a:bodyPr/>
                    <a:lstStyle/>
                    <a:p>
                      <a:r>
                        <a:rPr lang="nl-NL" sz="1800" dirty="0"/>
                        <a:t>Attention </a:t>
                      </a:r>
                      <a:r>
                        <a:rPr lang="nl-NL" sz="1800" dirty="0" err="1"/>
                        <a:t>Problems</a:t>
                      </a:r>
                      <a:r>
                        <a:rPr lang="nl-NL" sz="180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nl-NL" sz="1800" dirty="0" err="1"/>
                        <a:t>Agressive</a:t>
                      </a:r>
                      <a:r>
                        <a:rPr lang="nl-NL" sz="1800" baseline="0" dirty="0"/>
                        <a:t> </a:t>
                      </a:r>
                      <a:r>
                        <a:rPr lang="nl-NL" sz="1800" baseline="0" dirty="0" err="1"/>
                        <a:t>behaviors</a:t>
                      </a:r>
                      <a:endParaRPr lang="nl-NL" sz="1800" baseline="0" dirty="0">
                        <a:solidFill>
                          <a:schemeClr val="tx1"/>
                        </a:solidFill>
                      </a:endParaRPr>
                    </a:p>
                  </a:txBody>
                  <a:tcPr/>
                </a:tc>
                <a:extLst>
                  <a:ext uri="{0D108BD9-81ED-4DB2-BD59-A6C34878D82A}">
                    <a16:rowId xmlns:a16="http://schemas.microsoft.com/office/drawing/2014/main" xmlns="" val="10001"/>
                  </a:ext>
                </a:extLst>
              </a:tr>
              <a:tr h="948094">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800" dirty="0" err="1"/>
                        <a:t>Collected</a:t>
                      </a:r>
                      <a:r>
                        <a:rPr lang="nl-NL" sz="1800" dirty="0"/>
                        <a:t> at </a:t>
                      </a:r>
                      <a:r>
                        <a:rPr lang="nl-NL" sz="1800" dirty="0" err="1"/>
                        <a:t>ages</a:t>
                      </a:r>
                      <a:r>
                        <a:rPr lang="nl-NL" sz="1800" dirty="0"/>
                        <a:t> </a:t>
                      </a:r>
                      <a:r>
                        <a:rPr lang="en-US" sz="1800" dirty="0">
                          <a:ea typeface="Tahoma" panose="020B0604030504040204" pitchFamily="34" charset="0"/>
                          <a:cs typeface="Tahoma" panose="020B0604030504040204" pitchFamily="34" charset="0"/>
                        </a:rPr>
                        <a:t>1.5,</a:t>
                      </a:r>
                      <a:r>
                        <a:rPr lang="en-US" sz="1800" baseline="0" dirty="0">
                          <a:ea typeface="Tahoma" panose="020B0604030504040204" pitchFamily="34" charset="0"/>
                          <a:cs typeface="Tahoma" panose="020B0604030504040204" pitchFamily="34" charset="0"/>
                        </a:rPr>
                        <a:t> 3, 5 (via CBCL 1,5-5years) and 10 years (via CBCL 6-18 years)</a:t>
                      </a:r>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 </a:t>
                      </a:r>
                      <a:r>
                        <a:rPr lang="nl-NL" dirty="0" err="1"/>
                        <a:t>Not</a:t>
                      </a:r>
                      <a:r>
                        <a:rPr lang="nl-NL" dirty="0"/>
                        <a:t> part of </a:t>
                      </a:r>
                      <a:r>
                        <a:rPr lang="nl-NL" dirty="0" err="1"/>
                        <a:t>externalizing</a:t>
                      </a:r>
                      <a:r>
                        <a:rPr lang="nl-NL" dirty="0"/>
                        <a:t> </a:t>
                      </a:r>
                      <a:r>
                        <a:rPr lang="nl-NL" dirty="0" err="1"/>
                        <a:t>problems</a:t>
                      </a:r>
                      <a:r>
                        <a:rPr lang="nl-NL" dirty="0"/>
                        <a:t> in CBCL 6-18 </a:t>
                      </a:r>
                      <a:r>
                        <a:rPr lang="nl-NL" dirty="0" err="1"/>
                        <a:t>years</a:t>
                      </a:r>
                      <a:endParaRPr lang="en-US" dirty="0"/>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nl-NL" sz="1800" baseline="0" dirty="0">
                        <a:solidFill>
                          <a:schemeClr val="tx1"/>
                        </a:solidFill>
                      </a:endParaRPr>
                    </a:p>
                  </a:txBody>
                  <a:tcPr/>
                </a:tc>
                <a:extLst>
                  <a:ext uri="{0D108BD9-81ED-4DB2-BD59-A6C34878D82A}">
                    <a16:rowId xmlns:a16="http://schemas.microsoft.com/office/drawing/2014/main" xmlns="" val="4260318339"/>
                  </a:ext>
                </a:extLst>
              </a:tr>
            </a:tbl>
          </a:graphicData>
        </a:graphic>
      </p:graphicFrame>
      <p:sp>
        <p:nvSpPr>
          <p:cNvPr id="3" name="Tekstvak 2"/>
          <p:cNvSpPr txBox="1"/>
          <p:nvPr/>
        </p:nvSpPr>
        <p:spPr>
          <a:xfrm>
            <a:off x="5145816" y="4504224"/>
            <a:ext cx="4993675" cy="369332"/>
          </a:xfrm>
          <a:prstGeom prst="rect">
            <a:avLst/>
          </a:prstGeom>
          <a:noFill/>
        </p:spPr>
        <p:txBody>
          <a:bodyPr wrap="none" rtlCol="0">
            <a:spAutoFit/>
          </a:bodyPr>
          <a:lstStyle/>
          <a:p>
            <a:r>
              <a:rPr lang="nl-NL" dirty="0" err="1"/>
              <a:t>All</a:t>
            </a:r>
            <a:r>
              <a:rPr lang="nl-NL" dirty="0"/>
              <a:t> information was </a:t>
            </a:r>
            <a:r>
              <a:rPr lang="nl-NL" dirty="0" err="1"/>
              <a:t>obtained</a:t>
            </a:r>
            <a:r>
              <a:rPr lang="nl-NL" dirty="0"/>
              <a:t> via questionnaires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a:t>Methods</a:t>
            </a:r>
            <a:r>
              <a:rPr lang="nl-NL" dirty="0"/>
              <a:t> - Statistical analysis</a:t>
            </a:r>
            <a:endParaRPr lang="en-US" dirty="0"/>
          </a:p>
        </p:txBody>
      </p:sp>
      <p:sp>
        <p:nvSpPr>
          <p:cNvPr id="3" name="Content Placeholder 2"/>
          <p:cNvSpPr>
            <a:spLocks noGrp="1"/>
          </p:cNvSpPr>
          <p:nvPr>
            <p:ph idx="1"/>
          </p:nvPr>
        </p:nvSpPr>
        <p:spPr>
          <a:xfrm>
            <a:off x="719405" y="1484784"/>
            <a:ext cx="10378086" cy="4031779"/>
          </a:xfrm>
        </p:spPr>
        <p:txBody>
          <a:bodyPr/>
          <a:lstStyle/>
          <a:p>
            <a:r>
              <a:rPr lang="nl-NL" dirty="0"/>
              <a:t>Multiple </a:t>
            </a:r>
            <a:r>
              <a:rPr lang="nl-NL" dirty="0" err="1"/>
              <a:t>imputation</a:t>
            </a:r>
            <a:r>
              <a:rPr lang="nl-NL" dirty="0"/>
              <a:t> </a:t>
            </a:r>
            <a:r>
              <a:rPr lang="nl-NL" dirty="0" err="1"/>
              <a:t>covariates</a:t>
            </a:r>
            <a:r>
              <a:rPr lang="nl-NL" dirty="0"/>
              <a:t> (125 datasets)</a:t>
            </a:r>
          </a:p>
          <a:p>
            <a:r>
              <a:rPr lang="nl-NL" dirty="0" err="1"/>
              <a:t>Linear</a:t>
            </a:r>
            <a:r>
              <a:rPr lang="nl-NL" dirty="0"/>
              <a:t> </a:t>
            </a:r>
            <a:r>
              <a:rPr lang="nl-NL" dirty="0" err="1"/>
              <a:t>regression</a:t>
            </a:r>
            <a:r>
              <a:rPr lang="nl-NL" dirty="0"/>
              <a:t> model </a:t>
            </a:r>
          </a:p>
          <a:p>
            <a:pPr lvl="1">
              <a:lnSpc>
                <a:spcPct val="100000"/>
              </a:lnSpc>
            </a:pPr>
            <a:r>
              <a:rPr lang="nl-NL" dirty="0" err="1"/>
              <a:t>Standardized</a:t>
            </a:r>
            <a:r>
              <a:rPr lang="nl-NL" dirty="0"/>
              <a:t> CBCL-</a:t>
            </a:r>
            <a:r>
              <a:rPr lang="nl-NL" dirty="0" err="1"/>
              <a:t>scale</a:t>
            </a:r>
            <a:r>
              <a:rPr lang="nl-NL" dirty="0"/>
              <a:t> scores </a:t>
            </a:r>
            <a:r>
              <a:rPr lang="nl-NL" dirty="0" err="1"/>
              <a:t>after</a:t>
            </a:r>
            <a:r>
              <a:rPr lang="nl-NL" dirty="0"/>
              <a:t> </a:t>
            </a:r>
            <a:r>
              <a:rPr lang="nl-NL" dirty="0" err="1"/>
              <a:t>transformation</a:t>
            </a:r>
            <a:r>
              <a:rPr lang="nl-NL" dirty="0"/>
              <a:t> (Z-scores)</a:t>
            </a:r>
          </a:p>
          <a:p>
            <a:pPr lvl="1">
              <a:lnSpc>
                <a:spcPct val="100000"/>
              </a:lnSpc>
            </a:pPr>
            <a:r>
              <a:rPr lang="nl-NL" dirty="0"/>
              <a:t>Multiple sampling (on 125 datasets)</a:t>
            </a:r>
          </a:p>
          <a:p>
            <a:r>
              <a:rPr lang="nl-NL" dirty="0"/>
              <a:t>Cross-</a:t>
            </a:r>
            <a:r>
              <a:rPr lang="nl-NL" dirty="0" err="1"/>
              <a:t>lagged</a:t>
            </a:r>
            <a:r>
              <a:rPr lang="nl-NL" dirty="0"/>
              <a:t> </a:t>
            </a:r>
            <a:r>
              <a:rPr lang="nl-NL" dirty="0" err="1"/>
              <a:t>models</a:t>
            </a:r>
            <a:endParaRPr lang="nl-NL" dirty="0"/>
          </a:p>
          <a:p>
            <a:r>
              <a:rPr lang="nl-NL" dirty="0" err="1"/>
              <a:t>Confounders</a:t>
            </a:r>
            <a:r>
              <a:rPr lang="nl-NL" dirty="0"/>
              <a:t>: </a:t>
            </a:r>
          </a:p>
          <a:p>
            <a:pPr lvl="1"/>
            <a:r>
              <a:rPr lang="nl-NL" dirty="0" err="1"/>
              <a:t>Maternal</a:t>
            </a:r>
            <a:r>
              <a:rPr lang="nl-NL" dirty="0"/>
              <a:t>: </a:t>
            </a:r>
            <a:r>
              <a:rPr lang="nl-NL" dirty="0" err="1"/>
              <a:t>age</a:t>
            </a:r>
            <a:r>
              <a:rPr lang="nl-NL" dirty="0"/>
              <a:t>, </a:t>
            </a:r>
            <a:r>
              <a:rPr lang="nl-NL" dirty="0" err="1"/>
              <a:t>parity</a:t>
            </a:r>
            <a:r>
              <a:rPr lang="nl-NL" dirty="0"/>
              <a:t>, </a:t>
            </a:r>
            <a:r>
              <a:rPr lang="nl-NL" dirty="0" err="1"/>
              <a:t>education</a:t>
            </a:r>
            <a:r>
              <a:rPr lang="nl-NL" dirty="0"/>
              <a:t>, </a:t>
            </a:r>
            <a:r>
              <a:rPr lang="nl-NL" dirty="0" err="1"/>
              <a:t>history</a:t>
            </a:r>
            <a:r>
              <a:rPr lang="nl-NL" dirty="0"/>
              <a:t> of eczema </a:t>
            </a:r>
            <a:r>
              <a:rPr lang="nl-NL" dirty="0" err="1"/>
              <a:t>allergy</a:t>
            </a:r>
            <a:r>
              <a:rPr lang="nl-NL" dirty="0"/>
              <a:t> or </a:t>
            </a:r>
            <a:r>
              <a:rPr lang="nl-NL" dirty="0" err="1"/>
              <a:t>asthma</a:t>
            </a:r>
            <a:r>
              <a:rPr lang="nl-NL" dirty="0"/>
              <a:t>, </a:t>
            </a:r>
            <a:r>
              <a:rPr lang="nl-NL" dirty="0" err="1"/>
              <a:t>psychiatric</a:t>
            </a:r>
            <a:r>
              <a:rPr lang="nl-NL" dirty="0"/>
              <a:t> </a:t>
            </a:r>
            <a:r>
              <a:rPr lang="nl-NL" dirty="0" err="1"/>
              <a:t>symptoms</a:t>
            </a:r>
            <a:endParaRPr lang="nl-NL" dirty="0"/>
          </a:p>
          <a:p>
            <a:pPr lvl="1"/>
            <a:r>
              <a:rPr lang="nl-NL" dirty="0"/>
              <a:t>Child: </a:t>
            </a:r>
            <a:r>
              <a:rPr lang="nl-NL" dirty="0" err="1"/>
              <a:t>sex</a:t>
            </a:r>
            <a:r>
              <a:rPr lang="nl-NL" dirty="0"/>
              <a:t>, </a:t>
            </a:r>
            <a:r>
              <a:rPr lang="nl-NL" dirty="0" err="1"/>
              <a:t>gestational</a:t>
            </a:r>
            <a:r>
              <a:rPr lang="nl-NL" dirty="0"/>
              <a:t> </a:t>
            </a:r>
            <a:r>
              <a:rPr lang="nl-NL" dirty="0" err="1"/>
              <a:t>age</a:t>
            </a:r>
            <a:r>
              <a:rPr lang="nl-NL" dirty="0"/>
              <a:t>, </a:t>
            </a:r>
            <a:r>
              <a:rPr lang="nl-NL" dirty="0" err="1"/>
              <a:t>birthweight</a:t>
            </a:r>
            <a:r>
              <a:rPr lang="nl-NL" dirty="0"/>
              <a:t>, </a:t>
            </a:r>
            <a:r>
              <a:rPr lang="nl-NL" dirty="0" err="1"/>
              <a:t>ethnicity</a:t>
            </a:r>
            <a:r>
              <a:rPr lang="nl-NL" dirty="0"/>
              <a:t>, </a:t>
            </a:r>
            <a:r>
              <a:rPr lang="nl-NL" dirty="0" err="1"/>
              <a:t>breastfeeding</a:t>
            </a:r>
            <a:r>
              <a:rPr lang="nl-NL" dirty="0"/>
              <a:t>, sleep </a:t>
            </a:r>
            <a:r>
              <a:rPr lang="nl-NL" dirty="0" err="1"/>
              <a:t>problems</a:t>
            </a:r>
            <a:r>
              <a:rPr lang="nl-NL" dirty="0"/>
              <a:t> at </a:t>
            </a:r>
            <a:r>
              <a:rPr lang="nl-NL" dirty="0" err="1"/>
              <a:t>age</a:t>
            </a:r>
            <a:r>
              <a:rPr lang="nl-NL" dirty="0"/>
              <a:t> 2 </a:t>
            </a:r>
            <a:r>
              <a:rPr lang="nl-NL" dirty="0" err="1"/>
              <a:t>months</a:t>
            </a:r>
            <a:endParaRPr lang="nl-NL" dirty="0"/>
          </a:p>
          <a:p>
            <a:endParaRPr lang="nl-NL" dirty="0"/>
          </a:p>
          <a:p>
            <a:pPr marL="0" indent="0">
              <a:buNone/>
            </a:pPr>
            <a:endParaRPr lang="nl-NL" dirty="0"/>
          </a:p>
        </p:txBody>
      </p:sp>
    </p:spTree>
    <p:extLst>
      <p:ext uri="{BB962C8B-B14F-4D97-AF65-F5344CB8AC3E}">
        <p14:creationId xmlns:p14="http://schemas.microsoft.com/office/powerpoint/2010/main" val="3847951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Methods</a:t>
            </a:r>
            <a:r>
              <a:rPr lang="nl-NL" dirty="0"/>
              <a:t> - Cross-</a:t>
            </a:r>
            <a:r>
              <a:rPr lang="nl-NL" dirty="0" err="1"/>
              <a:t>lagged</a:t>
            </a:r>
            <a:r>
              <a:rPr lang="nl-NL" dirty="0"/>
              <a:t> model</a:t>
            </a:r>
            <a:endParaRPr lang="en-US" dirty="0"/>
          </a:p>
        </p:txBody>
      </p:sp>
      <p:pic>
        <p:nvPicPr>
          <p:cNvPr id="5" name="Afbeelding 4"/>
          <p:cNvPicPr>
            <a:picLocks noChangeAspect="1"/>
          </p:cNvPicPr>
          <p:nvPr/>
        </p:nvPicPr>
        <p:blipFill>
          <a:blip r:embed="rId2"/>
          <a:stretch>
            <a:fillRect/>
          </a:stretch>
        </p:blipFill>
        <p:spPr>
          <a:xfrm>
            <a:off x="3022501" y="1657128"/>
            <a:ext cx="6098634" cy="3572072"/>
          </a:xfrm>
          <a:prstGeom prst="rect">
            <a:avLst/>
          </a:prstGeom>
        </p:spPr>
      </p:pic>
      <p:sp>
        <p:nvSpPr>
          <p:cNvPr id="6" name="Rechthoek 5"/>
          <p:cNvSpPr/>
          <p:nvPr/>
        </p:nvSpPr>
        <p:spPr>
          <a:xfrm>
            <a:off x="3785818" y="5373216"/>
            <a:ext cx="4572000" cy="1304460"/>
          </a:xfrm>
          <a:prstGeom prst="rect">
            <a:avLst/>
          </a:prstGeom>
        </p:spPr>
        <p:txBody>
          <a:bodyPr>
            <a:spAutoFit/>
          </a:bodyPr>
          <a:lstStyle/>
          <a:p>
            <a:pPr marL="342900" indent="-342900">
              <a:lnSpc>
                <a:spcPct val="115000"/>
              </a:lnSpc>
              <a:spcAft>
                <a:spcPts val="1000"/>
              </a:spcAft>
              <a:buFont typeface="+mj-lt"/>
              <a:buAutoNum type="arabicPeriod"/>
            </a:pPr>
            <a:r>
              <a:rPr lang="en-GB" dirty="0">
                <a:latin typeface="Arial" panose="020B0604020202020204" pitchFamily="34" charset="0"/>
                <a:ea typeface="Calibri" panose="020F0502020204030204" pitchFamily="34" charset="0"/>
                <a:cs typeface="Times New Roman" panose="02020603050405020304" pitchFamily="18" charset="0"/>
              </a:rPr>
              <a:t>Cross-lagged effects</a:t>
            </a:r>
          </a:p>
          <a:p>
            <a:pPr marL="342900" indent="-342900">
              <a:lnSpc>
                <a:spcPct val="115000"/>
              </a:lnSpc>
              <a:spcAft>
                <a:spcPts val="1000"/>
              </a:spcAft>
              <a:buFont typeface="+mj-lt"/>
              <a:buAutoNum type="arabicPeriod"/>
            </a:pPr>
            <a:r>
              <a:rPr lang="en-GB" dirty="0">
                <a:latin typeface="Arial" panose="020B0604020202020204" pitchFamily="34" charset="0"/>
                <a:ea typeface="Calibri" panose="020F0502020204030204" pitchFamily="34" charset="0"/>
                <a:cs typeface="Times New Roman" panose="02020603050405020304" pitchFamily="18" charset="0"/>
              </a:rPr>
              <a:t>Cross-sectional effects</a:t>
            </a:r>
          </a:p>
          <a:p>
            <a:pPr marL="342900" indent="-342900">
              <a:lnSpc>
                <a:spcPct val="115000"/>
              </a:lnSpc>
              <a:spcAft>
                <a:spcPts val="1000"/>
              </a:spcAft>
              <a:buFont typeface="+mj-lt"/>
              <a:buAutoNum type="arabicPeriod"/>
            </a:pPr>
            <a:r>
              <a:rPr lang="en-GB" dirty="0">
                <a:latin typeface="Arial" panose="020B0604020202020204" pitchFamily="34" charset="0"/>
                <a:ea typeface="Calibri" panose="020F0502020204030204" pitchFamily="34" charset="0"/>
                <a:cs typeface="Times New Roman" panose="02020603050405020304" pitchFamily="18" charset="0"/>
              </a:rPr>
              <a:t>Stability effects</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14979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0903" y="119117"/>
            <a:ext cx="11608107" cy="498861"/>
          </a:xfrm>
        </p:spPr>
        <p:txBody>
          <a:bodyPr>
            <a:normAutofit fontScale="90000"/>
          </a:bodyPr>
          <a:lstStyle/>
          <a:p>
            <a:r>
              <a:rPr lang="en-GB" sz="2800" dirty="0"/>
              <a:t>Eczema phenotypes with internalizing and externalizing problems at age 10yrs</a:t>
            </a:r>
            <a:endParaRPr lang="en-US" sz="2800"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121623861"/>
              </p:ext>
            </p:extLst>
          </p:nvPr>
        </p:nvGraphicFramePr>
        <p:xfrm>
          <a:off x="220903" y="1095143"/>
          <a:ext cx="11764271" cy="4767072"/>
        </p:xfrm>
        <a:graphic>
          <a:graphicData uri="http://schemas.openxmlformats.org/drawingml/2006/table">
            <a:tbl>
              <a:tblPr firstRow="1" firstCol="1" bandRow="1">
                <a:tableStyleId>{9D7B26C5-4107-4FEC-AEDC-1716B250A1EF}</a:tableStyleId>
              </a:tblPr>
              <a:tblGrid>
                <a:gridCol w="1162455">
                  <a:extLst>
                    <a:ext uri="{9D8B030D-6E8A-4147-A177-3AD203B41FA5}">
                      <a16:colId xmlns:a16="http://schemas.microsoft.com/office/drawing/2014/main" xmlns="" val="3606783078"/>
                    </a:ext>
                  </a:extLst>
                </a:gridCol>
                <a:gridCol w="1527136">
                  <a:extLst>
                    <a:ext uri="{9D8B030D-6E8A-4147-A177-3AD203B41FA5}">
                      <a16:colId xmlns:a16="http://schemas.microsoft.com/office/drawing/2014/main" xmlns="" val="1935150169"/>
                    </a:ext>
                  </a:extLst>
                </a:gridCol>
                <a:gridCol w="1521352">
                  <a:extLst>
                    <a:ext uri="{9D8B030D-6E8A-4147-A177-3AD203B41FA5}">
                      <a16:colId xmlns:a16="http://schemas.microsoft.com/office/drawing/2014/main" xmlns="" val="4098277204"/>
                    </a:ext>
                  </a:extLst>
                </a:gridCol>
                <a:gridCol w="1479488">
                  <a:extLst>
                    <a:ext uri="{9D8B030D-6E8A-4147-A177-3AD203B41FA5}">
                      <a16:colId xmlns:a16="http://schemas.microsoft.com/office/drawing/2014/main" xmlns="" val="2403877000"/>
                    </a:ext>
                  </a:extLst>
                </a:gridCol>
                <a:gridCol w="1518460">
                  <a:extLst>
                    <a:ext uri="{9D8B030D-6E8A-4147-A177-3AD203B41FA5}">
                      <a16:colId xmlns:a16="http://schemas.microsoft.com/office/drawing/2014/main" xmlns="" val="877606170"/>
                    </a:ext>
                  </a:extLst>
                </a:gridCol>
                <a:gridCol w="1518460">
                  <a:extLst>
                    <a:ext uri="{9D8B030D-6E8A-4147-A177-3AD203B41FA5}">
                      <a16:colId xmlns:a16="http://schemas.microsoft.com/office/drawing/2014/main" xmlns="" val="3816749745"/>
                    </a:ext>
                  </a:extLst>
                </a:gridCol>
                <a:gridCol w="1518460">
                  <a:extLst>
                    <a:ext uri="{9D8B030D-6E8A-4147-A177-3AD203B41FA5}">
                      <a16:colId xmlns:a16="http://schemas.microsoft.com/office/drawing/2014/main" xmlns="" val="3358177666"/>
                    </a:ext>
                  </a:extLst>
                </a:gridCol>
                <a:gridCol w="1518460">
                  <a:extLst>
                    <a:ext uri="{9D8B030D-6E8A-4147-A177-3AD203B41FA5}">
                      <a16:colId xmlns:a16="http://schemas.microsoft.com/office/drawing/2014/main" xmlns="" val="559156800"/>
                    </a:ext>
                  </a:extLst>
                </a:gridCol>
              </a:tblGrid>
              <a:tr h="1366956">
                <a:tc>
                  <a:txBody>
                    <a:bodyPr/>
                    <a:lstStyle/>
                    <a:p>
                      <a:pPr>
                        <a:lnSpc>
                          <a:spcPct val="115000"/>
                        </a:lnSpc>
                        <a:spcAft>
                          <a:spcPts val="0"/>
                        </a:spcAft>
                      </a:pPr>
                      <a:r>
                        <a:rPr lang="en-GB" sz="1600" dirty="0">
                          <a:effectLst/>
                        </a:rPr>
                        <a:t> </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600" b="0" dirty="0">
                          <a:effectLst/>
                        </a:rPr>
                        <a:t>Internalizing problems</a:t>
                      </a:r>
                      <a:endParaRPr lang="en-US" sz="1600" b="0" dirty="0">
                        <a:effectLst/>
                      </a:endParaRPr>
                    </a:p>
                    <a:p>
                      <a:pPr algn="ctr">
                        <a:lnSpc>
                          <a:spcPct val="115000"/>
                        </a:lnSpc>
                        <a:spcAft>
                          <a:spcPts val="0"/>
                        </a:spcAft>
                      </a:pPr>
                      <a:r>
                        <a:rPr lang="en-GB" sz="1600" b="0" dirty="0">
                          <a:effectLst/>
                        </a:rPr>
                        <a:t> </a:t>
                      </a:r>
                      <a:endParaRPr lang="en-US" sz="1600" b="0" dirty="0">
                        <a:effectLst/>
                      </a:endParaRPr>
                    </a:p>
                    <a:p>
                      <a:pPr algn="ctr">
                        <a:lnSpc>
                          <a:spcPct val="115000"/>
                        </a:lnSpc>
                        <a:spcAft>
                          <a:spcPts val="0"/>
                        </a:spcAft>
                      </a:pPr>
                      <a:r>
                        <a:rPr lang="en-GB" sz="1600" b="0" dirty="0">
                          <a:effectLst/>
                        </a:rPr>
                        <a:t>Z-score (95%CI)</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b="0" dirty="0">
                          <a:effectLst/>
                        </a:rPr>
                        <a:t>Anxious-depressed symptoms</a:t>
                      </a:r>
                      <a:endParaRPr lang="en-US" sz="1600" b="0" dirty="0">
                        <a:effectLst/>
                      </a:endParaRPr>
                    </a:p>
                    <a:p>
                      <a:pPr algn="ctr">
                        <a:lnSpc>
                          <a:spcPct val="115000"/>
                        </a:lnSpc>
                        <a:spcAft>
                          <a:spcPts val="0"/>
                        </a:spcAft>
                      </a:pPr>
                      <a:r>
                        <a:rPr lang="en-GB" sz="1600" b="0" dirty="0">
                          <a:effectLst/>
                        </a:rPr>
                        <a:t>Z-score (95%CI)</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b="0" dirty="0">
                          <a:effectLst/>
                        </a:rPr>
                        <a:t>Withdrawn-depressed symptoms</a:t>
                      </a:r>
                      <a:endParaRPr lang="en-US" sz="1600" b="0" dirty="0">
                        <a:effectLst/>
                      </a:endParaRPr>
                    </a:p>
                    <a:p>
                      <a:pPr algn="ctr">
                        <a:lnSpc>
                          <a:spcPct val="115000"/>
                        </a:lnSpc>
                        <a:spcAft>
                          <a:spcPts val="0"/>
                        </a:spcAft>
                      </a:pPr>
                      <a:r>
                        <a:rPr lang="en-GB" sz="1600" b="0" dirty="0">
                          <a:effectLst/>
                        </a:rPr>
                        <a:t>Z-score (95%CI)</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b="0" dirty="0">
                          <a:effectLst/>
                        </a:rPr>
                        <a:t>Somatic symptoms</a:t>
                      </a:r>
                      <a:endParaRPr lang="en-US" sz="1600" b="0" dirty="0">
                        <a:effectLst/>
                      </a:endParaRPr>
                    </a:p>
                    <a:p>
                      <a:pPr algn="ctr">
                        <a:lnSpc>
                          <a:spcPct val="115000"/>
                        </a:lnSpc>
                        <a:spcAft>
                          <a:spcPts val="0"/>
                        </a:spcAft>
                      </a:pPr>
                      <a:r>
                        <a:rPr lang="en-GB" sz="1600" b="0" dirty="0">
                          <a:effectLst/>
                        </a:rPr>
                        <a:t> </a:t>
                      </a:r>
                      <a:endParaRPr lang="en-US" sz="1600" b="0" dirty="0">
                        <a:effectLst/>
                      </a:endParaRPr>
                    </a:p>
                    <a:p>
                      <a:pPr algn="ctr">
                        <a:lnSpc>
                          <a:spcPct val="115000"/>
                        </a:lnSpc>
                        <a:spcAft>
                          <a:spcPts val="0"/>
                        </a:spcAft>
                      </a:pPr>
                      <a:r>
                        <a:rPr lang="en-GB" sz="1600" b="0" dirty="0">
                          <a:effectLst/>
                        </a:rPr>
                        <a:t>Z-score (95%CI)</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b="0" dirty="0">
                          <a:effectLst/>
                        </a:rPr>
                        <a:t>Externalizing problems</a:t>
                      </a:r>
                      <a:endParaRPr lang="en-US" sz="1600" b="0" dirty="0">
                        <a:effectLst/>
                      </a:endParaRPr>
                    </a:p>
                    <a:p>
                      <a:pPr algn="ctr">
                        <a:lnSpc>
                          <a:spcPct val="115000"/>
                        </a:lnSpc>
                        <a:spcAft>
                          <a:spcPts val="0"/>
                        </a:spcAft>
                      </a:pPr>
                      <a:r>
                        <a:rPr lang="en-GB" sz="1600" b="0" dirty="0">
                          <a:effectLst/>
                        </a:rPr>
                        <a:t>Z-score (95%CI)</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b="0" dirty="0">
                          <a:effectLst/>
                        </a:rPr>
                        <a:t>Aggressive behaviour symptoms</a:t>
                      </a:r>
                      <a:endParaRPr lang="en-US" sz="1600" b="0" dirty="0">
                        <a:effectLst/>
                      </a:endParaRPr>
                    </a:p>
                    <a:p>
                      <a:pPr algn="ctr">
                        <a:lnSpc>
                          <a:spcPct val="115000"/>
                        </a:lnSpc>
                        <a:spcAft>
                          <a:spcPts val="0"/>
                        </a:spcAft>
                      </a:pPr>
                      <a:r>
                        <a:rPr lang="en-GB" sz="1600" b="0" dirty="0">
                          <a:effectLst/>
                        </a:rPr>
                        <a:t>Z-score (95%CI)</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b="0" dirty="0">
                          <a:effectLst/>
                        </a:rPr>
                        <a:t>Attention problems</a:t>
                      </a:r>
                      <a:endParaRPr lang="en-US" sz="1600" b="0" dirty="0">
                        <a:effectLst/>
                      </a:endParaRPr>
                    </a:p>
                    <a:p>
                      <a:pPr algn="ctr">
                        <a:lnSpc>
                          <a:spcPct val="115000"/>
                        </a:lnSpc>
                        <a:spcAft>
                          <a:spcPts val="0"/>
                        </a:spcAft>
                      </a:pPr>
                      <a:r>
                        <a:rPr lang="en-GB" sz="1600" b="0" dirty="0">
                          <a:effectLst/>
                        </a:rPr>
                        <a:t>Z-score (95%CI)</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610522737"/>
                  </a:ext>
                </a:extLst>
              </a:tr>
              <a:tr h="259092">
                <a:tc>
                  <a:txBody>
                    <a:bodyPr/>
                    <a:lstStyle/>
                    <a:p>
                      <a:pPr>
                        <a:lnSpc>
                          <a:spcPct val="115000"/>
                        </a:lnSpc>
                        <a:spcAft>
                          <a:spcPts val="0"/>
                        </a:spcAft>
                      </a:pPr>
                      <a:r>
                        <a:rPr lang="en-GB" sz="1600" b="0" dirty="0">
                          <a:effectLst/>
                        </a:rPr>
                        <a:t>Never</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Reference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Reference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Reference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Reference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Reference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Reference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a:effectLst/>
                        </a:rPr>
                        <a:t>Reference</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4131804583"/>
                  </a:ext>
                </a:extLst>
              </a:tr>
              <a:tr h="536058">
                <a:tc>
                  <a:txBody>
                    <a:bodyPr/>
                    <a:lstStyle/>
                    <a:p>
                      <a:pPr>
                        <a:lnSpc>
                          <a:spcPct val="115000"/>
                        </a:lnSpc>
                        <a:spcAft>
                          <a:spcPts val="0"/>
                        </a:spcAft>
                      </a:pPr>
                      <a:r>
                        <a:rPr lang="en-GB" sz="1600" b="0" dirty="0">
                          <a:effectLst/>
                        </a:rPr>
                        <a:t>Ever</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600" dirty="0">
                          <a:effectLst/>
                        </a:rPr>
                        <a:t>0.21 (0.14,0.29)*</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600" dirty="0">
                          <a:effectLst/>
                        </a:rPr>
                        <a:t>0.10 (0.02,0.17)*</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600" dirty="0">
                          <a:effectLst/>
                        </a:rPr>
                        <a:t>0.05 </a:t>
                      </a:r>
                    </a:p>
                    <a:p>
                      <a:pPr algn="ctr">
                        <a:lnSpc>
                          <a:spcPct val="115000"/>
                        </a:lnSpc>
                        <a:spcAft>
                          <a:spcPts val="0"/>
                        </a:spcAft>
                      </a:pPr>
                      <a:r>
                        <a:rPr lang="en-GB" sz="1600" dirty="0">
                          <a:effectLst/>
                        </a:rPr>
                        <a:t>(-0.02,0.12)</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600" dirty="0">
                          <a:effectLst/>
                        </a:rPr>
                        <a:t>0.29 (0.22,0.37)*</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600" dirty="0">
                          <a:effectLst/>
                        </a:rPr>
                        <a:t>0.13 (0.06,0.21)*</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600" dirty="0">
                          <a:effectLst/>
                        </a:rPr>
                        <a:t>0.12 (0.05,0.19)*</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600" dirty="0">
                          <a:effectLst/>
                        </a:rPr>
                        <a:t>0.15 (0.08,0.23)*</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7621589"/>
                  </a:ext>
                </a:extLst>
              </a:tr>
              <a:tr h="259092">
                <a:tc>
                  <a:txBody>
                    <a:bodyPr/>
                    <a:lstStyle/>
                    <a:p>
                      <a:pPr>
                        <a:lnSpc>
                          <a:spcPct val="115000"/>
                        </a:lnSpc>
                        <a:spcAft>
                          <a:spcPts val="0"/>
                        </a:spcAft>
                      </a:pPr>
                      <a:r>
                        <a:rPr lang="en-GB" sz="1600" b="0" dirty="0">
                          <a:effectLst/>
                        </a:rPr>
                        <a:t>Never</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GB" sz="1600">
                          <a:effectLst/>
                        </a:rPr>
                        <a:t>Reference</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GB" sz="1600" dirty="0">
                          <a:effectLst/>
                        </a:rPr>
                        <a:t>Reference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GB" sz="1600" dirty="0">
                          <a:effectLst/>
                        </a:rPr>
                        <a:t>Reference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GB" sz="1600" dirty="0">
                          <a:effectLst/>
                        </a:rPr>
                        <a:t>Reference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GB" sz="1600" dirty="0">
                          <a:effectLst/>
                        </a:rPr>
                        <a:t>Reference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GB" sz="1600" dirty="0">
                          <a:effectLst/>
                        </a:rPr>
                        <a:t>Reference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15000"/>
                        </a:lnSpc>
                        <a:spcAft>
                          <a:spcPts val="0"/>
                        </a:spcAft>
                      </a:pPr>
                      <a:r>
                        <a:rPr lang="en-GB" sz="1600" dirty="0">
                          <a:effectLst/>
                        </a:rPr>
                        <a:t>Reference</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xmlns="" val="322883482"/>
                  </a:ext>
                </a:extLst>
              </a:tr>
              <a:tr h="536058">
                <a:tc>
                  <a:txBody>
                    <a:bodyPr/>
                    <a:lstStyle/>
                    <a:p>
                      <a:pPr>
                        <a:lnSpc>
                          <a:spcPct val="115000"/>
                        </a:lnSpc>
                        <a:spcAft>
                          <a:spcPts val="0"/>
                        </a:spcAft>
                      </a:pPr>
                      <a:r>
                        <a:rPr lang="en-GB" sz="1600" b="0" dirty="0">
                          <a:effectLst/>
                        </a:rPr>
                        <a:t>Early transient</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0.20 (0.09,0.31)*</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0.10 </a:t>
                      </a:r>
                    </a:p>
                    <a:p>
                      <a:pPr algn="ctr">
                        <a:lnSpc>
                          <a:spcPct val="115000"/>
                        </a:lnSpc>
                        <a:spcAft>
                          <a:spcPts val="0"/>
                        </a:spcAft>
                      </a:pPr>
                      <a:r>
                        <a:rPr lang="en-GB" sz="1600" dirty="0">
                          <a:effectLst/>
                        </a:rPr>
                        <a:t>(-0.02,0.21)</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0.09 </a:t>
                      </a:r>
                    </a:p>
                    <a:p>
                      <a:pPr algn="ctr">
                        <a:lnSpc>
                          <a:spcPct val="115000"/>
                        </a:lnSpc>
                        <a:spcAft>
                          <a:spcPts val="0"/>
                        </a:spcAft>
                      </a:pPr>
                      <a:r>
                        <a:rPr lang="en-GB" sz="1600" dirty="0">
                          <a:effectLst/>
                        </a:rPr>
                        <a:t>(-0.02,0.20)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0.23 (0.12,0.34)*</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0.16 </a:t>
                      </a:r>
                    </a:p>
                    <a:p>
                      <a:pPr algn="ctr">
                        <a:lnSpc>
                          <a:spcPct val="115000"/>
                        </a:lnSpc>
                        <a:spcAft>
                          <a:spcPts val="0"/>
                        </a:spcAft>
                      </a:pPr>
                      <a:r>
                        <a:rPr lang="en-GB" sz="1600" dirty="0">
                          <a:effectLst/>
                        </a:rPr>
                        <a:t>( 0.04,0.27)*</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0.16 (0.05,0.27)*</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0.20 (0.09,0.31)*</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68172267"/>
                  </a:ext>
                </a:extLst>
              </a:tr>
              <a:tr h="536058">
                <a:tc>
                  <a:txBody>
                    <a:bodyPr/>
                    <a:lstStyle/>
                    <a:p>
                      <a:pPr>
                        <a:lnSpc>
                          <a:spcPct val="115000"/>
                        </a:lnSpc>
                        <a:spcAft>
                          <a:spcPts val="0"/>
                        </a:spcAft>
                      </a:pPr>
                      <a:r>
                        <a:rPr lang="en-GB" sz="1600" b="0" dirty="0">
                          <a:effectLst/>
                        </a:rPr>
                        <a:t>Mid-transient</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0.14 (0.01,0.27)*</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0.12 </a:t>
                      </a:r>
                    </a:p>
                    <a:p>
                      <a:pPr algn="ctr">
                        <a:lnSpc>
                          <a:spcPct val="115000"/>
                        </a:lnSpc>
                        <a:spcAft>
                          <a:spcPts val="0"/>
                        </a:spcAft>
                      </a:pPr>
                      <a:r>
                        <a:rPr lang="en-GB" sz="1600" dirty="0">
                          <a:effectLst/>
                        </a:rPr>
                        <a:t>(-0.01,0.25)</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0.12 </a:t>
                      </a:r>
                    </a:p>
                    <a:p>
                      <a:pPr algn="ctr">
                        <a:lnSpc>
                          <a:spcPct val="115000"/>
                        </a:lnSpc>
                        <a:spcAft>
                          <a:spcPts val="0"/>
                        </a:spcAft>
                      </a:pPr>
                      <a:r>
                        <a:rPr lang="en-GB" sz="1600" dirty="0">
                          <a:effectLst/>
                        </a:rPr>
                        <a:t>(-0.01,0.25)</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0.15 (0.02,0.27)*</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0.12 </a:t>
                      </a:r>
                    </a:p>
                    <a:p>
                      <a:pPr algn="ctr">
                        <a:lnSpc>
                          <a:spcPct val="115000"/>
                        </a:lnSpc>
                        <a:spcAft>
                          <a:spcPts val="0"/>
                        </a:spcAft>
                      </a:pPr>
                      <a:r>
                        <a:rPr lang="en-GB" sz="1600" dirty="0">
                          <a:effectLst/>
                        </a:rPr>
                        <a:t>(-0.01,0.25)</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0.12 </a:t>
                      </a:r>
                    </a:p>
                    <a:p>
                      <a:pPr algn="ctr">
                        <a:lnSpc>
                          <a:spcPct val="115000"/>
                        </a:lnSpc>
                        <a:spcAft>
                          <a:spcPts val="0"/>
                        </a:spcAft>
                      </a:pPr>
                      <a:r>
                        <a:rPr lang="en-GB" sz="1600" dirty="0">
                          <a:effectLst/>
                        </a:rPr>
                        <a:t>(-0.01,0.25)</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0.21 (0.08,0.34)*</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4018349780"/>
                  </a:ext>
                </a:extLst>
              </a:tr>
              <a:tr h="536058">
                <a:tc>
                  <a:txBody>
                    <a:bodyPr/>
                    <a:lstStyle/>
                    <a:p>
                      <a:pPr>
                        <a:lnSpc>
                          <a:spcPct val="115000"/>
                        </a:lnSpc>
                        <a:spcAft>
                          <a:spcPts val="0"/>
                        </a:spcAft>
                      </a:pPr>
                      <a:r>
                        <a:rPr lang="en-GB" sz="1600" b="0" dirty="0">
                          <a:effectLst/>
                        </a:rPr>
                        <a:t>Late transient</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a:effectLst/>
                        </a:rPr>
                        <a:t>0.14 (0.03,0.25)*</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0.07 </a:t>
                      </a:r>
                    </a:p>
                    <a:p>
                      <a:pPr algn="ctr">
                        <a:lnSpc>
                          <a:spcPct val="115000"/>
                        </a:lnSpc>
                        <a:spcAft>
                          <a:spcPts val="0"/>
                        </a:spcAft>
                      </a:pPr>
                      <a:r>
                        <a:rPr lang="en-GB" sz="1600" dirty="0">
                          <a:effectLst/>
                        </a:rPr>
                        <a:t>(-0.04,0.19)</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0.09 </a:t>
                      </a:r>
                    </a:p>
                    <a:p>
                      <a:pPr algn="ctr">
                        <a:lnSpc>
                          <a:spcPct val="115000"/>
                        </a:lnSpc>
                        <a:spcAft>
                          <a:spcPts val="0"/>
                        </a:spcAft>
                      </a:pPr>
                      <a:r>
                        <a:rPr lang="en-GB" sz="1600" dirty="0">
                          <a:effectLst/>
                        </a:rPr>
                        <a:t>(-0.03,0.20)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a:effectLst/>
                        </a:rPr>
                        <a:t>0.13 (0.01,0.24)*</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0.08 </a:t>
                      </a:r>
                    </a:p>
                    <a:p>
                      <a:pPr algn="ctr">
                        <a:lnSpc>
                          <a:spcPct val="115000"/>
                        </a:lnSpc>
                        <a:spcAft>
                          <a:spcPts val="0"/>
                        </a:spcAft>
                      </a:pPr>
                      <a:r>
                        <a:rPr lang="en-GB" sz="1600" dirty="0">
                          <a:effectLst/>
                        </a:rPr>
                        <a:t>(-0.03,0.20)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0.10</a:t>
                      </a:r>
                    </a:p>
                    <a:p>
                      <a:pPr algn="ctr">
                        <a:lnSpc>
                          <a:spcPct val="115000"/>
                        </a:lnSpc>
                        <a:spcAft>
                          <a:spcPts val="0"/>
                        </a:spcAft>
                      </a:pPr>
                      <a:r>
                        <a:rPr lang="en-GB" sz="1600" dirty="0">
                          <a:effectLst/>
                        </a:rPr>
                        <a:t>(-0.01,0.22)</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0.15 (0.04,0.26)*</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312545765"/>
                  </a:ext>
                </a:extLst>
              </a:tr>
              <a:tr h="536058">
                <a:tc>
                  <a:txBody>
                    <a:bodyPr/>
                    <a:lstStyle/>
                    <a:p>
                      <a:pPr>
                        <a:lnSpc>
                          <a:spcPct val="115000"/>
                        </a:lnSpc>
                        <a:spcAft>
                          <a:spcPts val="0"/>
                        </a:spcAft>
                      </a:pPr>
                      <a:r>
                        <a:rPr lang="en-GB" sz="1600" b="0" dirty="0">
                          <a:effectLst/>
                        </a:rPr>
                        <a:t>Persistent </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a:effectLst/>
                        </a:rPr>
                        <a:t>0.30 (0.10,0.51)*</a:t>
                      </a:r>
                      <a:endParaRPr lang="en-US" sz="16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0.18 </a:t>
                      </a:r>
                    </a:p>
                    <a:p>
                      <a:pPr algn="ctr">
                        <a:lnSpc>
                          <a:spcPct val="115000"/>
                        </a:lnSpc>
                        <a:spcAft>
                          <a:spcPts val="0"/>
                        </a:spcAft>
                      </a:pPr>
                      <a:r>
                        <a:rPr lang="en-GB" sz="1600" dirty="0">
                          <a:effectLst/>
                        </a:rPr>
                        <a:t>(-0.03,0.38)</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0.00 </a:t>
                      </a:r>
                    </a:p>
                    <a:p>
                      <a:pPr algn="ctr">
                        <a:lnSpc>
                          <a:spcPct val="115000"/>
                        </a:lnSpc>
                        <a:spcAft>
                          <a:spcPts val="0"/>
                        </a:spcAft>
                      </a:pPr>
                      <a:r>
                        <a:rPr lang="en-GB" sz="1600" dirty="0">
                          <a:effectLst/>
                        </a:rPr>
                        <a:t>(-0.20,0.21)</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latinLnBrk="1">
                        <a:lnSpc>
                          <a:spcPct val="100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GB" sz="1600" dirty="0">
                          <a:effectLst/>
                        </a:rPr>
                        <a:t>0.39 </a:t>
                      </a:r>
                    </a:p>
                    <a:p>
                      <a:pPr algn="ctr" latinLnBrk="1">
                        <a:lnSpc>
                          <a:spcPct val="100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GB" sz="1600" dirty="0">
                          <a:effectLst/>
                        </a:rPr>
                        <a:t>(0.18,0.60)*</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0.05 </a:t>
                      </a:r>
                    </a:p>
                    <a:p>
                      <a:pPr algn="ctr">
                        <a:lnSpc>
                          <a:spcPct val="115000"/>
                        </a:lnSpc>
                        <a:spcAft>
                          <a:spcPts val="0"/>
                        </a:spcAft>
                      </a:pPr>
                      <a:r>
                        <a:rPr lang="en-GB" sz="1600" dirty="0">
                          <a:effectLst/>
                        </a:rPr>
                        <a:t>(-0.16,0.26)</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0.04 </a:t>
                      </a:r>
                    </a:p>
                    <a:p>
                      <a:pPr algn="ctr">
                        <a:lnSpc>
                          <a:spcPct val="115000"/>
                        </a:lnSpc>
                        <a:spcAft>
                          <a:spcPts val="0"/>
                        </a:spcAft>
                      </a:pPr>
                      <a:r>
                        <a:rPr lang="en-GB" sz="1600" dirty="0">
                          <a:effectLst/>
                        </a:rPr>
                        <a:t>(-0.17,0.24)</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600" dirty="0">
                          <a:effectLst/>
                        </a:rPr>
                        <a:t>0.24 (0.04,0.45)*</a:t>
                      </a:r>
                      <a:endParaRPr lang="en-US"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975171533"/>
                  </a:ext>
                </a:extLst>
              </a:tr>
            </a:tbl>
          </a:graphicData>
        </a:graphic>
      </p:graphicFrame>
      <p:sp>
        <p:nvSpPr>
          <p:cNvPr id="5" name="Rechthoek 4"/>
          <p:cNvSpPr/>
          <p:nvPr/>
        </p:nvSpPr>
        <p:spPr>
          <a:xfrm>
            <a:off x="0" y="5998361"/>
            <a:ext cx="12252961" cy="819648"/>
          </a:xfrm>
          <a:prstGeom prst="rect">
            <a:avLst/>
          </a:prstGeom>
          <a:solidFill>
            <a:schemeClr val="bg1"/>
          </a:solidFill>
        </p:spPr>
        <p:txBody>
          <a:bodyPr wrap="square">
            <a:spAutoFit/>
          </a:bodyPr>
          <a:lstStyle/>
          <a:p>
            <a:pPr>
              <a:lnSpc>
                <a:spcPct val="115000"/>
              </a:lnSpc>
            </a:pPr>
            <a:r>
              <a:rPr lang="en-GB" sz="1400" dirty="0">
                <a:latin typeface="Arial" panose="020B0604020202020204" pitchFamily="34" charset="0"/>
                <a:ea typeface="Calibri" panose="020F0502020204030204" pitchFamily="34" charset="0"/>
                <a:cs typeface="Times New Roman" panose="02020603050405020304" pitchFamily="18" charset="0"/>
              </a:rPr>
              <a:t>Values are average standardized regression coefficients (95% confidence intervals) from linear regression models. Reference group is the never eczema (phenotype) group. Models were adjusted for maternal education and psychiatric symptoms, and child’s sex, gestational age, ethnicity, breastfeeding and sleep disturbances. *p-value &lt;0.05.</a:t>
            </a:r>
            <a:endParaRPr lang="en-US"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82338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783" y="883097"/>
            <a:ext cx="4680000" cy="2253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69792" y="883097"/>
            <a:ext cx="4680000" cy="2231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09770" y="3334261"/>
            <a:ext cx="4680000" cy="2253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kstvak 7"/>
          <p:cNvSpPr txBox="1"/>
          <p:nvPr/>
        </p:nvSpPr>
        <p:spPr>
          <a:xfrm>
            <a:off x="1126184" y="3392497"/>
            <a:ext cx="2811198" cy="923330"/>
          </a:xfrm>
          <a:prstGeom prst="rect">
            <a:avLst/>
          </a:prstGeom>
          <a:noFill/>
        </p:spPr>
        <p:txBody>
          <a:bodyPr wrap="square" rtlCol="0">
            <a:spAutoFit/>
          </a:bodyPr>
          <a:lstStyle/>
          <a:p>
            <a:pPr algn="ctr"/>
            <a:r>
              <a:rPr lang="en-GB" dirty="0"/>
              <a:t>Eczema</a:t>
            </a:r>
          </a:p>
          <a:p>
            <a:pPr algn="ctr"/>
            <a:r>
              <a:rPr lang="en-GB" dirty="0"/>
              <a:t>↕</a:t>
            </a:r>
          </a:p>
          <a:p>
            <a:pPr algn="ctr"/>
            <a:r>
              <a:rPr lang="en-GB" dirty="0"/>
              <a:t>Internalizing symptoms</a:t>
            </a:r>
            <a:endParaRPr lang="en-US" dirty="0"/>
          </a:p>
        </p:txBody>
      </p:sp>
      <p:sp>
        <p:nvSpPr>
          <p:cNvPr id="9" name="Tekstvak 8"/>
          <p:cNvSpPr txBox="1"/>
          <p:nvPr/>
        </p:nvSpPr>
        <p:spPr>
          <a:xfrm>
            <a:off x="8304193" y="3380998"/>
            <a:ext cx="2811198" cy="1200329"/>
          </a:xfrm>
          <a:prstGeom prst="rect">
            <a:avLst/>
          </a:prstGeom>
          <a:noFill/>
        </p:spPr>
        <p:txBody>
          <a:bodyPr wrap="square" rtlCol="0">
            <a:spAutoFit/>
          </a:bodyPr>
          <a:lstStyle/>
          <a:p>
            <a:pPr algn="ctr"/>
            <a:r>
              <a:rPr lang="en-GB" dirty="0"/>
              <a:t>Eczema</a:t>
            </a:r>
          </a:p>
          <a:p>
            <a:pPr algn="ctr"/>
            <a:r>
              <a:rPr lang="en-GB" dirty="0"/>
              <a:t>↕</a:t>
            </a:r>
          </a:p>
          <a:p>
            <a:pPr algn="ctr"/>
            <a:r>
              <a:rPr lang="en-GB" dirty="0"/>
              <a:t>Anxious-depressed symptoms </a:t>
            </a:r>
            <a:endParaRPr lang="en-US" dirty="0"/>
          </a:p>
        </p:txBody>
      </p:sp>
      <p:sp>
        <p:nvSpPr>
          <p:cNvPr id="10" name="Tekstvak 9"/>
          <p:cNvSpPr txBox="1"/>
          <p:nvPr/>
        </p:nvSpPr>
        <p:spPr>
          <a:xfrm>
            <a:off x="4744171" y="5807587"/>
            <a:ext cx="2811198" cy="923330"/>
          </a:xfrm>
          <a:prstGeom prst="rect">
            <a:avLst/>
          </a:prstGeom>
          <a:noFill/>
        </p:spPr>
        <p:txBody>
          <a:bodyPr wrap="square" rtlCol="0">
            <a:spAutoFit/>
          </a:bodyPr>
          <a:lstStyle/>
          <a:p>
            <a:pPr algn="ctr"/>
            <a:r>
              <a:rPr lang="en-GB" dirty="0"/>
              <a:t>Eczema</a:t>
            </a:r>
          </a:p>
          <a:p>
            <a:pPr algn="ctr"/>
            <a:r>
              <a:rPr lang="en-GB" dirty="0"/>
              <a:t>↕</a:t>
            </a:r>
          </a:p>
          <a:p>
            <a:pPr algn="ctr"/>
            <a:r>
              <a:rPr lang="en-GB" dirty="0"/>
              <a:t>Somatic symptoms</a:t>
            </a:r>
            <a:endParaRPr lang="en-US" dirty="0"/>
          </a:p>
        </p:txBody>
      </p:sp>
      <p:sp>
        <p:nvSpPr>
          <p:cNvPr id="11" name="Titel 1"/>
          <p:cNvSpPr>
            <a:spLocks noGrp="1"/>
          </p:cNvSpPr>
          <p:nvPr>
            <p:ph type="title"/>
          </p:nvPr>
        </p:nvSpPr>
        <p:spPr>
          <a:xfrm>
            <a:off x="220903" y="119117"/>
            <a:ext cx="11608107" cy="498861"/>
          </a:xfrm>
        </p:spPr>
        <p:txBody>
          <a:bodyPr>
            <a:normAutofit fontScale="90000"/>
          </a:bodyPr>
          <a:lstStyle/>
          <a:p>
            <a:r>
              <a:rPr lang="en-US" sz="2800" dirty="0"/>
              <a:t>Direction of associations between eczema and </a:t>
            </a:r>
            <a:r>
              <a:rPr lang="en-GB" sz="2800" dirty="0"/>
              <a:t>internalizing problems 0-10yrs</a:t>
            </a:r>
            <a:endParaRPr lang="en-US" sz="2800" dirty="0"/>
          </a:p>
        </p:txBody>
      </p:sp>
    </p:spTree>
    <p:extLst>
      <p:ext uri="{BB962C8B-B14F-4D97-AF65-F5344CB8AC3E}">
        <p14:creationId xmlns:p14="http://schemas.microsoft.com/office/powerpoint/2010/main" val="4045709861"/>
      </p:ext>
    </p:extLst>
  </p:cSld>
  <p:clrMapOvr>
    <a:masterClrMapping/>
  </p:clrMapOvr>
</p:sld>
</file>

<file path=ppt/theme/theme1.xml><?xml version="1.0" encoding="utf-8"?>
<a:theme xmlns:a="http://schemas.openxmlformats.org/drawingml/2006/main" name="wb_pres4_medical">
  <a:themeElements>
    <a:clrScheme name="Wiley-Blackwell">
      <a:dk1>
        <a:sysClr val="windowText" lastClr="000000"/>
      </a:dk1>
      <a:lt1>
        <a:sysClr val="window" lastClr="FFFFFF"/>
      </a:lt1>
      <a:dk2>
        <a:srgbClr val="0098A0"/>
      </a:dk2>
      <a:lt2>
        <a:srgbClr val="FFFFFF"/>
      </a:lt2>
      <a:accent1>
        <a:srgbClr val="8DBD48"/>
      </a:accent1>
      <a:accent2>
        <a:srgbClr val="691872"/>
      </a:accent2>
      <a:accent3>
        <a:srgbClr val="EF8100"/>
      </a:accent3>
      <a:accent4>
        <a:srgbClr val="00B2DC"/>
      </a:accent4>
      <a:accent5>
        <a:srgbClr val="00367C"/>
      </a:accent5>
      <a:accent6>
        <a:srgbClr val="FDCA1B"/>
      </a:accent6>
      <a:hlink>
        <a:srgbClr val="0098A0"/>
      </a:hlink>
      <a:folHlink>
        <a:srgbClr val="0098A0"/>
      </a:folHlink>
    </a:clrScheme>
    <a:fontScheme name="Wiley-Blackwel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17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TotalTime>
  <Words>879</Words>
  <Application>Microsoft Office PowerPoint</Application>
  <PresentationFormat>Custom</PresentationFormat>
  <Paragraphs>180</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wb_pres4_medical</vt:lpstr>
      <vt:lpstr>Associations of eczema phenotypes with emotional and behavioural problems  from birth until school age. The Generation R Study</vt:lpstr>
      <vt:lpstr>Lead researcher: Chen Hu</vt:lpstr>
      <vt:lpstr>Introduction  What’s already known?</vt:lpstr>
      <vt:lpstr>Objective</vt:lpstr>
      <vt:lpstr>Methods – Eczema &amp; Child Behavior Checklist (CBCL)</vt:lpstr>
      <vt:lpstr>Methods - Statistical analysis</vt:lpstr>
      <vt:lpstr>Methods - Cross-lagged model</vt:lpstr>
      <vt:lpstr>Eczema phenotypes with internalizing and externalizing problems at age 10yrs</vt:lpstr>
      <vt:lpstr>Direction of associations between eczema and internalizing problems 0-10yrs</vt:lpstr>
      <vt:lpstr>PowerPoint Presentation</vt:lpstr>
      <vt:lpstr>Discussion - Conclusions</vt:lpstr>
      <vt:lpstr>Discussion - Strengths and limitations</vt:lpstr>
      <vt:lpstr>Conclusions What does this study add?</vt:lpstr>
      <vt:lpstr>The research team</vt:lpstr>
      <vt:lpstr>Call for correspondence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paper</dc:title>
  <dc:creator>Susannah George</dc:creator>
  <cp:lastModifiedBy>Iyalarasi S.</cp:lastModifiedBy>
  <cp:revision>38</cp:revision>
  <dcterms:created xsi:type="dcterms:W3CDTF">2017-06-01T22:51:00Z</dcterms:created>
  <dcterms:modified xsi:type="dcterms:W3CDTF">2020-06-08T14:02:49Z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1033-10.2.0.5996</vt:lpwstr>
  </property>
</Properties>
</file>