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1"/>
  </p:handoutMasterIdLst>
  <p:sldIdLst>
    <p:sldId id="256" r:id="rId2"/>
    <p:sldId id="257" r:id="rId3"/>
    <p:sldId id="265" r:id="rId4"/>
    <p:sldId id="264" r:id="rId5"/>
    <p:sldId id="263" r:id="rId6"/>
    <p:sldId id="266" r:id="rId7"/>
    <p:sldId id="275" r:id="rId8"/>
    <p:sldId id="269" r:id="rId9"/>
    <p:sldId id="267" r:id="rId10"/>
    <p:sldId id="271" r:id="rId11"/>
    <p:sldId id="272" r:id="rId12"/>
    <p:sldId id="268" r:id="rId13"/>
    <p:sldId id="261" r:id="rId14"/>
    <p:sldId id="270" r:id="rId15"/>
    <p:sldId id="276" r:id="rId16"/>
    <p:sldId id="260" r:id="rId17"/>
    <p:sldId id="259" r:id="rId18"/>
    <p:sldId id="274" r:id="rId19"/>
    <p:sldId id="258" r:id="rId20"/>
  </p:sldIdLst>
  <p:sldSz cx="12192000" cy="6858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iona Hogarth" initials="FH" lastIdx="2" clrIdx="0"/>
  <p:cmAuthor id="2" name="Charlotte Proby (Staff)" initials="CP(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52" autoAdjust="0"/>
    <p:restoredTop sz="94660"/>
  </p:normalViewPr>
  <p:slideViewPr>
    <p:cSldViewPr snapToGrid="0">
      <p:cViewPr>
        <p:scale>
          <a:sx n="39" d="100"/>
          <a:sy n="39" d="100"/>
        </p:scale>
        <p:origin x="-1980" y="-8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564FE5-C5F3-4DDE-B716-7589B5AB450D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1E99AAE-B238-4ED5-8A9F-523F3E10C77B}">
      <dgm:prSet/>
      <dgm:spPr/>
      <dgm:t>
        <a:bodyPr/>
        <a:lstStyle/>
        <a:p>
          <a:r>
            <a:rPr lang="en-GB" b="0" i="0"/>
            <a:t>Why not join the debate on this article through our correspondence section?</a:t>
          </a:r>
          <a:endParaRPr lang="en-US"/>
        </a:p>
      </dgm:t>
    </dgm:pt>
    <dgm:pt modelId="{1A5D4170-2C20-4217-A4B3-7B7DCB584DBA}" type="parTrans" cxnId="{0B81098D-A235-4DC9-B5DC-DB49F316A2C4}">
      <dgm:prSet/>
      <dgm:spPr/>
      <dgm:t>
        <a:bodyPr/>
        <a:lstStyle/>
        <a:p>
          <a:endParaRPr lang="en-US"/>
        </a:p>
      </dgm:t>
    </dgm:pt>
    <dgm:pt modelId="{3AACFCFB-F160-49A7-9561-301ED8744C45}" type="sibTrans" cxnId="{0B81098D-A235-4DC9-B5DC-DB49F316A2C4}">
      <dgm:prSet/>
      <dgm:spPr/>
      <dgm:t>
        <a:bodyPr/>
        <a:lstStyle/>
        <a:p>
          <a:endParaRPr lang="en-US"/>
        </a:p>
      </dgm:t>
    </dgm:pt>
    <dgm:pt modelId="{539475C9-3169-4CB8-A6A8-ADB67562A8B1}">
      <dgm:prSet/>
      <dgm:spPr/>
      <dgm:t>
        <a:bodyPr/>
        <a:lstStyle/>
        <a:p>
          <a:r>
            <a:rPr lang="en-GB" b="0" i="0"/>
            <a:t>Rapid responses should not exceed 350 words, four references and one figure</a:t>
          </a:r>
          <a:endParaRPr lang="en-US"/>
        </a:p>
      </dgm:t>
    </dgm:pt>
    <dgm:pt modelId="{45A4D85C-557D-4C06-8A03-B35851AFB3AF}" type="parTrans" cxnId="{15406EF0-D75E-4E38-9E09-585BE657C079}">
      <dgm:prSet/>
      <dgm:spPr/>
      <dgm:t>
        <a:bodyPr/>
        <a:lstStyle/>
        <a:p>
          <a:endParaRPr lang="en-US"/>
        </a:p>
      </dgm:t>
    </dgm:pt>
    <dgm:pt modelId="{A4CD5933-E70C-4FB9-AE24-6162366D0C48}" type="sibTrans" cxnId="{15406EF0-D75E-4E38-9E09-585BE657C079}">
      <dgm:prSet/>
      <dgm:spPr/>
      <dgm:t>
        <a:bodyPr/>
        <a:lstStyle/>
        <a:p>
          <a:endParaRPr lang="en-US"/>
        </a:p>
      </dgm:t>
    </dgm:pt>
    <dgm:pt modelId="{46B07E58-C236-4FAA-AC3F-AB1CA4C13F2E}">
      <dgm:prSet/>
      <dgm:spPr/>
      <dgm:t>
        <a:bodyPr/>
        <a:lstStyle/>
        <a:p>
          <a:r>
            <a:rPr lang="en-GB" b="0" i="0" dirty="0"/>
            <a:t>Further details can be found on the BJD website</a:t>
          </a:r>
          <a:endParaRPr lang="en-US" dirty="0"/>
        </a:p>
      </dgm:t>
    </dgm:pt>
    <dgm:pt modelId="{F51FB381-54C7-46C2-BC29-44E50CACC9AF}" type="parTrans" cxnId="{78B76F46-9E8D-44DF-8880-242DA37603AF}">
      <dgm:prSet/>
      <dgm:spPr/>
      <dgm:t>
        <a:bodyPr/>
        <a:lstStyle/>
        <a:p>
          <a:endParaRPr lang="en-US"/>
        </a:p>
      </dgm:t>
    </dgm:pt>
    <dgm:pt modelId="{406DC4D2-F9AA-4B37-9885-54EE54374DF7}" type="sibTrans" cxnId="{78B76F46-9E8D-44DF-8880-242DA37603AF}">
      <dgm:prSet/>
      <dgm:spPr/>
      <dgm:t>
        <a:bodyPr/>
        <a:lstStyle/>
        <a:p>
          <a:endParaRPr lang="en-US"/>
        </a:p>
      </dgm:t>
    </dgm:pt>
    <dgm:pt modelId="{39600F07-E099-44DF-8038-130E16555F67}" type="pres">
      <dgm:prSet presAssocID="{DB564FE5-C5F3-4DDE-B716-7589B5AB450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IN"/>
        </a:p>
      </dgm:t>
    </dgm:pt>
    <dgm:pt modelId="{3271F11E-5790-4188-ACDC-A1E3A7D7F929}" type="pres">
      <dgm:prSet presAssocID="{61E99AAE-B238-4ED5-8A9F-523F3E10C77B}" presName="hierRoot1" presStyleCnt="0"/>
      <dgm:spPr/>
    </dgm:pt>
    <dgm:pt modelId="{E62DDCA2-82F2-4F7D-9E49-051D1CCDFB97}" type="pres">
      <dgm:prSet presAssocID="{61E99AAE-B238-4ED5-8A9F-523F3E10C77B}" presName="composite" presStyleCnt="0"/>
      <dgm:spPr/>
    </dgm:pt>
    <dgm:pt modelId="{6F589EF0-CC18-4F1D-A021-85D6B51A70C5}" type="pres">
      <dgm:prSet presAssocID="{61E99AAE-B238-4ED5-8A9F-523F3E10C77B}" presName="background" presStyleLbl="node0" presStyleIdx="0" presStyleCnt="3"/>
      <dgm:spPr/>
    </dgm:pt>
    <dgm:pt modelId="{4BB1EFC5-3D0B-4721-8059-C74943CCEA04}" type="pres">
      <dgm:prSet presAssocID="{61E99AAE-B238-4ED5-8A9F-523F3E10C77B}" presName="text" presStyleLbl="fgAcc0" presStyleIdx="0" presStyleCnt="3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A1665351-EEEB-4428-B898-EC484E972D23}" type="pres">
      <dgm:prSet presAssocID="{61E99AAE-B238-4ED5-8A9F-523F3E10C77B}" presName="hierChild2" presStyleCnt="0"/>
      <dgm:spPr/>
    </dgm:pt>
    <dgm:pt modelId="{4A4080DE-DF1C-4CBE-9AE8-FE52D0F5FA6A}" type="pres">
      <dgm:prSet presAssocID="{539475C9-3169-4CB8-A6A8-ADB67562A8B1}" presName="hierRoot1" presStyleCnt="0"/>
      <dgm:spPr/>
    </dgm:pt>
    <dgm:pt modelId="{AF0E0334-1640-402A-B88D-F41155B90513}" type="pres">
      <dgm:prSet presAssocID="{539475C9-3169-4CB8-A6A8-ADB67562A8B1}" presName="composite" presStyleCnt="0"/>
      <dgm:spPr/>
    </dgm:pt>
    <dgm:pt modelId="{AB583545-4501-4E3B-844F-FF50758E8240}" type="pres">
      <dgm:prSet presAssocID="{539475C9-3169-4CB8-A6A8-ADB67562A8B1}" presName="background" presStyleLbl="node0" presStyleIdx="1" presStyleCnt="3"/>
      <dgm:spPr/>
    </dgm:pt>
    <dgm:pt modelId="{4DFF7487-D8AE-46CD-898D-64C26E302513}" type="pres">
      <dgm:prSet presAssocID="{539475C9-3169-4CB8-A6A8-ADB67562A8B1}" presName="text" presStyleLbl="fgAcc0" presStyleIdx="1" presStyleCnt="3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8B6A0F1B-FB1D-4AD5-9859-B20331C5881D}" type="pres">
      <dgm:prSet presAssocID="{539475C9-3169-4CB8-A6A8-ADB67562A8B1}" presName="hierChild2" presStyleCnt="0"/>
      <dgm:spPr/>
    </dgm:pt>
    <dgm:pt modelId="{CF881F19-6FCD-4636-8CBA-705E368CF5DF}" type="pres">
      <dgm:prSet presAssocID="{46B07E58-C236-4FAA-AC3F-AB1CA4C13F2E}" presName="hierRoot1" presStyleCnt="0"/>
      <dgm:spPr/>
    </dgm:pt>
    <dgm:pt modelId="{F8169D2B-CC0F-4925-BA20-95490413367B}" type="pres">
      <dgm:prSet presAssocID="{46B07E58-C236-4FAA-AC3F-AB1CA4C13F2E}" presName="composite" presStyleCnt="0"/>
      <dgm:spPr/>
    </dgm:pt>
    <dgm:pt modelId="{2B7A7F20-121A-4E84-948C-0E406B9D1E2B}" type="pres">
      <dgm:prSet presAssocID="{46B07E58-C236-4FAA-AC3F-AB1CA4C13F2E}" presName="background" presStyleLbl="node0" presStyleIdx="2" presStyleCnt="3"/>
      <dgm:spPr/>
    </dgm:pt>
    <dgm:pt modelId="{202A4A0E-E77C-4070-8FDB-D680624066A8}" type="pres">
      <dgm:prSet presAssocID="{46B07E58-C236-4FAA-AC3F-AB1CA4C13F2E}" presName="text" presStyleLbl="fgAcc0" presStyleIdx="2" presStyleCnt="3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ED20567B-BB1A-44D2-AA5E-9F2BAD9A7C94}" type="pres">
      <dgm:prSet presAssocID="{46B07E58-C236-4FAA-AC3F-AB1CA4C13F2E}" presName="hierChild2" presStyleCnt="0"/>
      <dgm:spPr/>
    </dgm:pt>
  </dgm:ptLst>
  <dgm:cxnLst>
    <dgm:cxn modelId="{56D36538-3616-4027-98BF-D3AFDDED460E}" type="presOf" srcId="{46B07E58-C236-4FAA-AC3F-AB1CA4C13F2E}" destId="{202A4A0E-E77C-4070-8FDB-D680624066A8}" srcOrd="0" destOrd="0" presId="urn:microsoft.com/office/officeart/2005/8/layout/hierarchy1"/>
    <dgm:cxn modelId="{78B76F46-9E8D-44DF-8880-242DA37603AF}" srcId="{DB564FE5-C5F3-4DDE-B716-7589B5AB450D}" destId="{46B07E58-C236-4FAA-AC3F-AB1CA4C13F2E}" srcOrd="2" destOrd="0" parTransId="{F51FB381-54C7-46C2-BC29-44E50CACC9AF}" sibTransId="{406DC4D2-F9AA-4B37-9885-54EE54374DF7}"/>
    <dgm:cxn modelId="{DB0A669C-A87E-4648-A535-E5893C24890F}" type="presOf" srcId="{DB564FE5-C5F3-4DDE-B716-7589B5AB450D}" destId="{39600F07-E099-44DF-8038-130E16555F67}" srcOrd="0" destOrd="0" presId="urn:microsoft.com/office/officeart/2005/8/layout/hierarchy1"/>
    <dgm:cxn modelId="{15406EF0-D75E-4E38-9E09-585BE657C079}" srcId="{DB564FE5-C5F3-4DDE-B716-7589B5AB450D}" destId="{539475C9-3169-4CB8-A6A8-ADB67562A8B1}" srcOrd="1" destOrd="0" parTransId="{45A4D85C-557D-4C06-8A03-B35851AFB3AF}" sibTransId="{A4CD5933-E70C-4FB9-AE24-6162366D0C48}"/>
    <dgm:cxn modelId="{2BE81D58-CAD8-4FF9-B8EF-6E6862A4E8A9}" type="presOf" srcId="{539475C9-3169-4CB8-A6A8-ADB67562A8B1}" destId="{4DFF7487-D8AE-46CD-898D-64C26E302513}" srcOrd="0" destOrd="0" presId="urn:microsoft.com/office/officeart/2005/8/layout/hierarchy1"/>
    <dgm:cxn modelId="{0B81098D-A235-4DC9-B5DC-DB49F316A2C4}" srcId="{DB564FE5-C5F3-4DDE-B716-7589B5AB450D}" destId="{61E99AAE-B238-4ED5-8A9F-523F3E10C77B}" srcOrd="0" destOrd="0" parTransId="{1A5D4170-2C20-4217-A4B3-7B7DCB584DBA}" sibTransId="{3AACFCFB-F160-49A7-9561-301ED8744C45}"/>
    <dgm:cxn modelId="{CCF34ECA-76CC-4001-81E6-7DAA73F8504E}" type="presOf" srcId="{61E99AAE-B238-4ED5-8A9F-523F3E10C77B}" destId="{4BB1EFC5-3D0B-4721-8059-C74943CCEA04}" srcOrd="0" destOrd="0" presId="urn:microsoft.com/office/officeart/2005/8/layout/hierarchy1"/>
    <dgm:cxn modelId="{BDC6D846-5293-41DB-B19C-942E77880814}" type="presParOf" srcId="{39600F07-E099-44DF-8038-130E16555F67}" destId="{3271F11E-5790-4188-ACDC-A1E3A7D7F929}" srcOrd="0" destOrd="0" presId="urn:microsoft.com/office/officeart/2005/8/layout/hierarchy1"/>
    <dgm:cxn modelId="{E29FC63F-C87E-4F92-8832-BC0353C4D1E6}" type="presParOf" srcId="{3271F11E-5790-4188-ACDC-A1E3A7D7F929}" destId="{E62DDCA2-82F2-4F7D-9E49-051D1CCDFB97}" srcOrd="0" destOrd="0" presId="urn:microsoft.com/office/officeart/2005/8/layout/hierarchy1"/>
    <dgm:cxn modelId="{8CD72200-A718-4C75-B3DD-9FBE549FAC64}" type="presParOf" srcId="{E62DDCA2-82F2-4F7D-9E49-051D1CCDFB97}" destId="{6F589EF0-CC18-4F1D-A021-85D6B51A70C5}" srcOrd="0" destOrd="0" presId="urn:microsoft.com/office/officeart/2005/8/layout/hierarchy1"/>
    <dgm:cxn modelId="{1C52437B-966C-4D2A-B39B-43F84AB143EF}" type="presParOf" srcId="{E62DDCA2-82F2-4F7D-9E49-051D1CCDFB97}" destId="{4BB1EFC5-3D0B-4721-8059-C74943CCEA04}" srcOrd="1" destOrd="0" presId="urn:microsoft.com/office/officeart/2005/8/layout/hierarchy1"/>
    <dgm:cxn modelId="{E8271D22-70A0-4B35-836F-CC84E0ABD167}" type="presParOf" srcId="{3271F11E-5790-4188-ACDC-A1E3A7D7F929}" destId="{A1665351-EEEB-4428-B898-EC484E972D23}" srcOrd="1" destOrd="0" presId="urn:microsoft.com/office/officeart/2005/8/layout/hierarchy1"/>
    <dgm:cxn modelId="{0BC397AF-099A-4A09-98F9-98C8465FAF13}" type="presParOf" srcId="{39600F07-E099-44DF-8038-130E16555F67}" destId="{4A4080DE-DF1C-4CBE-9AE8-FE52D0F5FA6A}" srcOrd="1" destOrd="0" presId="urn:microsoft.com/office/officeart/2005/8/layout/hierarchy1"/>
    <dgm:cxn modelId="{D6446B66-B3E5-4AA4-AA7C-6105C34BD147}" type="presParOf" srcId="{4A4080DE-DF1C-4CBE-9AE8-FE52D0F5FA6A}" destId="{AF0E0334-1640-402A-B88D-F41155B90513}" srcOrd="0" destOrd="0" presId="urn:microsoft.com/office/officeart/2005/8/layout/hierarchy1"/>
    <dgm:cxn modelId="{8D191180-6EB3-400D-9E6F-2B11FF57D452}" type="presParOf" srcId="{AF0E0334-1640-402A-B88D-F41155B90513}" destId="{AB583545-4501-4E3B-844F-FF50758E8240}" srcOrd="0" destOrd="0" presId="urn:microsoft.com/office/officeart/2005/8/layout/hierarchy1"/>
    <dgm:cxn modelId="{27270FAE-E9B0-4FC7-9403-EB831F8BD6A7}" type="presParOf" srcId="{AF0E0334-1640-402A-B88D-F41155B90513}" destId="{4DFF7487-D8AE-46CD-898D-64C26E302513}" srcOrd="1" destOrd="0" presId="urn:microsoft.com/office/officeart/2005/8/layout/hierarchy1"/>
    <dgm:cxn modelId="{0D9238F4-4FC1-45F6-BF50-6998A1747093}" type="presParOf" srcId="{4A4080DE-DF1C-4CBE-9AE8-FE52D0F5FA6A}" destId="{8B6A0F1B-FB1D-4AD5-9859-B20331C5881D}" srcOrd="1" destOrd="0" presId="urn:microsoft.com/office/officeart/2005/8/layout/hierarchy1"/>
    <dgm:cxn modelId="{A2AE8E52-3545-4304-9D00-2A91E235C882}" type="presParOf" srcId="{39600F07-E099-44DF-8038-130E16555F67}" destId="{CF881F19-6FCD-4636-8CBA-705E368CF5DF}" srcOrd="2" destOrd="0" presId="urn:microsoft.com/office/officeart/2005/8/layout/hierarchy1"/>
    <dgm:cxn modelId="{AC8C9347-901C-49DD-AB92-D6F19D284712}" type="presParOf" srcId="{CF881F19-6FCD-4636-8CBA-705E368CF5DF}" destId="{F8169D2B-CC0F-4925-BA20-95490413367B}" srcOrd="0" destOrd="0" presId="urn:microsoft.com/office/officeart/2005/8/layout/hierarchy1"/>
    <dgm:cxn modelId="{C6AB3353-90C1-4F80-917D-D677262370BE}" type="presParOf" srcId="{F8169D2B-CC0F-4925-BA20-95490413367B}" destId="{2B7A7F20-121A-4E84-948C-0E406B9D1E2B}" srcOrd="0" destOrd="0" presId="urn:microsoft.com/office/officeart/2005/8/layout/hierarchy1"/>
    <dgm:cxn modelId="{99907AFF-DA08-4FFB-A189-CF0197F72374}" type="presParOf" srcId="{F8169D2B-CC0F-4925-BA20-95490413367B}" destId="{202A4A0E-E77C-4070-8FDB-D680624066A8}" srcOrd="1" destOrd="0" presId="urn:microsoft.com/office/officeart/2005/8/layout/hierarchy1"/>
    <dgm:cxn modelId="{8A3092E9-7BCF-437F-9193-E81999F27042}" type="presParOf" srcId="{CF881F19-6FCD-4636-8CBA-705E368CF5DF}" destId="{ED20567B-BB1A-44D2-AA5E-9F2BAD9A7C9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2BF2B-018A-4674-B91E-70481AE4921C}" type="datetimeFigureOut">
              <a:rPr lang="en-GB" smtClean="0"/>
              <a:pPr/>
              <a:t>06/06/2020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0FAC2-F899-4D52-8741-291D4D8FDD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209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502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51287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heme" Target="../theme/them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A7BFB68-081E-43B2-8EEA-D43B02322B55}" type="datetimeFigureOut">
              <a:rPr lang="en-GB" smtClean="0"/>
              <a:pPr/>
              <a:t>06/06/2020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806A7-FFC4-47D2-B02D-1B2EC9FB11E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079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E150B03-F7FF-498F-8F4B-7DEFAC4EE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1099457"/>
          </a:xfrm>
        </p:spPr>
        <p:txBody>
          <a:bodyPr/>
          <a:lstStyle/>
          <a:p>
            <a:r>
              <a:rPr lang="en-GB" sz="3200" dirty="0"/>
              <a:t>A feasibility study of microwave therapy for precancerous actinic keratoses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1D817D5E-913B-4AF1-A6EA-180367550A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2861493"/>
            <a:ext cx="8825658" cy="3224513"/>
          </a:xfrm>
        </p:spPr>
        <p:txBody>
          <a:bodyPr>
            <a:normAutofit fontScale="77500" lnSpcReduction="20000"/>
          </a:bodyPr>
          <a:lstStyle/>
          <a:p>
            <a:r>
              <a:rPr lang="en-GB" cap="none" dirty="0">
                <a:solidFill>
                  <a:schemeClr val="tx1"/>
                </a:solidFill>
              </a:rPr>
              <a:t>D.N. Jackson</a:t>
            </a:r>
            <a:r>
              <a:rPr lang="en-GB" cap="none" baseline="30000" dirty="0">
                <a:solidFill>
                  <a:schemeClr val="tx1"/>
                </a:solidFill>
              </a:rPr>
              <a:t>1#</a:t>
            </a:r>
            <a:r>
              <a:rPr lang="en-GB" cap="none" dirty="0">
                <a:solidFill>
                  <a:schemeClr val="tx1"/>
                </a:solidFill>
              </a:rPr>
              <a:t>,</a:t>
            </a:r>
            <a:r>
              <a:rPr lang="en-GB" cap="none" baseline="30000" dirty="0">
                <a:solidFill>
                  <a:schemeClr val="tx1"/>
                </a:solidFill>
              </a:rPr>
              <a:t> </a:t>
            </a:r>
            <a:r>
              <a:rPr lang="en-GB" cap="none" dirty="0">
                <a:solidFill>
                  <a:schemeClr val="tx1"/>
                </a:solidFill>
              </a:rPr>
              <a:t>F.J. Hogarth</a:t>
            </a:r>
            <a:r>
              <a:rPr lang="en-GB" cap="none" baseline="30000" dirty="0">
                <a:solidFill>
                  <a:schemeClr val="tx1"/>
                </a:solidFill>
              </a:rPr>
              <a:t>2</a:t>
            </a:r>
            <a:r>
              <a:rPr lang="en-GB" cap="none" dirty="0">
                <a:solidFill>
                  <a:schemeClr val="tx1"/>
                </a:solidFill>
              </a:rPr>
              <a:t>, D. Sutherland</a:t>
            </a:r>
            <a:r>
              <a:rPr lang="en-GB" cap="none" baseline="30000" dirty="0">
                <a:solidFill>
                  <a:schemeClr val="tx1"/>
                </a:solidFill>
              </a:rPr>
              <a:t>3</a:t>
            </a:r>
            <a:r>
              <a:rPr lang="en-GB" cap="none" dirty="0">
                <a:solidFill>
                  <a:schemeClr val="tx1"/>
                </a:solidFill>
              </a:rPr>
              <a:t>, E.M. Holmes</a:t>
            </a:r>
            <a:r>
              <a:rPr lang="en-GB" cap="none" baseline="30000" dirty="0">
                <a:solidFill>
                  <a:schemeClr val="tx1"/>
                </a:solidFill>
              </a:rPr>
              <a:t>4</a:t>
            </a:r>
            <a:r>
              <a:rPr lang="en-GB" cap="none" dirty="0">
                <a:solidFill>
                  <a:schemeClr val="tx1"/>
                </a:solidFill>
              </a:rPr>
              <a:t>, P.T. Donnan</a:t>
            </a:r>
            <a:r>
              <a:rPr lang="en-GB" cap="none" baseline="30000" dirty="0">
                <a:solidFill>
                  <a:schemeClr val="tx1"/>
                </a:solidFill>
              </a:rPr>
              <a:t>4</a:t>
            </a:r>
            <a:r>
              <a:rPr lang="en-GB" cap="none" dirty="0">
                <a:solidFill>
                  <a:schemeClr val="tx1"/>
                </a:solidFill>
              </a:rPr>
              <a:t>, C.M. Proby</a:t>
            </a:r>
            <a:r>
              <a:rPr lang="en-GB" cap="none" baseline="30000" dirty="0">
                <a:solidFill>
                  <a:schemeClr val="tx1"/>
                </a:solidFill>
              </a:rPr>
              <a:t>1,5#</a:t>
            </a:r>
            <a:endParaRPr lang="en-GB" cap="none" dirty="0">
              <a:solidFill>
                <a:schemeClr val="tx1"/>
              </a:solidFill>
            </a:endParaRPr>
          </a:p>
          <a:p>
            <a:endParaRPr lang="en-GB" cap="none" dirty="0">
              <a:solidFill>
                <a:schemeClr val="tx1"/>
              </a:solidFill>
            </a:endParaRPr>
          </a:p>
          <a:p>
            <a:pPr lvl="0"/>
            <a:r>
              <a:rPr lang="en-GB" cap="none" dirty="0"/>
              <a:t>1. Department of Dermatology, NHS Tayside, </a:t>
            </a:r>
            <a:r>
              <a:rPr lang="en-GB" cap="none" dirty="0" err="1"/>
              <a:t>Ninewells</a:t>
            </a:r>
            <a:r>
              <a:rPr lang="en-GB" cap="none" dirty="0"/>
              <a:t> Hospital, Dundee DD1 9SY</a:t>
            </a:r>
          </a:p>
          <a:p>
            <a:pPr lvl="0"/>
            <a:r>
              <a:rPr lang="en-GB" cap="none" dirty="0"/>
              <a:t>2. Tayside Clinical Trials Unit, University of Dundee, DD1 9SY</a:t>
            </a:r>
          </a:p>
          <a:p>
            <a:pPr lvl="0"/>
            <a:r>
              <a:rPr lang="en-GB" cap="none" dirty="0"/>
              <a:t>3. Clinical Research Centre, NHS Tayside, </a:t>
            </a:r>
            <a:r>
              <a:rPr lang="en-GB" cap="none" dirty="0" err="1"/>
              <a:t>Ninewells</a:t>
            </a:r>
            <a:r>
              <a:rPr lang="en-GB" cap="none" dirty="0"/>
              <a:t> Hospital, Dundee DD1 9SY</a:t>
            </a:r>
          </a:p>
          <a:p>
            <a:pPr lvl="0"/>
            <a:r>
              <a:rPr lang="en-GB" cap="none" dirty="0"/>
              <a:t>4. Dundee Epidemiology and Biostatistics Unit, Population Health and Genomics, School of Medicine, University of Dundee, DD1 9SY</a:t>
            </a:r>
          </a:p>
          <a:p>
            <a:pPr lvl="0"/>
            <a:r>
              <a:rPr lang="en-GB" cap="none" dirty="0"/>
              <a:t>5. Molecular and Clinical Medicine, </a:t>
            </a:r>
            <a:r>
              <a:rPr lang="en-GB" cap="none" dirty="0" err="1"/>
              <a:t>Ninewells</a:t>
            </a:r>
            <a:r>
              <a:rPr lang="en-GB" cap="none" dirty="0"/>
              <a:t> Hospital &amp; Medical School, University of Dundee, DD1 9SY</a:t>
            </a:r>
          </a:p>
          <a:p>
            <a:endParaRPr lang="en-GB" cap="none" baseline="30000" dirty="0"/>
          </a:p>
          <a:p>
            <a:r>
              <a:rPr lang="en-GB" cap="none" baseline="30000" dirty="0"/>
              <a:t>#</a:t>
            </a:r>
            <a:r>
              <a:rPr lang="en-GB" cap="none" dirty="0"/>
              <a:t> Corresponding authors</a:t>
            </a:r>
          </a:p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4E34A6F9-9476-4E64-A0BC-8389EC3378CF}"/>
              </a:ext>
            </a:extLst>
          </p:cNvPr>
          <p:cNvSpPr/>
          <p:nvPr/>
        </p:nvSpPr>
        <p:spPr>
          <a:xfrm>
            <a:off x="293914" y="6204858"/>
            <a:ext cx="82124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2200" dirty="0"/>
              <a:t>British Journal of Dermatology. DOI: 10.1111/bjd.18935</a:t>
            </a:r>
            <a:endParaRPr lang="en-GB" sz="2200" u="sng" dirty="0"/>
          </a:p>
        </p:txBody>
      </p:sp>
    </p:spTree>
    <p:extLst>
      <p:ext uri="{BB962C8B-B14F-4D97-AF65-F5344CB8AC3E}">
        <p14:creationId xmlns:p14="http://schemas.microsoft.com/office/powerpoint/2010/main" val="3438483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D99D239-F1E8-4F42-885F-DA64579BA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256" y="312786"/>
            <a:ext cx="9404723" cy="817282"/>
          </a:xfrm>
        </p:spPr>
        <p:txBody>
          <a:bodyPr/>
          <a:lstStyle/>
          <a:p>
            <a:r>
              <a:rPr lang="en-US" sz="4000" dirty="0"/>
              <a:t>Efficacy: Summary Tree of Responses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73AA65B-AD31-5B47-9A68-8A3D94002A8C}"/>
              </a:ext>
            </a:extLst>
          </p:cNvPr>
          <p:cNvSpPr/>
          <p:nvPr/>
        </p:nvSpPr>
        <p:spPr>
          <a:xfrm>
            <a:off x="200000" y="6370135"/>
            <a:ext cx="6173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British Journal of Dermatology. DOI: 10.1111/bjd.18935</a:t>
            </a:r>
            <a:endParaRPr lang="en-GB" u="sng" dirty="0">
              <a:solidFill>
                <a:schemeClr val="bg1"/>
              </a:solidFill>
            </a:endParaRPr>
          </a:p>
        </p:txBody>
      </p:sp>
      <p:pic>
        <p:nvPicPr>
          <p:cNvPr id="176" name="Content Placeholder 175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650DF640-3BE8-4166-8DAE-12C50AA2DA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82" b="18261"/>
          <a:stretch/>
        </p:blipFill>
        <p:spPr>
          <a:xfrm>
            <a:off x="1123245" y="2456503"/>
            <a:ext cx="9945509" cy="3913632"/>
          </a:xfrm>
        </p:spPr>
      </p:pic>
    </p:spTree>
    <p:extLst>
      <p:ext uri="{BB962C8B-B14F-4D97-AF65-F5344CB8AC3E}">
        <p14:creationId xmlns:p14="http://schemas.microsoft.com/office/powerpoint/2010/main" val="2966469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E6ED061-FE76-194F-B64E-1D2AFFD2D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965" y="559769"/>
            <a:ext cx="10072689" cy="1295881"/>
          </a:xfrm>
        </p:spPr>
        <p:txBody>
          <a:bodyPr/>
          <a:lstStyle/>
          <a:p>
            <a:r>
              <a:rPr lang="en-US" sz="3600" dirty="0"/>
              <a:t>Results 3: Photographs demonstrating partial 				&amp; complete resolution of treated AK</a:t>
            </a:r>
          </a:p>
        </p:txBody>
      </p:sp>
      <p:sp>
        <p:nvSpPr>
          <p:cNvPr id="31" name="Content Placeholder 30">
            <a:extLst>
              <a:ext uri="{FF2B5EF4-FFF2-40B4-BE49-F238E27FC236}">
                <a16:creationId xmlns:a16="http://schemas.microsoft.com/office/drawing/2014/main" xmlns="" id="{92C24D32-E657-DF40-9417-5D25C4017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4974" y="2289811"/>
            <a:ext cx="8946541" cy="39730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b="1" dirty="0">
                <a:solidFill>
                  <a:schemeClr val="bg1"/>
                </a:solidFill>
              </a:rPr>
              <a:t>Visit 1 (Baseline)	</a:t>
            </a:r>
            <a:r>
              <a:rPr lang="en-GB" dirty="0">
                <a:solidFill>
                  <a:schemeClr val="bg1"/>
                </a:solidFill>
              </a:rPr>
              <a:t>									</a:t>
            </a:r>
            <a:r>
              <a:rPr lang="en-GB" b="1" dirty="0">
                <a:solidFill>
                  <a:schemeClr val="bg1"/>
                </a:solidFill>
              </a:rPr>
              <a:t>Visit 11 (Final visit) day 120</a:t>
            </a:r>
          </a:p>
        </p:txBody>
      </p:sp>
      <p:pic>
        <p:nvPicPr>
          <p:cNvPr id="39" name="Picture 38" descr="A picture containing person, man, ball, holding&#10;&#10;Description automatically generated">
            <a:extLst>
              <a:ext uri="{FF2B5EF4-FFF2-40B4-BE49-F238E27FC236}">
                <a16:creationId xmlns:a16="http://schemas.microsoft.com/office/drawing/2014/main" xmlns="" id="{259F6185-82EC-C548-A898-F9B8C972013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" b="4205"/>
          <a:stretch/>
        </p:blipFill>
        <p:spPr>
          <a:xfrm>
            <a:off x="554879" y="2671094"/>
            <a:ext cx="5364366" cy="3441602"/>
          </a:xfrm>
          <a:prstGeom prst="rect">
            <a:avLst/>
          </a:prstGeom>
          <a:ln>
            <a:noFill/>
          </a:ln>
        </p:spPr>
      </p:pic>
      <p:sp>
        <p:nvSpPr>
          <p:cNvPr id="40" name="Oval 39">
            <a:extLst>
              <a:ext uri="{FF2B5EF4-FFF2-40B4-BE49-F238E27FC236}">
                <a16:creationId xmlns:a16="http://schemas.microsoft.com/office/drawing/2014/main" xmlns="" id="{E12498E5-C992-BD4C-BD55-06FCD5CE724F}"/>
              </a:ext>
            </a:extLst>
          </p:cNvPr>
          <p:cNvSpPr/>
          <p:nvPr/>
        </p:nvSpPr>
        <p:spPr>
          <a:xfrm>
            <a:off x="2644195" y="3982927"/>
            <a:ext cx="331203" cy="378044"/>
          </a:xfrm>
          <a:prstGeom prst="ellipse">
            <a:avLst/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xmlns="" id="{47C100AB-F4C4-8648-B114-F48F6A4CAE28}"/>
              </a:ext>
            </a:extLst>
          </p:cNvPr>
          <p:cNvSpPr/>
          <p:nvPr/>
        </p:nvSpPr>
        <p:spPr>
          <a:xfrm>
            <a:off x="1511069" y="4213914"/>
            <a:ext cx="398246" cy="426296"/>
          </a:xfrm>
          <a:prstGeom prst="ellipse">
            <a:avLst/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xmlns="" id="{2AE43204-75AF-DA45-9C9B-1499F5A12DC1}"/>
              </a:ext>
            </a:extLst>
          </p:cNvPr>
          <p:cNvSpPr/>
          <p:nvPr/>
        </p:nvSpPr>
        <p:spPr>
          <a:xfrm>
            <a:off x="2209529" y="4000766"/>
            <a:ext cx="398246" cy="426296"/>
          </a:xfrm>
          <a:prstGeom prst="ellipse">
            <a:avLst/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D6990F98-903B-C049-9E06-7A0E80B6E0CE}"/>
              </a:ext>
            </a:extLst>
          </p:cNvPr>
          <p:cNvSpPr/>
          <p:nvPr/>
        </p:nvSpPr>
        <p:spPr>
          <a:xfrm>
            <a:off x="3495781" y="5103167"/>
            <a:ext cx="398246" cy="426296"/>
          </a:xfrm>
          <a:prstGeom prst="ellipse">
            <a:avLst/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xmlns="" id="{878599C3-C940-724C-81E1-45797243644B}"/>
              </a:ext>
            </a:extLst>
          </p:cNvPr>
          <p:cNvSpPr/>
          <p:nvPr/>
        </p:nvSpPr>
        <p:spPr>
          <a:xfrm>
            <a:off x="4296366" y="3344841"/>
            <a:ext cx="398246" cy="426296"/>
          </a:xfrm>
          <a:prstGeom prst="ellipse">
            <a:avLst/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xmlns="" id="{C06D6738-4A56-DC43-9C35-BC56A8B13B9F}"/>
              </a:ext>
            </a:extLst>
          </p:cNvPr>
          <p:cNvSpPr/>
          <p:nvPr/>
        </p:nvSpPr>
        <p:spPr>
          <a:xfrm>
            <a:off x="3396430" y="3236578"/>
            <a:ext cx="398246" cy="426296"/>
          </a:xfrm>
          <a:prstGeom prst="ellipse">
            <a:avLst/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xmlns="" id="{99CFF1CF-588C-444D-8293-D14B5C5B9415}"/>
              </a:ext>
            </a:extLst>
          </p:cNvPr>
          <p:cNvSpPr/>
          <p:nvPr/>
        </p:nvSpPr>
        <p:spPr>
          <a:xfrm>
            <a:off x="7842960" y="3969144"/>
            <a:ext cx="331203" cy="327170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xmlns="" id="{F29253E3-8EB1-E545-A1D1-1FE23E201F80}"/>
              </a:ext>
            </a:extLst>
          </p:cNvPr>
          <p:cNvSpPr/>
          <p:nvPr/>
        </p:nvSpPr>
        <p:spPr>
          <a:xfrm>
            <a:off x="6746254" y="4131208"/>
            <a:ext cx="398246" cy="426296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xmlns="" id="{63651B0C-9195-B046-8240-7E76AB9FD888}"/>
              </a:ext>
            </a:extLst>
          </p:cNvPr>
          <p:cNvSpPr/>
          <p:nvPr/>
        </p:nvSpPr>
        <p:spPr>
          <a:xfrm>
            <a:off x="7444714" y="3969144"/>
            <a:ext cx="398246" cy="426296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xmlns="" id="{89B92BAD-AD8B-1F43-9661-7B597978607B}"/>
              </a:ext>
            </a:extLst>
          </p:cNvPr>
          <p:cNvSpPr/>
          <p:nvPr/>
        </p:nvSpPr>
        <p:spPr>
          <a:xfrm>
            <a:off x="8860147" y="5044229"/>
            <a:ext cx="398246" cy="426296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xmlns="" id="{9875B7B6-96A5-D84B-812A-7F2280130103}"/>
              </a:ext>
            </a:extLst>
          </p:cNvPr>
          <p:cNvSpPr/>
          <p:nvPr/>
        </p:nvSpPr>
        <p:spPr>
          <a:xfrm>
            <a:off x="9597837" y="3567380"/>
            <a:ext cx="398246" cy="426296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xmlns="" id="{371424CB-8241-6547-BC87-8D2E586A7CDB}"/>
              </a:ext>
            </a:extLst>
          </p:cNvPr>
          <p:cNvSpPr/>
          <p:nvPr/>
        </p:nvSpPr>
        <p:spPr>
          <a:xfrm>
            <a:off x="8695714" y="3376843"/>
            <a:ext cx="398246" cy="426296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53" name="Picture 52" descr="A close up of a hand&#10;&#10;Description automatically generated">
            <a:extLst>
              <a:ext uri="{FF2B5EF4-FFF2-40B4-BE49-F238E27FC236}">
                <a16:creationId xmlns:a16="http://schemas.microsoft.com/office/drawing/2014/main" xmlns="" id="{43270759-DEB8-134B-83BC-44E72D56B7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4" b="4205"/>
          <a:stretch/>
        </p:blipFill>
        <p:spPr>
          <a:xfrm>
            <a:off x="5955664" y="2671094"/>
            <a:ext cx="5340787" cy="3433533"/>
          </a:xfrm>
          <a:prstGeom prst="rect">
            <a:avLst/>
          </a:prstGeom>
          <a:ln>
            <a:noFill/>
          </a:ln>
        </p:spPr>
      </p:pic>
      <p:sp>
        <p:nvSpPr>
          <p:cNvPr id="54" name="Oval 53">
            <a:extLst>
              <a:ext uri="{FF2B5EF4-FFF2-40B4-BE49-F238E27FC236}">
                <a16:creationId xmlns:a16="http://schemas.microsoft.com/office/drawing/2014/main" xmlns="" id="{63D0AA26-AEED-C141-8E1F-3B33C449CB02}"/>
              </a:ext>
            </a:extLst>
          </p:cNvPr>
          <p:cNvSpPr/>
          <p:nvPr/>
        </p:nvSpPr>
        <p:spPr>
          <a:xfrm>
            <a:off x="7882746" y="3949751"/>
            <a:ext cx="331203" cy="327170"/>
          </a:xfrm>
          <a:prstGeom prst="ellipse">
            <a:avLst/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xmlns="" id="{40E67C99-BE52-F942-885C-C794E9D23984}"/>
              </a:ext>
            </a:extLst>
          </p:cNvPr>
          <p:cNvSpPr/>
          <p:nvPr/>
        </p:nvSpPr>
        <p:spPr>
          <a:xfrm>
            <a:off x="6808969" y="4063773"/>
            <a:ext cx="398246" cy="426296"/>
          </a:xfrm>
          <a:prstGeom prst="ellipse">
            <a:avLst/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xmlns="" id="{B2751E01-779B-AC4A-9A7A-3AE2B5CDA003}"/>
              </a:ext>
            </a:extLst>
          </p:cNvPr>
          <p:cNvSpPr/>
          <p:nvPr/>
        </p:nvSpPr>
        <p:spPr>
          <a:xfrm>
            <a:off x="7444714" y="3976234"/>
            <a:ext cx="398246" cy="426296"/>
          </a:xfrm>
          <a:prstGeom prst="ellipse">
            <a:avLst/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xmlns="" id="{46DE2C8E-7ECD-9B43-9E3B-35A49BDDC440}"/>
              </a:ext>
            </a:extLst>
          </p:cNvPr>
          <p:cNvSpPr/>
          <p:nvPr/>
        </p:nvSpPr>
        <p:spPr>
          <a:xfrm>
            <a:off x="8860147" y="5051319"/>
            <a:ext cx="398246" cy="426296"/>
          </a:xfrm>
          <a:prstGeom prst="ellipse">
            <a:avLst/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xmlns="" id="{E976973E-A470-E344-B435-1C8F9111819C}"/>
              </a:ext>
            </a:extLst>
          </p:cNvPr>
          <p:cNvSpPr/>
          <p:nvPr/>
        </p:nvSpPr>
        <p:spPr>
          <a:xfrm>
            <a:off x="9588762" y="3431294"/>
            <a:ext cx="398246" cy="426296"/>
          </a:xfrm>
          <a:prstGeom prst="ellipse">
            <a:avLst/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xmlns="" id="{6BF9C159-C4E3-B343-BD46-51DA56C9604D}"/>
              </a:ext>
            </a:extLst>
          </p:cNvPr>
          <p:cNvSpPr/>
          <p:nvPr/>
        </p:nvSpPr>
        <p:spPr>
          <a:xfrm>
            <a:off x="8711594" y="3284010"/>
            <a:ext cx="398246" cy="426296"/>
          </a:xfrm>
          <a:prstGeom prst="ellipse">
            <a:avLst/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BA0A69ED-036B-7843-84DE-EC22EB1772B2}"/>
              </a:ext>
            </a:extLst>
          </p:cNvPr>
          <p:cNvSpPr txBox="1"/>
          <p:nvPr/>
        </p:nvSpPr>
        <p:spPr>
          <a:xfrm>
            <a:off x="6787641" y="3838216"/>
            <a:ext cx="416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</a:rPr>
              <a:t>PR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17FC8054-C965-9B4F-8539-A6C4131B6F8F}"/>
              </a:ext>
            </a:extLst>
          </p:cNvPr>
          <p:cNvSpPr txBox="1"/>
          <p:nvPr/>
        </p:nvSpPr>
        <p:spPr>
          <a:xfrm>
            <a:off x="7403481" y="3675150"/>
            <a:ext cx="446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</a:rPr>
              <a:t>PR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22D45E9E-D5D2-1245-B195-CFE0D410251A}"/>
              </a:ext>
            </a:extLst>
          </p:cNvPr>
          <p:cNvSpPr txBox="1"/>
          <p:nvPr/>
        </p:nvSpPr>
        <p:spPr>
          <a:xfrm>
            <a:off x="7832792" y="3650914"/>
            <a:ext cx="4401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</a:rPr>
              <a:t>CR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399F15EE-A91D-984C-B15D-DEE1343E2076}"/>
              </a:ext>
            </a:extLst>
          </p:cNvPr>
          <p:cNvSpPr txBox="1"/>
          <p:nvPr/>
        </p:nvSpPr>
        <p:spPr>
          <a:xfrm>
            <a:off x="8860147" y="4751237"/>
            <a:ext cx="5616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</a:rPr>
              <a:t>CR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A409A7AC-1F57-124B-8300-A5D5687C0C2B}"/>
              </a:ext>
            </a:extLst>
          </p:cNvPr>
          <p:cNvSpPr txBox="1"/>
          <p:nvPr/>
        </p:nvSpPr>
        <p:spPr>
          <a:xfrm>
            <a:off x="9412749" y="3222954"/>
            <a:ext cx="574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</a:rPr>
              <a:t>NR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A0B75CAA-154F-2241-85F3-B467D7795003}"/>
              </a:ext>
            </a:extLst>
          </p:cNvPr>
          <p:cNvSpPr txBox="1"/>
          <p:nvPr/>
        </p:nvSpPr>
        <p:spPr>
          <a:xfrm>
            <a:off x="8645143" y="3027244"/>
            <a:ext cx="512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</a:rPr>
              <a:t>CR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0614258C-2151-F240-B369-C6800C0E49F2}"/>
              </a:ext>
            </a:extLst>
          </p:cNvPr>
          <p:cNvSpPr txBox="1"/>
          <p:nvPr/>
        </p:nvSpPr>
        <p:spPr>
          <a:xfrm>
            <a:off x="554880" y="6147782"/>
            <a:ext cx="10875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PR = partial resolution with central clearance, but some AK persists; CR = complete resolution; 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														   NR = no resolution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DC781A07-B941-404F-839D-C36006395371}"/>
              </a:ext>
            </a:extLst>
          </p:cNvPr>
          <p:cNvSpPr/>
          <p:nvPr/>
        </p:nvSpPr>
        <p:spPr>
          <a:xfrm>
            <a:off x="136843" y="6502834"/>
            <a:ext cx="55034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600" dirty="0">
                <a:solidFill>
                  <a:schemeClr val="bg1"/>
                </a:solidFill>
              </a:rPr>
              <a:t>British Journal of Dermatology. DOI: 10.1111/bjd.18935</a:t>
            </a:r>
            <a:endParaRPr lang="en-GB" sz="1600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0673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E6420-673A-4C4D-ACCF-EA69069ED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Results 3 - Tolerability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220461E-A83D-47D2-BC2B-7E1191D31D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421468"/>
            <a:ext cx="9361488" cy="3403600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All participants completed the trial</a:t>
            </a:r>
          </a:p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Most participants reported “moderate” or “severe” pain during treatment and all participants reported no pain after 30 minutes. </a:t>
            </a:r>
          </a:p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80% of participants reported pain lasting a few seconds only, 20% reported pain lasting up to 5 minutes. </a:t>
            </a:r>
          </a:p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Redness (n=6), flaking (n=3) and itching (n=3) were reported as adverse events. There were no unexpected or serious adverse events.  </a:t>
            </a:r>
          </a:p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Most participants preferred microwave or had no preference when comparing their experience of microwave with previous treatments.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4C8E0DCD-AEEB-DB48-8799-1247D966F584}"/>
              </a:ext>
            </a:extLst>
          </p:cNvPr>
          <p:cNvSpPr/>
          <p:nvPr/>
        </p:nvSpPr>
        <p:spPr>
          <a:xfrm>
            <a:off x="200000" y="6248399"/>
            <a:ext cx="6173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British Journal of Dermatology. DOI: 10.1111/bjd.18935</a:t>
            </a:r>
            <a:endParaRPr lang="en-GB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039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6253518-683A-4BBA-A09E-4BDA644DA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Discussion 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89D7913-0E49-4327-A077-93DDADB6AE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611120"/>
            <a:ext cx="9954155" cy="3484879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/>
              <a:t>The participants were representative of the patient population with AK, with a median age of 78 years and majority male (64%). </a:t>
            </a:r>
          </a:p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/>
              <a:t>But, all were recruited from secondary care, had relatively severe (thick) AK and had failed treatments with 5-FU, imiquimod and cryotherapy in the past. </a:t>
            </a:r>
          </a:p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/>
              <a:t>Thin AK were more responsive than thick, but importantly there was no difference in response between acral and scalp sites.</a:t>
            </a:r>
          </a:p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/>
              <a:t>Pain during treatment was sharp, but very short (~1 second) and other adverse effects were minimal. Six of 9 patients who received the amended protocol of 3W or 4W preferred microwave over their current therapy.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5CA1177-601A-4592-B68F-510A258DF0F9}"/>
              </a:ext>
            </a:extLst>
          </p:cNvPr>
          <p:cNvSpPr/>
          <p:nvPr/>
        </p:nvSpPr>
        <p:spPr>
          <a:xfrm>
            <a:off x="272660" y="6333066"/>
            <a:ext cx="6173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/>
              <a:t>British Journal of Dermatology. DOI: 10.1111/bjd.18935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2795802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6253518-683A-4BBA-A09E-4BDA644DA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Discussion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89D7913-0E49-4327-A077-93DDADB6AE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418" y="2707277"/>
            <a:ext cx="10225088" cy="326474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This was a small study with 11 participants, but analysis was per AK (n=179) increasing the power. Sufficient ‘thick’ and ‘thin’ AK were treated to analyse these sub-groups independently.  </a:t>
            </a:r>
          </a:p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Blinding was not feasible as only two clinicians were involved in both treatment delivery and follow up assessments.</a:t>
            </a:r>
          </a:p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Furthermore, erythema from the treatment  would reveal the treatment side. 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5CA1177-601A-4592-B68F-510A258DF0F9}"/>
              </a:ext>
            </a:extLst>
          </p:cNvPr>
          <p:cNvSpPr/>
          <p:nvPr/>
        </p:nvSpPr>
        <p:spPr>
          <a:xfrm>
            <a:off x="221860" y="6248399"/>
            <a:ext cx="6173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British Journal of Dermatology. DOI: 10.1111/bjd.18935</a:t>
            </a:r>
            <a:endParaRPr lang="en-GB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2688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6253518-683A-4BBA-A09E-4BDA644DA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Discussion III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89D7913-0E49-4327-A077-93DDADB6AE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5403" y="2805248"/>
            <a:ext cx="10225088" cy="3264747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As a first in human study, the effects of microwave on AK were not known, so both partial and complete resolution of individual AK were assessed.</a:t>
            </a:r>
          </a:p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Due to the lack of overlapping or stepwise treatment over the entire surface of larger AK, this study may underestimate complete resolution potential. </a:t>
            </a:r>
          </a:p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There was minimal missing data.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5CA1177-601A-4592-B68F-510A258DF0F9}"/>
              </a:ext>
            </a:extLst>
          </p:cNvPr>
          <p:cNvSpPr/>
          <p:nvPr/>
        </p:nvSpPr>
        <p:spPr>
          <a:xfrm>
            <a:off x="221860" y="6248399"/>
            <a:ext cx="6173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British Journal of Dermatology. DOI: 10.1111/bjd.18935</a:t>
            </a:r>
            <a:endParaRPr lang="en-GB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3631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6CA8F06-668F-4141-A0A4-63716E732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Conclusions:</a:t>
            </a:r>
            <a:br>
              <a:rPr lang="en-GB" dirty="0">
                <a:solidFill>
                  <a:srgbClr val="FFFFFF"/>
                </a:solidFill>
              </a:rPr>
            </a:br>
            <a:r>
              <a:rPr lang="en-GB" dirty="0">
                <a:solidFill>
                  <a:srgbClr val="FFFFFF"/>
                </a:solidFill>
              </a:rPr>
              <a:t>What does this study add?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968521C-CD47-4624-A11A-7821318D1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5712" y="2577253"/>
            <a:ext cx="8946541" cy="3484879"/>
          </a:xfrm>
        </p:spPr>
        <p:txBody>
          <a:bodyPr>
            <a:normAutofit lnSpcReduction="10000"/>
          </a:bodyPr>
          <a:lstStyle/>
          <a:p>
            <a:pPr lvl="0"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/>
              <a:t>Microwave therapy is a feasible and promising new lesion-directed treatment for AK.</a:t>
            </a:r>
          </a:p>
          <a:p>
            <a:pPr lvl="0"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/>
              <a:t>90% of treated AK showed full or partial resolution at 120 days post-treatment.</a:t>
            </a:r>
          </a:p>
          <a:p>
            <a:pPr lvl="0"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/>
              <a:t>Microwave therapy was painful, but pain was short-lived (seconds)and this short discomfort period was cited as the main reason why microwave was preferred to previous treatments.</a:t>
            </a:r>
          </a:p>
          <a:p>
            <a:pPr lvl="0"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/>
              <a:t>A larger RCT is now needed against an effective lesion-directed comparator such as cryotherapy, as well as a field treatment, to confirm clinical efficacy and patient acceptability. </a:t>
            </a:r>
          </a:p>
          <a:p>
            <a:pPr marL="0" lvl="0" indent="0">
              <a:buNone/>
            </a:pP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57B4AEF-D079-4CAC-B2B6-98153732DE9C}"/>
              </a:ext>
            </a:extLst>
          </p:cNvPr>
          <p:cNvSpPr/>
          <p:nvPr/>
        </p:nvSpPr>
        <p:spPr>
          <a:xfrm>
            <a:off x="221860" y="6248399"/>
            <a:ext cx="6173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/>
              <a:t>British Journal of Dermatology. DOI: 10.1111/bjd.18935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20617357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86EFD7A-1790-4046-A52F-F891E5CB6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The Team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2912850"/>
              </p:ext>
            </p:extLst>
          </p:nvPr>
        </p:nvGraphicFramePr>
        <p:xfrm>
          <a:off x="2157412" y="2635859"/>
          <a:ext cx="7685088" cy="35029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16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6169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6169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034044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Dr David Jackson </a:t>
                      </a:r>
                    </a:p>
                    <a:p>
                      <a:r>
                        <a:rPr lang="en-GB" sz="1600" dirty="0"/>
                        <a:t>(Principal</a:t>
                      </a:r>
                      <a:r>
                        <a:rPr lang="en-GB" sz="1600" baseline="0" dirty="0"/>
                        <a:t> Investigator</a:t>
                      </a:r>
                      <a:r>
                        <a:rPr lang="en-GB" sz="16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Dr Fiona Hogarth</a:t>
                      </a:r>
                    </a:p>
                    <a:p>
                      <a:r>
                        <a:rPr lang="en-GB" sz="1600" dirty="0"/>
                        <a:t>(TCTU)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Debbie</a:t>
                      </a:r>
                      <a:r>
                        <a:rPr lang="en-GB" sz="1600" baseline="0" dirty="0"/>
                        <a:t> Sutherland</a:t>
                      </a:r>
                    </a:p>
                    <a:p>
                      <a:r>
                        <a:rPr lang="en-GB" sz="1600" baseline="0" dirty="0"/>
                        <a:t>(Research Nurse, CRC)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  <a:p>
                      <a:endParaRPr lang="en-GB" sz="1600" dirty="0"/>
                    </a:p>
                    <a:p>
                      <a:endParaRPr lang="en-GB" sz="1600" dirty="0"/>
                    </a:p>
                    <a:p>
                      <a:endParaRPr lang="en-GB" sz="16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Dr Eileen Homes</a:t>
                      </a:r>
                    </a:p>
                    <a:p>
                      <a:r>
                        <a:rPr lang="en-GB" sz="1600" dirty="0"/>
                        <a:t>(DEBU)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Prof</a:t>
                      </a:r>
                      <a:r>
                        <a:rPr lang="en-GB" sz="1600" baseline="0" dirty="0"/>
                        <a:t> Peter </a:t>
                      </a:r>
                      <a:r>
                        <a:rPr lang="en-GB" sz="1600" baseline="0" dirty="0" err="1"/>
                        <a:t>Donnan</a:t>
                      </a:r>
                      <a:endParaRPr lang="en-GB" sz="1600" baseline="0" dirty="0"/>
                    </a:p>
                    <a:p>
                      <a:r>
                        <a:rPr lang="en-GB" sz="1600" baseline="0" dirty="0"/>
                        <a:t>(TCTU, DEBU)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Prof</a:t>
                      </a:r>
                      <a:r>
                        <a:rPr lang="en-GB" sz="1600" baseline="0" dirty="0"/>
                        <a:t> Charlotte Proby (Chief Investigator)</a:t>
                      </a:r>
                      <a:endParaRPr lang="en-GB" sz="1600" dirty="0"/>
                    </a:p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758E3214-0376-4F07-8BE5-F190361B3DF1}"/>
              </a:ext>
            </a:extLst>
          </p:cNvPr>
          <p:cNvSpPr/>
          <p:nvPr/>
        </p:nvSpPr>
        <p:spPr>
          <a:xfrm>
            <a:off x="221860" y="6248399"/>
            <a:ext cx="6173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/>
              <a:t>British Journal of Dermatology. DOI: 10.1111/bjd.18935</a:t>
            </a:r>
            <a:endParaRPr lang="en-GB" u="sng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461" y="2635859"/>
            <a:ext cx="1047141" cy="10471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95403" y="4247810"/>
            <a:ext cx="1039289" cy="10837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460" y="4260980"/>
            <a:ext cx="1060319" cy="10603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8DE47111-3125-FB41-8C28-06D468BF0CC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077" y="4237536"/>
            <a:ext cx="825523" cy="1100696"/>
          </a:xfrm>
          <a:prstGeom prst="rect">
            <a:avLst/>
          </a:prstGeom>
        </p:spPr>
      </p:pic>
      <p:pic>
        <p:nvPicPr>
          <p:cNvPr id="10" name="Picture 9" descr="Professional phot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48683" y="2468142"/>
            <a:ext cx="834878" cy="1227370"/>
          </a:xfrm>
          <a:prstGeom prst="rect">
            <a:avLst/>
          </a:prstGeom>
        </p:spPr>
      </p:pic>
      <p:pic>
        <p:nvPicPr>
          <p:cNvPr id="12" name="Picture 11" descr="Debbie Sutherland.png"/>
          <p:cNvPicPr>
            <a:picLocks noChangeAspect="1"/>
          </p:cNvPicPr>
          <p:nvPr/>
        </p:nvPicPr>
        <p:blipFill>
          <a:blip r:embed="rId7" cstate="print"/>
          <a:srcRect l="19571" t="5693" r="24299" b="42622"/>
          <a:stretch>
            <a:fillRect/>
          </a:stretch>
        </p:blipFill>
        <p:spPr>
          <a:xfrm>
            <a:off x="7952198" y="2437280"/>
            <a:ext cx="1027414" cy="126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040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Acknowledgements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0179" y="2747184"/>
            <a:ext cx="8946541" cy="3162549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We would like to thank </a:t>
            </a:r>
            <a:r>
              <a:rPr lang="en-GB" dirty="0" err="1">
                <a:solidFill>
                  <a:schemeClr val="bg1"/>
                </a:solidFill>
              </a:rPr>
              <a:t>Emblation</a:t>
            </a:r>
            <a:r>
              <a:rPr lang="en-GB" dirty="0">
                <a:solidFill>
                  <a:schemeClr val="bg1"/>
                </a:solidFill>
              </a:rPr>
              <a:t> Ltd, who supplied the Swift® Microwave device and consumables for the duration of the trial. This study was kindly grant funded by Innovate UK under Competition “Health &amp; Life Sciences Round 1”, Project reference 103352, “MTAK - Microwave Therapy for Actinic Keratosis”. 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We are also extremely grateful to the Tayside Clinical Trials Unit for their assistance with trial design and delivery. 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Our final thanks goes out to each of the patients who so freely and courteously gave of their time.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39590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5E70F10-869E-4CF6-A94B-992BB1096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Call for correspondence</a:t>
            </a:r>
          </a:p>
        </p:txBody>
      </p:sp>
      <p:graphicFrame>
        <p:nvGraphicFramePr>
          <p:cNvPr id="9" name="Content Placeholder 2">
            <a:extLst>
              <a:ext uri="{FF2B5EF4-FFF2-40B4-BE49-F238E27FC236}">
                <a16:creationId xmlns:a16="http://schemas.microsoft.com/office/drawing/2014/main" xmlns="" id="{9BC9058D-0FA1-4B64-8AD1-853149BD8D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2305776"/>
              </p:ext>
            </p:extLst>
          </p:nvPr>
        </p:nvGraphicFramePr>
        <p:xfrm>
          <a:off x="489857" y="1959429"/>
          <a:ext cx="10994572" cy="5018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955264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9C3AA56-F447-4B91-8E17-310EE67DB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Lead Researcher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61408CD-A57E-492D-AC67-63264EEBF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5725" y="3226710"/>
            <a:ext cx="5331355" cy="843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The lead researcher, Professor Charlotte Proby, University of Dundee, UK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99F17E8-F9B9-AF4E-9366-1F3C99380E0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866" y="2763520"/>
            <a:ext cx="2709333" cy="281813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104BD928-A2BA-2C49-BD9C-F188EEA3FDFB}"/>
              </a:ext>
            </a:extLst>
          </p:cNvPr>
          <p:cNvSpPr/>
          <p:nvPr/>
        </p:nvSpPr>
        <p:spPr>
          <a:xfrm>
            <a:off x="200000" y="6286732"/>
            <a:ext cx="6173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/>
              <a:t>British Journal of Dermatology. DOI: 10.1111/bjd.18935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9590855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BC44A27-5ECE-4A9B-BEED-58901870B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Introduction</a:t>
            </a:r>
            <a:br>
              <a:rPr lang="en-GB" dirty="0">
                <a:solidFill>
                  <a:srgbClr val="FFFFFF"/>
                </a:solidFill>
              </a:rPr>
            </a:br>
            <a:r>
              <a:rPr lang="en-GB" dirty="0">
                <a:solidFill>
                  <a:srgbClr val="FFFFFF"/>
                </a:solidFill>
              </a:rPr>
              <a:t>What’s already known?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E7C1515-3F6C-4316-9316-92C391422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3269" y="2966720"/>
            <a:ext cx="9327621" cy="2841413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/>
              <a:t>Actinic Keratoses (AK) are common precancerous skin lesions.   </a:t>
            </a:r>
          </a:p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/>
              <a:t>Successful treatment of AK can prevent cutaneous Squamous Cell Carcinoma (</a:t>
            </a:r>
            <a:r>
              <a:rPr lang="en-GB" dirty="0" err="1"/>
              <a:t>cSCC</a:t>
            </a:r>
            <a:r>
              <a:rPr lang="en-GB" dirty="0"/>
              <a:t>).</a:t>
            </a:r>
          </a:p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/>
              <a:t>Most topical therapies for AK require repeated application over weeks and drive local skin inflammation, leading to poor compliance.</a:t>
            </a:r>
          </a:p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/>
              <a:t>An easy to deliver and effective treatment for AK, suitable for use in primary care, could reduce </a:t>
            </a:r>
            <a:r>
              <a:rPr lang="en-GB" dirty="0" err="1"/>
              <a:t>cSCC</a:t>
            </a:r>
            <a:r>
              <a:rPr lang="en-GB" dirty="0"/>
              <a:t>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32A01BD-9753-F446-807A-06BAFBD35F54}"/>
              </a:ext>
            </a:extLst>
          </p:cNvPr>
          <p:cNvSpPr/>
          <p:nvPr/>
        </p:nvSpPr>
        <p:spPr>
          <a:xfrm>
            <a:off x="200000" y="6285468"/>
            <a:ext cx="6173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/>
              <a:t>British Journal of Dermatology. DOI: 10.1111/bjd.18935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3107386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CFC853-37AB-4BE0-9412-D3BB8F537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Objective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740B508-F2D3-4320-B0E7-2EC9991C33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0136" y="3000587"/>
            <a:ext cx="9513888" cy="2858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The study was conducted in </a:t>
            </a:r>
            <a:r>
              <a:rPr lang="en-GB" b="1" dirty="0"/>
              <a:t>two</a:t>
            </a:r>
            <a:r>
              <a:rPr lang="en-GB" dirty="0"/>
              <a:t> parts:</a:t>
            </a:r>
          </a:p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b="1" dirty="0"/>
              <a:t>Stage 1 </a:t>
            </a:r>
            <a:r>
              <a:rPr lang="en-GB" dirty="0"/>
              <a:t>objective: to determine the dielectric properties of AK for optimisation of parameters for the SWIFT® microwave device such that it would deliver a sub-ablative dose of energy to the diseased skin. </a:t>
            </a:r>
          </a:p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b="1" dirty="0"/>
              <a:t>Stage 2 </a:t>
            </a:r>
            <a:r>
              <a:rPr lang="en-GB" dirty="0"/>
              <a:t>objective: a single site, randomised, internally-controlled trial to evaluate the efficacy, long-term resolution, safety and feasibility  of microwave as a treatment for actinic keratoses.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59E963A-6D95-1048-B8F8-428869CF38BB}"/>
              </a:ext>
            </a:extLst>
          </p:cNvPr>
          <p:cNvSpPr/>
          <p:nvPr/>
        </p:nvSpPr>
        <p:spPr>
          <a:xfrm>
            <a:off x="200000" y="6302402"/>
            <a:ext cx="6173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/>
              <a:t>British Journal of Dermatology. DOI: 10.1111/bjd.18935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23244953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AEC0D33-5FAF-4562-9F26-CC75E85D1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7312" y="317251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Methods – Stage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74CFB47-2576-445F-9C1D-62E8A2B8D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0802" y="2712720"/>
            <a:ext cx="9784821" cy="3484879"/>
          </a:xfrm>
        </p:spPr>
        <p:txBody>
          <a:bodyPr>
            <a:normAutofit lnSpcReduction="10000"/>
          </a:bodyPr>
          <a:lstStyle/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/>
              <a:t>Stage 1 was a dose-setting study to measure the relative permittivity, conductivity and loss tangent of AK – this allowed calculation of the energy required to raise the tissue temperature into the sub-ablative zone of 42-50</a:t>
            </a:r>
            <a:r>
              <a:rPr lang="en-GB" baseline="30000" dirty="0"/>
              <a:t>o</a:t>
            </a:r>
            <a:r>
              <a:rPr lang="en-GB" dirty="0"/>
              <a:t>C</a:t>
            </a:r>
          </a:p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/>
              <a:t>Seven participants had a total of12 thick and 22 thin AK assessed.  Participants in Stage 1 did not receive any microwave dose. </a:t>
            </a:r>
          </a:p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/>
              <a:t>Stage 2: a 5 watt treatment dose was chosen initially.  However, due to pain and signs of an ablative effect (scabbing) experienced by the first two participants, this dose was reduced to 4 watts for thick AK and 3 watts for thin AK for all subsequent participants. This reduced dose remained within the sub-ablative temperature zone, but was much more tolerable. </a:t>
            </a:r>
          </a:p>
          <a:p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3A128EE-A7A3-9A45-BEC8-28C434275F99}"/>
              </a:ext>
            </a:extLst>
          </p:cNvPr>
          <p:cNvSpPr/>
          <p:nvPr/>
        </p:nvSpPr>
        <p:spPr>
          <a:xfrm>
            <a:off x="166133" y="6370135"/>
            <a:ext cx="6173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/>
              <a:t>British Journal of Dermatology. DOI: 10.1111/bjd.18935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41150838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AEC0D33-5FAF-4562-9F26-CC75E85D1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2645" y="266452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Methods – Stage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74CFB47-2576-445F-9C1D-62E8A2B8D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293" y="2577254"/>
            <a:ext cx="10105574" cy="3908213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sz="2100" dirty="0">
                <a:solidFill>
                  <a:schemeClr val="bg1"/>
                </a:solidFill>
              </a:rPr>
              <a:t>Stage 2 was a randomised, internally-controlled trial evaluating 179 AK in 11 participants (93 treated, 86 untreated controls) with symmetrical AK on the scalp/forehead or dorsal hand.</a:t>
            </a:r>
          </a:p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sz="2100" dirty="0">
                <a:solidFill>
                  <a:schemeClr val="bg1"/>
                </a:solidFill>
              </a:rPr>
              <a:t>Treatment side was randomised and AK were tracked using an acetate grid. </a:t>
            </a:r>
          </a:p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sz="2100" dirty="0">
                <a:solidFill>
                  <a:schemeClr val="bg1"/>
                </a:solidFill>
              </a:rPr>
              <a:t>Participants received one treatment (baseline) and a repeat treatment to any unresolved AK at week 4 (visit 6)</a:t>
            </a:r>
          </a:p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sz="2100" dirty="0">
                <a:solidFill>
                  <a:schemeClr val="bg1"/>
                </a:solidFill>
              </a:rPr>
              <a:t> Response was assessed at 6 visits over 4 months from baseline. Participant experience of the treatment was collected at visit 10 and 11.</a:t>
            </a:r>
          </a:p>
          <a:p>
            <a:pPr>
              <a:buFont typeface="Wingdings" pitchFamily="2" charset="2"/>
              <a:buChar char="Ø"/>
            </a:pPr>
            <a:endParaRPr lang="en-GB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EB6FB180-FB35-4305-BCE3-F9431E08E69B}"/>
              </a:ext>
            </a:extLst>
          </p:cNvPr>
          <p:cNvSpPr/>
          <p:nvPr/>
        </p:nvSpPr>
        <p:spPr>
          <a:xfrm>
            <a:off x="200000" y="6366932"/>
            <a:ext cx="6173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British Journal of Dermatology. DOI: 10.1111/bjd.18935</a:t>
            </a:r>
            <a:endParaRPr lang="en-GB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884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AEC0D33-5FAF-4562-9F26-CC75E85D1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2645" y="266452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Methods – Stage 2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74CFB47-2576-445F-9C1D-62E8A2B8D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293" y="2577254"/>
            <a:ext cx="10105574" cy="3908213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sz="2100" dirty="0">
                <a:solidFill>
                  <a:schemeClr val="bg1"/>
                </a:solidFill>
              </a:rPr>
              <a:t>The primary outcome, resolution of the treated area of the AK lesion, was pre-determined as either partial (resolution of the area covered by the microwave probe, but with a rim of persistent AK) or full resolution (complete resolution of the entire AK) over all time periods.</a:t>
            </a:r>
          </a:p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sz="2100" dirty="0">
                <a:solidFill>
                  <a:schemeClr val="bg1"/>
                </a:solidFill>
              </a:rPr>
              <a:t>AK larger than the probe size were not excluded and the centre of each AK was targeted for treatment with the hope that a local immunological response may still benefit larger lesions.</a:t>
            </a:r>
          </a:p>
          <a:p>
            <a:pPr>
              <a:buFont typeface="Wingdings" pitchFamily="2" charset="2"/>
              <a:buChar char="Ø"/>
            </a:pPr>
            <a:endParaRPr lang="en-GB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EB6FB180-FB35-4305-BCE3-F9431E08E69B}"/>
              </a:ext>
            </a:extLst>
          </p:cNvPr>
          <p:cNvSpPr/>
          <p:nvPr/>
        </p:nvSpPr>
        <p:spPr>
          <a:xfrm>
            <a:off x="200000" y="6366932"/>
            <a:ext cx="6173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British Journal of Dermatology. DOI: 10.1111/bjd.18935</a:t>
            </a:r>
            <a:endParaRPr lang="en-GB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506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AEC0D33-5FAF-4562-9F26-CC75E85D1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320816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Methods – Statistical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74CFB47-2576-445F-9C1D-62E8A2B8D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763520"/>
            <a:ext cx="8946541" cy="3484879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Mixed effects logistic regression models analysed the effect of microwave therapy with random effects for participant and visit (≤6 per participant). </a:t>
            </a:r>
          </a:p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Each visit was analysed as a categorical variable as they were unequally spaced in time. Variables representing gender, age, skin site (hand/scalp) and AK subtype (thick/thin) were included as co-variates. </a:t>
            </a:r>
          </a:p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SAS Enterprise Guide software (version 6.1, SAS Institute Inc., Cary, NC, USA) was used for all statistical analyses.</a:t>
            </a:r>
            <a:endParaRPr lang="en-GB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89EB3B1-E6B0-4B47-970C-D904370F97E3}"/>
              </a:ext>
            </a:extLst>
          </p:cNvPr>
          <p:cNvSpPr/>
          <p:nvPr/>
        </p:nvSpPr>
        <p:spPr>
          <a:xfrm>
            <a:off x="267733" y="6248399"/>
            <a:ext cx="6173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British Journal of Dermatology. DOI: 10.1111/bjd.18935</a:t>
            </a:r>
            <a:endParaRPr lang="en-GB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971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E6420-673A-4C4D-ACCF-EA69069ED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293" y="29705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Results I - Efficacy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220461E-A83D-47D2-BC2B-7E1191D31D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293" y="2560320"/>
            <a:ext cx="9716107" cy="3484880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Overall response rates (including both partial and complete resolution) for treated AKs were 78% at visit 3 (day 8), rising to 90% at visit 11 (day 120), compared to 2% at visit 3 and 15% at visit 11 for untreated AK. 42% of treated AK showed complete resolution at 120 days.</a:t>
            </a:r>
          </a:p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The results of a nonlinear repeated measures model of resolution found a significantly higher proportion of AK treated with microwave therapy to have fully or partially resolved compared with untreated control AK (odds ratio 154, 95% confidence interval (75, 317), p-value &lt; 0.001).</a:t>
            </a:r>
          </a:p>
          <a:p>
            <a:pPr>
              <a:buClr>
                <a:srgbClr val="0070C0"/>
              </a:buClr>
              <a:buSzPct val="100000"/>
              <a:buFont typeface="Wingdings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Thin AKs had a higher response rate than thick AKs, but similarly, in the untreated group, thin AKs were more likely to spontaneously resolve. 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EE076E3-7823-F24E-B49B-D4A1A1BFDA88}"/>
              </a:ext>
            </a:extLst>
          </p:cNvPr>
          <p:cNvSpPr/>
          <p:nvPr/>
        </p:nvSpPr>
        <p:spPr>
          <a:xfrm>
            <a:off x="200000" y="6370135"/>
            <a:ext cx="6173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British Journal of Dermatology. DOI: 10.1111/bjd.18935</a:t>
            </a:r>
            <a:endParaRPr lang="en-GB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1987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1146</TotalTime>
  <Words>1639</Words>
  <Application>Microsoft Office PowerPoint</Application>
  <PresentationFormat>Custom</PresentationFormat>
  <Paragraphs>116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Ion</vt:lpstr>
      <vt:lpstr>A feasibility study of microwave therapy for precancerous actinic keratoses</vt:lpstr>
      <vt:lpstr>Lead Researcher</vt:lpstr>
      <vt:lpstr>Introduction What’s already known?</vt:lpstr>
      <vt:lpstr>Objective</vt:lpstr>
      <vt:lpstr>Methods – Stage 1</vt:lpstr>
      <vt:lpstr>Methods – Stage 2</vt:lpstr>
      <vt:lpstr>Methods – Stage 2 cont.</vt:lpstr>
      <vt:lpstr>Methods – Statistical Analysis</vt:lpstr>
      <vt:lpstr>Results I - Efficacy</vt:lpstr>
      <vt:lpstr>Efficacy: Summary Tree of Responses</vt:lpstr>
      <vt:lpstr>Results 3: Photographs demonstrating partial     &amp; complete resolution of treated AK</vt:lpstr>
      <vt:lpstr>Results 3 - Tolerability</vt:lpstr>
      <vt:lpstr>Discussion I</vt:lpstr>
      <vt:lpstr>Discussion II</vt:lpstr>
      <vt:lpstr>Discussion III</vt:lpstr>
      <vt:lpstr>Conclusions: What does this study add?</vt:lpstr>
      <vt:lpstr>The Team</vt:lpstr>
      <vt:lpstr>Acknowledgements</vt:lpstr>
      <vt:lpstr>Call for correspondence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Caulfield</dc:creator>
  <cp:lastModifiedBy>Iyalarasi S.</cp:lastModifiedBy>
  <cp:revision>106</cp:revision>
  <cp:lastPrinted>2020-02-06T08:48:17Z</cp:lastPrinted>
  <dcterms:created xsi:type="dcterms:W3CDTF">2019-11-06T14:04:22Z</dcterms:created>
  <dcterms:modified xsi:type="dcterms:W3CDTF">2020-06-06T12:05:16Z</dcterms:modified>
</cp:coreProperties>
</file>