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E72"/>
    <a:srgbClr val="FE3092"/>
    <a:srgbClr val="921C55"/>
    <a:srgbClr val="F8B3D8"/>
    <a:srgbClr val="F8F7F9"/>
    <a:srgbClr val="6F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6"/>
    <p:restoredTop sz="95801"/>
  </p:normalViewPr>
  <p:slideViewPr>
    <p:cSldViewPr snapToGrid="0" snapToObjects="1">
      <p:cViewPr varScale="1">
        <p:scale>
          <a:sx n="77" d="100"/>
          <a:sy n="77" d="100"/>
        </p:scale>
        <p:origin x="32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sannetollenaar\Library\Containers\com.apple.mail\Data\Library\Mail%20Downloads\D2B6C380-AA89-4D5C-968D-23D8B1772258\Treatment%20in%20different%20centers%2018%20aug%202019%20(ITT%20version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New Haven (USA)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Blad1!$A$66</c:f>
              <c:strCache>
                <c:ptCount val="1"/>
                <c:pt idx="0">
                  <c:v>New Haven</c:v>
                </c:pt>
              </c:strCache>
            </c:strRef>
          </c:tx>
          <c:dPt>
            <c:idx val="0"/>
            <c:bubble3D val="0"/>
            <c:spPr>
              <a:solidFill>
                <a:srgbClr val="B7D7F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0B-594F-912A-CE546184C923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0B-594F-912A-CE546184C923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0B-594F-912A-CE546184C923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0B-594F-912A-CE546184C92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70B-594F-912A-CE546184C923}"/>
              </c:ext>
            </c:extLst>
          </c:dPt>
          <c:dPt>
            <c:idx val="5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70B-594F-912A-CE546184C923}"/>
              </c:ext>
            </c:extLst>
          </c:dPt>
          <c:cat>
            <c:strRef>
              <c:f>Blad1!$B$65:$G$65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Blad1!$B$66:$G$66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70B-594F-912A-CE546184C9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Blad1!$A$27</c:f>
              <c:strCache>
                <c:ptCount val="1"/>
                <c:pt idx="0">
                  <c:v>Strasbourg (FR)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AF-D04E-872B-5F13C7785D8D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AF-D04E-872B-5F13C7785D8D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AF-D04E-872B-5F13C7785D8D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5AF-D04E-872B-5F13C7785D8D}"/>
              </c:ext>
            </c:extLst>
          </c:dPt>
          <c:dPt>
            <c:idx val="4"/>
            <c:bubble3D val="0"/>
            <c:spPr>
              <a:solidFill>
                <a:srgbClr val="921C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5AF-D04E-872B-5F13C7785D8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5AF-D04E-872B-5F13C7785D8D}"/>
              </c:ext>
            </c:extLst>
          </c:dPt>
          <c:cat>
            <c:strRef>
              <c:f>Blad1!$B$26:$G$26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Selective Reduction</c:v>
                </c:pt>
                <c:pt idx="5">
                  <c:v>TOP</c:v>
                </c:pt>
              </c:strCache>
            </c:strRef>
          </c:cat>
          <c:val>
            <c:numRef>
              <c:f>Blad1!$B$27:$G$27</c:f>
              <c:numCache>
                <c:formatCode>General</c:formatCode>
                <c:ptCount val="6"/>
                <c:pt idx="0">
                  <c:v>8</c:v>
                </c:pt>
                <c:pt idx="1">
                  <c:v>4</c:v>
                </c:pt>
                <c:pt idx="2">
                  <c:v>3</c:v>
                </c:pt>
                <c:pt idx="3">
                  <c:v>7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5AF-D04E-872B-5F13C7785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Graz (AUT)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Blad1!$A$36</c:f>
              <c:strCache>
                <c:ptCount val="1"/>
                <c:pt idx="0">
                  <c:v>Graz (AU)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844-EF48-BA05-E4F404AD7D13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844-EF48-BA05-E4F404AD7D13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844-EF48-BA05-E4F404AD7D13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844-EF48-BA05-E4F404AD7D13}"/>
              </c:ext>
            </c:extLst>
          </c:dPt>
          <c:dPt>
            <c:idx val="4"/>
            <c:bubble3D val="0"/>
            <c:spPr>
              <a:solidFill>
                <a:srgbClr val="921C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844-EF48-BA05-E4F404AD7D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844-EF48-BA05-E4F404AD7D13}"/>
              </c:ext>
            </c:extLst>
          </c:dPt>
          <c:cat>
            <c:strRef>
              <c:f>Blad1!$B$35:$G$35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Blad1!$B$36:$G$36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844-EF48-BA05-E4F404AD7D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Blad1!$A$42</c:f>
              <c:strCache>
                <c:ptCount val="1"/>
                <c:pt idx="0">
                  <c:v>Hamburg (GER)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90-4B47-A61B-B64A6CBBA8BB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F90-4B47-A61B-B64A6CBBA8BB}"/>
              </c:ext>
            </c:extLst>
          </c:dPt>
          <c:dPt>
            <c:idx val="2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F90-4B47-A61B-B64A6CBBA8BB}"/>
              </c:ext>
            </c:extLst>
          </c:dPt>
          <c:dPt>
            <c:idx val="3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F90-4B47-A61B-B64A6CBBA8BB}"/>
              </c:ext>
            </c:extLst>
          </c:dPt>
          <c:dPt>
            <c:idx val="4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F90-4B47-A61B-B64A6CBBA8BB}"/>
              </c:ext>
            </c:extLst>
          </c:dPt>
          <c:dPt>
            <c:idx val="5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F90-4B47-A61B-B64A6CBBA8BB}"/>
              </c:ext>
            </c:extLst>
          </c:dPt>
          <c:cat>
            <c:strRef>
              <c:f>Blad1!$B$41:$G$41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Blad1!$B$42:$G$42</c:f>
              <c:numCache>
                <c:formatCode>General</c:formatCode>
                <c:ptCount val="6"/>
                <c:pt idx="0">
                  <c:v>5</c:v>
                </c:pt>
                <c:pt idx="1">
                  <c:v>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F90-4B47-A61B-B64A6CBBA8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Toronto</a:t>
            </a:r>
            <a:r>
              <a:rPr lang="en-US" baseline="0" dirty="0"/>
              <a:t> (CAN)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Blad1!$A$51</c:f>
              <c:strCache>
                <c:ptCount val="1"/>
                <c:pt idx="0">
                  <c:v>Toronto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99-F84B-8E32-17815E03D798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99-F84B-8E32-17815E03D798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99-F84B-8E32-17815E03D798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999-F84B-8E32-17815E03D798}"/>
              </c:ext>
            </c:extLst>
          </c:dPt>
          <c:dPt>
            <c:idx val="4"/>
            <c:bubble3D val="0"/>
            <c:spPr>
              <a:solidFill>
                <a:srgbClr val="B877C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999-F84B-8E32-17815E03D79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999-F84B-8E32-17815E03D798}"/>
              </c:ext>
            </c:extLst>
          </c:dPt>
          <c:cat>
            <c:strRef>
              <c:f>Blad1!$B$50:$G$50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Blad1!$B$51:$G$51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12</c:v>
                </c:pt>
                <c:pt idx="3">
                  <c:v>8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999-F84B-8E32-17815E03D7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Houston (</a:t>
            </a:r>
            <a:r>
              <a:rPr lang="en-US" baseline="0" dirty="0"/>
              <a:t>USA</a:t>
            </a:r>
            <a:r>
              <a:rPr lang="en-US" dirty="0"/>
              <a:t>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Blad1!$A$54</c:f>
              <c:strCache>
                <c:ptCount val="1"/>
                <c:pt idx="0">
                  <c:v>Houston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8C5-2B4C-BA2B-5CDE3F426B2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8C5-2B4C-BA2B-5CDE3F426B2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8C5-2B4C-BA2B-5CDE3F426B23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8C5-2B4C-BA2B-5CDE3F426B23}"/>
              </c:ext>
            </c:extLst>
          </c:dPt>
          <c:dPt>
            <c:idx val="4"/>
            <c:bubble3D val="0"/>
            <c:spPr>
              <a:solidFill>
                <a:srgbClr val="921C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8C5-2B4C-BA2B-5CDE3F426B2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8C5-2B4C-BA2B-5CDE3F426B23}"/>
              </c:ext>
            </c:extLst>
          </c:dPt>
          <c:cat>
            <c:strRef>
              <c:f>Blad1!$B$53:$G$53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Blad1!$B$54:$G$54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8C5-2B4C-BA2B-5CDE3F426B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Brussels (BEL)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Blad1!$A$60</c:f>
              <c:strCache>
                <c:ptCount val="1"/>
                <c:pt idx="0">
                  <c:v>Brussels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408-2743-BCB5-9A2E3419F96A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408-2743-BCB5-9A2E3419F96A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408-2743-BCB5-9A2E3419F96A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408-2743-BCB5-9A2E3419F96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408-2743-BCB5-9A2E3419F96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408-2743-BCB5-9A2E3419F96A}"/>
              </c:ext>
            </c:extLst>
          </c:dPt>
          <c:cat>
            <c:strRef>
              <c:f>Blad1!$B$59:$G$59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Blad1!$B$60:$G$60</c:f>
              <c:numCache>
                <c:formatCode>General</c:formatCode>
                <c:ptCount val="6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408-2743-BCB5-9A2E3419F9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Moscow (RUS)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Blad1!$A$57</c:f>
              <c:strCache>
                <c:ptCount val="1"/>
                <c:pt idx="0">
                  <c:v>Moskow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03-2740-80D2-9AEB4AE1EA74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03-2740-80D2-9AEB4AE1EA74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03-2740-80D2-9AEB4AE1EA74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03-2740-80D2-9AEB4AE1EA74}"/>
              </c:ext>
            </c:extLst>
          </c:dPt>
          <c:dPt>
            <c:idx val="4"/>
            <c:bubble3D val="0"/>
            <c:spPr>
              <a:solidFill>
                <a:srgbClr val="921C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03-2740-80D2-9AEB4AE1EA7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03-2740-80D2-9AEB4AE1EA74}"/>
              </c:ext>
            </c:extLst>
          </c:dPt>
          <c:cat>
            <c:strRef>
              <c:f>Blad1!$B$56:$G$56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Blad1!$B$57:$G$57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C03-2740-80D2-9AEB4AE1E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Paris (FRA)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Blad1!$A$63</c:f>
              <c:strCache>
                <c:ptCount val="1"/>
                <c:pt idx="0">
                  <c:v>Paris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B1-3446-A1FF-0A1D9B8DC9D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B1-3446-A1FF-0A1D9B8DC9D3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EB1-3446-A1FF-0A1D9B8DC9D3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EB1-3446-A1FF-0A1D9B8DC9D3}"/>
              </c:ext>
            </c:extLst>
          </c:dPt>
          <c:dPt>
            <c:idx val="4"/>
            <c:bubble3D val="0"/>
            <c:spPr>
              <a:solidFill>
                <a:srgbClr val="921C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EB1-3446-A1FF-0A1D9B8DC9D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EB1-3446-A1FF-0A1D9B8DC9D3}"/>
              </c:ext>
            </c:extLst>
          </c:dPt>
          <c:cat>
            <c:strRef>
              <c:f>Blad1!$B$62:$G$62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Blad1!$B$63:$G$63</c:f>
              <c:numCache>
                <c:formatCode>General</c:formatCode>
                <c:ptCount val="6"/>
                <c:pt idx="0">
                  <c:v>4</c:v>
                </c:pt>
                <c:pt idx="1">
                  <c:v>0</c:v>
                </c:pt>
                <c:pt idx="2">
                  <c:v>6</c:v>
                </c:pt>
                <c:pt idx="3">
                  <c:v>22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EB1-3446-A1FF-0A1D9B8DC9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Leiden (NED)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Blad1!$A$2</c:f>
              <c:strCache>
                <c:ptCount val="1"/>
                <c:pt idx="0">
                  <c:v>Leiden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B8-3F4C-A2B3-F764E96E9692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B8-3F4C-A2B3-F764E96E9692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B8-3F4C-A2B3-F764E96E9692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3B8-3F4C-A2B3-F764E96E9692}"/>
              </c:ext>
            </c:extLst>
          </c:dPt>
          <c:dPt>
            <c:idx val="4"/>
            <c:bubble3D val="0"/>
            <c:spPr>
              <a:solidFill>
                <a:srgbClr val="921C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3B8-3F4C-A2B3-F764E96E9692}"/>
              </c:ext>
            </c:extLst>
          </c:dPt>
          <c:dPt>
            <c:idx val="5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3B8-3F4C-A2B3-F764E96E9692}"/>
              </c:ext>
            </c:extLst>
          </c:dPt>
          <c:cat>
            <c:strRef>
              <c:f>Blad1!$B$1:$G$1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Blad1!$B$2:$G$2</c:f>
              <c:numCache>
                <c:formatCode>General</c:formatCode>
                <c:ptCount val="6"/>
                <c:pt idx="0">
                  <c:v>52</c:v>
                </c:pt>
                <c:pt idx="1">
                  <c:v>3</c:v>
                </c:pt>
                <c:pt idx="2">
                  <c:v>22</c:v>
                </c:pt>
                <c:pt idx="3">
                  <c:v>18</c:v>
                </c:pt>
                <c:pt idx="4">
                  <c:v>9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3B8-3F4C-A2B3-F764E96E96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Milan (ITA)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Blad1!$A$45</c:f>
              <c:strCache>
                <c:ptCount val="1"/>
                <c:pt idx="0">
                  <c:v>Milaan (IT)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F1D-0C44-B17C-53D7BF682B7A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F1D-0C44-B17C-53D7BF682B7A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F1D-0C44-B17C-53D7BF682B7A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F1D-0C44-B17C-53D7BF682B7A}"/>
              </c:ext>
            </c:extLst>
          </c:dPt>
          <c:dPt>
            <c:idx val="4"/>
            <c:bubble3D val="0"/>
            <c:spPr>
              <a:solidFill>
                <a:srgbClr val="6F165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F1D-0C44-B17C-53D7BF682B7A}"/>
              </c:ext>
            </c:extLst>
          </c:dPt>
          <c:dPt>
            <c:idx val="5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F1D-0C44-B17C-53D7BF682B7A}"/>
              </c:ext>
            </c:extLst>
          </c:dPt>
          <c:cat>
            <c:strRef>
              <c:f>Blad1!$B$44:$G$44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Blad1!$B$45:$G$45</c:f>
              <c:numCache>
                <c:formatCode>General</c:formatCode>
                <c:ptCount val="6"/>
                <c:pt idx="0">
                  <c:v>15</c:v>
                </c:pt>
                <c:pt idx="1">
                  <c:v>3</c:v>
                </c:pt>
                <c:pt idx="2">
                  <c:v>2</c:v>
                </c:pt>
                <c:pt idx="3">
                  <c:v>6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F1D-0C44-B17C-53D7BF682B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Brisbane (AUS)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Blad1!$A$48</c:f>
              <c:strCache>
                <c:ptCount val="1"/>
                <c:pt idx="0">
                  <c:v>Brisbane (A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0D-B445-B894-597C58E8DACF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B0D-B445-B894-597C58E8DACF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B0D-B445-B894-597C58E8DACF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B0D-B445-B894-597C58E8DACF}"/>
              </c:ext>
            </c:extLst>
          </c:dPt>
          <c:dPt>
            <c:idx val="4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B0D-B445-B894-597C58E8DACF}"/>
              </c:ext>
            </c:extLst>
          </c:dPt>
          <c:dPt>
            <c:idx val="5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B0D-B445-B894-597C58E8DACF}"/>
              </c:ext>
            </c:extLst>
          </c:dPt>
          <c:cat>
            <c:strRef>
              <c:f>Blad1!$B$47:$G$47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Blad1!$B$48:$G$48</c:f>
              <c:numCache>
                <c:formatCode>General</c:formatCode>
                <c:ptCount val="6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B0D-B445-B894-597C58E8D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Blad1!$A$30</c:f>
              <c:strCache>
                <c:ptCount val="1"/>
                <c:pt idx="0">
                  <c:v>Stockholm (SWE)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4BB-6941-83EC-CD2B179C100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4BB-6941-83EC-CD2B179C1004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4BB-6941-83EC-CD2B179C1004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4BB-6941-83EC-CD2B179C100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4BB-6941-83EC-CD2B179C100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4BB-6941-83EC-CD2B179C1004}"/>
              </c:ext>
            </c:extLst>
          </c:dPt>
          <c:cat>
            <c:strRef>
              <c:f>Blad1!$B$29:$G$29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Selective Reduction</c:v>
                </c:pt>
                <c:pt idx="5">
                  <c:v>TOP</c:v>
                </c:pt>
              </c:strCache>
            </c:strRef>
          </c:cat>
          <c:val>
            <c:numRef>
              <c:f>Blad1!$B$30:$G$30</c:f>
              <c:numCache>
                <c:formatCode>General</c:formatCode>
                <c:ptCount val="6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4BB-6941-83EC-CD2B179C10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Birmingham (GBR)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Blad1!$A$39</c:f>
              <c:strCache>
                <c:ptCount val="1"/>
                <c:pt idx="0">
                  <c:v>Birmingham (UK)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74-6C4D-959F-E2D70197291D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74-6C4D-959F-E2D70197291D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74-6C4D-959F-E2D70197291D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274-6C4D-959F-E2D70197291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274-6C4D-959F-E2D70197291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274-6C4D-959F-E2D70197291D}"/>
              </c:ext>
            </c:extLst>
          </c:dPt>
          <c:cat>
            <c:strRef>
              <c:f>Blad1!$B$38:$G$38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Blad1!$B$39:$G$39</c:f>
              <c:numCache>
                <c:formatCode>General</c:formatCode>
                <c:ptCount val="6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274-6C4D-959F-E2D7019729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Leuven (BEL)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Blad1!$A$21</c:f>
              <c:strCache>
                <c:ptCount val="1"/>
                <c:pt idx="0">
                  <c:v>Leuven (BE)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9C4-814E-8E81-77A61F605596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9C4-814E-8E81-77A61F605596}"/>
              </c:ext>
            </c:extLst>
          </c:dPt>
          <c:dPt>
            <c:idx val="2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9C4-814E-8E81-77A61F605596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9C4-814E-8E81-77A61F605596}"/>
              </c:ext>
            </c:extLst>
          </c:dPt>
          <c:dPt>
            <c:idx val="4"/>
            <c:bubble3D val="0"/>
            <c:spPr>
              <a:solidFill>
                <a:srgbClr val="921C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9C4-814E-8E81-77A61F60559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9C4-814E-8E81-77A61F605596}"/>
              </c:ext>
            </c:extLst>
          </c:dPt>
          <c:cat>
            <c:strRef>
              <c:f>Blad1!$B$20:$G$20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Selective Reduction</c:v>
                </c:pt>
                <c:pt idx="5">
                  <c:v>TOP</c:v>
                </c:pt>
              </c:strCache>
            </c:strRef>
          </c:cat>
          <c:val>
            <c:numRef>
              <c:f>Blad1!$B$21:$G$21</c:f>
              <c:numCache>
                <c:formatCode>General</c:formatCode>
                <c:ptCount val="6"/>
                <c:pt idx="0">
                  <c:v>15</c:v>
                </c:pt>
                <c:pt idx="1">
                  <c:v>1</c:v>
                </c:pt>
                <c:pt idx="2">
                  <c:v>18</c:v>
                </c:pt>
                <c:pt idx="3">
                  <c:v>8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9C4-814E-8E81-77A61F6055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London (GBR)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Blad1!$A$24</c:f>
              <c:strCache>
                <c:ptCount val="1"/>
                <c:pt idx="0">
                  <c:v>London (UK)</c:v>
                </c:pt>
              </c:strCache>
            </c:strRef>
          </c:tx>
          <c:spPr>
            <a:solidFill>
              <a:srgbClr val="FE3092"/>
            </a:solidFill>
          </c:spPr>
          <c:dPt>
            <c:idx val="0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24-ED40-84B4-E044DCC10604}"/>
              </c:ext>
            </c:extLst>
          </c:dPt>
          <c:dPt>
            <c:idx val="1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24-ED40-84B4-E044DCC10604}"/>
              </c:ext>
            </c:extLst>
          </c:dPt>
          <c:dPt>
            <c:idx val="2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824-ED40-84B4-E044DCC10604}"/>
              </c:ext>
            </c:extLst>
          </c:dPt>
          <c:dPt>
            <c:idx val="3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824-ED40-84B4-E044DCC10604}"/>
              </c:ext>
            </c:extLst>
          </c:dPt>
          <c:dPt>
            <c:idx val="4"/>
            <c:bubble3D val="0"/>
            <c:spPr>
              <a:solidFill>
                <a:srgbClr val="921C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824-ED40-84B4-E044DCC10604}"/>
              </c:ext>
            </c:extLst>
          </c:dPt>
          <c:dPt>
            <c:idx val="5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824-ED40-84B4-E044DCC10604}"/>
              </c:ext>
            </c:extLst>
          </c:dPt>
          <c:cat>
            <c:strRef>
              <c:f>Blad1!$B$23:$G$23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Selective Reduction</c:v>
                </c:pt>
                <c:pt idx="5">
                  <c:v>TOP</c:v>
                </c:pt>
              </c:strCache>
            </c:strRef>
          </c:cat>
          <c:val>
            <c:numRef>
              <c:f>Blad1!$B$24:$G$24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824-ED40-84B4-E044DCC106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Blad1!$A$33</c:f>
              <c:strCache>
                <c:ptCount val="1"/>
                <c:pt idx="0">
                  <c:v>Barcelona (ESP)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2CB-324D-B1EE-792B08EC50D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2CB-324D-B1EE-792B08EC50D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2CB-324D-B1EE-792B08EC50D0}"/>
              </c:ext>
            </c:extLst>
          </c:dPt>
          <c:dPt>
            <c:idx val="3"/>
            <c:bubble3D val="0"/>
            <c:spPr>
              <a:solidFill>
                <a:srgbClr val="F8B3D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2CB-324D-B1EE-792B08EC50D0}"/>
              </c:ext>
            </c:extLst>
          </c:dPt>
          <c:dPt>
            <c:idx val="4"/>
            <c:bubble3D val="0"/>
            <c:spPr>
              <a:solidFill>
                <a:srgbClr val="FE309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2CB-324D-B1EE-792B08EC50D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2CB-324D-B1EE-792B08EC50D0}"/>
              </c:ext>
            </c:extLst>
          </c:dPt>
          <c:cat>
            <c:strRef>
              <c:f>Blad1!$B$32:$G$32</c:f>
              <c:strCache>
                <c:ptCount val="6"/>
                <c:pt idx="0">
                  <c:v>expectant</c:v>
                </c:pt>
                <c:pt idx="1">
                  <c:v>immediate delivery</c:v>
                </c:pt>
                <c:pt idx="2">
                  <c:v>IUT PET</c:v>
                </c:pt>
                <c:pt idx="3">
                  <c:v>Laser </c:v>
                </c:pt>
                <c:pt idx="4">
                  <c:v>Selectieve Reductie</c:v>
                </c:pt>
                <c:pt idx="5">
                  <c:v>TOP</c:v>
                </c:pt>
              </c:strCache>
            </c:strRef>
          </c:cat>
          <c:val>
            <c:numRef>
              <c:f>Blad1!$B$33:$G$33</c:f>
              <c:numCache>
                <c:formatCode>General</c:formatCode>
                <c:ptCount val="6"/>
                <c:pt idx="0">
                  <c:v>2</c:v>
                </c:pt>
                <c:pt idx="1">
                  <c:v>10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2CB-324D-B1EE-792B08EC50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14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3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440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295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9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55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8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917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97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0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761B7-687D-E541-AD4C-1677205AAB4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A6754-53DC-FE4F-8B5C-4BFB9D90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28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18" Type="http://schemas.openxmlformats.org/officeDocument/2006/relationships/chart" Target="../charts/chart1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3B03DF3-8B73-41D0-82B6-B3075A69A4DA}"/>
              </a:ext>
            </a:extLst>
          </p:cNvPr>
          <p:cNvGrpSpPr/>
          <p:nvPr/>
        </p:nvGrpSpPr>
        <p:grpSpPr>
          <a:xfrm>
            <a:off x="55048" y="300424"/>
            <a:ext cx="6964951" cy="9605576"/>
            <a:chOff x="55048" y="300424"/>
            <a:chExt cx="6964951" cy="9605576"/>
          </a:xfrm>
        </p:grpSpPr>
        <p:graphicFrame>
          <p:nvGraphicFramePr>
            <p:cNvPr id="21" name="Grafiek 20">
              <a:extLst>
                <a:ext uri="{FF2B5EF4-FFF2-40B4-BE49-F238E27FC236}">
                  <a16:creationId xmlns:a16="http://schemas.microsoft.com/office/drawing/2014/main" id="{247B4475-F542-A548-906D-B3708E54E15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65391017"/>
                </p:ext>
              </p:extLst>
            </p:nvPr>
          </p:nvGraphicFramePr>
          <p:xfrm>
            <a:off x="94382" y="8106000"/>
            <a:ext cx="1800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2E6B038-71B6-41A8-8811-738B9E9ABD56}"/>
                </a:ext>
              </a:extLst>
            </p:cNvPr>
            <p:cNvGrpSpPr/>
            <p:nvPr/>
          </p:nvGrpSpPr>
          <p:grpSpPr>
            <a:xfrm>
              <a:off x="55048" y="300424"/>
              <a:ext cx="6964951" cy="9476771"/>
              <a:chOff x="55048" y="300424"/>
              <a:chExt cx="6964951" cy="9476771"/>
            </a:xfrm>
          </p:grpSpPr>
          <p:graphicFrame>
            <p:nvGraphicFramePr>
              <p:cNvPr id="4" name="Grafiek 3">
                <a:extLst>
                  <a:ext uri="{FF2B5EF4-FFF2-40B4-BE49-F238E27FC236}">
                    <a16:creationId xmlns:a16="http://schemas.microsoft.com/office/drawing/2014/main" id="{E27EC387-3B07-B646-8466-E1319EFAA5F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681744564"/>
                  </p:ext>
                </p:extLst>
              </p:nvPr>
            </p:nvGraphicFramePr>
            <p:xfrm>
              <a:off x="55048" y="4278565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6" name="Grafiek 5">
                <a:extLst>
                  <a:ext uri="{FF2B5EF4-FFF2-40B4-BE49-F238E27FC236}">
                    <a16:creationId xmlns:a16="http://schemas.microsoft.com/office/drawing/2014/main" id="{3D7E6196-FB9E-7B43-AA65-EC689394391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4814889"/>
                  </p:ext>
                </p:extLst>
              </p:nvPr>
            </p:nvGraphicFramePr>
            <p:xfrm>
              <a:off x="1638001" y="4278565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7" name="Grafiek 6">
                <a:extLst>
                  <a:ext uri="{FF2B5EF4-FFF2-40B4-BE49-F238E27FC236}">
                    <a16:creationId xmlns:a16="http://schemas.microsoft.com/office/drawing/2014/main" id="{C0005416-576F-D443-8670-02369F89942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73208873"/>
                  </p:ext>
                </p:extLst>
              </p:nvPr>
            </p:nvGraphicFramePr>
            <p:xfrm>
              <a:off x="3420000" y="4278565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8" name="Grafiek 7">
                <a:extLst>
                  <a:ext uri="{FF2B5EF4-FFF2-40B4-BE49-F238E27FC236}">
                    <a16:creationId xmlns:a16="http://schemas.microsoft.com/office/drawing/2014/main" id="{AE9A3FD4-180A-3D47-8E83-6C9060C1FED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60452382"/>
                  </p:ext>
                </p:extLst>
              </p:nvPr>
            </p:nvGraphicFramePr>
            <p:xfrm>
              <a:off x="5219999" y="4278565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9" name="Grafiek 8">
                <a:extLst>
                  <a:ext uri="{FF2B5EF4-FFF2-40B4-BE49-F238E27FC236}">
                    <a16:creationId xmlns:a16="http://schemas.microsoft.com/office/drawing/2014/main" id="{BE9CF095-8174-E14E-8019-0B5D5ACEB2E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622084500"/>
                  </p:ext>
                </p:extLst>
              </p:nvPr>
            </p:nvGraphicFramePr>
            <p:xfrm>
              <a:off x="55048" y="2301143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10" name="Grafiek 9">
                <a:extLst>
                  <a:ext uri="{FF2B5EF4-FFF2-40B4-BE49-F238E27FC236}">
                    <a16:creationId xmlns:a16="http://schemas.microsoft.com/office/drawing/2014/main" id="{E8C50811-DE6B-CA43-A5FD-5C20FE3536B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62468821"/>
                  </p:ext>
                </p:extLst>
              </p:nvPr>
            </p:nvGraphicFramePr>
            <p:xfrm>
              <a:off x="5219998" y="6062246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11" name="Grafiek 10">
                <a:extLst>
                  <a:ext uri="{FF2B5EF4-FFF2-40B4-BE49-F238E27FC236}">
                    <a16:creationId xmlns:a16="http://schemas.microsoft.com/office/drawing/2014/main" id="{84CB1D8B-7FC2-C549-BE2A-A90B57B229E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51824180"/>
                  </p:ext>
                </p:extLst>
              </p:nvPr>
            </p:nvGraphicFramePr>
            <p:xfrm>
              <a:off x="55048" y="318786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graphicFrame>
            <p:nvGraphicFramePr>
              <p:cNvPr id="12" name="Grafiek 11">
                <a:extLst>
                  <a:ext uri="{FF2B5EF4-FFF2-40B4-BE49-F238E27FC236}">
                    <a16:creationId xmlns:a16="http://schemas.microsoft.com/office/drawing/2014/main" id="{6EAD2EDA-7583-994B-B3DC-B09DA4C2C26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112849016"/>
                  </p:ext>
                </p:extLst>
              </p:nvPr>
            </p:nvGraphicFramePr>
            <p:xfrm>
              <a:off x="3439153" y="2301143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graphicFrame>
            <p:nvGraphicFramePr>
              <p:cNvPr id="13" name="Grafiek 12">
                <a:extLst>
                  <a:ext uri="{FF2B5EF4-FFF2-40B4-BE49-F238E27FC236}">
                    <a16:creationId xmlns:a16="http://schemas.microsoft.com/office/drawing/2014/main" id="{73779B09-E338-6146-B58E-9765AE4CBB86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65051152"/>
                  </p:ext>
                </p:extLst>
              </p:nvPr>
            </p:nvGraphicFramePr>
            <p:xfrm>
              <a:off x="3495198" y="6062246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  <p:graphicFrame>
            <p:nvGraphicFramePr>
              <p:cNvPr id="14" name="Grafiek 13">
                <a:extLst>
                  <a:ext uri="{FF2B5EF4-FFF2-40B4-BE49-F238E27FC236}">
                    <a16:creationId xmlns:a16="http://schemas.microsoft.com/office/drawing/2014/main" id="{C159ED3D-1DC3-5D4A-A1B4-B45E59EA691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70867970"/>
                  </p:ext>
                </p:extLst>
              </p:nvPr>
            </p:nvGraphicFramePr>
            <p:xfrm>
              <a:off x="94382" y="6062246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graphicFrame>
            <p:nvGraphicFramePr>
              <p:cNvPr id="15" name="Grafiek 14">
                <a:extLst>
                  <a:ext uri="{FF2B5EF4-FFF2-40B4-BE49-F238E27FC236}">
                    <a16:creationId xmlns:a16="http://schemas.microsoft.com/office/drawing/2014/main" id="{1E109A3D-4EE2-AF47-9099-2C0B57DFF82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74585177"/>
                  </p:ext>
                </p:extLst>
              </p:nvPr>
            </p:nvGraphicFramePr>
            <p:xfrm>
              <a:off x="5115499" y="2301143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  <p:graphicFrame>
            <p:nvGraphicFramePr>
              <p:cNvPr id="16" name="Grafiek 15">
                <a:extLst>
                  <a:ext uri="{FF2B5EF4-FFF2-40B4-BE49-F238E27FC236}">
                    <a16:creationId xmlns:a16="http://schemas.microsoft.com/office/drawing/2014/main" id="{269F2A54-0EC9-9348-A4FF-2CBEC645FDB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54059242"/>
                  </p:ext>
                </p:extLst>
              </p:nvPr>
            </p:nvGraphicFramePr>
            <p:xfrm>
              <a:off x="5139133" y="318786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graphicFrame>
            <p:nvGraphicFramePr>
              <p:cNvPr id="17" name="Grafiek 16">
                <a:extLst>
                  <a:ext uri="{FF2B5EF4-FFF2-40B4-BE49-F238E27FC236}">
                    <a16:creationId xmlns:a16="http://schemas.microsoft.com/office/drawing/2014/main" id="{1868DB98-5B02-F64E-9927-E77C369123B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70072625"/>
                  </p:ext>
                </p:extLst>
              </p:nvPr>
            </p:nvGraphicFramePr>
            <p:xfrm>
              <a:off x="1728800" y="300424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5"/>
              </a:graphicData>
            </a:graphic>
          </p:graphicFrame>
          <p:graphicFrame>
            <p:nvGraphicFramePr>
              <p:cNvPr id="18" name="Grafiek 17">
                <a:extLst>
                  <a:ext uri="{FF2B5EF4-FFF2-40B4-BE49-F238E27FC236}">
                    <a16:creationId xmlns:a16="http://schemas.microsoft.com/office/drawing/2014/main" id="{A44773E9-A466-B542-A57E-6F67949D42B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60172757"/>
                  </p:ext>
                </p:extLst>
              </p:nvPr>
            </p:nvGraphicFramePr>
            <p:xfrm>
              <a:off x="1728800" y="2301143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6"/>
              </a:graphicData>
            </a:graphic>
          </p:graphicFrame>
          <p:graphicFrame>
            <p:nvGraphicFramePr>
              <p:cNvPr id="19" name="Grafiek 18">
                <a:extLst>
                  <a:ext uri="{FF2B5EF4-FFF2-40B4-BE49-F238E27FC236}">
                    <a16:creationId xmlns:a16="http://schemas.microsoft.com/office/drawing/2014/main" id="{8E87CD25-30D0-7241-91E2-35BA77A708D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02771864"/>
                  </p:ext>
                </p:extLst>
              </p:nvPr>
            </p:nvGraphicFramePr>
            <p:xfrm>
              <a:off x="1695198" y="6062246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7"/>
              </a:graphicData>
            </a:graphic>
          </p:graphicFrame>
          <p:graphicFrame>
            <p:nvGraphicFramePr>
              <p:cNvPr id="20" name="Grafiek 19">
                <a:extLst>
                  <a:ext uri="{FF2B5EF4-FFF2-40B4-BE49-F238E27FC236}">
                    <a16:creationId xmlns:a16="http://schemas.microsoft.com/office/drawing/2014/main" id="{1C9E7ECD-1723-A343-8265-81BC88AD3BF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57709425"/>
                  </p:ext>
                </p:extLst>
              </p:nvPr>
            </p:nvGraphicFramePr>
            <p:xfrm>
              <a:off x="3433966" y="300424"/>
              <a:ext cx="180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8"/>
              </a:graphicData>
            </a:graphic>
          </p:graphicFrame>
          <p:grpSp>
            <p:nvGrpSpPr>
              <p:cNvPr id="2" name="Groep 1">
                <a:extLst>
                  <a:ext uri="{FF2B5EF4-FFF2-40B4-BE49-F238E27FC236}">
                    <a16:creationId xmlns:a16="http://schemas.microsoft.com/office/drawing/2014/main" id="{AD1AD5F7-CA7D-7E40-AB96-F95C8D14DAE2}"/>
                  </a:ext>
                </a:extLst>
              </p:cNvPr>
              <p:cNvGrpSpPr/>
              <p:nvPr/>
            </p:nvGrpSpPr>
            <p:grpSpPr>
              <a:xfrm>
                <a:off x="1952680" y="7977195"/>
                <a:ext cx="4734640" cy="1800000"/>
                <a:chOff x="2084354" y="7883677"/>
                <a:chExt cx="4734640" cy="1800000"/>
              </a:xfrm>
            </p:grpSpPr>
            <p:sp>
              <p:nvSpPr>
                <p:cNvPr id="23" name="Rechthoek 22">
                  <a:extLst>
                    <a:ext uri="{FF2B5EF4-FFF2-40B4-BE49-F238E27FC236}">
                      <a16:creationId xmlns:a16="http://schemas.microsoft.com/office/drawing/2014/main" id="{3A49D48E-3E94-E546-9137-48B57C7D9041}"/>
                    </a:ext>
                  </a:extLst>
                </p:cNvPr>
                <p:cNvSpPr/>
                <p:nvPr/>
              </p:nvSpPr>
              <p:spPr>
                <a:xfrm>
                  <a:off x="2084354" y="7883677"/>
                  <a:ext cx="4679264" cy="1800000"/>
                </a:xfrm>
                <a:prstGeom prst="rect">
                  <a:avLst/>
                </a:prstGeom>
                <a:solidFill>
                  <a:srgbClr val="F8F7F9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Tekstvak 23">
                  <a:extLst>
                    <a:ext uri="{FF2B5EF4-FFF2-40B4-BE49-F238E27FC236}">
                      <a16:creationId xmlns:a16="http://schemas.microsoft.com/office/drawing/2014/main" id="{45071404-4E66-8244-AB9C-087E59001E9E}"/>
                    </a:ext>
                  </a:extLst>
                </p:cNvPr>
                <p:cNvSpPr txBox="1"/>
                <p:nvPr/>
              </p:nvSpPr>
              <p:spPr>
                <a:xfrm>
                  <a:off x="2523932" y="8384225"/>
                  <a:ext cx="192014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Expectant management</a:t>
                  </a:r>
                </a:p>
              </p:txBody>
            </p:sp>
            <p:sp>
              <p:nvSpPr>
                <p:cNvPr id="25" name="Tekstvak 24">
                  <a:extLst>
                    <a:ext uri="{FF2B5EF4-FFF2-40B4-BE49-F238E27FC236}">
                      <a16:creationId xmlns:a16="http://schemas.microsoft.com/office/drawing/2014/main" id="{963B8CA7-85FE-0F42-A179-CFF18CA85F4A}"/>
                    </a:ext>
                  </a:extLst>
                </p:cNvPr>
                <p:cNvSpPr txBox="1"/>
                <p:nvPr/>
              </p:nvSpPr>
              <p:spPr>
                <a:xfrm>
                  <a:off x="2557025" y="8751052"/>
                  <a:ext cx="203866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Delivery</a:t>
                  </a:r>
                </a:p>
              </p:txBody>
            </p:sp>
            <p:sp>
              <p:nvSpPr>
                <p:cNvPr id="26" name="Tekstvak 25">
                  <a:extLst>
                    <a:ext uri="{FF2B5EF4-FFF2-40B4-BE49-F238E27FC236}">
                      <a16:creationId xmlns:a16="http://schemas.microsoft.com/office/drawing/2014/main" id="{EE0D3DF4-2D3A-6C4F-9E92-1529A07975D1}"/>
                    </a:ext>
                  </a:extLst>
                </p:cNvPr>
                <p:cNvSpPr txBox="1"/>
                <p:nvPr/>
              </p:nvSpPr>
              <p:spPr>
                <a:xfrm>
                  <a:off x="2557025" y="9059685"/>
                  <a:ext cx="101983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IUT (</a:t>
                  </a:r>
                  <a:r>
                    <a:rPr lang="nl-NL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±</a:t>
                  </a:r>
                  <a:r>
                    <a:rPr lang="nl-NL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 </a:t>
                  </a:r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PET)</a:t>
                  </a:r>
                </a:p>
              </p:txBody>
            </p:sp>
            <p:sp>
              <p:nvSpPr>
                <p:cNvPr id="27" name="Tekstvak 26">
                  <a:extLst>
                    <a:ext uri="{FF2B5EF4-FFF2-40B4-BE49-F238E27FC236}">
                      <a16:creationId xmlns:a16="http://schemas.microsoft.com/office/drawing/2014/main" id="{2E2C78FD-25A3-F441-A221-5A5536342A74}"/>
                    </a:ext>
                  </a:extLst>
                </p:cNvPr>
                <p:cNvSpPr txBox="1"/>
                <p:nvPr/>
              </p:nvSpPr>
              <p:spPr>
                <a:xfrm>
                  <a:off x="4783276" y="8400615"/>
                  <a:ext cx="115307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Laser surgery</a:t>
                  </a:r>
                </a:p>
              </p:txBody>
            </p:sp>
            <p:sp>
              <p:nvSpPr>
                <p:cNvPr id="28" name="Tekstvak 27">
                  <a:extLst>
                    <a:ext uri="{FF2B5EF4-FFF2-40B4-BE49-F238E27FC236}">
                      <a16:creationId xmlns:a16="http://schemas.microsoft.com/office/drawing/2014/main" id="{5DBFA602-9CD9-D04C-B202-AD3F67BE7AAC}"/>
                    </a:ext>
                  </a:extLst>
                </p:cNvPr>
                <p:cNvSpPr txBox="1"/>
                <p:nvPr/>
              </p:nvSpPr>
              <p:spPr>
                <a:xfrm>
                  <a:off x="4783276" y="8722865"/>
                  <a:ext cx="141820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Selective feticide</a:t>
                  </a:r>
                </a:p>
              </p:txBody>
            </p:sp>
            <p:sp>
              <p:nvSpPr>
                <p:cNvPr id="29" name="Tekstvak 28">
                  <a:extLst>
                    <a:ext uri="{FF2B5EF4-FFF2-40B4-BE49-F238E27FC236}">
                      <a16:creationId xmlns:a16="http://schemas.microsoft.com/office/drawing/2014/main" id="{A140454D-6A6C-034A-8C63-B8148D4D2648}"/>
                    </a:ext>
                  </a:extLst>
                </p:cNvPr>
                <p:cNvSpPr txBox="1"/>
                <p:nvPr/>
              </p:nvSpPr>
              <p:spPr>
                <a:xfrm>
                  <a:off x="4762790" y="9090462"/>
                  <a:ext cx="20562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Termination of pregnancy</a:t>
                  </a:r>
                </a:p>
              </p:txBody>
            </p:sp>
            <p:sp>
              <p:nvSpPr>
                <p:cNvPr id="30" name="Afgeronde rechthoek 29">
                  <a:extLst>
                    <a:ext uri="{FF2B5EF4-FFF2-40B4-BE49-F238E27FC236}">
                      <a16:creationId xmlns:a16="http://schemas.microsoft.com/office/drawing/2014/main" id="{918C42C1-BDAA-704A-8B95-31E002285525}"/>
                    </a:ext>
                  </a:extLst>
                </p:cNvPr>
                <p:cNvSpPr/>
                <p:nvPr/>
              </p:nvSpPr>
              <p:spPr>
                <a:xfrm>
                  <a:off x="2346494" y="8487502"/>
                  <a:ext cx="148615" cy="114269"/>
                </a:xfrm>
                <a:prstGeom prst="roundRect">
                  <a:avLst/>
                </a:prstGeom>
                <a:solidFill>
                  <a:srgbClr val="B6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31" name="Afgeronde rechthoek 30">
                  <a:extLst>
                    <a:ext uri="{FF2B5EF4-FFF2-40B4-BE49-F238E27FC236}">
                      <a16:creationId xmlns:a16="http://schemas.microsoft.com/office/drawing/2014/main" id="{C404834A-1EAB-D249-A6A9-50A09F7C0B3D}"/>
                    </a:ext>
                  </a:extLst>
                </p:cNvPr>
                <p:cNvSpPr/>
                <p:nvPr/>
              </p:nvSpPr>
              <p:spPr>
                <a:xfrm>
                  <a:off x="2339252" y="8860592"/>
                  <a:ext cx="148615" cy="114269"/>
                </a:xfrm>
                <a:prstGeom prst="round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32" name="Afgeronde rechthoek 31">
                  <a:extLst>
                    <a:ext uri="{FF2B5EF4-FFF2-40B4-BE49-F238E27FC236}">
                      <a16:creationId xmlns:a16="http://schemas.microsoft.com/office/drawing/2014/main" id="{12348696-48BB-7C4C-8351-7AE17DEF3A72}"/>
                    </a:ext>
                  </a:extLst>
                </p:cNvPr>
                <p:cNvSpPr/>
                <p:nvPr/>
              </p:nvSpPr>
              <p:spPr>
                <a:xfrm>
                  <a:off x="2339252" y="9211624"/>
                  <a:ext cx="148615" cy="114269"/>
                </a:xfrm>
                <a:prstGeom prst="roundRect">
                  <a:avLst/>
                </a:prstGeom>
                <a:solidFill>
                  <a:srgbClr val="F7B4D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33" name="Afgeronde rechthoek 32">
                  <a:extLst>
                    <a:ext uri="{FF2B5EF4-FFF2-40B4-BE49-F238E27FC236}">
                      <a16:creationId xmlns:a16="http://schemas.microsoft.com/office/drawing/2014/main" id="{6EE0D32F-ED05-8D47-A3BA-C190523040B9}"/>
                    </a:ext>
                  </a:extLst>
                </p:cNvPr>
                <p:cNvSpPr/>
                <p:nvPr/>
              </p:nvSpPr>
              <p:spPr>
                <a:xfrm>
                  <a:off x="4564321" y="8504717"/>
                  <a:ext cx="148615" cy="114269"/>
                </a:xfrm>
                <a:prstGeom prst="roundRect">
                  <a:avLst/>
                </a:prstGeom>
                <a:solidFill>
                  <a:srgbClr val="FE30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34" name="Afgeronde rechthoek 33">
                  <a:extLst>
                    <a:ext uri="{FF2B5EF4-FFF2-40B4-BE49-F238E27FC236}">
                      <a16:creationId xmlns:a16="http://schemas.microsoft.com/office/drawing/2014/main" id="{5CBF4A31-116A-B249-91D2-E8F10D4CD4D6}"/>
                    </a:ext>
                  </a:extLst>
                </p:cNvPr>
                <p:cNvSpPr/>
                <p:nvPr/>
              </p:nvSpPr>
              <p:spPr>
                <a:xfrm>
                  <a:off x="4558799" y="8810873"/>
                  <a:ext cx="148615" cy="114269"/>
                </a:xfrm>
                <a:prstGeom prst="roundRect">
                  <a:avLst/>
                </a:prstGeom>
                <a:solidFill>
                  <a:srgbClr val="921D5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35" name="Afgeronde rechthoek 34">
                  <a:extLst>
                    <a:ext uri="{FF2B5EF4-FFF2-40B4-BE49-F238E27FC236}">
                      <a16:creationId xmlns:a16="http://schemas.microsoft.com/office/drawing/2014/main" id="{F73EF071-8198-CC42-AE8E-9081E587D7C1}"/>
                    </a:ext>
                  </a:extLst>
                </p:cNvPr>
                <p:cNvSpPr/>
                <p:nvPr/>
              </p:nvSpPr>
              <p:spPr>
                <a:xfrm>
                  <a:off x="4564321" y="9204497"/>
                  <a:ext cx="148615" cy="114269"/>
                </a:xfrm>
                <a:prstGeom prst="round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36" name="Tekstvak 35">
                  <a:extLst>
                    <a:ext uri="{FF2B5EF4-FFF2-40B4-BE49-F238E27FC236}">
                      <a16:creationId xmlns:a16="http://schemas.microsoft.com/office/drawing/2014/main" id="{DFB46D16-148D-0D4B-A4A0-7DF766B9F11B}"/>
                    </a:ext>
                  </a:extLst>
                </p:cNvPr>
                <p:cNvSpPr txBox="1"/>
                <p:nvPr/>
              </p:nvSpPr>
              <p:spPr>
                <a:xfrm>
                  <a:off x="2249936" y="8028135"/>
                  <a:ext cx="253845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/>
                    <a:t>ANTENATAL MANAGEMENT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828865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24215</TotalTime>
  <Words>86</Words>
  <Application>Microsoft Office PowerPoint</Application>
  <PresentationFormat>A4 Paper (210x297 mm)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Lisanne Tollenaar</dc:creator>
  <cp:lastModifiedBy>Hana Shiref</cp:lastModifiedBy>
  <cp:revision>20</cp:revision>
  <dcterms:created xsi:type="dcterms:W3CDTF">2019-08-19T19:38:48Z</dcterms:created>
  <dcterms:modified xsi:type="dcterms:W3CDTF">2020-03-20T10:46:38Z</dcterms:modified>
</cp:coreProperties>
</file>