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3" r:id="rId3"/>
    <p:sldId id="265" r:id="rId4"/>
  </p:sldIdLst>
  <p:sldSz cx="10972800" cy="10972800"/>
  <p:notesSz cx="6858000" cy="9144000"/>
  <p:defaultTextStyle>
    <a:defPPr>
      <a:defRPr lang="en-US"/>
    </a:defPPr>
    <a:lvl1pPr marL="0" algn="l" defTabSz="1254008" rtl="0" eaLnBrk="1" latinLnBrk="0" hangingPunct="1">
      <a:defRPr sz="2469" kern="1200">
        <a:solidFill>
          <a:schemeClr val="tx1"/>
        </a:solidFill>
        <a:latin typeface="+mn-lt"/>
        <a:ea typeface="+mn-ea"/>
        <a:cs typeface="+mn-cs"/>
      </a:defRPr>
    </a:lvl1pPr>
    <a:lvl2pPr marL="627004" algn="l" defTabSz="1254008" rtl="0" eaLnBrk="1" latinLnBrk="0" hangingPunct="1">
      <a:defRPr sz="2469" kern="1200">
        <a:solidFill>
          <a:schemeClr val="tx1"/>
        </a:solidFill>
        <a:latin typeface="+mn-lt"/>
        <a:ea typeface="+mn-ea"/>
        <a:cs typeface="+mn-cs"/>
      </a:defRPr>
    </a:lvl2pPr>
    <a:lvl3pPr marL="1254008" algn="l" defTabSz="1254008" rtl="0" eaLnBrk="1" latinLnBrk="0" hangingPunct="1">
      <a:defRPr sz="2469" kern="1200">
        <a:solidFill>
          <a:schemeClr val="tx1"/>
        </a:solidFill>
        <a:latin typeface="+mn-lt"/>
        <a:ea typeface="+mn-ea"/>
        <a:cs typeface="+mn-cs"/>
      </a:defRPr>
    </a:lvl3pPr>
    <a:lvl4pPr marL="1881012" algn="l" defTabSz="1254008" rtl="0" eaLnBrk="1" latinLnBrk="0" hangingPunct="1">
      <a:defRPr sz="2469" kern="1200">
        <a:solidFill>
          <a:schemeClr val="tx1"/>
        </a:solidFill>
        <a:latin typeface="+mn-lt"/>
        <a:ea typeface="+mn-ea"/>
        <a:cs typeface="+mn-cs"/>
      </a:defRPr>
    </a:lvl4pPr>
    <a:lvl5pPr marL="2508016" algn="l" defTabSz="1254008" rtl="0" eaLnBrk="1" latinLnBrk="0" hangingPunct="1">
      <a:defRPr sz="2469" kern="1200">
        <a:solidFill>
          <a:schemeClr val="tx1"/>
        </a:solidFill>
        <a:latin typeface="+mn-lt"/>
        <a:ea typeface="+mn-ea"/>
        <a:cs typeface="+mn-cs"/>
      </a:defRPr>
    </a:lvl5pPr>
    <a:lvl6pPr marL="3135020" algn="l" defTabSz="1254008" rtl="0" eaLnBrk="1" latinLnBrk="0" hangingPunct="1">
      <a:defRPr sz="2469" kern="1200">
        <a:solidFill>
          <a:schemeClr val="tx1"/>
        </a:solidFill>
        <a:latin typeface="+mn-lt"/>
        <a:ea typeface="+mn-ea"/>
        <a:cs typeface="+mn-cs"/>
      </a:defRPr>
    </a:lvl6pPr>
    <a:lvl7pPr marL="3762024" algn="l" defTabSz="1254008" rtl="0" eaLnBrk="1" latinLnBrk="0" hangingPunct="1">
      <a:defRPr sz="2469" kern="1200">
        <a:solidFill>
          <a:schemeClr val="tx1"/>
        </a:solidFill>
        <a:latin typeface="+mn-lt"/>
        <a:ea typeface="+mn-ea"/>
        <a:cs typeface="+mn-cs"/>
      </a:defRPr>
    </a:lvl7pPr>
    <a:lvl8pPr marL="4389029" algn="l" defTabSz="1254008" rtl="0" eaLnBrk="1" latinLnBrk="0" hangingPunct="1">
      <a:defRPr sz="2469" kern="1200">
        <a:solidFill>
          <a:schemeClr val="tx1"/>
        </a:solidFill>
        <a:latin typeface="+mn-lt"/>
        <a:ea typeface="+mn-ea"/>
        <a:cs typeface="+mn-cs"/>
      </a:defRPr>
    </a:lvl8pPr>
    <a:lvl9pPr marL="5016033" algn="l" defTabSz="1254008" rtl="0" eaLnBrk="1" latinLnBrk="0" hangingPunct="1">
      <a:defRPr sz="246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6208"/>
  </p:normalViewPr>
  <p:slideViewPr>
    <p:cSldViewPr snapToGrid="0">
      <p:cViewPr varScale="1">
        <p:scale>
          <a:sx n="68" d="100"/>
          <a:sy n="68" d="100"/>
        </p:scale>
        <p:origin x="19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795781"/>
            <a:ext cx="9326880" cy="382016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63261"/>
            <a:ext cx="8229600" cy="264921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41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93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84200"/>
            <a:ext cx="236601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84200"/>
            <a:ext cx="696087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350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31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735583"/>
            <a:ext cx="9464040" cy="456437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7343143"/>
            <a:ext cx="9464040" cy="24002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5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50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84202"/>
            <a:ext cx="946404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689861"/>
            <a:ext cx="4642008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008120"/>
            <a:ext cx="464200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689861"/>
            <a:ext cx="4664869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008120"/>
            <a:ext cx="466486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4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393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28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579882"/>
            <a:ext cx="5554980" cy="77978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45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579882"/>
            <a:ext cx="5554980" cy="77978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8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84202"/>
            <a:ext cx="94640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921000"/>
            <a:ext cx="94640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99B10-91CD-4E0A-8BAF-2722F5AD82C8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37CB1-6E83-48CD-856A-D2DF02766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1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ChangeArrowheads="1"/>
          </p:cNvSpPr>
          <p:nvPr/>
        </p:nvSpPr>
        <p:spPr bwMode="auto">
          <a:xfrm>
            <a:off x="-9528" y="610280"/>
            <a:ext cx="109823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Figure S1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49" name="Line 79"/>
          <p:cNvSpPr>
            <a:spLocks noChangeShapeType="1"/>
          </p:cNvSpPr>
          <p:nvPr/>
        </p:nvSpPr>
        <p:spPr bwMode="auto">
          <a:xfrm flipV="1">
            <a:off x="4294492" y="4097564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80"/>
          <p:cNvSpPr>
            <a:spLocks noChangeShapeType="1"/>
          </p:cNvSpPr>
          <p:nvPr/>
        </p:nvSpPr>
        <p:spPr bwMode="auto">
          <a:xfrm flipH="1">
            <a:off x="4256392" y="592636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Rectangle 81"/>
          <p:cNvSpPr>
            <a:spLocks noChangeArrowheads="1"/>
          </p:cNvSpPr>
          <p:nvPr/>
        </p:nvSpPr>
        <p:spPr bwMode="auto">
          <a:xfrm>
            <a:off x="4123042" y="5850164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en-US" altLang="en-US" sz="1800"/>
          </a:p>
        </p:txBody>
      </p:sp>
      <p:sp>
        <p:nvSpPr>
          <p:cNvPr id="52" name="Line 82"/>
          <p:cNvSpPr>
            <a:spLocks noChangeShapeType="1"/>
          </p:cNvSpPr>
          <p:nvPr/>
        </p:nvSpPr>
        <p:spPr bwMode="auto">
          <a:xfrm flipH="1">
            <a:off x="4256392" y="546916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83"/>
          <p:cNvSpPr>
            <a:spLocks noChangeArrowheads="1"/>
          </p:cNvSpPr>
          <p:nvPr/>
        </p:nvSpPr>
        <p:spPr bwMode="auto">
          <a:xfrm>
            <a:off x="4123042" y="5392964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endParaRPr lang="en-US" altLang="en-US" sz="1800"/>
          </a:p>
        </p:txBody>
      </p:sp>
      <p:sp>
        <p:nvSpPr>
          <p:cNvPr id="54" name="Line 84"/>
          <p:cNvSpPr>
            <a:spLocks noChangeShapeType="1"/>
          </p:cNvSpPr>
          <p:nvPr/>
        </p:nvSpPr>
        <p:spPr bwMode="auto">
          <a:xfrm flipH="1">
            <a:off x="4256392" y="501196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85"/>
          <p:cNvSpPr>
            <a:spLocks noChangeArrowheads="1"/>
          </p:cNvSpPr>
          <p:nvPr/>
        </p:nvSpPr>
        <p:spPr bwMode="auto">
          <a:xfrm>
            <a:off x="4123042" y="4935764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6</a:t>
            </a:r>
            <a:endParaRPr lang="en-US" altLang="en-US" sz="1800"/>
          </a:p>
        </p:txBody>
      </p:sp>
      <p:sp>
        <p:nvSpPr>
          <p:cNvPr id="56" name="Line 86"/>
          <p:cNvSpPr>
            <a:spLocks noChangeShapeType="1"/>
          </p:cNvSpPr>
          <p:nvPr/>
        </p:nvSpPr>
        <p:spPr bwMode="auto">
          <a:xfrm flipH="1">
            <a:off x="4256392" y="455476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87"/>
          <p:cNvSpPr>
            <a:spLocks noChangeArrowheads="1"/>
          </p:cNvSpPr>
          <p:nvPr/>
        </p:nvSpPr>
        <p:spPr bwMode="auto">
          <a:xfrm>
            <a:off x="4123042" y="4478564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9</a:t>
            </a:r>
            <a:endParaRPr lang="en-US" altLang="en-US" sz="1800"/>
          </a:p>
        </p:txBody>
      </p:sp>
      <p:sp>
        <p:nvSpPr>
          <p:cNvPr id="58" name="Line 88"/>
          <p:cNvSpPr>
            <a:spLocks noChangeShapeType="1"/>
          </p:cNvSpPr>
          <p:nvPr/>
        </p:nvSpPr>
        <p:spPr bwMode="auto">
          <a:xfrm flipH="1">
            <a:off x="4256392" y="409756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Rectangle 89"/>
          <p:cNvSpPr>
            <a:spLocks noChangeArrowheads="1"/>
          </p:cNvSpPr>
          <p:nvPr/>
        </p:nvSpPr>
        <p:spPr bwMode="auto">
          <a:xfrm>
            <a:off x="4037317" y="4021364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12</a:t>
            </a:r>
            <a:endParaRPr lang="en-US" altLang="en-US" sz="1800"/>
          </a:p>
        </p:txBody>
      </p:sp>
      <p:sp>
        <p:nvSpPr>
          <p:cNvPr id="60" name="Line 91"/>
          <p:cNvSpPr>
            <a:spLocks noChangeShapeType="1"/>
          </p:cNvSpPr>
          <p:nvPr/>
        </p:nvSpPr>
        <p:spPr bwMode="auto">
          <a:xfrm>
            <a:off x="4294492" y="5926364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95"/>
          <p:cNvSpPr>
            <a:spLocks noChangeShapeType="1"/>
          </p:cNvSpPr>
          <p:nvPr/>
        </p:nvSpPr>
        <p:spPr bwMode="auto">
          <a:xfrm>
            <a:off x="4485354" y="4516664"/>
            <a:ext cx="0" cy="190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96"/>
          <p:cNvSpPr>
            <a:spLocks noChangeShapeType="1"/>
          </p:cNvSpPr>
          <p:nvPr/>
        </p:nvSpPr>
        <p:spPr bwMode="auto">
          <a:xfrm>
            <a:off x="4466304" y="451666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Rectangle 97"/>
          <p:cNvSpPr>
            <a:spLocks noChangeArrowheads="1"/>
          </p:cNvSpPr>
          <p:nvPr/>
        </p:nvSpPr>
        <p:spPr bwMode="auto">
          <a:xfrm>
            <a:off x="4394418" y="4707164"/>
            <a:ext cx="173736" cy="122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4" name="Freeform 98"/>
          <p:cNvSpPr>
            <a:spLocks/>
          </p:cNvSpPr>
          <p:nvPr/>
        </p:nvSpPr>
        <p:spPr bwMode="auto">
          <a:xfrm>
            <a:off x="4394418" y="4707164"/>
            <a:ext cx="173736" cy="1219200"/>
          </a:xfrm>
          <a:custGeom>
            <a:avLst/>
            <a:gdLst>
              <a:gd name="T0" fmla="*/ 0 w 37"/>
              <a:gd name="T1" fmla="*/ 2147483646 h 128"/>
              <a:gd name="T2" fmla="*/ 0 w 37"/>
              <a:gd name="T3" fmla="*/ 0 h 128"/>
              <a:gd name="T4" fmla="*/ 2147483646 w 37"/>
              <a:gd name="T5" fmla="*/ 0 h 128"/>
              <a:gd name="T6" fmla="*/ 2147483646 w 37"/>
              <a:gd name="T7" fmla="*/ 2147483646 h 12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" h="128">
                <a:moveTo>
                  <a:pt x="0" y="128"/>
                </a:moveTo>
                <a:lnTo>
                  <a:pt x="0" y="0"/>
                </a:lnTo>
                <a:lnTo>
                  <a:pt x="37" y="0"/>
                </a:lnTo>
                <a:lnTo>
                  <a:pt x="37" y="128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" name="Line 99"/>
          <p:cNvSpPr>
            <a:spLocks noChangeShapeType="1"/>
          </p:cNvSpPr>
          <p:nvPr/>
        </p:nvSpPr>
        <p:spPr bwMode="auto">
          <a:xfrm>
            <a:off x="4747380" y="4926239"/>
            <a:ext cx="0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Line 100"/>
          <p:cNvSpPr>
            <a:spLocks noChangeShapeType="1"/>
          </p:cNvSpPr>
          <p:nvPr/>
        </p:nvSpPr>
        <p:spPr bwMode="auto">
          <a:xfrm>
            <a:off x="4728330" y="492623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Rectangle 101"/>
          <p:cNvSpPr>
            <a:spLocks noChangeArrowheads="1"/>
          </p:cNvSpPr>
          <p:nvPr/>
        </p:nvSpPr>
        <p:spPr bwMode="auto">
          <a:xfrm>
            <a:off x="4656444" y="4992914"/>
            <a:ext cx="173736" cy="942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8" name="Freeform 102"/>
          <p:cNvSpPr>
            <a:spLocks/>
          </p:cNvSpPr>
          <p:nvPr/>
        </p:nvSpPr>
        <p:spPr bwMode="auto">
          <a:xfrm>
            <a:off x="4656444" y="4992914"/>
            <a:ext cx="173736" cy="933450"/>
          </a:xfrm>
          <a:custGeom>
            <a:avLst/>
            <a:gdLst>
              <a:gd name="T0" fmla="*/ 0 w 37"/>
              <a:gd name="T1" fmla="*/ 2147483646 h 98"/>
              <a:gd name="T2" fmla="*/ 0 w 37"/>
              <a:gd name="T3" fmla="*/ 0 h 98"/>
              <a:gd name="T4" fmla="*/ 2147483646 w 37"/>
              <a:gd name="T5" fmla="*/ 0 h 98"/>
              <a:gd name="T6" fmla="*/ 2147483646 w 37"/>
              <a:gd name="T7" fmla="*/ 2147483646 h 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" h="98">
                <a:moveTo>
                  <a:pt x="0" y="98"/>
                </a:moveTo>
                <a:lnTo>
                  <a:pt x="0" y="0"/>
                </a:lnTo>
                <a:lnTo>
                  <a:pt x="37" y="0"/>
                </a:lnTo>
                <a:lnTo>
                  <a:pt x="37" y="98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Line 103"/>
          <p:cNvSpPr>
            <a:spLocks noChangeShapeType="1"/>
          </p:cNvSpPr>
          <p:nvPr/>
        </p:nvSpPr>
        <p:spPr bwMode="auto">
          <a:xfrm>
            <a:off x="5020908" y="5192939"/>
            <a:ext cx="0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Line 104"/>
          <p:cNvSpPr>
            <a:spLocks noChangeShapeType="1"/>
          </p:cNvSpPr>
          <p:nvPr/>
        </p:nvSpPr>
        <p:spPr bwMode="auto">
          <a:xfrm>
            <a:off x="5001858" y="519293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Rectangle 105"/>
          <p:cNvSpPr>
            <a:spLocks noChangeArrowheads="1"/>
          </p:cNvSpPr>
          <p:nvPr/>
        </p:nvSpPr>
        <p:spPr bwMode="auto">
          <a:xfrm>
            <a:off x="4929972" y="5259614"/>
            <a:ext cx="173736" cy="676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2" name="Freeform 106"/>
          <p:cNvSpPr>
            <a:spLocks/>
          </p:cNvSpPr>
          <p:nvPr/>
        </p:nvSpPr>
        <p:spPr bwMode="auto">
          <a:xfrm>
            <a:off x="4929972" y="5259614"/>
            <a:ext cx="173736" cy="666750"/>
          </a:xfrm>
          <a:custGeom>
            <a:avLst/>
            <a:gdLst>
              <a:gd name="T0" fmla="*/ 0 w 37"/>
              <a:gd name="T1" fmla="*/ 2147483646 h 70"/>
              <a:gd name="T2" fmla="*/ 0 w 37"/>
              <a:gd name="T3" fmla="*/ 0 h 70"/>
              <a:gd name="T4" fmla="*/ 2147483646 w 37"/>
              <a:gd name="T5" fmla="*/ 0 h 70"/>
              <a:gd name="T6" fmla="*/ 2147483646 w 37"/>
              <a:gd name="T7" fmla="*/ 2147483646 h 7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" h="70">
                <a:moveTo>
                  <a:pt x="0" y="70"/>
                </a:moveTo>
                <a:lnTo>
                  <a:pt x="0" y="0"/>
                </a:lnTo>
                <a:lnTo>
                  <a:pt x="37" y="0"/>
                </a:lnTo>
                <a:lnTo>
                  <a:pt x="37" y="7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Line 107"/>
          <p:cNvSpPr>
            <a:spLocks noChangeShapeType="1"/>
          </p:cNvSpPr>
          <p:nvPr/>
        </p:nvSpPr>
        <p:spPr bwMode="auto">
          <a:xfrm>
            <a:off x="4294492" y="5926364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4" name="Line 108"/>
          <p:cNvSpPr>
            <a:spLocks noChangeShapeType="1"/>
          </p:cNvSpPr>
          <p:nvPr/>
        </p:nvSpPr>
        <p:spPr bwMode="auto">
          <a:xfrm flipV="1">
            <a:off x="4294492" y="4097564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12"/>
          <p:cNvSpPr>
            <a:spLocks noChangeShapeType="1"/>
          </p:cNvSpPr>
          <p:nvPr/>
        </p:nvSpPr>
        <p:spPr bwMode="auto">
          <a:xfrm flipV="1">
            <a:off x="6464953" y="4093366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Line 113"/>
          <p:cNvSpPr>
            <a:spLocks noChangeShapeType="1"/>
          </p:cNvSpPr>
          <p:nvPr/>
        </p:nvSpPr>
        <p:spPr bwMode="auto">
          <a:xfrm flipH="1">
            <a:off x="6426853" y="59221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" name="Rectangle 114"/>
          <p:cNvSpPr>
            <a:spLocks noChangeArrowheads="1"/>
          </p:cNvSpPr>
          <p:nvPr/>
        </p:nvSpPr>
        <p:spPr bwMode="auto">
          <a:xfrm>
            <a:off x="6293503" y="584596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en-US" altLang="en-US" sz="1800"/>
          </a:p>
        </p:txBody>
      </p:sp>
      <p:sp>
        <p:nvSpPr>
          <p:cNvPr id="78" name="Line 115"/>
          <p:cNvSpPr>
            <a:spLocks noChangeShapeType="1"/>
          </p:cNvSpPr>
          <p:nvPr/>
        </p:nvSpPr>
        <p:spPr bwMode="auto">
          <a:xfrm flipH="1">
            <a:off x="6426853" y="54649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Rectangle 116"/>
          <p:cNvSpPr>
            <a:spLocks noChangeArrowheads="1"/>
          </p:cNvSpPr>
          <p:nvPr/>
        </p:nvSpPr>
        <p:spPr bwMode="auto">
          <a:xfrm>
            <a:off x="6293503" y="538876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endParaRPr lang="en-US" altLang="en-US" sz="1800"/>
          </a:p>
        </p:txBody>
      </p:sp>
      <p:sp>
        <p:nvSpPr>
          <p:cNvPr id="80" name="Line 117"/>
          <p:cNvSpPr>
            <a:spLocks noChangeShapeType="1"/>
          </p:cNvSpPr>
          <p:nvPr/>
        </p:nvSpPr>
        <p:spPr bwMode="auto">
          <a:xfrm flipH="1">
            <a:off x="6426853" y="50077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Rectangle 118"/>
          <p:cNvSpPr>
            <a:spLocks noChangeArrowheads="1"/>
          </p:cNvSpPr>
          <p:nvPr/>
        </p:nvSpPr>
        <p:spPr bwMode="auto">
          <a:xfrm>
            <a:off x="6293503" y="493156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6</a:t>
            </a:r>
            <a:endParaRPr lang="en-US" altLang="en-US" sz="1800"/>
          </a:p>
        </p:txBody>
      </p:sp>
      <p:sp>
        <p:nvSpPr>
          <p:cNvPr id="82" name="Line 119"/>
          <p:cNvSpPr>
            <a:spLocks noChangeShapeType="1"/>
          </p:cNvSpPr>
          <p:nvPr/>
        </p:nvSpPr>
        <p:spPr bwMode="auto">
          <a:xfrm flipH="1">
            <a:off x="6426853" y="45505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Rectangle 120"/>
          <p:cNvSpPr>
            <a:spLocks noChangeArrowheads="1"/>
          </p:cNvSpPr>
          <p:nvPr/>
        </p:nvSpPr>
        <p:spPr bwMode="auto">
          <a:xfrm>
            <a:off x="6293503" y="447436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9</a:t>
            </a:r>
            <a:endParaRPr lang="en-US" altLang="en-US" sz="1800"/>
          </a:p>
        </p:txBody>
      </p:sp>
      <p:sp>
        <p:nvSpPr>
          <p:cNvPr id="84" name="Line 121"/>
          <p:cNvSpPr>
            <a:spLocks noChangeShapeType="1"/>
          </p:cNvSpPr>
          <p:nvPr/>
        </p:nvSpPr>
        <p:spPr bwMode="auto">
          <a:xfrm flipH="1">
            <a:off x="6426853" y="40933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Rectangle 122"/>
          <p:cNvSpPr>
            <a:spLocks noChangeArrowheads="1"/>
          </p:cNvSpPr>
          <p:nvPr/>
        </p:nvSpPr>
        <p:spPr bwMode="auto">
          <a:xfrm>
            <a:off x="6207778" y="401716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12</a:t>
            </a:r>
            <a:endParaRPr lang="en-US" altLang="en-US" sz="1800"/>
          </a:p>
        </p:txBody>
      </p:sp>
      <p:sp>
        <p:nvSpPr>
          <p:cNvPr id="86" name="Line 124"/>
          <p:cNvSpPr>
            <a:spLocks noChangeShapeType="1"/>
          </p:cNvSpPr>
          <p:nvPr/>
        </p:nvSpPr>
        <p:spPr bwMode="auto">
          <a:xfrm>
            <a:off x="6464953" y="5922166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Line 128"/>
          <p:cNvSpPr>
            <a:spLocks noChangeShapeType="1"/>
          </p:cNvSpPr>
          <p:nvPr/>
        </p:nvSpPr>
        <p:spPr bwMode="auto">
          <a:xfrm>
            <a:off x="6664443" y="4864891"/>
            <a:ext cx="0" cy="190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Line 129"/>
          <p:cNvSpPr>
            <a:spLocks noChangeShapeType="1"/>
          </p:cNvSpPr>
          <p:nvPr/>
        </p:nvSpPr>
        <p:spPr bwMode="auto">
          <a:xfrm>
            <a:off x="6645393" y="486489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Rectangle 130"/>
          <p:cNvSpPr>
            <a:spLocks noChangeArrowheads="1"/>
          </p:cNvSpPr>
          <p:nvPr/>
        </p:nvSpPr>
        <p:spPr bwMode="auto">
          <a:xfrm>
            <a:off x="6573507" y="5055391"/>
            <a:ext cx="173736" cy="876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0" name="Freeform 131"/>
          <p:cNvSpPr>
            <a:spLocks/>
          </p:cNvSpPr>
          <p:nvPr/>
        </p:nvSpPr>
        <p:spPr bwMode="auto">
          <a:xfrm>
            <a:off x="6573507" y="5055391"/>
            <a:ext cx="173736" cy="866775"/>
          </a:xfrm>
          <a:custGeom>
            <a:avLst/>
            <a:gdLst>
              <a:gd name="T0" fmla="*/ 0 w 37"/>
              <a:gd name="T1" fmla="*/ 2147483646 h 91"/>
              <a:gd name="T2" fmla="*/ 0 w 37"/>
              <a:gd name="T3" fmla="*/ 0 h 91"/>
              <a:gd name="T4" fmla="*/ 2147483646 w 37"/>
              <a:gd name="T5" fmla="*/ 0 h 91"/>
              <a:gd name="T6" fmla="*/ 2147483646 w 37"/>
              <a:gd name="T7" fmla="*/ 2147483646 h 9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" h="91">
                <a:moveTo>
                  <a:pt x="0" y="91"/>
                </a:moveTo>
                <a:lnTo>
                  <a:pt x="0" y="0"/>
                </a:lnTo>
                <a:lnTo>
                  <a:pt x="37" y="0"/>
                </a:lnTo>
                <a:lnTo>
                  <a:pt x="37" y="91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Line 132"/>
          <p:cNvSpPr>
            <a:spLocks noChangeShapeType="1"/>
          </p:cNvSpPr>
          <p:nvPr/>
        </p:nvSpPr>
        <p:spPr bwMode="auto">
          <a:xfrm>
            <a:off x="6926473" y="4541041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33"/>
          <p:cNvSpPr>
            <a:spLocks noChangeShapeType="1"/>
          </p:cNvSpPr>
          <p:nvPr/>
        </p:nvSpPr>
        <p:spPr bwMode="auto">
          <a:xfrm>
            <a:off x="6907423" y="454104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Rectangle 134"/>
          <p:cNvSpPr>
            <a:spLocks noChangeArrowheads="1"/>
          </p:cNvSpPr>
          <p:nvPr/>
        </p:nvSpPr>
        <p:spPr bwMode="auto">
          <a:xfrm>
            <a:off x="6835537" y="4722016"/>
            <a:ext cx="173736" cy="12096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4" name="Freeform 135"/>
          <p:cNvSpPr>
            <a:spLocks/>
          </p:cNvSpPr>
          <p:nvPr/>
        </p:nvSpPr>
        <p:spPr bwMode="auto">
          <a:xfrm>
            <a:off x="6835537" y="4722016"/>
            <a:ext cx="173736" cy="1200150"/>
          </a:xfrm>
          <a:custGeom>
            <a:avLst/>
            <a:gdLst>
              <a:gd name="T0" fmla="*/ 0 w 37"/>
              <a:gd name="T1" fmla="*/ 2147483646 h 126"/>
              <a:gd name="T2" fmla="*/ 0 w 37"/>
              <a:gd name="T3" fmla="*/ 0 h 126"/>
              <a:gd name="T4" fmla="*/ 2147483646 w 37"/>
              <a:gd name="T5" fmla="*/ 0 h 126"/>
              <a:gd name="T6" fmla="*/ 2147483646 w 37"/>
              <a:gd name="T7" fmla="*/ 2147483646 h 1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" h="126">
                <a:moveTo>
                  <a:pt x="0" y="126"/>
                </a:moveTo>
                <a:lnTo>
                  <a:pt x="0" y="0"/>
                </a:lnTo>
                <a:lnTo>
                  <a:pt x="37" y="0"/>
                </a:lnTo>
                <a:lnTo>
                  <a:pt x="37" y="126"/>
                </a:ln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5" name="Line 136"/>
          <p:cNvSpPr>
            <a:spLocks noChangeShapeType="1"/>
          </p:cNvSpPr>
          <p:nvPr/>
        </p:nvSpPr>
        <p:spPr bwMode="auto">
          <a:xfrm>
            <a:off x="7188501" y="5236366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Line 137"/>
          <p:cNvSpPr>
            <a:spLocks noChangeShapeType="1"/>
          </p:cNvSpPr>
          <p:nvPr/>
        </p:nvSpPr>
        <p:spPr bwMode="auto">
          <a:xfrm>
            <a:off x="7169451" y="52363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Rectangle 138"/>
          <p:cNvSpPr>
            <a:spLocks noChangeArrowheads="1"/>
          </p:cNvSpPr>
          <p:nvPr/>
        </p:nvSpPr>
        <p:spPr bwMode="auto">
          <a:xfrm>
            <a:off x="7097565" y="5312566"/>
            <a:ext cx="173736" cy="619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8" name="Freeform 139"/>
          <p:cNvSpPr>
            <a:spLocks/>
          </p:cNvSpPr>
          <p:nvPr/>
        </p:nvSpPr>
        <p:spPr bwMode="auto">
          <a:xfrm>
            <a:off x="7097565" y="5312566"/>
            <a:ext cx="173736" cy="609600"/>
          </a:xfrm>
          <a:custGeom>
            <a:avLst/>
            <a:gdLst>
              <a:gd name="T0" fmla="*/ 0 w 37"/>
              <a:gd name="T1" fmla="*/ 2147483646 h 64"/>
              <a:gd name="T2" fmla="*/ 0 w 37"/>
              <a:gd name="T3" fmla="*/ 0 h 64"/>
              <a:gd name="T4" fmla="*/ 2147483646 w 37"/>
              <a:gd name="T5" fmla="*/ 0 h 64"/>
              <a:gd name="T6" fmla="*/ 2147483646 w 37"/>
              <a:gd name="T7" fmla="*/ 2147483646 h 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" h="64">
                <a:moveTo>
                  <a:pt x="0" y="64"/>
                </a:moveTo>
                <a:lnTo>
                  <a:pt x="0" y="0"/>
                </a:lnTo>
                <a:lnTo>
                  <a:pt x="37" y="0"/>
                </a:lnTo>
                <a:lnTo>
                  <a:pt x="37" y="6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Line 140"/>
          <p:cNvSpPr>
            <a:spLocks noChangeShapeType="1"/>
          </p:cNvSpPr>
          <p:nvPr/>
        </p:nvSpPr>
        <p:spPr bwMode="auto">
          <a:xfrm>
            <a:off x="6464953" y="5922166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0" name="Line 141"/>
          <p:cNvSpPr>
            <a:spLocks noChangeShapeType="1"/>
          </p:cNvSpPr>
          <p:nvPr/>
        </p:nvSpPr>
        <p:spPr bwMode="auto">
          <a:xfrm flipV="1">
            <a:off x="6464953" y="4093366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TextBox 252"/>
          <p:cNvSpPr txBox="1">
            <a:spLocks noChangeArrowheads="1"/>
          </p:cNvSpPr>
          <p:nvPr/>
        </p:nvSpPr>
        <p:spPr bwMode="auto">
          <a:xfrm>
            <a:off x="5716303" y="3749040"/>
            <a:ext cx="30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7" rIns="91436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102" name="Rectangle 57"/>
          <p:cNvSpPr>
            <a:spLocks noChangeArrowheads="1"/>
          </p:cNvSpPr>
          <p:nvPr/>
        </p:nvSpPr>
        <p:spPr bwMode="auto">
          <a:xfrm rot="16200000">
            <a:off x="5398307" y="4863808"/>
            <a:ext cx="1251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Reward collection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(sec)</a:t>
            </a:r>
            <a:endParaRPr lang="en-US" altLang="en-US" sz="1800" dirty="0"/>
          </a:p>
        </p:txBody>
      </p:sp>
      <p:sp>
        <p:nvSpPr>
          <p:cNvPr id="103" name="TextBox 252"/>
          <p:cNvSpPr txBox="1">
            <a:spLocks noChangeArrowheads="1"/>
          </p:cNvSpPr>
          <p:nvPr/>
        </p:nvSpPr>
        <p:spPr bwMode="auto">
          <a:xfrm>
            <a:off x="3566829" y="3749040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7" rIns="91436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104" name="Rectangle 57"/>
          <p:cNvSpPr>
            <a:spLocks noChangeArrowheads="1"/>
          </p:cNvSpPr>
          <p:nvPr/>
        </p:nvSpPr>
        <p:spPr bwMode="auto">
          <a:xfrm rot="16200000">
            <a:off x="3317190" y="4899530"/>
            <a:ext cx="10483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Choice latency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(sec)</a:t>
            </a:r>
            <a:endParaRPr lang="en-US" altLang="en-US" sz="1800" dirty="0"/>
          </a:p>
        </p:txBody>
      </p:sp>
      <p:sp>
        <p:nvSpPr>
          <p:cNvPr id="111" name="Rectangle 40">
            <a:extLst>
              <a:ext uri="{FF2B5EF4-FFF2-40B4-BE49-F238E27FC236}">
                <a16:creationId xmlns:a16="http://schemas.microsoft.com/office/drawing/2014/main" id="{4DC3CE73-54FE-47BE-9566-2B3AA6A94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8341" y="6001391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L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112" name="Rectangle 40">
            <a:extLst>
              <a:ext uri="{FF2B5EF4-FFF2-40B4-BE49-F238E27FC236}">
                <a16:creationId xmlns:a16="http://schemas.microsoft.com/office/drawing/2014/main" id="{15DA4C19-C6A0-4796-A23E-1F024BE85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2504" y="5998666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 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113" name="Rectangle 40">
            <a:extLst>
              <a:ext uri="{FF2B5EF4-FFF2-40B4-BE49-F238E27FC236}">
                <a16:creationId xmlns:a16="http://schemas.microsoft.com/office/drawing/2014/main" id="{1850111C-DB1E-45F8-8E85-7F400CA4E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6962" y="6000942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L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2F525E4-576F-47C3-A5CA-4245738323BA}"/>
              </a:ext>
            </a:extLst>
          </p:cNvPr>
          <p:cNvCxnSpPr/>
          <p:nvPr/>
        </p:nvCxnSpPr>
        <p:spPr>
          <a:xfrm>
            <a:off x="4747290" y="4806918"/>
            <a:ext cx="2762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TextBox 214">
            <a:extLst>
              <a:ext uri="{FF2B5EF4-FFF2-40B4-BE49-F238E27FC236}">
                <a16:creationId xmlns:a16="http://schemas.microsoft.com/office/drawing/2014/main" id="{0068C571-3469-4C1E-B682-9B5E44B60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7290" y="4495232"/>
            <a:ext cx="276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Arial" panose="020B0604020202020204" pitchFamily="34" charset="0"/>
              </a:rPr>
              <a:t>*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406AE446-9AE0-4D9D-B796-339687AECC73}"/>
              </a:ext>
            </a:extLst>
          </p:cNvPr>
          <p:cNvCxnSpPr>
            <a:cxnSpLocks/>
          </p:cNvCxnSpPr>
          <p:nvPr/>
        </p:nvCxnSpPr>
        <p:spPr>
          <a:xfrm>
            <a:off x="4467762" y="4409250"/>
            <a:ext cx="5531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TextBox 214">
            <a:extLst>
              <a:ext uri="{FF2B5EF4-FFF2-40B4-BE49-F238E27FC236}">
                <a16:creationId xmlns:a16="http://schemas.microsoft.com/office/drawing/2014/main" id="{F128F346-0436-434D-AAA3-A56BA10CF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762" y="4097564"/>
            <a:ext cx="55314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24" name="Rectangle 40">
            <a:extLst>
              <a:ext uri="{FF2B5EF4-FFF2-40B4-BE49-F238E27FC236}">
                <a16:creationId xmlns:a16="http://schemas.microsoft.com/office/drawing/2014/main" id="{336D883B-991B-4961-ADF4-6D6AAB892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823" y="6003543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L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125" name="Rectangle 40">
            <a:extLst>
              <a:ext uri="{FF2B5EF4-FFF2-40B4-BE49-F238E27FC236}">
                <a16:creationId xmlns:a16="http://schemas.microsoft.com/office/drawing/2014/main" id="{A2D1152B-2644-4E94-8F69-316AA49BA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9986" y="6000818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 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126" name="Rectangle 40">
            <a:extLst>
              <a:ext uri="{FF2B5EF4-FFF2-40B4-BE49-F238E27FC236}">
                <a16:creationId xmlns:a16="http://schemas.microsoft.com/office/drawing/2014/main" id="{CBF15F00-9137-46F9-8EF7-3331DFB84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4444" y="6003094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L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538D1B-7863-41B9-B33D-3971B212C66E}"/>
              </a:ext>
            </a:extLst>
          </p:cNvPr>
          <p:cNvSpPr/>
          <p:nvPr/>
        </p:nvSpPr>
        <p:spPr>
          <a:xfrm>
            <a:off x="2576655" y="6438393"/>
            <a:ext cx="58099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S1: Choice and reward collection latencies; recording experiment. 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the DLS 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vivo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recording experiment, choice (F2,16=11.97, 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&lt;.01) and reward-collection (F2,16=1.40, 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=.27) latencies were lowest at </a:t>
            </a:r>
            <a:r>
              <a:rPr lang="en-US" sz="1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R.  Data are means ±SEM.  *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&lt;.05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676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ChangeArrowheads="1"/>
          </p:cNvSpPr>
          <p:nvPr/>
        </p:nvSpPr>
        <p:spPr bwMode="auto">
          <a:xfrm>
            <a:off x="-9528" y="610280"/>
            <a:ext cx="109823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Figure S2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3" name="Line 55"/>
          <p:cNvSpPr>
            <a:spLocks noChangeShapeType="1"/>
          </p:cNvSpPr>
          <p:nvPr/>
        </p:nvSpPr>
        <p:spPr bwMode="auto">
          <a:xfrm flipV="1">
            <a:off x="4608312" y="3648376"/>
            <a:ext cx="0" cy="1527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Line 57"/>
          <p:cNvSpPr>
            <a:spLocks noChangeShapeType="1"/>
          </p:cNvSpPr>
          <p:nvPr/>
        </p:nvSpPr>
        <p:spPr bwMode="auto">
          <a:xfrm flipH="1">
            <a:off x="4570212" y="534700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59"/>
          <p:cNvSpPr>
            <a:spLocks noChangeShapeType="1"/>
          </p:cNvSpPr>
          <p:nvPr/>
        </p:nvSpPr>
        <p:spPr bwMode="auto">
          <a:xfrm flipH="1">
            <a:off x="4570212" y="517237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497"/>
          <p:cNvSpPr>
            <a:spLocks noChangeArrowheads="1"/>
          </p:cNvSpPr>
          <p:nvPr/>
        </p:nvSpPr>
        <p:spPr bwMode="auto">
          <a:xfrm>
            <a:off x="4436862" y="509617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" name="Line 61"/>
          <p:cNvSpPr>
            <a:spLocks noChangeShapeType="1"/>
          </p:cNvSpPr>
          <p:nvPr/>
        </p:nvSpPr>
        <p:spPr bwMode="auto">
          <a:xfrm flipH="1">
            <a:off x="4570212" y="486757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499"/>
          <p:cNvSpPr>
            <a:spLocks noChangeArrowheads="1"/>
          </p:cNvSpPr>
          <p:nvPr/>
        </p:nvSpPr>
        <p:spPr bwMode="auto">
          <a:xfrm>
            <a:off x="4351137" y="479137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20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9" name="Line 63"/>
          <p:cNvSpPr>
            <a:spLocks noChangeShapeType="1"/>
          </p:cNvSpPr>
          <p:nvPr/>
        </p:nvSpPr>
        <p:spPr bwMode="auto">
          <a:xfrm flipH="1">
            <a:off x="4570212" y="456277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502"/>
          <p:cNvSpPr>
            <a:spLocks noChangeArrowheads="1"/>
          </p:cNvSpPr>
          <p:nvPr/>
        </p:nvSpPr>
        <p:spPr bwMode="auto">
          <a:xfrm>
            <a:off x="4351137" y="448657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40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1" name="Line 65"/>
          <p:cNvSpPr>
            <a:spLocks noChangeShapeType="1"/>
          </p:cNvSpPr>
          <p:nvPr/>
        </p:nvSpPr>
        <p:spPr bwMode="auto">
          <a:xfrm flipH="1">
            <a:off x="4570212" y="425797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04"/>
          <p:cNvSpPr>
            <a:spLocks noChangeArrowheads="1"/>
          </p:cNvSpPr>
          <p:nvPr/>
        </p:nvSpPr>
        <p:spPr bwMode="auto">
          <a:xfrm>
            <a:off x="4351137" y="418177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60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3" name="Line 67"/>
          <p:cNvSpPr>
            <a:spLocks noChangeShapeType="1"/>
          </p:cNvSpPr>
          <p:nvPr/>
        </p:nvSpPr>
        <p:spPr bwMode="auto">
          <a:xfrm flipH="1">
            <a:off x="4570212" y="395317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506"/>
          <p:cNvSpPr>
            <a:spLocks noChangeArrowheads="1"/>
          </p:cNvSpPr>
          <p:nvPr/>
        </p:nvSpPr>
        <p:spPr bwMode="auto">
          <a:xfrm>
            <a:off x="4351137" y="387697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80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5" name="Line 69"/>
          <p:cNvSpPr>
            <a:spLocks noChangeShapeType="1"/>
          </p:cNvSpPr>
          <p:nvPr/>
        </p:nvSpPr>
        <p:spPr bwMode="auto">
          <a:xfrm flipH="1">
            <a:off x="4570212" y="364837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Rectangle 509"/>
          <p:cNvSpPr>
            <a:spLocks noChangeArrowheads="1"/>
          </p:cNvSpPr>
          <p:nvPr/>
        </p:nvSpPr>
        <p:spPr bwMode="auto">
          <a:xfrm>
            <a:off x="4265412" y="3572176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100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7" name="Line 72"/>
          <p:cNvSpPr>
            <a:spLocks noChangeShapeType="1"/>
          </p:cNvSpPr>
          <p:nvPr/>
        </p:nvSpPr>
        <p:spPr bwMode="auto">
          <a:xfrm>
            <a:off x="4608312" y="5347001"/>
            <a:ext cx="1828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73"/>
          <p:cNvSpPr>
            <a:spLocks noChangeShapeType="1"/>
          </p:cNvSpPr>
          <p:nvPr/>
        </p:nvSpPr>
        <p:spPr bwMode="auto">
          <a:xfrm>
            <a:off x="4608312" y="5347001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Rectangle 512"/>
          <p:cNvSpPr>
            <a:spLocks noChangeArrowheads="1"/>
          </p:cNvSpPr>
          <p:nvPr/>
        </p:nvSpPr>
        <p:spPr bwMode="auto">
          <a:xfrm>
            <a:off x="4570212" y="543272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0" name="Line 75"/>
          <p:cNvSpPr>
            <a:spLocks noChangeShapeType="1"/>
          </p:cNvSpPr>
          <p:nvPr/>
        </p:nvSpPr>
        <p:spPr bwMode="auto">
          <a:xfrm>
            <a:off x="4913112" y="5347001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Rectangle 514"/>
          <p:cNvSpPr>
            <a:spLocks noChangeArrowheads="1"/>
          </p:cNvSpPr>
          <p:nvPr/>
        </p:nvSpPr>
        <p:spPr bwMode="auto">
          <a:xfrm>
            <a:off x="4875012" y="543272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5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2" name="Line 77"/>
          <p:cNvSpPr>
            <a:spLocks noChangeShapeType="1"/>
          </p:cNvSpPr>
          <p:nvPr/>
        </p:nvSpPr>
        <p:spPr bwMode="auto">
          <a:xfrm>
            <a:off x="5217912" y="5347001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Rectangle 516"/>
          <p:cNvSpPr>
            <a:spLocks noChangeArrowheads="1"/>
          </p:cNvSpPr>
          <p:nvPr/>
        </p:nvSpPr>
        <p:spPr bwMode="auto">
          <a:xfrm>
            <a:off x="5132187" y="543272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10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4" name="Line 79"/>
          <p:cNvSpPr>
            <a:spLocks noChangeShapeType="1"/>
          </p:cNvSpPr>
          <p:nvPr/>
        </p:nvSpPr>
        <p:spPr bwMode="auto">
          <a:xfrm>
            <a:off x="5522712" y="5347001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Rectangle 518"/>
          <p:cNvSpPr>
            <a:spLocks noChangeArrowheads="1"/>
          </p:cNvSpPr>
          <p:nvPr/>
        </p:nvSpPr>
        <p:spPr bwMode="auto">
          <a:xfrm>
            <a:off x="5436987" y="543272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15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6" name="Line 81"/>
          <p:cNvSpPr>
            <a:spLocks noChangeShapeType="1"/>
          </p:cNvSpPr>
          <p:nvPr/>
        </p:nvSpPr>
        <p:spPr bwMode="auto">
          <a:xfrm>
            <a:off x="5827512" y="5347001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520"/>
          <p:cNvSpPr>
            <a:spLocks noChangeArrowheads="1"/>
          </p:cNvSpPr>
          <p:nvPr/>
        </p:nvSpPr>
        <p:spPr bwMode="auto">
          <a:xfrm>
            <a:off x="5741787" y="543272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20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8" name="Line 83"/>
          <p:cNvSpPr>
            <a:spLocks noChangeShapeType="1"/>
          </p:cNvSpPr>
          <p:nvPr/>
        </p:nvSpPr>
        <p:spPr bwMode="auto">
          <a:xfrm>
            <a:off x="6132312" y="5347001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522"/>
          <p:cNvSpPr>
            <a:spLocks noChangeArrowheads="1"/>
          </p:cNvSpPr>
          <p:nvPr/>
        </p:nvSpPr>
        <p:spPr bwMode="auto">
          <a:xfrm>
            <a:off x="6046587" y="543272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25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0" name="Line 85"/>
          <p:cNvSpPr>
            <a:spLocks noChangeShapeType="1"/>
          </p:cNvSpPr>
          <p:nvPr/>
        </p:nvSpPr>
        <p:spPr bwMode="auto">
          <a:xfrm>
            <a:off x="6416474" y="5347001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524"/>
          <p:cNvSpPr>
            <a:spLocks noChangeArrowheads="1"/>
          </p:cNvSpPr>
          <p:nvPr/>
        </p:nvSpPr>
        <p:spPr bwMode="auto">
          <a:xfrm>
            <a:off x="6351387" y="543272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30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2" name="Line 88"/>
          <p:cNvSpPr>
            <a:spLocks noChangeShapeType="1"/>
          </p:cNvSpPr>
          <p:nvPr/>
        </p:nvSpPr>
        <p:spPr bwMode="auto">
          <a:xfrm>
            <a:off x="4608312" y="4543726"/>
            <a:ext cx="1828800" cy="1809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Oval 526"/>
          <p:cNvSpPr>
            <a:spLocks noChangeArrowheads="1"/>
          </p:cNvSpPr>
          <p:nvPr/>
        </p:nvSpPr>
        <p:spPr bwMode="auto">
          <a:xfrm>
            <a:off x="5346499" y="409128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4" name="Oval 527"/>
          <p:cNvSpPr>
            <a:spLocks noChangeArrowheads="1"/>
          </p:cNvSpPr>
          <p:nvPr/>
        </p:nvSpPr>
        <p:spPr bwMode="auto">
          <a:xfrm>
            <a:off x="5413174" y="435798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5" name="Oval 528"/>
          <p:cNvSpPr>
            <a:spLocks noChangeArrowheads="1"/>
          </p:cNvSpPr>
          <p:nvPr/>
        </p:nvSpPr>
        <p:spPr bwMode="auto">
          <a:xfrm>
            <a:off x="4984549" y="4862814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6" name="Oval 529"/>
          <p:cNvSpPr>
            <a:spLocks noChangeArrowheads="1"/>
          </p:cNvSpPr>
          <p:nvPr/>
        </p:nvSpPr>
        <p:spPr bwMode="auto">
          <a:xfrm>
            <a:off x="5346499" y="4100814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7" name="Oval 530"/>
          <p:cNvSpPr>
            <a:spLocks noChangeArrowheads="1"/>
          </p:cNvSpPr>
          <p:nvPr/>
        </p:nvSpPr>
        <p:spPr bwMode="auto">
          <a:xfrm>
            <a:off x="6137074" y="481518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8" name="Oval 531"/>
          <p:cNvSpPr>
            <a:spLocks noChangeArrowheads="1"/>
          </p:cNvSpPr>
          <p:nvPr/>
        </p:nvSpPr>
        <p:spPr bwMode="auto">
          <a:xfrm>
            <a:off x="5165524" y="511998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9" name="Oval 532"/>
          <p:cNvSpPr>
            <a:spLocks noChangeArrowheads="1"/>
          </p:cNvSpPr>
          <p:nvPr/>
        </p:nvSpPr>
        <p:spPr bwMode="auto">
          <a:xfrm>
            <a:off x="4917874" y="4615164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40" name="Oval 533"/>
          <p:cNvSpPr>
            <a:spLocks noChangeArrowheads="1"/>
          </p:cNvSpPr>
          <p:nvPr/>
        </p:nvSpPr>
        <p:spPr bwMode="auto">
          <a:xfrm>
            <a:off x="5222674" y="468183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41" name="Oval 534"/>
          <p:cNvSpPr>
            <a:spLocks noChangeArrowheads="1"/>
          </p:cNvSpPr>
          <p:nvPr/>
        </p:nvSpPr>
        <p:spPr bwMode="auto">
          <a:xfrm>
            <a:off x="5470324" y="4900914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42" name="Oval 535"/>
          <p:cNvSpPr>
            <a:spLocks noChangeArrowheads="1"/>
          </p:cNvSpPr>
          <p:nvPr/>
        </p:nvSpPr>
        <p:spPr bwMode="auto">
          <a:xfrm>
            <a:off x="5108374" y="416748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43" name="Oval 536"/>
          <p:cNvSpPr>
            <a:spLocks noChangeArrowheads="1"/>
          </p:cNvSpPr>
          <p:nvPr/>
        </p:nvSpPr>
        <p:spPr bwMode="auto">
          <a:xfrm>
            <a:off x="5717974" y="435798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44" name="Oval 537"/>
          <p:cNvSpPr>
            <a:spLocks noChangeArrowheads="1"/>
          </p:cNvSpPr>
          <p:nvPr/>
        </p:nvSpPr>
        <p:spPr bwMode="auto">
          <a:xfrm>
            <a:off x="5717974" y="454848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45" name="Oval 538"/>
          <p:cNvSpPr>
            <a:spLocks noChangeArrowheads="1"/>
          </p:cNvSpPr>
          <p:nvPr/>
        </p:nvSpPr>
        <p:spPr bwMode="auto">
          <a:xfrm>
            <a:off x="5898949" y="4862814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69" name="Rectangle 21">
            <a:extLst>
              <a:ext uri="{FF2B5EF4-FFF2-40B4-BE49-F238E27FC236}">
                <a16:creationId xmlns:a16="http://schemas.microsoft.com/office/drawing/2014/main" id="{141804A3-09D4-4260-BC50-D92FFC3525A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135062" y="4387333"/>
            <a:ext cx="18288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%Pre-choice excitatory neurons at </a:t>
            </a: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70" name="Rectangle 37">
            <a:extLst>
              <a:ext uri="{FF2B5EF4-FFF2-40B4-BE49-F238E27FC236}">
                <a16:creationId xmlns:a16="http://schemas.microsoft.com/office/drawing/2014/main" id="{10770502-C886-4F23-B5B8-C7B1F3409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7578" y="5701192"/>
            <a:ext cx="12102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68375" indent="-371475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90663" indent="-296863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085975" indent="-296863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682875" indent="-296863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1400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5972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40544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511675" indent="-2968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Sessions to </a:t>
            </a:r>
          </a:p>
          <a:p>
            <a:pPr algn="ctr" defTabSz="914400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complete reversal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02FD214-EE47-4E8D-A6FF-01105A51ED32}"/>
              </a:ext>
            </a:extLst>
          </p:cNvPr>
          <p:cNvSpPr/>
          <p:nvPr/>
        </p:nvSpPr>
        <p:spPr>
          <a:xfrm>
            <a:off x="2813538" y="6443050"/>
            <a:ext cx="52372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S2: Pre-choice DLS excited activity and reversal correlation. 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There was no significant correlation between the proportion of DLS neurons exhibit pre-choice excited activity and the number of sessions to reversal criterion.  Data are means ±SEM.  *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&lt;.05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114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Line 408"/>
          <p:cNvSpPr>
            <a:spLocks noChangeShapeType="1"/>
          </p:cNvSpPr>
          <p:nvPr/>
        </p:nvSpPr>
        <p:spPr bwMode="auto">
          <a:xfrm flipV="1">
            <a:off x="3417307" y="410810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" name="Line 409"/>
          <p:cNvSpPr>
            <a:spLocks noChangeShapeType="1"/>
          </p:cNvSpPr>
          <p:nvPr/>
        </p:nvSpPr>
        <p:spPr bwMode="auto">
          <a:xfrm flipH="1">
            <a:off x="3379207" y="593690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2" name="Rectangle 410"/>
          <p:cNvSpPr>
            <a:spLocks noChangeArrowheads="1"/>
          </p:cNvSpPr>
          <p:nvPr/>
        </p:nvSpPr>
        <p:spPr bwMode="auto">
          <a:xfrm>
            <a:off x="3245857" y="5860703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en-US" altLang="en-US"/>
          </a:p>
        </p:txBody>
      </p:sp>
      <p:sp>
        <p:nvSpPr>
          <p:cNvPr id="253" name="Line 411"/>
          <p:cNvSpPr>
            <a:spLocks noChangeShapeType="1"/>
          </p:cNvSpPr>
          <p:nvPr/>
        </p:nvSpPr>
        <p:spPr bwMode="auto">
          <a:xfrm flipH="1">
            <a:off x="3379207" y="563210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4" name="Rectangle 412"/>
          <p:cNvSpPr>
            <a:spLocks noChangeArrowheads="1"/>
          </p:cNvSpPr>
          <p:nvPr/>
        </p:nvSpPr>
        <p:spPr bwMode="auto">
          <a:xfrm>
            <a:off x="3245857" y="5555903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endParaRPr lang="en-US" altLang="en-US"/>
          </a:p>
        </p:txBody>
      </p:sp>
      <p:sp>
        <p:nvSpPr>
          <p:cNvPr id="255" name="Line 413"/>
          <p:cNvSpPr>
            <a:spLocks noChangeShapeType="1"/>
          </p:cNvSpPr>
          <p:nvPr/>
        </p:nvSpPr>
        <p:spPr bwMode="auto">
          <a:xfrm flipH="1">
            <a:off x="3379207" y="532730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" name="Rectangle 414"/>
          <p:cNvSpPr>
            <a:spLocks noChangeArrowheads="1"/>
          </p:cNvSpPr>
          <p:nvPr/>
        </p:nvSpPr>
        <p:spPr bwMode="auto">
          <a:xfrm>
            <a:off x="3245857" y="5251103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4</a:t>
            </a:r>
            <a:endParaRPr lang="en-US" altLang="en-US"/>
          </a:p>
        </p:txBody>
      </p:sp>
      <p:sp>
        <p:nvSpPr>
          <p:cNvPr id="257" name="Line 415"/>
          <p:cNvSpPr>
            <a:spLocks noChangeShapeType="1"/>
          </p:cNvSpPr>
          <p:nvPr/>
        </p:nvSpPr>
        <p:spPr bwMode="auto">
          <a:xfrm flipH="1">
            <a:off x="3379207" y="502250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8" name="Rectangle 416"/>
          <p:cNvSpPr>
            <a:spLocks noChangeArrowheads="1"/>
          </p:cNvSpPr>
          <p:nvPr/>
        </p:nvSpPr>
        <p:spPr bwMode="auto">
          <a:xfrm>
            <a:off x="3245857" y="4946303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6</a:t>
            </a:r>
            <a:endParaRPr lang="en-US" altLang="en-US"/>
          </a:p>
        </p:txBody>
      </p:sp>
      <p:sp>
        <p:nvSpPr>
          <p:cNvPr id="259" name="Line 417"/>
          <p:cNvSpPr>
            <a:spLocks noChangeShapeType="1"/>
          </p:cNvSpPr>
          <p:nvPr/>
        </p:nvSpPr>
        <p:spPr bwMode="auto">
          <a:xfrm flipH="1">
            <a:off x="3379207" y="471770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0" name="Rectangle 418"/>
          <p:cNvSpPr>
            <a:spLocks noChangeArrowheads="1"/>
          </p:cNvSpPr>
          <p:nvPr/>
        </p:nvSpPr>
        <p:spPr bwMode="auto">
          <a:xfrm>
            <a:off x="3245857" y="4641503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8</a:t>
            </a:r>
            <a:endParaRPr lang="en-US" altLang="en-US"/>
          </a:p>
        </p:txBody>
      </p:sp>
      <p:sp>
        <p:nvSpPr>
          <p:cNvPr id="261" name="Line 419"/>
          <p:cNvSpPr>
            <a:spLocks noChangeShapeType="1"/>
          </p:cNvSpPr>
          <p:nvPr/>
        </p:nvSpPr>
        <p:spPr bwMode="auto">
          <a:xfrm flipH="1">
            <a:off x="3379207" y="441290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2" name="Rectangle 420"/>
          <p:cNvSpPr>
            <a:spLocks noChangeArrowheads="1"/>
          </p:cNvSpPr>
          <p:nvPr/>
        </p:nvSpPr>
        <p:spPr bwMode="auto">
          <a:xfrm>
            <a:off x="3160132" y="4336703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10</a:t>
            </a:r>
            <a:endParaRPr lang="en-US" altLang="en-US"/>
          </a:p>
        </p:txBody>
      </p:sp>
      <p:sp>
        <p:nvSpPr>
          <p:cNvPr id="263" name="Line 421"/>
          <p:cNvSpPr>
            <a:spLocks noChangeShapeType="1"/>
          </p:cNvSpPr>
          <p:nvPr/>
        </p:nvSpPr>
        <p:spPr bwMode="auto">
          <a:xfrm flipH="1">
            <a:off x="3379207" y="410810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4" name="Rectangle 422"/>
          <p:cNvSpPr>
            <a:spLocks noChangeArrowheads="1"/>
          </p:cNvSpPr>
          <p:nvPr/>
        </p:nvSpPr>
        <p:spPr bwMode="auto">
          <a:xfrm>
            <a:off x="3160132" y="4031903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12</a:t>
            </a:r>
            <a:endParaRPr lang="en-US" altLang="en-US"/>
          </a:p>
        </p:txBody>
      </p:sp>
      <p:sp>
        <p:nvSpPr>
          <p:cNvPr id="265" name="Line 424"/>
          <p:cNvSpPr>
            <a:spLocks noChangeShapeType="1"/>
          </p:cNvSpPr>
          <p:nvPr/>
        </p:nvSpPr>
        <p:spPr bwMode="auto">
          <a:xfrm>
            <a:off x="3417307" y="5936903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2" name="Line 431"/>
          <p:cNvSpPr>
            <a:spLocks noChangeShapeType="1"/>
          </p:cNvSpPr>
          <p:nvPr/>
        </p:nvSpPr>
        <p:spPr bwMode="auto">
          <a:xfrm>
            <a:off x="3550657" y="4746278"/>
            <a:ext cx="0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3" name="Line 432"/>
          <p:cNvSpPr>
            <a:spLocks noChangeShapeType="1"/>
          </p:cNvSpPr>
          <p:nvPr/>
        </p:nvSpPr>
        <p:spPr bwMode="auto">
          <a:xfrm>
            <a:off x="3531607" y="474627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4" name="Rectangle 433"/>
          <p:cNvSpPr>
            <a:spLocks noChangeArrowheads="1"/>
          </p:cNvSpPr>
          <p:nvPr/>
        </p:nvSpPr>
        <p:spPr bwMode="auto">
          <a:xfrm>
            <a:off x="3474457" y="4870103"/>
            <a:ext cx="171450" cy="1076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75" name="Freeform 434"/>
          <p:cNvSpPr>
            <a:spLocks/>
          </p:cNvSpPr>
          <p:nvPr/>
        </p:nvSpPr>
        <p:spPr bwMode="auto">
          <a:xfrm>
            <a:off x="3474457" y="4870103"/>
            <a:ext cx="161925" cy="1066800"/>
          </a:xfrm>
          <a:custGeom>
            <a:avLst/>
            <a:gdLst>
              <a:gd name="T0" fmla="*/ 0 w 17"/>
              <a:gd name="T1" fmla="*/ 2147483646 h 112"/>
              <a:gd name="T2" fmla="*/ 0 w 17"/>
              <a:gd name="T3" fmla="*/ 0 h 112"/>
              <a:gd name="T4" fmla="*/ 2147483646 w 17"/>
              <a:gd name="T5" fmla="*/ 0 h 112"/>
              <a:gd name="T6" fmla="*/ 2147483646 w 17"/>
              <a:gd name="T7" fmla="*/ 2147483646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12">
                <a:moveTo>
                  <a:pt x="0" y="112"/>
                </a:moveTo>
                <a:lnTo>
                  <a:pt x="0" y="0"/>
                </a:lnTo>
                <a:lnTo>
                  <a:pt x="17" y="0"/>
                </a:lnTo>
                <a:lnTo>
                  <a:pt x="17" y="11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" name="Line 435"/>
          <p:cNvSpPr>
            <a:spLocks noChangeShapeType="1"/>
          </p:cNvSpPr>
          <p:nvPr/>
        </p:nvSpPr>
        <p:spPr bwMode="auto">
          <a:xfrm>
            <a:off x="3741157" y="4784378"/>
            <a:ext cx="0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7" name="Line 436"/>
          <p:cNvSpPr>
            <a:spLocks noChangeShapeType="1"/>
          </p:cNvSpPr>
          <p:nvPr/>
        </p:nvSpPr>
        <p:spPr bwMode="auto">
          <a:xfrm>
            <a:off x="3722107" y="478437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8" name="Rectangle 437"/>
          <p:cNvSpPr>
            <a:spLocks noChangeArrowheads="1"/>
          </p:cNvSpPr>
          <p:nvPr/>
        </p:nvSpPr>
        <p:spPr bwMode="auto">
          <a:xfrm>
            <a:off x="3664957" y="4908203"/>
            <a:ext cx="171450" cy="103822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79" name="Freeform 438"/>
          <p:cNvSpPr>
            <a:spLocks/>
          </p:cNvSpPr>
          <p:nvPr/>
        </p:nvSpPr>
        <p:spPr bwMode="auto">
          <a:xfrm>
            <a:off x="3664957" y="4908203"/>
            <a:ext cx="161925" cy="1028700"/>
          </a:xfrm>
          <a:custGeom>
            <a:avLst/>
            <a:gdLst>
              <a:gd name="T0" fmla="*/ 0 w 17"/>
              <a:gd name="T1" fmla="*/ 2147483646 h 108"/>
              <a:gd name="T2" fmla="*/ 0 w 17"/>
              <a:gd name="T3" fmla="*/ 0 h 108"/>
              <a:gd name="T4" fmla="*/ 2147483646 w 17"/>
              <a:gd name="T5" fmla="*/ 0 h 108"/>
              <a:gd name="T6" fmla="*/ 2147483646 w 17"/>
              <a:gd name="T7" fmla="*/ 2147483646 h 1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08">
                <a:moveTo>
                  <a:pt x="0" y="108"/>
                </a:moveTo>
                <a:lnTo>
                  <a:pt x="0" y="0"/>
                </a:lnTo>
                <a:lnTo>
                  <a:pt x="17" y="0"/>
                </a:lnTo>
                <a:lnTo>
                  <a:pt x="17" y="108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" name="Line 439"/>
          <p:cNvSpPr>
            <a:spLocks noChangeShapeType="1"/>
          </p:cNvSpPr>
          <p:nvPr/>
        </p:nvSpPr>
        <p:spPr bwMode="auto">
          <a:xfrm>
            <a:off x="4007857" y="4870103"/>
            <a:ext cx="0" cy="952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1" name="Line 440"/>
          <p:cNvSpPr>
            <a:spLocks noChangeShapeType="1"/>
          </p:cNvSpPr>
          <p:nvPr/>
        </p:nvSpPr>
        <p:spPr bwMode="auto">
          <a:xfrm>
            <a:off x="3988807" y="487010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" name="Rectangle 441"/>
          <p:cNvSpPr>
            <a:spLocks noChangeArrowheads="1"/>
          </p:cNvSpPr>
          <p:nvPr/>
        </p:nvSpPr>
        <p:spPr bwMode="auto">
          <a:xfrm>
            <a:off x="3931657" y="4965353"/>
            <a:ext cx="171450" cy="981075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83" name="Freeform 442"/>
          <p:cNvSpPr>
            <a:spLocks/>
          </p:cNvSpPr>
          <p:nvPr/>
        </p:nvSpPr>
        <p:spPr bwMode="auto">
          <a:xfrm>
            <a:off x="3931657" y="4965353"/>
            <a:ext cx="161925" cy="971550"/>
          </a:xfrm>
          <a:custGeom>
            <a:avLst/>
            <a:gdLst>
              <a:gd name="T0" fmla="*/ 0 w 17"/>
              <a:gd name="T1" fmla="*/ 2147483646 h 102"/>
              <a:gd name="T2" fmla="*/ 0 w 17"/>
              <a:gd name="T3" fmla="*/ 0 h 102"/>
              <a:gd name="T4" fmla="*/ 2147483646 w 17"/>
              <a:gd name="T5" fmla="*/ 0 h 102"/>
              <a:gd name="T6" fmla="*/ 2147483646 w 17"/>
              <a:gd name="T7" fmla="*/ 2147483646 h 1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02">
                <a:moveTo>
                  <a:pt x="0" y="102"/>
                </a:moveTo>
                <a:lnTo>
                  <a:pt x="0" y="0"/>
                </a:lnTo>
                <a:lnTo>
                  <a:pt x="17" y="0"/>
                </a:lnTo>
                <a:lnTo>
                  <a:pt x="17" y="102"/>
                </a:ln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4" name="Line 443"/>
          <p:cNvSpPr>
            <a:spLocks noChangeShapeType="1"/>
          </p:cNvSpPr>
          <p:nvPr/>
        </p:nvSpPr>
        <p:spPr bwMode="auto">
          <a:xfrm>
            <a:off x="4198357" y="4603403"/>
            <a:ext cx="0" cy="200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" name="Line 444"/>
          <p:cNvSpPr>
            <a:spLocks noChangeShapeType="1"/>
          </p:cNvSpPr>
          <p:nvPr/>
        </p:nvSpPr>
        <p:spPr bwMode="auto">
          <a:xfrm>
            <a:off x="4179307" y="460340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" name="Rectangle 445"/>
          <p:cNvSpPr>
            <a:spLocks noChangeArrowheads="1"/>
          </p:cNvSpPr>
          <p:nvPr/>
        </p:nvSpPr>
        <p:spPr bwMode="auto">
          <a:xfrm>
            <a:off x="4122157" y="4803428"/>
            <a:ext cx="171450" cy="1143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87" name="Freeform 446"/>
          <p:cNvSpPr>
            <a:spLocks/>
          </p:cNvSpPr>
          <p:nvPr/>
        </p:nvSpPr>
        <p:spPr bwMode="auto">
          <a:xfrm>
            <a:off x="4122157" y="4803428"/>
            <a:ext cx="161925" cy="1133475"/>
          </a:xfrm>
          <a:custGeom>
            <a:avLst/>
            <a:gdLst>
              <a:gd name="T0" fmla="*/ 0 w 17"/>
              <a:gd name="T1" fmla="*/ 2147483646 h 119"/>
              <a:gd name="T2" fmla="*/ 0 w 17"/>
              <a:gd name="T3" fmla="*/ 0 h 119"/>
              <a:gd name="T4" fmla="*/ 2147483646 w 17"/>
              <a:gd name="T5" fmla="*/ 0 h 119"/>
              <a:gd name="T6" fmla="*/ 2147483646 w 17"/>
              <a:gd name="T7" fmla="*/ 2147483646 h 1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19">
                <a:moveTo>
                  <a:pt x="0" y="119"/>
                </a:moveTo>
                <a:lnTo>
                  <a:pt x="0" y="0"/>
                </a:lnTo>
                <a:lnTo>
                  <a:pt x="17" y="0"/>
                </a:lnTo>
                <a:lnTo>
                  <a:pt x="17" y="119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" name="Line 447"/>
          <p:cNvSpPr>
            <a:spLocks noChangeShapeType="1"/>
          </p:cNvSpPr>
          <p:nvPr/>
        </p:nvSpPr>
        <p:spPr bwMode="auto">
          <a:xfrm>
            <a:off x="4465057" y="5003453"/>
            <a:ext cx="0" cy="11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9" name="Line 448"/>
          <p:cNvSpPr>
            <a:spLocks noChangeShapeType="1"/>
          </p:cNvSpPr>
          <p:nvPr/>
        </p:nvSpPr>
        <p:spPr bwMode="auto">
          <a:xfrm>
            <a:off x="4446007" y="500345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0" name="Rectangle 449"/>
          <p:cNvSpPr>
            <a:spLocks noChangeArrowheads="1"/>
          </p:cNvSpPr>
          <p:nvPr/>
        </p:nvSpPr>
        <p:spPr bwMode="auto">
          <a:xfrm>
            <a:off x="4388857" y="5117753"/>
            <a:ext cx="171450" cy="828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91" name="Freeform 450"/>
          <p:cNvSpPr>
            <a:spLocks/>
          </p:cNvSpPr>
          <p:nvPr/>
        </p:nvSpPr>
        <p:spPr bwMode="auto">
          <a:xfrm>
            <a:off x="4388857" y="5117753"/>
            <a:ext cx="161925" cy="819150"/>
          </a:xfrm>
          <a:custGeom>
            <a:avLst/>
            <a:gdLst>
              <a:gd name="T0" fmla="*/ 0 w 17"/>
              <a:gd name="T1" fmla="*/ 2147483646 h 86"/>
              <a:gd name="T2" fmla="*/ 0 w 17"/>
              <a:gd name="T3" fmla="*/ 0 h 86"/>
              <a:gd name="T4" fmla="*/ 2147483646 w 17"/>
              <a:gd name="T5" fmla="*/ 0 h 86"/>
              <a:gd name="T6" fmla="*/ 2147483646 w 17"/>
              <a:gd name="T7" fmla="*/ 2147483646 h 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86">
                <a:moveTo>
                  <a:pt x="0" y="86"/>
                </a:moveTo>
                <a:lnTo>
                  <a:pt x="0" y="0"/>
                </a:lnTo>
                <a:lnTo>
                  <a:pt x="17" y="0"/>
                </a:lnTo>
                <a:lnTo>
                  <a:pt x="17" y="86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2" name="Line 451"/>
          <p:cNvSpPr>
            <a:spLocks noChangeShapeType="1"/>
          </p:cNvSpPr>
          <p:nvPr/>
        </p:nvSpPr>
        <p:spPr bwMode="auto">
          <a:xfrm>
            <a:off x="4655557" y="4889153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3" name="Line 452"/>
          <p:cNvSpPr>
            <a:spLocks noChangeShapeType="1"/>
          </p:cNvSpPr>
          <p:nvPr/>
        </p:nvSpPr>
        <p:spPr bwMode="auto">
          <a:xfrm>
            <a:off x="4636507" y="488915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" name="Rectangle 453"/>
          <p:cNvSpPr>
            <a:spLocks noChangeArrowheads="1"/>
          </p:cNvSpPr>
          <p:nvPr/>
        </p:nvSpPr>
        <p:spPr bwMode="auto">
          <a:xfrm>
            <a:off x="4579357" y="5032028"/>
            <a:ext cx="171450" cy="9144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95" name="Freeform 454"/>
          <p:cNvSpPr>
            <a:spLocks/>
          </p:cNvSpPr>
          <p:nvPr/>
        </p:nvSpPr>
        <p:spPr bwMode="auto">
          <a:xfrm>
            <a:off x="4579357" y="5032028"/>
            <a:ext cx="161925" cy="904875"/>
          </a:xfrm>
          <a:custGeom>
            <a:avLst/>
            <a:gdLst>
              <a:gd name="T0" fmla="*/ 0 w 17"/>
              <a:gd name="T1" fmla="*/ 2147483646 h 95"/>
              <a:gd name="T2" fmla="*/ 0 w 17"/>
              <a:gd name="T3" fmla="*/ 0 h 95"/>
              <a:gd name="T4" fmla="*/ 2147483646 w 17"/>
              <a:gd name="T5" fmla="*/ 0 h 95"/>
              <a:gd name="T6" fmla="*/ 2147483646 w 17"/>
              <a:gd name="T7" fmla="*/ 2147483646 h 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95">
                <a:moveTo>
                  <a:pt x="0" y="95"/>
                </a:moveTo>
                <a:lnTo>
                  <a:pt x="0" y="0"/>
                </a:lnTo>
                <a:lnTo>
                  <a:pt x="17" y="0"/>
                </a:lnTo>
                <a:lnTo>
                  <a:pt x="17" y="95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6" name="Line 455"/>
          <p:cNvSpPr>
            <a:spLocks noChangeShapeType="1"/>
          </p:cNvSpPr>
          <p:nvPr/>
        </p:nvSpPr>
        <p:spPr bwMode="auto">
          <a:xfrm>
            <a:off x="3417307" y="5936903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" name="Line 456"/>
          <p:cNvSpPr>
            <a:spLocks noChangeShapeType="1"/>
          </p:cNvSpPr>
          <p:nvPr/>
        </p:nvSpPr>
        <p:spPr bwMode="auto">
          <a:xfrm flipV="1">
            <a:off x="3417307" y="410810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" name="Rectangle 40"/>
          <p:cNvSpPr>
            <a:spLocks noChangeArrowheads="1"/>
          </p:cNvSpPr>
          <p:nvPr/>
        </p:nvSpPr>
        <p:spPr bwMode="auto">
          <a:xfrm rot="16200000">
            <a:off x="1936371" y="4852214"/>
            <a:ext cx="19112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Average choice latency during reversal phase (sec)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299" name="Line 460"/>
          <p:cNvSpPr>
            <a:spLocks noChangeShapeType="1"/>
          </p:cNvSpPr>
          <p:nvPr/>
        </p:nvSpPr>
        <p:spPr bwMode="auto">
          <a:xfrm flipV="1">
            <a:off x="6024287" y="4113966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" name="Line 461"/>
          <p:cNvSpPr>
            <a:spLocks noChangeShapeType="1"/>
          </p:cNvSpPr>
          <p:nvPr/>
        </p:nvSpPr>
        <p:spPr bwMode="auto">
          <a:xfrm flipH="1">
            <a:off x="5986187" y="59427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" name="Rectangle 462"/>
          <p:cNvSpPr>
            <a:spLocks noChangeArrowheads="1"/>
          </p:cNvSpPr>
          <p:nvPr/>
        </p:nvSpPr>
        <p:spPr bwMode="auto">
          <a:xfrm>
            <a:off x="5852837" y="5866566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  <a:endParaRPr lang="en-US" altLang="en-US"/>
          </a:p>
        </p:txBody>
      </p:sp>
      <p:sp>
        <p:nvSpPr>
          <p:cNvPr id="302" name="Line 463"/>
          <p:cNvSpPr>
            <a:spLocks noChangeShapeType="1"/>
          </p:cNvSpPr>
          <p:nvPr/>
        </p:nvSpPr>
        <p:spPr bwMode="auto">
          <a:xfrm flipH="1">
            <a:off x="5986187" y="558081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" name="Rectangle 464"/>
          <p:cNvSpPr>
            <a:spLocks noChangeArrowheads="1"/>
          </p:cNvSpPr>
          <p:nvPr/>
        </p:nvSpPr>
        <p:spPr bwMode="auto">
          <a:xfrm>
            <a:off x="5767112" y="550461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10</a:t>
            </a:r>
            <a:endParaRPr lang="en-US" altLang="en-US"/>
          </a:p>
        </p:txBody>
      </p:sp>
      <p:sp>
        <p:nvSpPr>
          <p:cNvPr id="304" name="Line 465"/>
          <p:cNvSpPr>
            <a:spLocks noChangeShapeType="1"/>
          </p:cNvSpPr>
          <p:nvPr/>
        </p:nvSpPr>
        <p:spPr bwMode="auto">
          <a:xfrm flipH="1">
            <a:off x="5986187" y="520934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5" name="Rectangle 466"/>
          <p:cNvSpPr>
            <a:spLocks noChangeArrowheads="1"/>
          </p:cNvSpPr>
          <p:nvPr/>
        </p:nvSpPr>
        <p:spPr bwMode="auto">
          <a:xfrm>
            <a:off x="5767112" y="5133141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20</a:t>
            </a:r>
            <a:endParaRPr lang="en-US" altLang="en-US"/>
          </a:p>
        </p:txBody>
      </p:sp>
      <p:sp>
        <p:nvSpPr>
          <p:cNvPr id="306" name="Line 467"/>
          <p:cNvSpPr>
            <a:spLocks noChangeShapeType="1"/>
          </p:cNvSpPr>
          <p:nvPr/>
        </p:nvSpPr>
        <p:spPr bwMode="auto">
          <a:xfrm flipH="1">
            <a:off x="5986187" y="484739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" name="Rectangle 468"/>
          <p:cNvSpPr>
            <a:spLocks noChangeArrowheads="1"/>
          </p:cNvSpPr>
          <p:nvPr/>
        </p:nvSpPr>
        <p:spPr bwMode="auto">
          <a:xfrm>
            <a:off x="5767112" y="4771191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30</a:t>
            </a:r>
            <a:endParaRPr lang="en-US" altLang="en-US"/>
          </a:p>
        </p:txBody>
      </p:sp>
      <p:sp>
        <p:nvSpPr>
          <p:cNvPr id="308" name="Line 469"/>
          <p:cNvSpPr>
            <a:spLocks noChangeShapeType="1"/>
          </p:cNvSpPr>
          <p:nvPr/>
        </p:nvSpPr>
        <p:spPr bwMode="auto">
          <a:xfrm flipH="1">
            <a:off x="5986187" y="447591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" name="Rectangle 470"/>
          <p:cNvSpPr>
            <a:spLocks noChangeArrowheads="1"/>
          </p:cNvSpPr>
          <p:nvPr/>
        </p:nvSpPr>
        <p:spPr bwMode="auto">
          <a:xfrm>
            <a:off x="5767112" y="439971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40</a:t>
            </a:r>
            <a:endParaRPr lang="en-US" altLang="en-US"/>
          </a:p>
        </p:txBody>
      </p:sp>
      <p:sp>
        <p:nvSpPr>
          <p:cNvPr id="310" name="Line 471"/>
          <p:cNvSpPr>
            <a:spLocks noChangeShapeType="1"/>
          </p:cNvSpPr>
          <p:nvPr/>
        </p:nvSpPr>
        <p:spPr bwMode="auto">
          <a:xfrm flipH="1">
            <a:off x="5986187" y="41139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" name="Rectangle 472"/>
          <p:cNvSpPr>
            <a:spLocks noChangeArrowheads="1"/>
          </p:cNvSpPr>
          <p:nvPr/>
        </p:nvSpPr>
        <p:spPr bwMode="auto">
          <a:xfrm>
            <a:off x="5767112" y="4037766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36353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40925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45497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5006975" indent="-73977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50</a:t>
            </a:r>
            <a:endParaRPr lang="en-US" altLang="en-US"/>
          </a:p>
        </p:txBody>
      </p:sp>
      <p:sp>
        <p:nvSpPr>
          <p:cNvPr id="312" name="Line 474"/>
          <p:cNvSpPr>
            <a:spLocks noChangeShapeType="1"/>
          </p:cNvSpPr>
          <p:nvPr/>
        </p:nvSpPr>
        <p:spPr bwMode="auto">
          <a:xfrm>
            <a:off x="6024287" y="5942766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" name="Line 481"/>
          <p:cNvSpPr>
            <a:spLocks noChangeShapeType="1"/>
          </p:cNvSpPr>
          <p:nvPr/>
        </p:nvSpPr>
        <p:spPr bwMode="auto">
          <a:xfrm>
            <a:off x="6157637" y="4790241"/>
            <a:ext cx="0" cy="323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" name="Line 482"/>
          <p:cNvSpPr>
            <a:spLocks noChangeShapeType="1"/>
          </p:cNvSpPr>
          <p:nvPr/>
        </p:nvSpPr>
        <p:spPr bwMode="auto">
          <a:xfrm>
            <a:off x="6138587" y="479024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" name="Rectangle 483"/>
          <p:cNvSpPr>
            <a:spLocks noChangeArrowheads="1"/>
          </p:cNvSpPr>
          <p:nvPr/>
        </p:nvSpPr>
        <p:spPr bwMode="auto">
          <a:xfrm>
            <a:off x="6081437" y="5114091"/>
            <a:ext cx="17145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22" name="Freeform 484"/>
          <p:cNvSpPr>
            <a:spLocks/>
          </p:cNvSpPr>
          <p:nvPr/>
        </p:nvSpPr>
        <p:spPr bwMode="auto">
          <a:xfrm>
            <a:off x="6081437" y="5114091"/>
            <a:ext cx="161925" cy="828675"/>
          </a:xfrm>
          <a:custGeom>
            <a:avLst/>
            <a:gdLst>
              <a:gd name="T0" fmla="*/ 0 w 17"/>
              <a:gd name="T1" fmla="*/ 2147483646 h 87"/>
              <a:gd name="T2" fmla="*/ 0 w 17"/>
              <a:gd name="T3" fmla="*/ 0 h 87"/>
              <a:gd name="T4" fmla="*/ 2147483646 w 17"/>
              <a:gd name="T5" fmla="*/ 0 h 87"/>
              <a:gd name="T6" fmla="*/ 2147483646 w 17"/>
              <a:gd name="T7" fmla="*/ 2147483646 h 8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87">
                <a:moveTo>
                  <a:pt x="0" y="87"/>
                </a:moveTo>
                <a:lnTo>
                  <a:pt x="0" y="0"/>
                </a:lnTo>
                <a:lnTo>
                  <a:pt x="17" y="0"/>
                </a:lnTo>
                <a:lnTo>
                  <a:pt x="17" y="87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" name="Line 485"/>
          <p:cNvSpPr>
            <a:spLocks noChangeShapeType="1"/>
          </p:cNvSpPr>
          <p:nvPr/>
        </p:nvSpPr>
        <p:spPr bwMode="auto">
          <a:xfrm>
            <a:off x="6348137" y="5599866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" name="Line 486"/>
          <p:cNvSpPr>
            <a:spLocks noChangeShapeType="1"/>
          </p:cNvSpPr>
          <p:nvPr/>
        </p:nvSpPr>
        <p:spPr bwMode="auto">
          <a:xfrm>
            <a:off x="6329087" y="55998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" name="Rectangle 487"/>
          <p:cNvSpPr>
            <a:spLocks noChangeArrowheads="1"/>
          </p:cNvSpPr>
          <p:nvPr/>
        </p:nvSpPr>
        <p:spPr bwMode="auto">
          <a:xfrm>
            <a:off x="6271937" y="5637966"/>
            <a:ext cx="171450" cy="314325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26" name="Freeform 488"/>
          <p:cNvSpPr>
            <a:spLocks/>
          </p:cNvSpPr>
          <p:nvPr/>
        </p:nvSpPr>
        <p:spPr bwMode="auto">
          <a:xfrm>
            <a:off x="6271937" y="5637966"/>
            <a:ext cx="161925" cy="304800"/>
          </a:xfrm>
          <a:custGeom>
            <a:avLst/>
            <a:gdLst>
              <a:gd name="T0" fmla="*/ 0 w 17"/>
              <a:gd name="T1" fmla="*/ 2147483646 h 32"/>
              <a:gd name="T2" fmla="*/ 0 w 17"/>
              <a:gd name="T3" fmla="*/ 0 h 32"/>
              <a:gd name="T4" fmla="*/ 2147483646 w 17"/>
              <a:gd name="T5" fmla="*/ 0 h 32"/>
              <a:gd name="T6" fmla="*/ 2147483646 w 17"/>
              <a:gd name="T7" fmla="*/ 2147483646 h 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32">
                <a:moveTo>
                  <a:pt x="0" y="32"/>
                </a:moveTo>
                <a:lnTo>
                  <a:pt x="0" y="0"/>
                </a:lnTo>
                <a:lnTo>
                  <a:pt x="17" y="0"/>
                </a:lnTo>
                <a:lnTo>
                  <a:pt x="17" y="32"/>
                </a:lnTo>
              </a:path>
            </a:pathLst>
          </a:custGeom>
          <a:solidFill>
            <a:schemeClr val="accent6">
              <a:lumMod val="5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" name="Line 489"/>
          <p:cNvSpPr>
            <a:spLocks noChangeShapeType="1"/>
          </p:cNvSpPr>
          <p:nvPr/>
        </p:nvSpPr>
        <p:spPr bwMode="auto">
          <a:xfrm>
            <a:off x="6614837" y="5247441"/>
            <a:ext cx="0" cy="200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" name="Line 490"/>
          <p:cNvSpPr>
            <a:spLocks noChangeShapeType="1"/>
          </p:cNvSpPr>
          <p:nvPr/>
        </p:nvSpPr>
        <p:spPr bwMode="auto">
          <a:xfrm>
            <a:off x="6595787" y="5247441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" name="Rectangle 491"/>
          <p:cNvSpPr>
            <a:spLocks noChangeArrowheads="1"/>
          </p:cNvSpPr>
          <p:nvPr/>
        </p:nvSpPr>
        <p:spPr bwMode="auto">
          <a:xfrm>
            <a:off x="6538637" y="5447466"/>
            <a:ext cx="171450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30" name="Freeform 492"/>
          <p:cNvSpPr>
            <a:spLocks/>
          </p:cNvSpPr>
          <p:nvPr/>
        </p:nvSpPr>
        <p:spPr bwMode="auto">
          <a:xfrm>
            <a:off x="6538637" y="5447466"/>
            <a:ext cx="161925" cy="495300"/>
          </a:xfrm>
          <a:custGeom>
            <a:avLst/>
            <a:gdLst>
              <a:gd name="T0" fmla="*/ 0 w 17"/>
              <a:gd name="T1" fmla="*/ 2147483646 h 52"/>
              <a:gd name="T2" fmla="*/ 0 w 17"/>
              <a:gd name="T3" fmla="*/ 0 h 52"/>
              <a:gd name="T4" fmla="*/ 2147483646 w 17"/>
              <a:gd name="T5" fmla="*/ 0 h 52"/>
              <a:gd name="T6" fmla="*/ 2147483646 w 17"/>
              <a:gd name="T7" fmla="*/ 2147483646 h 5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52">
                <a:moveTo>
                  <a:pt x="0" y="52"/>
                </a:moveTo>
                <a:lnTo>
                  <a:pt x="0" y="0"/>
                </a:lnTo>
                <a:lnTo>
                  <a:pt x="17" y="0"/>
                </a:lnTo>
                <a:lnTo>
                  <a:pt x="17" y="5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" name="Line 493"/>
          <p:cNvSpPr>
            <a:spLocks noChangeShapeType="1"/>
          </p:cNvSpPr>
          <p:nvPr/>
        </p:nvSpPr>
        <p:spPr bwMode="auto">
          <a:xfrm>
            <a:off x="6805337" y="5333166"/>
            <a:ext cx="0" cy="161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" name="Line 494"/>
          <p:cNvSpPr>
            <a:spLocks noChangeShapeType="1"/>
          </p:cNvSpPr>
          <p:nvPr/>
        </p:nvSpPr>
        <p:spPr bwMode="auto">
          <a:xfrm>
            <a:off x="6786287" y="533316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" name="Rectangle 495"/>
          <p:cNvSpPr>
            <a:spLocks noChangeArrowheads="1"/>
          </p:cNvSpPr>
          <p:nvPr/>
        </p:nvSpPr>
        <p:spPr bwMode="auto">
          <a:xfrm>
            <a:off x="6729137" y="5495091"/>
            <a:ext cx="171450" cy="4572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34" name="Freeform 496"/>
          <p:cNvSpPr>
            <a:spLocks/>
          </p:cNvSpPr>
          <p:nvPr/>
        </p:nvSpPr>
        <p:spPr bwMode="auto">
          <a:xfrm>
            <a:off x="6729137" y="5495091"/>
            <a:ext cx="161925" cy="447675"/>
          </a:xfrm>
          <a:custGeom>
            <a:avLst/>
            <a:gdLst>
              <a:gd name="T0" fmla="*/ 0 w 17"/>
              <a:gd name="T1" fmla="*/ 2147483646 h 47"/>
              <a:gd name="T2" fmla="*/ 0 w 17"/>
              <a:gd name="T3" fmla="*/ 0 h 47"/>
              <a:gd name="T4" fmla="*/ 2147483646 w 17"/>
              <a:gd name="T5" fmla="*/ 0 h 47"/>
              <a:gd name="T6" fmla="*/ 2147483646 w 17"/>
              <a:gd name="T7" fmla="*/ 2147483646 h 4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47">
                <a:moveTo>
                  <a:pt x="0" y="47"/>
                </a:moveTo>
                <a:lnTo>
                  <a:pt x="0" y="0"/>
                </a:lnTo>
                <a:lnTo>
                  <a:pt x="17" y="0"/>
                </a:lnTo>
                <a:lnTo>
                  <a:pt x="17" y="47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" name="Line 497"/>
          <p:cNvSpPr>
            <a:spLocks noChangeShapeType="1"/>
          </p:cNvSpPr>
          <p:nvPr/>
        </p:nvSpPr>
        <p:spPr bwMode="auto">
          <a:xfrm>
            <a:off x="7072037" y="5580816"/>
            <a:ext cx="0" cy="104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" name="Line 498"/>
          <p:cNvSpPr>
            <a:spLocks noChangeShapeType="1"/>
          </p:cNvSpPr>
          <p:nvPr/>
        </p:nvSpPr>
        <p:spPr bwMode="auto">
          <a:xfrm>
            <a:off x="7052987" y="558081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" name="Rectangle 499"/>
          <p:cNvSpPr>
            <a:spLocks noChangeArrowheads="1"/>
          </p:cNvSpPr>
          <p:nvPr/>
        </p:nvSpPr>
        <p:spPr bwMode="auto">
          <a:xfrm>
            <a:off x="6995837" y="5685591"/>
            <a:ext cx="171450" cy="26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38" name="Freeform 500"/>
          <p:cNvSpPr>
            <a:spLocks/>
          </p:cNvSpPr>
          <p:nvPr/>
        </p:nvSpPr>
        <p:spPr bwMode="auto">
          <a:xfrm>
            <a:off x="6995837" y="5685591"/>
            <a:ext cx="161925" cy="257175"/>
          </a:xfrm>
          <a:custGeom>
            <a:avLst/>
            <a:gdLst>
              <a:gd name="T0" fmla="*/ 0 w 17"/>
              <a:gd name="T1" fmla="*/ 2147483646 h 27"/>
              <a:gd name="T2" fmla="*/ 0 w 17"/>
              <a:gd name="T3" fmla="*/ 0 h 27"/>
              <a:gd name="T4" fmla="*/ 2147483646 w 17"/>
              <a:gd name="T5" fmla="*/ 0 h 27"/>
              <a:gd name="T6" fmla="*/ 2147483646 w 17"/>
              <a:gd name="T7" fmla="*/ 2147483646 h 2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27">
                <a:moveTo>
                  <a:pt x="0" y="27"/>
                </a:moveTo>
                <a:lnTo>
                  <a:pt x="0" y="0"/>
                </a:lnTo>
                <a:lnTo>
                  <a:pt x="17" y="0"/>
                </a:lnTo>
                <a:lnTo>
                  <a:pt x="17" y="27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" name="Line 501"/>
          <p:cNvSpPr>
            <a:spLocks noChangeShapeType="1"/>
          </p:cNvSpPr>
          <p:nvPr/>
        </p:nvSpPr>
        <p:spPr bwMode="auto">
          <a:xfrm>
            <a:off x="7262537" y="5733216"/>
            <a:ext cx="0" cy="28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" name="Line 502"/>
          <p:cNvSpPr>
            <a:spLocks noChangeShapeType="1"/>
          </p:cNvSpPr>
          <p:nvPr/>
        </p:nvSpPr>
        <p:spPr bwMode="auto">
          <a:xfrm>
            <a:off x="7243487" y="5733216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" name="Rectangle 503"/>
          <p:cNvSpPr>
            <a:spLocks noChangeArrowheads="1"/>
          </p:cNvSpPr>
          <p:nvPr/>
        </p:nvSpPr>
        <p:spPr bwMode="auto">
          <a:xfrm>
            <a:off x="7186337" y="5761791"/>
            <a:ext cx="171450" cy="1905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42" name="Freeform 504"/>
          <p:cNvSpPr>
            <a:spLocks/>
          </p:cNvSpPr>
          <p:nvPr/>
        </p:nvSpPr>
        <p:spPr bwMode="auto">
          <a:xfrm>
            <a:off x="7186337" y="5761791"/>
            <a:ext cx="161925" cy="180975"/>
          </a:xfrm>
          <a:custGeom>
            <a:avLst/>
            <a:gdLst>
              <a:gd name="T0" fmla="*/ 0 w 17"/>
              <a:gd name="T1" fmla="*/ 2147483646 h 19"/>
              <a:gd name="T2" fmla="*/ 0 w 17"/>
              <a:gd name="T3" fmla="*/ 0 h 19"/>
              <a:gd name="T4" fmla="*/ 2147483646 w 17"/>
              <a:gd name="T5" fmla="*/ 0 h 19"/>
              <a:gd name="T6" fmla="*/ 2147483646 w 17"/>
              <a:gd name="T7" fmla="*/ 2147483646 h 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" h="19">
                <a:moveTo>
                  <a:pt x="0" y="19"/>
                </a:moveTo>
                <a:lnTo>
                  <a:pt x="0" y="0"/>
                </a:lnTo>
                <a:lnTo>
                  <a:pt x="17" y="0"/>
                </a:lnTo>
                <a:lnTo>
                  <a:pt x="17" y="19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" name="Line 505"/>
          <p:cNvSpPr>
            <a:spLocks noChangeShapeType="1"/>
          </p:cNvSpPr>
          <p:nvPr/>
        </p:nvSpPr>
        <p:spPr bwMode="auto">
          <a:xfrm>
            <a:off x="6024287" y="5942766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" name="Line 506"/>
          <p:cNvSpPr>
            <a:spLocks noChangeShapeType="1"/>
          </p:cNvSpPr>
          <p:nvPr/>
        </p:nvSpPr>
        <p:spPr bwMode="auto">
          <a:xfrm flipV="1">
            <a:off x="6024287" y="4113966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" name="Rectangle 40"/>
          <p:cNvSpPr>
            <a:spLocks noChangeArrowheads="1"/>
          </p:cNvSpPr>
          <p:nvPr/>
        </p:nvSpPr>
        <p:spPr bwMode="auto">
          <a:xfrm rot="16200000">
            <a:off x="4471293" y="4855160"/>
            <a:ext cx="2001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Average reward latency during reversal phase (sec)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458" name="Rectangle 40">
            <a:extLst>
              <a:ext uri="{FF2B5EF4-FFF2-40B4-BE49-F238E27FC236}">
                <a16:creationId xmlns:a16="http://schemas.microsoft.com/office/drawing/2014/main" id="{243CCCC3-8613-49D1-A7E0-A73A4201C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528" y="610280"/>
            <a:ext cx="109823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Figure S3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459" name="TextBox 252">
            <a:extLst>
              <a:ext uri="{FF2B5EF4-FFF2-40B4-BE49-F238E27FC236}">
                <a16:creationId xmlns:a16="http://schemas.microsoft.com/office/drawing/2014/main" id="{3724B53E-3550-47A7-A853-C9E8CB8DA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2362" y="3749040"/>
            <a:ext cx="30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7" rIns="91436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460" name="TextBox 252">
            <a:extLst>
              <a:ext uri="{FF2B5EF4-FFF2-40B4-BE49-F238E27FC236}">
                <a16:creationId xmlns:a16="http://schemas.microsoft.com/office/drawing/2014/main" id="{0D1CBB92-B983-4DDE-B624-D844A51F8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8396" y="3749040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7" rIns="91436" bIns="4571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95" name="Rectangle 40">
            <a:extLst>
              <a:ext uri="{FF2B5EF4-FFF2-40B4-BE49-F238E27FC236}">
                <a16:creationId xmlns:a16="http://schemas.microsoft.com/office/drawing/2014/main" id="{BC1F74B8-C3EF-42ED-8AEF-90FE7A57B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0184" y="6039179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96" name="Rectangle 40">
            <a:extLst>
              <a:ext uri="{FF2B5EF4-FFF2-40B4-BE49-F238E27FC236}">
                <a16:creationId xmlns:a16="http://schemas.microsoft.com/office/drawing/2014/main" id="{38A8301B-9647-41C5-96FC-ACF40B1FE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622" y="6036454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 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97" name="Rectangle 40">
            <a:extLst>
              <a:ext uri="{FF2B5EF4-FFF2-40B4-BE49-F238E27FC236}">
                <a16:creationId xmlns:a16="http://schemas.microsoft.com/office/drawing/2014/main" id="{E97E01C8-DDC7-48A3-9F6F-26B99DB3F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4109" y="6038730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L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98" name="Rectangle 40">
            <a:extLst>
              <a:ext uri="{FF2B5EF4-FFF2-40B4-BE49-F238E27FC236}">
                <a16:creationId xmlns:a16="http://schemas.microsoft.com/office/drawing/2014/main" id="{EBE1EF83-3D09-461B-808D-4E2C06EFC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9219" y="6029351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99" name="Rectangle 40">
            <a:extLst>
              <a:ext uri="{FF2B5EF4-FFF2-40B4-BE49-F238E27FC236}">
                <a16:creationId xmlns:a16="http://schemas.microsoft.com/office/drawing/2014/main" id="{514DDA41-7458-4E84-9209-E178EC4A8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1657" y="6026626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 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100" name="Rectangle 40">
            <a:extLst>
              <a:ext uri="{FF2B5EF4-FFF2-40B4-BE49-F238E27FC236}">
                <a16:creationId xmlns:a16="http://schemas.microsoft.com/office/drawing/2014/main" id="{C3B1BD29-A32E-4842-9EE2-20F932C7F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3144" y="6028902"/>
            <a:ext cx="4191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4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5890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L</a:t>
            </a: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R</a:t>
            </a:r>
            <a:endParaRPr lang="en-US" altLang="en-US" sz="1800" baseline="30000" dirty="0">
              <a:latin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9F3BFE-90F4-45B1-9B1D-7D9D8BDFCBC9}"/>
              </a:ext>
            </a:extLst>
          </p:cNvPr>
          <p:cNvSpPr/>
          <p:nvPr/>
        </p:nvSpPr>
        <p:spPr>
          <a:xfrm>
            <a:off x="2124222" y="6361865"/>
            <a:ext cx="60532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S3: Choice and reward collection latencies; optogenetic experiment. 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the DLS 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vivo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silencing experiment, choice (unpaired t-test: 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&gt;.05) and reward-collection (unpaired t-test: </a:t>
            </a:r>
            <a:r>
              <a:rPr lang="en-US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&gt;.05) were no different between groups.  n=7-8 per group.  Data are means ±SEM.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302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3297</TotalTime>
  <Words>196</Words>
  <Application>Microsoft Office PowerPoint</Application>
  <PresentationFormat>Custom</PresentationFormat>
  <Paragraphs>70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Andrew (NIH/NIAAA) [E]</dc:creator>
  <cp:lastModifiedBy>habergstrom</cp:lastModifiedBy>
  <cp:revision>151</cp:revision>
  <dcterms:created xsi:type="dcterms:W3CDTF">2016-09-16T17:54:18Z</dcterms:created>
  <dcterms:modified xsi:type="dcterms:W3CDTF">2020-06-12T17:06:53Z</dcterms:modified>
</cp:coreProperties>
</file>