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/>
    <p:restoredTop sz="94659"/>
  </p:normalViewPr>
  <p:slideViewPr>
    <p:cSldViewPr snapToGrid="0">
      <p:cViewPr varScale="1">
        <p:scale>
          <a:sx n="71" d="100"/>
          <a:sy n="71" d="100"/>
        </p:scale>
        <p:origin x="16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9C9B2-F8C3-4DAC-9177-1C6503B4AAF7}" type="datetimeFigureOut">
              <a:rPr lang="en-US" smtClean="0"/>
              <a:t>5/1/20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CD134-B8B2-4CE5-B88F-917DE7EA7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8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Move upfront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8FF5A5-9BC4-4E96-9F37-E910CAF4E8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5402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80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3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19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32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0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016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5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2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97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4483E-CBC0-4CD9-B19E-3EAAC78F1615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5AFC8-A069-4815-AEA8-D6E1530E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69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972688"/>
            <a:ext cx="6629400" cy="495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 flipH="1" flipV="1">
            <a:off x="3824288" y="2993575"/>
            <a:ext cx="6351" cy="677863"/>
          </a:xfrm>
          <a:prstGeom prst="straightConnector1">
            <a:avLst/>
          </a:prstGeom>
          <a:ln w="38100">
            <a:solidFill>
              <a:srgbClr val="FF5EA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97288" y="1842639"/>
            <a:ext cx="0" cy="1228725"/>
          </a:xfrm>
          <a:prstGeom prst="straightConnector1">
            <a:avLst/>
          </a:prstGeom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824288" y="1833113"/>
            <a:ext cx="0" cy="45720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943350" y="1833113"/>
            <a:ext cx="0" cy="45720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57650" y="1833113"/>
            <a:ext cx="0" cy="45720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3818792" y="2286550"/>
            <a:ext cx="2532" cy="707025"/>
          </a:xfrm>
          <a:prstGeom prst="straightConnector1">
            <a:avLst/>
          </a:prstGeom>
          <a:ln w="539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495800" y="1864863"/>
            <a:ext cx="0" cy="1230312"/>
          </a:xfrm>
          <a:prstGeom prst="straightConnector1">
            <a:avLst/>
          </a:prstGeom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300663" y="1864864"/>
            <a:ext cx="0" cy="1228725"/>
          </a:xfrm>
          <a:prstGeom prst="straightConnector1">
            <a:avLst/>
          </a:prstGeom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096000" y="1855338"/>
            <a:ext cx="0" cy="1230312"/>
          </a:xfrm>
          <a:prstGeom prst="straightConnector1">
            <a:avLst/>
          </a:prstGeom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</p:cNvCxnSpPr>
          <p:nvPr/>
        </p:nvCxnSpPr>
        <p:spPr>
          <a:xfrm flipV="1">
            <a:off x="5410200" y="2344288"/>
            <a:ext cx="0" cy="1327150"/>
          </a:xfrm>
          <a:prstGeom prst="straightConnector1">
            <a:avLst/>
          </a:prstGeom>
          <a:ln w="38100">
            <a:solidFill>
              <a:srgbClr val="FF5EA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 flipV="1">
            <a:off x="8610600" y="1830139"/>
            <a:ext cx="0" cy="1841299"/>
          </a:xfrm>
          <a:prstGeom prst="straightConnector1">
            <a:avLst/>
          </a:prstGeom>
          <a:ln w="38100">
            <a:solidFill>
              <a:srgbClr val="FF5EA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021513" y="1861688"/>
            <a:ext cx="0" cy="45720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140575" y="1861688"/>
            <a:ext cx="0" cy="45720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256463" y="1861688"/>
            <a:ext cx="0" cy="45720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421313" y="1844225"/>
            <a:ext cx="0" cy="45720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540375" y="1844225"/>
            <a:ext cx="0" cy="45720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656263" y="1844225"/>
            <a:ext cx="0" cy="45720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ine 444"/>
          <p:cNvSpPr>
            <a:spLocks noChangeShapeType="1"/>
          </p:cNvSpPr>
          <p:nvPr/>
        </p:nvSpPr>
        <p:spPr bwMode="auto">
          <a:xfrm flipV="1">
            <a:off x="3360738" y="4636766"/>
            <a:ext cx="374650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445"/>
          <p:cNvSpPr>
            <a:spLocks noChangeArrowheads="1"/>
          </p:cNvSpPr>
          <p:nvPr/>
        </p:nvSpPr>
        <p:spPr bwMode="auto">
          <a:xfrm>
            <a:off x="3730625" y="4482779"/>
            <a:ext cx="4695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800"/>
              </a:spcBef>
              <a:buChar char="•"/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ts val="8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ts val="8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ts val="8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Rituximab IV (375 mg/m</a:t>
            </a:r>
            <a:r>
              <a:rPr kumimoji="0" lang="en-US" altLang="en-US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; if BSA&lt;0.5 m</a:t>
            </a:r>
            <a:r>
              <a:rPr kumimoji="0" lang="en-US" altLang="en-US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12.5 mg/kg)</a:t>
            </a:r>
          </a:p>
        </p:txBody>
      </p:sp>
      <p:sp>
        <p:nvSpPr>
          <p:cNvPr id="27" name="Line 446"/>
          <p:cNvSpPr>
            <a:spLocks noChangeShapeType="1"/>
          </p:cNvSpPr>
          <p:nvPr/>
        </p:nvSpPr>
        <p:spPr bwMode="auto">
          <a:xfrm flipV="1">
            <a:off x="3360738" y="4998716"/>
            <a:ext cx="37465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 Box 447"/>
          <p:cNvSpPr txBox="1">
            <a:spLocks noChangeArrowheads="1"/>
          </p:cNvSpPr>
          <p:nvPr/>
        </p:nvSpPr>
        <p:spPr bwMode="auto">
          <a:xfrm>
            <a:off x="3730625" y="4843142"/>
            <a:ext cx="2901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800"/>
              </a:spcBef>
              <a:buChar char="•"/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ts val="8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ts val="8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ts val="8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Methotrexate SC (0.4 mg/kg)</a:t>
            </a:r>
          </a:p>
        </p:txBody>
      </p:sp>
      <p:sp>
        <p:nvSpPr>
          <p:cNvPr id="29" name="Line 440"/>
          <p:cNvSpPr>
            <a:spLocks noChangeShapeType="1"/>
          </p:cNvSpPr>
          <p:nvPr/>
        </p:nvSpPr>
        <p:spPr bwMode="auto">
          <a:xfrm flipV="1">
            <a:off x="3360739" y="5397178"/>
            <a:ext cx="415925" cy="0"/>
          </a:xfrm>
          <a:prstGeom prst="line">
            <a:avLst/>
          </a:prstGeom>
          <a:noFill/>
          <a:ln w="53975">
            <a:solidFill>
              <a:srgbClr val="008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441"/>
          <p:cNvSpPr>
            <a:spLocks noChangeArrowheads="1"/>
          </p:cNvSpPr>
          <p:nvPr/>
        </p:nvSpPr>
        <p:spPr bwMode="auto">
          <a:xfrm>
            <a:off x="3730625" y="5222554"/>
            <a:ext cx="1992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800"/>
              </a:spcBef>
              <a:buChar char="•"/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ts val="8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ts val="8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ts val="8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IVIG (400-500 mg/kg)</a:t>
            </a:r>
          </a:p>
        </p:txBody>
      </p:sp>
      <p:sp>
        <p:nvSpPr>
          <p:cNvPr id="31" name="Line 438"/>
          <p:cNvSpPr>
            <a:spLocks noChangeShapeType="1"/>
          </p:cNvSpPr>
          <p:nvPr/>
        </p:nvSpPr>
        <p:spPr bwMode="auto">
          <a:xfrm flipV="1">
            <a:off x="3360738" y="4263703"/>
            <a:ext cx="374650" cy="0"/>
          </a:xfrm>
          <a:prstGeom prst="line">
            <a:avLst/>
          </a:prstGeom>
          <a:noFill/>
          <a:ln w="38100">
            <a:solidFill>
              <a:srgbClr val="FF5EA9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439"/>
          <p:cNvSpPr>
            <a:spLocks noChangeArrowheads="1"/>
          </p:cNvSpPr>
          <p:nvPr/>
        </p:nvSpPr>
        <p:spPr bwMode="auto">
          <a:xfrm>
            <a:off x="3730625" y="4092254"/>
            <a:ext cx="4786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800"/>
              </a:spcBef>
              <a:buChar char="•"/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ts val="8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ts val="8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ts val="8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8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Alglucosidase</a:t>
            </a: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alfa (20 mg/kg every other week)</a:t>
            </a:r>
          </a:p>
        </p:txBody>
      </p:sp>
      <p:grpSp>
        <p:nvGrpSpPr>
          <p:cNvPr id="33" name="Group 39"/>
          <p:cNvGrpSpPr>
            <a:grpSpLocks/>
          </p:cNvGrpSpPr>
          <p:nvPr/>
        </p:nvGrpSpPr>
        <p:grpSpPr bwMode="auto">
          <a:xfrm>
            <a:off x="2895600" y="972689"/>
            <a:ext cx="6115050" cy="942975"/>
            <a:chOff x="1676400" y="1408113"/>
            <a:chExt cx="6115050" cy="942975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1408113"/>
              <a:ext cx="6115050" cy="942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tangle 439"/>
            <p:cNvSpPr>
              <a:spLocks noChangeArrowheads="1"/>
            </p:cNvSpPr>
            <p:nvPr/>
          </p:nvSpPr>
          <p:spPr bwMode="auto">
            <a:xfrm>
              <a:off x="1806574" y="1427163"/>
              <a:ext cx="671507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ts val="800"/>
                </a:spcBef>
                <a:buChar char="•"/>
                <a:defRPr sz="2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ts val="8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ts val="8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ts val="8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ＭＳ Ｐゴシック" pitchFamily="34" charset="-128"/>
                  <a:cs typeface="Arial" charset="0"/>
                </a:rPr>
                <a:t>Wk-1</a:t>
              </a:r>
            </a:p>
          </p:txBody>
        </p:sp>
        <p:sp>
          <p:nvSpPr>
            <p:cNvPr id="36" name="Rectangle 439"/>
            <p:cNvSpPr>
              <a:spLocks noChangeArrowheads="1"/>
            </p:cNvSpPr>
            <p:nvPr/>
          </p:nvSpPr>
          <p:spPr bwMode="auto">
            <a:xfrm>
              <a:off x="2632075" y="1427163"/>
              <a:ext cx="695325" cy="338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800"/>
                </a:spcBef>
                <a:buChar char="•"/>
                <a:defRPr sz="2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ts val="8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ts val="8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ts val="8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ＭＳ Ｐゴシック" pitchFamily="34" charset="-128"/>
                  <a:cs typeface="Arial" charset="0"/>
                </a:rPr>
                <a:t>Wk0</a:t>
              </a:r>
            </a:p>
          </p:txBody>
        </p:sp>
        <p:sp>
          <p:nvSpPr>
            <p:cNvPr id="37" name="Rectangle 439"/>
            <p:cNvSpPr>
              <a:spLocks noChangeArrowheads="1"/>
            </p:cNvSpPr>
            <p:nvPr/>
          </p:nvSpPr>
          <p:spPr bwMode="auto">
            <a:xfrm>
              <a:off x="3438525" y="1427163"/>
              <a:ext cx="695325" cy="338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800"/>
                </a:spcBef>
                <a:buChar char="•"/>
                <a:defRPr sz="2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ts val="8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ts val="8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ts val="8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ＭＳ Ｐゴシック" pitchFamily="34" charset="-128"/>
                  <a:cs typeface="Arial" charset="0"/>
                </a:rPr>
                <a:t>Wk1</a:t>
              </a:r>
            </a:p>
          </p:txBody>
        </p:sp>
        <p:sp>
          <p:nvSpPr>
            <p:cNvPr id="38" name="Rectangle 439"/>
            <p:cNvSpPr>
              <a:spLocks noChangeArrowheads="1"/>
            </p:cNvSpPr>
            <p:nvPr/>
          </p:nvSpPr>
          <p:spPr bwMode="auto">
            <a:xfrm>
              <a:off x="4217988" y="1427163"/>
              <a:ext cx="695325" cy="338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800"/>
                </a:spcBef>
                <a:buChar char="•"/>
                <a:defRPr sz="2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ts val="8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ts val="8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ts val="8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ＭＳ Ｐゴシック" pitchFamily="34" charset="-128"/>
                  <a:cs typeface="Arial" charset="0"/>
                </a:rPr>
                <a:t>Wk2</a:t>
              </a:r>
            </a:p>
          </p:txBody>
        </p:sp>
        <p:sp>
          <p:nvSpPr>
            <p:cNvPr id="39" name="Rectangle 439"/>
            <p:cNvSpPr>
              <a:spLocks noChangeArrowheads="1"/>
            </p:cNvSpPr>
            <p:nvPr/>
          </p:nvSpPr>
          <p:spPr bwMode="auto">
            <a:xfrm>
              <a:off x="5024438" y="1427163"/>
              <a:ext cx="695325" cy="338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800"/>
                </a:spcBef>
                <a:buChar char="•"/>
                <a:defRPr sz="2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ts val="8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ts val="8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ts val="8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ＭＳ Ｐゴシック" pitchFamily="34" charset="-128"/>
                  <a:cs typeface="Arial" charset="0"/>
                </a:rPr>
                <a:t>Wk3</a:t>
              </a:r>
            </a:p>
          </p:txBody>
        </p:sp>
        <p:sp>
          <p:nvSpPr>
            <p:cNvPr id="40" name="Rectangle 439"/>
            <p:cNvSpPr>
              <a:spLocks noChangeArrowheads="1"/>
            </p:cNvSpPr>
            <p:nvPr/>
          </p:nvSpPr>
          <p:spPr bwMode="auto">
            <a:xfrm>
              <a:off x="5849938" y="1427163"/>
              <a:ext cx="695325" cy="338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800"/>
                </a:spcBef>
                <a:buChar char="•"/>
                <a:defRPr sz="2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ts val="8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ts val="8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ts val="8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ＭＳ Ｐゴシック" pitchFamily="34" charset="-128"/>
                  <a:cs typeface="Arial" charset="0"/>
                </a:rPr>
                <a:t>Wk4</a:t>
              </a:r>
            </a:p>
          </p:txBody>
        </p:sp>
        <p:sp>
          <p:nvSpPr>
            <p:cNvPr id="41" name="Rectangle 439"/>
            <p:cNvSpPr>
              <a:spLocks noChangeArrowheads="1"/>
            </p:cNvSpPr>
            <p:nvPr/>
          </p:nvSpPr>
          <p:spPr bwMode="auto">
            <a:xfrm>
              <a:off x="6656388" y="1427163"/>
              <a:ext cx="695325" cy="338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800"/>
                </a:spcBef>
                <a:buChar char="•"/>
                <a:defRPr sz="2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ts val="8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ts val="8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ts val="8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ts val="8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ＭＳ Ｐゴシック" pitchFamily="34" charset="-128"/>
                  <a:cs typeface="Arial" charset="0"/>
                </a:rPr>
                <a:t>Wk5</a:t>
              </a:r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165EEB-3706-4C13-BC3E-D4C92184E4B5}"/>
              </a:ext>
            </a:extLst>
          </p:cNvPr>
          <p:cNvCxnSpPr>
            <a:cxnSpLocks/>
          </p:cNvCxnSpPr>
          <p:nvPr/>
        </p:nvCxnSpPr>
        <p:spPr>
          <a:xfrm flipH="1" flipV="1">
            <a:off x="7030899" y="3027795"/>
            <a:ext cx="6351" cy="677863"/>
          </a:xfrm>
          <a:prstGeom prst="straightConnector1">
            <a:avLst/>
          </a:prstGeom>
          <a:ln w="38100">
            <a:solidFill>
              <a:srgbClr val="FF5EA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9682DB0-FB53-4187-90CA-B246747E6764}"/>
              </a:ext>
            </a:extLst>
          </p:cNvPr>
          <p:cNvCxnSpPr/>
          <p:nvPr/>
        </p:nvCxnSpPr>
        <p:spPr>
          <a:xfrm flipH="1" flipV="1">
            <a:off x="7025403" y="2320770"/>
            <a:ext cx="2532" cy="707025"/>
          </a:xfrm>
          <a:prstGeom prst="straightConnector1">
            <a:avLst/>
          </a:prstGeom>
          <a:ln w="539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30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55</Words>
  <Application>Microsoft Macintosh PowerPoint</Application>
  <PresentationFormat>Widescreen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1_Office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Ankit Desai</dc:creator>
  <cp:lastModifiedBy>Microsoft Office User</cp:lastModifiedBy>
  <cp:revision>2</cp:revision>
  <dcterms:created xsi:type="dcterms:W3CDTF">2020-04-30T16:39:35Z</dcterms:created>
  <dcterms:modified xsi:type="dcterms:W3CDTF">2020-05-01T11:48:03Z</dcterms:modified>
</cp:coreProperties>
</file>