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601200" cy="12801600" type="A3"/>
  <p:notesSz cx="6858000" cy="9144000"/>
  <p:defaultTextStyle>
    <a:defPPr>
      <a:defRPr lang="de-DE"/>
    </a:defPPr>
    <a:lvl1pPr marL="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60" d="100"/>
          <a:sy n="60" d="100"/>
        </p:scale>
        <p:origin x="-2232" y="-84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610C80F4-7E9C-44CE-B7C7-8CA8447FC2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0150" y="2095078"/>
            <a:ext cx="720090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xmlns="" id="{9F75A001-C8F4-4F6F-AB1F-35A190AD67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DCF319BB-8035-4427-B694-93EAEA30D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0589-B846-4C8C-89CC-4975755893D1}" type="datetimeFigureOut">
              <a:rPr lang="de-DE" smtClean="0"/>
              <a:pPr/>
              <a:t>17.07.2020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8C5BBE92-0326-4103-8B13-44447570C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A5AD4FDD-6DDC-49B1-AD61-D40606D56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B5749-797A-486C-B523-0D25841D00A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663379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49242F6A-094C-4FE6-9B3B-7D019A841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xmlns="" id="{AE77E275-72A3-4579-B422-9F2357170C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A88C5CB3-8E88-43E0-B2B6-72D22D1DE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0589-B846-4C8C-89CC-4975755893D1}" type="datetimeFigureOut">
              <a:rPr lang="de-DE" smtClean="0"/>
              <a:pPr/>
              <a:t>17.07.2020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548C61A2-6044-43B7-9CCE-95014E185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6F13BD16-70CB-4F98-8154-E2708B86A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B5749-797A-486C-B523-0D25841D00A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760001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xmlns="" id="{BD114217-CCAD-4907-B5C6-656D9EA5DE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xmlns="" id="{B456B28A-EAEB-4FBB-A2E8-C245406DCF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AE5DC0B2-348C-4A13-B532-60685CEAF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0589-B846-4C8C-89CC-4975755893D1}" type="datetimeFigureOut">
              <a:rPr lang="de-DE" smtClean="0"/>
              <a:pPr/>
              <a:t>17.07.2020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E1316195-F668-43DC-987A-7E99EB2EF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282DA3C5-84E1-4075-9DDF-4C306FD04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B5749-797A-486C-B523-0D25841D00A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1563527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90" y="3976798"/>
            <a:ext cx="8161020" cy="2744047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40180" y="7254240"/>
            <a:ext cx="672084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0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200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80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40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00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60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20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802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17.07.2020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954109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17.07.2020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660684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8429" y="8226218"/>
            <a:ext cx="8161020" cy="2542540"/>
          </a:xfrm>
        </p:spPr>
        <p:txBody>
          <a:bodyPr anchor="t"/>
          <a:lstStyle>
            <a:lvl1pPr algn="l">
              <a:defRPr sz="315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58429" y="5425869"/>
            <a:ext cx="8161020" cy="2800349"/>
          </a:xfrm>
        </p:spPr>
        <p:txBody>
          <a:bodyPr anchor="b"/>
          <a:lstStyle>
            <a:lvl1pPr marL="0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1pPr>
            <a:lvl2pPr marL="360036" indent="0">
              <a:buNone/>
              <a:defRPr sz="1406">
                <a:solidFill>
                  <a:schemeClr val="tx1">
                    <a:tint val="75000"/>
                  </a:schemeClr>
                </a:solidFill>
              </a:defRPr>
            </a:lvl2pPr>
            <a:lvl3pPr marL="720071" indent="0">
              <a:buNone/>
              <a:defRPr sz="1238">
                <a:solidFill>
                  <a:schemeClr val="tx1">
                    <a:tint val="75000"/>
                  </a:schemeClr>
                </a:solidFill>
              </a:defRPr>
            </a:lvl3pPr>
            <a:lvl4pPr marL="1080107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4pPr>
            <a:lvl5pPr marL="1440141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5pPr>
            <a:lvl6pPr marL="1800177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6pPr>
            <a:lvl7pPr marL="2160212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7pPr>
            <a:lvl8pPr marL="2520248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8pPr>
            <a:lvl9pPr marL="2880283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17.07.2020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3847236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80060" y="2987043"/>
            <a:ext cx="4240530" cy="8448464"/>
          </a:xfrm>
        </p:spPr>
        <p:txBody>
          <a:bodyPr/>
          <a:lstStyle>
            <a:lvl1pPr>
              <a:defRPr sz="2193"/>
            </a:lvl1pPr>
            <a:lvl2pPr>
              <a:defRPr sz="1912"/>
            </a:lvl2pPr>
            <a:lvl3pPr>
              <a:defRPr sz="1575"/>
            </a:lvl3pPr>
            <a:lvl4pPr>
              <a:defRPr sz="1406"/>
            </a:lvl4pPr>
            <a:lvl5pPr>
              <a:defRPr sz="1406"/>
            </a:lvl5pPr>
            <a:lvl6pPr>
              <a:defRPr sz="1406"/>
            </a:lvl6pPr>
            <a:lvl7pPr>
              <a:defRPr sz="1406"/>
            </a:lvl7pPr>
            <a:lvl8pPr>
              <a:defRPr sz="1406"/>
            </a:lvl8pPr>
            <a:lvl9pPr>
              <a:defRPr sz="1406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80610" y="2987043"/>
            <a:ext cx="4240530" cy="8448464"/>
          </a:xfrm>
        </p:spPr>
        <p:txBody>
          <a:bodyPr/>
          <a:lstStyle>
            <a:lvl1pPr>
              <a:defRPr sz="2193"/>
            </a:lvl1pPr>
            <a:lvl2pPr>
              <a:defRPr sz="1912"/>
            </a:lvl2pPr>
            <a:lvl3pPr>
              <a:defRPr sz="1575"/>
            </a:lvl3pPr>
            <a:lvl4pPr>
              <a:defRPr sz="1406"/>
            </a:lvl4pPr>
            <a:lvl5pPr>
              <a:defRPr sz="1406"/>
            </a:lvl5pPr>
            <a:lvl6pPr>
              <a:defRPr sz="1406"/>
            </a:lvl6pPr>
            <a:lvl7pPr>
              <a:defRPr sz="1406"/>
            </a:lvl7pPr>
            <a:lvl8pPr>
              <a:defRPr sz="1406"/>
            </a:lvl8pPr>
            <a:lvl9pPr>
              <a:defRPr sz="1406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17.07.2020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5945370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80062" y="2865546"/>
            <a:ext cx="4242197" cy="1194222"/>
          </a:xfrm>
        </p:spPr>
        <p:txBody>
          <a:bodyPr anchor="b"/>
          <a:lstStyle>
            <a:lvl1pPr marL="0" indent="0">
              <a:buNone/>
              <a:defRPr sz="1912" b="1"/>
            </a:lvl1pPr>
            <a:lvl2pPr marL="360036" indent="0">
              <a:buNone/>
              <a:defRPr sz="1575" b="1"/>
            </a:lvl2pPr>
            <a:lvl3pPr marL="720071" indent="0">
              <a:buNone/>
              <a:defRPr sz="1406" b="1"/>
            </a:lvl3pPr>
            <a:lvl4pPr marL="1080107" indent="0">
              <a:buNone/>
              <a:defRPr sz="1238" b="1"/>
            </a:lvl4pPr>
            <a:lvl5pPr marL="1440141" indent="0">
              <a:buNone/>
              <a:defRPr sz="1238" b="1"/>
            </a:lvl5pPr>
            <a:lvl6pPr marL="1800177" indent="0">
              <a:buNone/>
              <a:defRPr sz="1238" b="1"/>
            </a:lvl6pPr>
            <a:lvl7pPr marL="2160212" indent="0">
              <a:buNone/>
              <a:defRPr sz="1238" b="1"/>
            </a:lvl7pPr>
            <a:lvl8pPr marL="2520248" indent="0">
              <a:buNone/>
              <a:defRPr sz="1238" b="1"/>
            </a:lvl8pPr>
            <a:lvl9pPr marL="2880283" indent="0">
              <a:buNone/>
              <a:defRPr sz="1238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0062" y="4059768"/>
            <a:ext cx="4242197" cy="7375738"/>
          </a:xfrm>
        </p:spPr>
        <p:txBody>
          <a:bodyPr/>
          <a:lstStyle>
            <a:lvl1pPr>
              <a:defRPr sz="1912"/>
            </a:lvl1pPr>
            <a:lvl2pPr>
              <a:defRPr sz="1575"/>
            </a:lvl2pPr>
            <a:lvl3pPr>
              <a:defRPr sz="1406"/>
            </a:lvl3pPr>
            <a:lvl4pPr>
              <a:defRPr sz="1238"/>
            </a:lvl4pPr>
            <a:lvl5pPr>
              <a:defRPr sz="1238"/>
            </a:lvl5pPr>
            <a:lvl6pPr>
              <a:defRPr sz="1238"/>
            </a:lvl6pPr>
            <a:lvl7pPr>
              <a:defRPr sz="1238"/>
            </a:lvl7pPr>
            <a:lvl8pPr>
              <a:defRPr sz="1238"/>
            </a:lvl8pPr>
            <a:lvl9pPr>
              <a:defRPr sz="1238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877276" y="2865546"/>
            <a:ext cx="4243865" cy="1194222"/>
          </a:xfrm>
        </p:spPr>
        <p:txBody>
          <a:bodyPr anchor="b"/>
          <a:lstStyle>
            <a:lvl1pPr marL="0" indent="0">
              <a:buNone/>
              <a:defRPr sz="1912" b="1"/>
            </a:lvl1pPr>
            <a:lvl2pPr marL="360036" indent="0">
              <a:buNone/>
              <a:defRPr sz="1575" b="1"/>
            </a:lvl2pPr>
            <a:lvl3pPr marL="720071" indent="0">
              <a:buNone/>
              <a:defRPr sz="1406" b="1"/>
            </a:lvl3pPr>
            <a:lvl4pPr marL="1080107" indent="0">
              <a:buNone/>
              <a:defRPr sz="1238" b="1"/>
            </a:lvl4pPr>
            <a:lvl5pPr marL="1440141" indent="0">
              <a:buNone/>
              <a:defRPr sz="1238" b="1"/>
            </a:lvl5pPr>
            <a:lvl6pPr marL="1800177" indent="0">
              <a:buNone/>
              <a:defRPr sz="1238" b="1"/>
            </a:lvl6pPr>
            <a:lvl7pPr marL="2160212" indent="0">
              <a:buNone/>
              <a:defRPr sz="1238" b="1"/>
            </a:lvl7pPr>
            <a:lvl8pPr marL="2520248" indent="0">
              <a:buNone/>
              <a:defRPr sz="1238" b="1"/>
            </a:lvl8pPr>
            <a:lvl9pPr marL="2880283" indent="0">
              <a:buNone/>
              <a:defRPr sz="1238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877276" y="4059768"/>
            <a:ext cx="4243865" cy="7375738"/>
          </a:xfrm>
        </p:spPr>
        <p:txBody>
          <a:bodyPr/>
          <a:lstStyle>
            <a:lvl1pPr>
              <a:defRPr sz="1912"/>
            </a:lvl1pPr>
            <a:lvl2pPr>
              <a:defRPr sz="1575"/>
            </a:lvl2pPr>
            <a:lvl3pPr>
              <a:defRPr sz="1406"/>
            </a:lvl3pPr>
            <a:lvl4pPr>
              <a:defRPr sz="1238"/>
            </a:lvl4pPr>
            <a:lvl5pPr>
              <a:defRPr sz="1238"/>
            </a:lvl5pPr>
            <a:lvl6pPr>
              <a:defRPr sz="1238"/>
            </a:lvl6pPr>
            <a:lvl7pPr>
              <a:defRPr sz="1238"/>
            </a:lvl7pPr>
            <a:lvl8pPr>
              <a:defRPr sz="1238"/>
            </a:lvl8pPr>
            <a:lvl9pPr>
              <a:defRPr sz="1238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17.07.2020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8267043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17.07.2020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2456270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17.07.2020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7329522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0062" y="509693"/>
            <a:ext cx="3158729" cy="2169160"/>
          </a:xfrm>
        </p:spPr>
        <p:txBody>
          <a:bodyPr anchor="b"/>
          <a:lstStyle>
            <a:lvl1pPr algn="l">
              <a:defRPr sz="1575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753802" y="509698"/>
            <a:ext cx="5367338" cy="10925811"/>
          </a:xfrm>
        </p:spPr>
        <p:txBody>
          <a:bodyPr/>
          <a:lstStyle>
            <a:lvl1pPr>
              <a:defRPr sz="2532"/>
            </a:lvl1pPr>
            <a:lvl2pPr>
              <a:defRPr sz="2193"/>
            </a:lvl2pPr>
            <a:lvl3pPr>
              <a:defRPr sz="1912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80062" y="2678858"/>
            <a:ext cx="3158729" cy="8756651"/>
          </a:xfrm>
        </p:spPr>
        <p:txBody>
          <a:bodyPr/>
          <a:lstStyle>
            <a:lvl1pPr marL="0" indent="0">
              <a:buNone/>
              <a:defRPr sz="1125"/>
            </a:lvl1pPr>
            <a:lvl2pPr marL="360036" indent="0">
              <a:buNone/>
              <a:defRPr sz="957"/>
            </a:lvl2pPr>
            <a:lvl3pPr marL="720071" indent="0">
              <a:buNone/>
              <a:defRPr sz="788"/>
            </a:lvl3pPr>
            <a:lvl4pPr marL="1080107" indent="0">
              <a:buNone/>
              <a:defRPr sz="731"/>
            </a:lvl4pPr>
            <a:lvl5pPr marL="1440141" indent="0">
              <a:buNone/>
              <a:defRPr sz="731"/>
            </a:lvl5pPr>
            <a:lvl6pPr marL="1800177" indent="0">
              <a:buNone/>
              <a:defRPr sz="731"/>
            </a:lvl6pPr>
            <a:lvl7pPr marL="2160212" indent="0">
              <a:buNone/>
              <a:defRPr sz="731"/>
            </a:lvl7pPr>
            <a:lvl8pPr marL="2520248" indent="0">
              <a:buNone/>
              <a:defRPr sz="731"/>
            </a:lvl8pPr>
            <a:lvl9pPr marL="2880283" indent="0">
              <a:buNone/>
              <a:defRPr sz="73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17.07.2020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891372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E47E1DA-9E82-453D-A6DA-6A08EEDE5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D9ABBCED-6708-44F9-9B60-2C3295E708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DC22C759-8FC5-4562-A5CA-B7B67C1F6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0589-B846-4C8C-89CC-4975755893D1}" type="datetimeFigureOut">
              <a:rPr lang="de-DE" smtClean="0"/>
              <a:pPr/>
              <a:t>17.07.2020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658E6D03-0810-486E-9E90-9C93DB81B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6A78C07F-7E11-4BE3-8C3D-86A967E54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B5749-797A-486C-B523-0D25841D00A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7218322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81902" y="8961122"/>
            <a:ext cx="5760720" cy="1057911"/>
          </a:xfrm>
        </p:spPr>
        <p:txBody>
          <a:bodyPr anchor="b"/>
          <a:lstStyle>
            <a:lvl1pPr algn="l">
              <a:defRPr sz="1575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881902" y="1143847"/>
            <a:ext cx="5760720" cy="7680960"/>
          </a:xfrm>
        </p:spPr>
        <p:txBody>
          <a:bodyPr/>
          <a:lstStyle>
            <a:lvl1pPr marL="0" indent="0">
              <a:buNone/>
              <a:defRPr sz="2532"/>
            </a:lvl1pPr>
            <a:lvl2pPr marL="360036" indent="0">
              <a:buNone/>
              <a:defRPr sz="2193"/>
            </a:lvl2pPr>
            <a:lvl3pPr marL="720071" indent="0">
              <a:buNone/>
              <a:defRPr sz="1912"/>
            </a:lvl3pPr>
            <a:lvl4pPr marL="1080107" indent="0">
              <a:buNone/>
              <a:defRPr sz="1575"/>
            </a:lvl4pPr>
            <a:lvl5pPr marL="1440141" indent="0">
              <a:buNone/>
              <a:defRPr sz="1575"/>
            </a:lvl5pPr>
            <a:lvl6pPr marL="1800177" indent="0">
              <a:buNone/>
              <a:defRPr sz="1575"/>
            </a:lvl6pPr>
            <a:lvl7pPr marL="2160212" indent="0">
              <a:buNone/>
              <a:defRPr sz="1575"/>
            </a:lvl7pPr>
            <a:lvl8pPr marL="2520248" indent="0">
              <a:buNone/>
              <a:defRPr sz="1575"/>
            </a:lvl8pPr>
            <a:lvl9pPr marL="2880283" indent="0">
              <a:buNone/>
              <a:defRPr sz="1575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81902" y="10019033"/>
            <a:ext cx="5760720" cy="1502409"/>
          </a:xfrm>
        </p:spPr>
        <p:txBody>
          <a:bodyPr/>
          <a:lstStyle>
            <a:lvl1pPr marL="0" indent="0">
              <a:buNone/>
              <a:defRPr sz="1125"/>
            </a:lvl1pPr>
            <a:lvl2pPr marL="360036" indent="0">
              <a:buNone/>
              <a:defRPr sz="957"/>
            </a:lvl2pPr>
            <a:lvl3pPr marL="720071" indent="0">
              <a:buNone/>
              <a:defRPr sz="788"/>
            </a:lvl3pPr>
            <a:lvl4pPr marL="1080107" indent="0">
              <a:buNone/>
              <a:defRPr sz="731"/>
            </a:lvl4pPr>
            <a:lvl5pPr marL="1440141" indent="0">
              <a:buNone/>
              <a:defRPr sz="731"/>
            </a:lvl5pPr>
            <a:lvl6pPr marL="1800177" indent="0">
              <a:buNone/>
              <a:defRPr sz="731"/>
            </a:lvl6pPr>
            <a:lvl7pPr marL="2160212" indent="0">
              <a:buNone/>
              <a:defRPr sz="731"/>
            </a:lvl7pPr>
            <a:lvl8pPr marL="2520248" indent="0">
              <a:buNone/>
              <a:defRPr sz="731"/>
            </a:lvl8pPr>
            <a:lvl9pPr marL="2880283" indent="0">
              <a:buNone/>
              <a:defRPr sz="73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17.07.2020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0664911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17.07.2020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0205643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960870" y="512662"/>
            <a:ext cx="2160270" cy="10922847"/>
          </a:xfrm>
        </p:spPr>
        <p:txBody>
          <a:bodyPr vert="eaVert"/>
          <a:lstStyle/>
          <a:p>
            <a:r>
              <a:rPr lang="de-DE"/>
              <a:t>Titel durch Klicken hinzufügen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80060" y="512662"/>
            <a:ext cx="6320790" cy="10922847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17.07.2020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86157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175226E0-0197-4078-92C7-99D3B583F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398DB280-4B0C-4EF0-B76D-1E1D65048D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4A7A7205-C108-4D3D-87C9-8185A1D54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0589-B846-4C8C-89CC-4975755893D1}" type="datetimeFigureOut">
              <a:rPr lang="de-DE" smtClean="0"/>
              <a:pPr/>
              <a:t>17.07.2020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E70F1A5B-EE18-433C-A72B-B2EC8C09D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8F0BEBAB-309A-41AA-AC5A-9679BF0A9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B5749-797A-486C-B523-0D25841D00A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79824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650F6726-96D2-40A6-95AE-F204FC0D9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A682A55B-49A7-421E-8C9B-8CEC65215D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2DB34BE7-526E-4A79-8D35-E2E1569EFC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B1452AE1-2B89-46E9-A91A-A0DC68713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0589-B846-4C8C-89CC-4975755893D1}" type="datetimeFigureOut">
              <a:rPr lang="de-DE" smtClean="0"/>
              <a:pPr/>
              <a:t>17.07.2020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43525DBE-E795-4A1F-8E07-C4B627648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BA14F21D-7AA3-4974-A86E-8FC8174F5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B5749-797A-486C-B523-0D25841D00A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704150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4AB6B140-8C96-48BF-BFDD-2FE490E8B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A460A3BF-5094-4F70-98FA-BE2C16A5D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3E8C8BD5-BCCE-464E-96DF-79187B97C7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61AE831F-7B0C-4FF3-BA9C-D7B097E93F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xmlns="" id="{CABBC16C-E51B-4C58-ADF9-36E60A1943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xmlns="" id="{1007BA3C-E4AC-4570-A78D-1FEE5C297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0589-B846-4C8C-89CC-4975755893D1}" type="datetimeFigureOut">
              <a:rPr lang="de-DE" smtClean="0"/>
              <a:pPr/>
              <a:t>17.07.2020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xmlns="" id="{1C4822CA-50E2-470D-A085-5491AEB97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xmlns="" id="{B520E646-9F38-40AC-9BAA-2A806E78E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B5749-797A-486C-B523-0D25841D00A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628405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0EFDFFB-22CC-4FA0-8057-657EAA623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xmlns="" id="{315D8691-535B-448A-AE2B-87F4CC453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0589-B846-4C8C-89CC-4975755893D1}" type="datetimeFigureOut">
              <a:rPr lang="de-DE" smtClean="0"/>
              <a:pPr/>
              <a:t>17.07.2020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A307E5B3-9E1C-4D19-8D20-B708CC4FD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9397759F-3ED3-4614-B30C-A637D0358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B5749-797A-486C-B523-0D25841D00A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128780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C4C161E9-DB2A-4605-8058-32D337258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0589-B846-4C8C-89CC-4975755893D1}" type="datetimeFigureOut">
              <a:rPr lang="de-DE" smtClean="0"/>
              <a:pPr/>
              <a:t>17.07.2020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xmlns="" id="{F7B93351-C8C8-43B2-A3B1-20F9409C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6D91A1F9-4144-4F2B-8C46-EB23A7568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B5749-797A-486C-B523-0D25841D00A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856951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165BC50-79F8-4B9A-BCB6-E7C0CC308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2C35BBED-7F55-4A35-94D5-0A17072EDB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2C66DA50-2839-4735-851A-B500E40961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2CDE83E8-6F55-4ABC-BFDA-FE5B38B36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0589-B846-4C8C-89CC-4975755893D1}" type="datetimeFigureOut">
              <a:rPr lang="de-DE" smtClean="0"/>
              <a:pPr/>
              <a:t>17.07.2020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3236F80C-C2F6-456F-AC79-35FDF67FA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5BCBF4D2-4D36-4AC1-90B2-436262288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B5749-797A-486C-B523-0D25841D00A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484751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493552C-83E9-4636-BB65-288EE6583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xmlns="" id="{4E993FF2-8CB5-4C11-AE8F-64412012A8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78F5A39A-9FA6-4920-BD6C-555E59A5E4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E5F4A3A0-FF1B-47ED-8972-BF3D0C062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0589-B846-4C8C-89CC-4975755893D1}" type="datetimeFigureOut">
              <a:rPr lang="de-DE" smtClean="0"/>
              <a:pPr/>
              <a:t>17.07.2020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07A89A22-BEB6-4B9B-AACF-550B37C70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3F5CFB29-721A-40F4-A887-A1DF5F87F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B5749-797A-486C-B523-0D25841D00A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203712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xmlns="" id="{84D2DF9A-B9CC-42A1-82D6-04401D0A99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81531ACF-B455-4E10-8371-FEED2C4CC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CA9DA115-AA9A-4A21-9DD0-E83038CE70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10589-B846-4C8C-89CC-4975755893D1}" type="datetimeFigureOut">
              <a:rPr lang="de-DE" smtClean="0"/>
              <a:pPr/>
              <a:t>17.07.2020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531F7D31-45DE-4AB0-ACA5-DD7BBCC99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E63E8CDB-9533-442D-97BC-F65066C4E8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B5749-797A-486C-B523-0D25841D00A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89195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80060" y="2987043"/>
            <a:ext cx="8641080" cy="8448464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80060" y="11865193"/>
            <a:ext cx="2240280" cy="681567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9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pPr/>
              <a:t>17.07.2020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280410" y="11865193"/>
            <a:ext cx="3040380" cy="681567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9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880860" y="11865193"/>
            <a:ext cx="2240280" cy="681567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9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450742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720071" rtl="0" eaLnBrk="1" latinLnBrk="0" hangingPunct="1">
        <a:spcBef>
          <a:spcPct val="0"/>
        </a:spcBef>
        <a:buNone/>
        <a:defRPr sz="34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26" indent="-270026" algn="l" defTabSz="720071" rtl="0" eaLnBrk="1" latinLnBrk="0" hangingPunct="1">
        <a:spcBef>
          <a:spcPct val="20000"/>
        </a:spcBef>
        <a:buFont typeface="Arial" pitchFamily="34" charset="0"/>
        <a:buChar char="•"/>
        <a:defRPr sz="2532" kern="1200">
          <a:solidFill>
            <a:schemeClr val="tx1"/>
          </a:solidFill>
          <a:latin typeface="+mn-lt"/>
          <a:ea typeface="+mn-ea"/>
          <a:cs typeface="+mn-cs"/>
        </a:defRPr>
      </a:lvl1pPr>
      <a:lvl2pPr marL="585058" indent="-225022" algn="l" defTabSz="720071" rtl="0" eaLnBrk="1" latinLnBrk="0" hangingPunct="1">
        <a:spcBef>
          <a:spcPct val="20000"/>
        </a:spcBef>
        <a:buFont typeface="Arial" pitchFamily="34" charset="0"/>
        <a:buChar char="–"/>
        <a:defRPr sz="2193" kern="1200">
          <a:solidFill>
            <a:schemeClr val="tx1"/>
          </a:solidFill>
          <a:latin typeface="+mn-lt"/>
          <a:ea typeface="+mn-ea"/>
          <a:cs typeface="+mn-cs"/>
        </a:defRPr>
      </a:lvl2pPr>
      <a:lvl3pPr marL="900088" indent="-180017" algn="l" defTabSz="720071" rtl="0" eaLnBrk="1" latinLnBrk="0" hangingPunct="1">
        <a:spcBef>
          <a:spcPct val="20000"/>
        </a:spcBef>
        <a:buFont typeface="Arial" pitchFamily="34" charset="0"/>
        <a:buChar char="•"/>
        <a:defRPr sz="1912" kern="1200">
          <a:solidFill>
            <a:schemeClr val="tx1"/>
          </a:solidFill>
          <a:latin typeface="+mn-lt"/>
          <a:ea typeface="+mn-ea"/>
          <a:cs typeface="+mn-cs"/>
        </a:defRPr>
      </a:lvl3pPr>
      <a:lvl4pPr marL="1260124" indent="-180017" algn="l" defTabSz="720071" rtl="0" eaLnBrk="1" latinLnBrk="0" hangingPunct="1">
        <a:spcBef>
          <a:spcPct val="20000"/>
        </a:spcBef>
        <a:buFont typeface="Arial" pitchFamily="34" charset="0"/>
        <a:buChar char="–"/>
        <a:defRPr sz="1575" kern="1200">
          <a:solidFill>
            <a:schemeClr val="tx1"/>
          </a:solidFill>
          <a:latin typeface="+mn-lt"/>
          <a:ea typeface="+mn-ea"/>
          <a:cs typeface="+mn-cs"/>
        </a:defRPr>
      </a:lvl4pPr>
      <a:lvl5pPr marL="1620159" indent="-180017" algn="l" defTabSz="720071" rtl="0" eaLnBrk="1" latinLnBrk="0" hangingPunct="1">
        <a:spcBef>
          <a:spcPct val="20000"/>
        </a:spcBef>
        <a:buFont typeface="Arial" pitchFamily="34" charset="0"/>
        <a:buChar char="»"/>
        <a:defRPr sz="1575" kern="1200">
          <a:solidFill>
            <a:schemeClr val="tx1"/>
          </a:solidFill>
          <a:latin typeface="+mn-lt"/>
          <a:ea typeface="+mn-ea"/>
          <a:cs typeface="+mn-cs"/>
        </a:defRPr>
      </a:lvl5pPr>
      <a:lvl6pPr marL="1980195" indent="-180017" algn="l" defTabSz="720071" rtl="0" eaLnBrk="1" latinLnBrk="0" hangingPunct="1">
        <a:spcBef>
          <a:spcPct val="20000"/>
        </a:spcBef>
        <a:buFont typeface="Arial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6pPr>
      <a:lvl7pPr marL="2340231" indent="-180017" algn="l" defTabSz="720071" rtl="0" eaLnBrk="1" latinLnBrk="0" hangingPunct="1">
        <a:spcBef>
          <a:spcPct val="20000"/>
        </a:spcBef>
        <a:buFont typeface="Arial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7pPr>
      <a:lvl8pPr marL="2700265" indent="-180017" algn="l" defTabSz="720071" rtl="0" eaLnBrk="1" latinLnBrk="0" hangingPunct="1">
        <a:spcBef>
          <a:spcPct val="20000"/>
        </a:spcBef>
        <a:buFont typeface="Arial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8pPr>
      <a:lvl9pPr marL="3060301" indent="-180017" algn="l" defTabSz="720071" rtl="0" eaLnBrk="1" latinLnBrk="0" hangingPunct="1">
        <a:spcBef>
          <a:spcPct val="20000"/>
        </a:spcBef>
        <a:buFont typeface="Arial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20071" rtl="0" eaLnBrk="1" latinLnBrk="0" hangingPunct="1">
        <a:defRPr sz="1406" kern="1200">
          <a:solidFill>
            <a:schemeClr val="tx1"/>
          </a:solidFill>
          <a:latin typeface="+mn-lt"/>
          <a:ea typeface="+mn-ea"/>
          <a:cs typeface="+mn-cs"/>
        </a:defRPr>
      </a:lvl1pPr>
      <a:lvl2pPr marL="360036" algn="l" defTabSz="720071" rtl="0" eaLnBrk="1" latinLnBrk="0" hangingPunct="1">
        <a:defRPr sz="1406" kern="1200">
          <a:solidFill>
            <a:schemeClr val="tx1"/>
          </a:solidFill>
          <a:latin typeface="+mn-lt"/>
          <a:ea typeface="+mn-ea"/>
          <a:cs typeface="+mn-cs"/>
        </a:defRPr>
      </a:lvl2pPr>
      <a:lvl3pPr marL="720071" algn="l" defTabSz="720071" rtl="0" eaLnBrk="1" latinLnBrk="0" hangingPunct="1">
        <a:defRPr sz="1406" kern="1200">
          <a:solidFill>
            <a:schemeClr val="tx1"/>
          </a:solidFill>
          <a:latin typeface="+mn-lt"/>
          <a:ea typeface="+mn-ea"/>
          <a:cs typeface="+mn-cs"/>
        </a:defRPr>
      </a:lvl3pPr>
      <a:lvl4pPr marL="1080107" algn="l" defTabSz="720071" rtl="0" eaLnBrk="1" latinLnBrk="0" hangingPunct="1">
        <a:defRPr sz="1406" kern="1200">
          <a:solidFill>
            <a:schemeClr val="tx1"/>
          </a:solidFill>
          <a:latin typeface="+mn-lt"/>
          <a:ea typeface="+mn-ea"/>
          <a:cs typeface="+mn-cs"/>
        </a:defRPr>
      </a:lvl4pPr>
      <a:lvl5pPr marL="1440141" algn="l" defTabSz="720071" rtl="0" eaLnBrk="1" latinLnBrk="0" hangingPunct="1">
        <a:defRPr sz="1406" kern="1200">
          <a:solidFill>
            <a:schemeClr val="tx1"/>
          </a:solidFill>
          <a:latin typeface="+mn-lt"/>
          <a:ea typeface="+mn-ea"/>
          <a:cs typeface="+mn-cs"/>
        </a:defRPr>
      </a:lvl5pPr>
      <a:lvl6pPr marL="1800177" algn="l" defTabSz="720071" rtl="0" eaLnBrk="1" latinLnBrk="0" hangingPunct="1">
        <a:defRPr sz="1406" kern="1200">
          <a:solidFill>
            <a:schemeClr val="tx1"/>
          </a:solidFill>
          <a:latin typeface="+mn-lt"/>
          <a:ea typeface="+mn-ea"/>
          <a:cs typeface="+mn-cs"/>
        </a:defRPr>
      </a:lvl6pPr>
      <a:lvl7pPr marL="2160212" algn="l" defTabSz="720071" rtl="0" eaLnBrk="1" latinLnBrk="0" hangingPunct="1">
        <a:defRPr sz="1406" kern="1200">
          <a:solidFill>
            <a:schemeClr val="tx1"/>
          </a:solidFill>
          <a:latin typeface="+mn-lt"/>
          <a:ea typeface="+mn-ea"/>
          <a:cs typeface="+mn-cs"/>
        </a:defRPr>
      </a:lvl7pPr>
      <a:lvl8pPr marL="2520248" algn="l" defTabSz="720071" rtl="0" eaLnBrk="1" latinLnBrk="0" hangingPunct="1">
        <a:defRPr sz="1406" kern="1200">
          <a:solidFill>
            <a:schemeClr val="tx1"/>
          </a:solidFill>
          <a:latin typeface="+mn-lt"/>
          <a:ea typeface="+mn-ea"/>
          <a:cs typeface="+mn-cs"/>
        </a:defRPr>
      </a:lvl8pPr>
      <a:lvl9pPr marL="2880283" algn="l" defTabSz="720071" rtl="0" eaLnBrk="1" latinLnBrk="0" hangingPunct="1">
        <a:defRPr sz="14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1.tiff"/><Relationship Id="rId3" Type="http://schemas.openxmlformats.org/officeDocument/2006/relationships/image" Target="../media/image12.tiff"/><Relationship Id="rId7" Type="http://schemas.openxmlformats.org/officeDocument/2006/relationships/image" Target="../media/image16.tiff"/><Relationship Id="rId12" Type="http://schemas.openxmlformats.org/officeDocument/2006/relationships/image" Target="../media/image20.tiff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tiff"/><Relationship Id="rId11" Type="http://schemas.openxmlformats.org/officeDocument/2006/relationships/image" Target="../media/image19.tiff"/><Relationship Id="rId5" Type="http://schemas.openxmlformats.org/officeDocument/2006/relationships/image" Target="../media/image14.tiff"/><Relationship Id="rId10" Type="http://schemas.microsoft.com/office/2007/relationships/hdphoto" Target="../media/hdphoto1.wdp"/><Relationship Id="rId4" Type="http://schemas.openxmlformats.org/officeDocument/2006/relationships/image" Target="../media/image13.tiff"/><Relationship Id="rId9" Type="http://schemas.openxmlformats.org/officeDocument/2006/relationships/image" Target="../media/image18.png"/><Relationship Id="rId14" Type="http://schemas.openxmlformats.org/officeDocument/2006/relationships/image" Target="../media/image22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7.tif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tiff"/><Relationship Id="rId5" Type="http://schemas.openxmlformats.org/officeDocument/2006/relationships/image" Target="../media/image25.tiff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openxmlformats.org/officeDocument/2006/relationships/image" Target="../media/image39.tiff"/><Relationship Id="rId3" Type="http://schemas.openxmlformats.org/officeDocument/2006/relationships/image" Target="../media/image29.png"/><Relationship Id="rId7" Type="http://schemas.openxmlformats.org/officeDocument/2006/relationships/image" Target="../media/image33.tiff"/><Relationship Id="rId12" Type="http://schemas.openxmlformats.org/officeDocument/2006/relationships/image" Target="../media/image38.tiff"/><Relationship Id="rId2" Type="http://schemas.openxmlformats.org/officeDocument/2006/relationships/image" Target="../media/image28.png"/><Relationship Id="rId16" Type="http://schemas.openxmlformats.org/officeDocument/2006/relationships/image" Target="../media/image42.tif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tiff"/><Relationship Id="rId11" Type="http://schemas.openxmlformats.org/officeDocument/2006/relationships/image" Target="../media/image37.tiff"/><Relationship Id="rId5" Type="http://schemas.openxmlformats.org/officeDocument/2006/relationships/image" Target="../media/image31.jpeg"/><Relationship Id="rId15" Type="http://schemas.openxmlformats.org/officeDocument/2006/relationships/image" Target="../media/image41.tiff"/><Relationship Id="rId10" Type="http://schemas.openxmlformats.org/officeDocument/2006/relationships/image" Target="../media/image36.tiff"/><Relationship Id="rId4" Type="http://schemas.openxmlformats.org/officeDocument/2006/relationships/image" Target="../media/image30.tiff"/><Relationship Id="rId9" Type="http://schemas.openxmlformats.org/officeDocument/2006/relationships/image" Target="../media/image35.tiff"/><Relationship Id="rId14" Type="http://schemas.openxmlformats.org/officeDocument/2006/relationships/image" Target="../media/image40.tif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tiff"/><Relationship Id="rId3" Type="http://schemas.openxmlformats.org/officeDocument/2006/relationships/image" Target="../media/image44.tiff"/><Relationship Id="rId7" Type="http://schemas.openxmlformats.org/officeDocument/2006/relationships/image" Target="../media/image48.tiff"/><Relationship Id="rId12" Type="http://schemas.openxmlformats.org/officeDocument/2006/relationships/image" Target="../media/image53.tiff"/><Relationship Id="rId2" Type="http://schemas.openxmlformats.org/officeDocument/2006/relationships/image" Target="../media/image43.tif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7.tiff"/><Relationship Id="rId11" Type="http://schemas.openxmlformats.org/officeDocument/2006/relationships/image" Target="../media/image52.tiff"/><Relationship Id="rId5" Type="http://schemas.openxmlformats.org/officeDocument/2006/relationships/image" Target="../media/image46.tiff"/><Relationship Id="rId10" Type="http://schemas.openxmlformats.org/officeDocument/2006/relationships/image" Target="../media/image51.tiff"/><Relationship Id="rId4" Type="http://schemas.openxmlformats.org/officeDocument/2006/relationships/image" Target="../media/image45.jpeg"/><Relationship Id="rId9" Type="http://schemas.openxmlformats.org/officeDocument/2006/relationships/image" Target="../media/image50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tif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7.tiff"/><Relationship Id="rId4" Type="http://schemas.openxmlformats.org/officeDocument/2006/relationships/image" Target="../media/image56.tif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tiff"/><Relationship Id="rId3" Type="http://schemas.openxmlformats.org/officeDocument/2006/relationships/image" Target="../media/image59.tiff"/><Relationship Id="rId7" Type="http://schemas.openxmlformats.org/officeDocument/2006/relationships/image" Target="../media/image63.tiff"/><Relationship Id="rId2" Type="http://schemas.openxmlformats.org/officeDocument/2006/relationships/image" Target="../media/image58.tif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2.tiff"/><Relationship Id="rId11" Type="http://schemas.openxmlformats.org/officeDocument/2006/relationships/image" Target="../media/image67.tiff"/><Relationship Id="rId5" Type="http://schemas.openxmlformats.org/officeDocument/2006/relationships/image" Target="../media/image61.tiff"/><Relationship Id="rId10" Type="http://schemas.openxmlformats.org/officeDocument/2006/relationships/image" Target="../media/image66.tiff"/><Relationship Id="rId4" Type="http://schemas.openxmlformats.org/officeDocument/2006/relationships/image" Target="../media/image60.tiff"/><Relationship Id="rId9" Type="http://schemas.openxmlformats.org/officeDocument/2006/relationships/image" Target="../media/image6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047" y="4816645"/>
            <a:ext cx="9121140" cy="2133600"/>
          </a:xfrm>
        </p:spPr>
        <p:txBody>
          <a:bodyPr>
            <a:normAutofit fontScale="90000"/>
          </a:bodyPr>
          <a:lstStyle/>
          <a:p>
            <a:r>
              <a:rPr lang="de-DE" dirty="0" err="1" smtClean="0"/>
              <a:t>Supplementary</a:t>
            </a:r>
            <a:r>
              <a:rPr lang="de-DE" dirty="0" smtClean="0"/>
              <a:t> </a:t>
            </a:r>
            <a:r>
              <a:rPr lang="de-DE" dirty="0" smtClean="0"/>
              <a:t>Information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Western </a:t>
            </a:r>
            <a:r>
              <a:rPr lang="de-DE" dirty="0" err="1" smtClean="0"/>
              <a:t>blots</a:t>
            </a:r>
            <a:r>
              <a:rPr lang="de-DE" dirty="0" smtClean="0"/>
              <a:t> </a:t>
            </a:r>
            <a:r>
              <a:rPr lang="de-DE" dirty="0" err="1" smtClean="0"/>
              <a:t>uncropped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en-US" dirty="0" smtClean="0"/>
              <a:t>Manuscript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"</a:t>
            </a:r>
            <a:r>
              <a:rPr lang="en-US" dirty="0" smtClean="0"/>
              <a:t>Tumor cells rely on the </a:t>
            </a:r>
            <a:r>
              <a:rPr lang="en-US" dirty="0" err="1" smtClean="0"/>
              <a:t>thiol</a:t>
            </a:r>
            <a:r>
              <a:rPr lang="en-US" dirty="0" smtClean="0"/>
              <a:t> </a:t>
            </a:r>
            <a:r>
              <a:rPr lang="en-US" dirty="0" err="1" smtClean="0"/>
              <a:t>oxidoreductase</a:t>
            </a:r>
            <a:r>
              <a:rPr lang="en-US" dirty="0" smtClean="0"/>
              <a:t> PDI for PERK signaling in order to survive ER stress"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Kranz</a:t>
            </a:r>
            <a:r>
              <a:rPr lang="en-US" dirty="0" smtClean="0"/>
              <a:t> et al.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xmlns="" id="{FF985BD3-2256-4991-8D42-676EABDB4AC4}"/>
              </a:ext>
            </a:extLst>
          </p:cNvPr>
          <p:cNvSpPr txBox="1"/>
          <p:nvPr/>
        </p:nvSpPr>
        <p:spPr>
          <a:xfrm>
            <a:off x="3513593" y="43587"/>
            <a:ext cx="2431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20071"/>
            <a:r>
              <a:rPr lang="de-DE" sz="1800" dirty="0" err="1">
                <a:solidFill>
                  <a:prstClr val="black"/>
                </a:solidFill>
                <a:latin typeface="Calibri"/>
              </a:rPr>
              <a:t>Uncropped</a:t>
            </a:r>
            <a:r>
              <a:rPr lang="de-DE" sz="1800" dirty="0">
                <a:solidFill>
                  <a:prstClr val="black"/>
                </a:solidFill>
                <a:latin typeface="Calibri"/>
              </a:rPr>
              <a:t> Blots Fig. 1A</a:t>
            </a:r>
          </a:p>
        </p:txBody>
      </p:sp>
      <p:pic>
        <p:nvPicPr>
          <p:cNvPr id="7" name="Grafik 6" descr="Ein Bild, das dunkel, sitzend, erleuchtet, Mann enthält.&#10;&#10;Automatisch generierte Beschreibung">
            <a:extLst>
              <a:ext uri="{FF2B5EF4-FFF2-40B4-BE49-F238E27FC236}">
                <a16:creationId xmlns:a16="http://schemas.microsoft.com/office/drawing/2014/main" xmlns="" id="{05DABEC9-E447-4A56-92BB-C93F97E335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15501" t="22683" r="17750" b="28307"/>
          <a:stretch/>
        </p:blipFill>
        <p:spPr>
          <a:xfrm>
            <a:off x="642932" y="7518946"/>
            <a:ext cx="2541160" cy="1741694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xmlns="" id="{14C9A262-928D-4DAE-B1AB-CF36942A4617}"/>
              </a:ext>
            </a:extLst>
          </p:cNvPr>
          <p:cNvSpPr txBox="1"/>
          <p:nvPr/>
        </p:nvSpPr>
        <p:spPr>
          <a:xfrm>
            <a:off x="3706980" y="3135126"/>
            <a:ext cx="184731" cy="3086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20071"/>
            <a:endParaRPr lang="de-DE" sz="1406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xmlns="" id="{D7883EAB-B292-4A26-9CD8-E84F05826BE5}"/>
              </a:ext>
            </a:extLst>
          </p:cNvPr>
          <p:cNvSpPr txBox="1"/>
          <p:nvPr/>
        </p:nvSpPr>
        <p:spPr>
          <a:xfrm>
            <a:off x="1381832" y="224987"/>
            <a:ext cx="756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HCT116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3FF056DD-0AB3-41C2-9E6D-D7A77CDE7905}"/>
              </a:ext>
            </a:extLst>
          </p:cNvPr>
          <p:cNvSpPr txBox="1"/>
          <p:nvPr/>
        </p:nvSpPr>
        <p:spPr>
          <a:xfrm>
            <a:off x="3147185" y="8525781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Actin</a:t>
            </a:r>
            <a:endParaRPr lang="de-DE" sz="1400" dirty="0"/>
          </a:p>
        </p:txBody>
      </p:sp>
      <p:pic>
        <p:nvPicPr>
          <p:cNvPr id="11" name="Grafik 10" descr="Ein Bild, das sitzend, dunkel, groß, Nacht enthält.&#10;&#10;Automatisch generierte Beschreibung">
            <a:extLst>
              <a:ext uri="{FF2B5EF4-FFF2-40B4-BE49-F238E27FC236}">
                <a16:creationId xmlns:a16="http://schemas.microsoft.com/office/drawing/2014/main" xmlns="" id="{100BDE47-CC1A-4E77-A79A-54AB9BC8999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42122" y="2813538"/>
            <a:ext cx="2536116" cy="1862003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EF184ACA-E6BA-432D-8838-D12E8BEFDBCB}"/>
              </a:ext>
            </a:extLst>
          </p:cNvPr>
          <p:cNvSpPr txBox="1"/>
          <p:nvPr/>
        </p:nvSpPr>
        <p:spPr>
          <a:xfrm>
            <a:off x="3135478" y="3099065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PERK</a:t>
            </a:r>
          </a:p>
        </p:txBody>
      </p:sp>
      <p:pic>
        <p:nvPicPr>
          <p:cNvPr id="14" name="Grafik 13" descr="Ein Bild, das dunkel, sitzend, Licht, Nacht enthält.&#10;&#10;Automatisch generierte Beschreibung">
            <a:extLst>
              <a:ext uri="{FF2B5EF4-FFF2-40B4-BE49-F238E27FC236}">
                <a16:creationId xmlns:a16="http://schemas.microsoft.com/office/drawing/2014/main" xmlns="" id="{8996C3C8-192E-46E0-836D-D413DAADD95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42122" y="510537"/>
            <a:ext cx="2541970" cy="2124224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xmlns="" id="{736C230C-DB2D-43AF-BFDD-9E3025F850FD}"/>
              </a:ext>
            </a:extLst>
          </p:cNvPr>
          <p:cNvSpPr txBox="1"/>
          <p:nvPr/>
        </p:nvSpPr>
        <p:spPr>
          <a:xfrm>
            <a:off x="3146374" y="1948387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P-eIF2</a:t>
            </a:r>
            <a:r>
              <a:rPr lang="el-GR" sz="1400" dirty="0"/>
              <a:t>α</a:t>
            </a:r>
            <a:endParaRPr lang="de-DE" sz="1400" dirty="0"/>
          </a:p>
        </p:txBody>
      </p:sp>
      <p:pic>
        <p:nvPicPr>
          <p:cNvPr id="17" name="Grafik 16" descr="Ein Bild, das dunkel, Nacht, groß, erleuchtet enthält.&#10;&#10;Automatisch generierte Beschreibung">
            <a:extLst>
              <a:ext uri="{FF2B5EF4-FFF2-40B4-BE49-F238E27FC236}">
                <a16:creationId xmlns:a16="http://schemas.microsoft.com/office/drawing/2014/main" xmlns="" id="{D7B6537A-D050-483D-8072-7B52E0A3DDB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46844" y="4830348"/>
            <a:ext cx="2526351" cy="2558102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xmlns="" id="{A6918EBE-4127-4A25-98BA-7B88092DE769}"/>
              </a:ext>
            </a:extLst>
          </p:cNvPr>
          <p:cNvSpPr txBox="1"/>
          <p:nvPr/>
        </p:nvSpPr>
        <p:spPr>
          <a:xfrm>
            <a:off x="3135477" y="6197542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PDI</a:t>
            </a:r>
          </a:p>
        </p:txBody>
      </p:sp>
      <p:pic>
        <p:nvPicPr>
          <p:cNvPr id="20" name="Grafik 19" descr="Ein Bild, das drinnen, Computer, Monitor, sitzend enthält.&#10;&#10;Automatisch generierte Beschreibung">
            <a:extLst>
              <a:ext uri="{FF2B5EF4-FFF2-40B4-BE49-F238E27FC236}">
                <a16:creationId xmlns:a16="http://schemas.microsoft.com/office/drawing/2014/main" xmlns="" id="{FB42DD17-3B87-4027-9616-32F8746DDD1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47051" y="9391136"/>
            <a:ext cx="2526144" cy="1774315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xmlns="" id="{EEB29E0F-A7BE-46FC-94C1-4593E6EC8E00}"/>
              </a:ext>
            </a:extLst>
          </p:cNvPr>
          <p:cNvSpPr txBox="1"/>
          <p:nvPr/>
        </p:nvSpPr>
        <p:spPr>
          <a:xfrm>
            <a:off x="3173195" y="10120631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Ladder</a:t>
            </a:r>
            <a:endParaRPr lang="de-DE" sz="1400" dirty="0"/>
          </a:p>
        </p:txBody>
      </p:sp>
      <p:pic>
        <p:nvPicPr>
          <p:cNvPr id="23" name="Grafik 22" descr="Ein Bild, das dunkel, Licht, Foto, sitzend enthält.&#10;&#10;Automatisch generierte Beschreibung">
            <a:extLst>
              <a:ext uri="{FF2B5EF4-FFF2-40B4-BE49-F238E27FC236}">
                <a16:creationId xmlns:a16="http://schemas.microsoft.com/office/drawing/2014/main" xmlns="" id="{50D7EEC9-24A2-4397-872C-C595D81F8A9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13693" t="28388" r="12601"/>
          <a:stretch/>
        </p:blipFill>
        <p:spPr>
          <a:xfrm>
            <a:off x="6382186" y="6823218"/>
            <a:ext cx="2298914" cy="2089132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xmlns="" id="{B8C35DB7-0DE2-4CDB-8A48-88AAE798EBA9}"/>
              </a:ext>
            </a:extLst>
          </p:cNvPr>
          <p:cNvSpPr txBox="1"/>
          <p:nvPr/>
        </p:nvSpPr>
        <p:spPr>
          <a:xfrm>
            <a:off x="5762759" y="7815895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Actin</a:t>
            </a:r>
            <a:endParaRPr lang="de-DE" sz="1400" dirty="0"/>
          </a:p>
        </p:txBody>
      </p:sp>
      <p:pic>
        <p:nvPicPr>
          <p:cNvPr id="26" name="Grafik 25" descr="Ein Bild, das dunkel, Licht, Feuerwerk, Computer enthält.&#10;&#10;Automatisch generierte Beschreibung">
            <a:extLst>
              <a:ext uri="{FF2B5EF4-FFF2-40B4-BE49-F238E27FC236}">
                <a16:creationId xmlns:a16="http://schemas.microsoft.com/office/drawing/2014/main" xmlns="" id="{E6ADA695-DE6B-429B-AF33-740EC13BC0B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380343" y="4859379"/>
            <a:ext cx="2289654" cy="1849799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xmlns="" id="{E479C842-EF94-49AF-A0E5-2D8AC4CAC536}"/>
              </a:ext>
            </a:extLst>
          </p:cNvPr>
          <p:cNvSpPr txBox="1"/>
          <p:nvPr/>
        </p:nvSpPr>
        <p:spPr>
          <a:xfrm>
            <a:off x="5852525" y="5567640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PDI</a:t>
            </a:r>
          </a:p>
        </p:txBody>
      </p:sp>
      <p:pic>
        <p:nvPicPr>
          <p:cNvPr id="29" name="Grafik 28" descr="Ein Bild, das dunkel, sitzend, Nacht, Licht enthält.&#10;&#10;Automatisch generierte Beschreibung">
            <a:extLst>
              <a:ext uri="{FF2B5EF4-FFF2-40B4-BE49-F238E27FC236}">
                <a16:creationId xmlns:a16="http://schemas.microsoft.com/office/drawing/2014/main" xmlns="" id="{17336327-E04A-4306-AC81-BB32E2F03A8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380343" y="3061255"/>
            <a:ext cx="2298914" cy="1614285"/>
          </a:xfrm>
          <a:prstGeom prst="rect">
            <a:avLst/>
          </a:prstGeom>
        </p:spPr>
      </p:pic>
      <p:sp>
        <p:nvSpPr>
          <p:cNvPr id="30" name="Textfeld 29">
            <a:extLst>
              <a:ext uri="{FF2B5EF4-FFF2-40B4-BE49-F238E27FC236}">
                <a16:creationId xmlns:a16="http://schemas.microsoft.com/office/drawing/2014/main" xmlns="" id="{622192F5-E78A-49C7-A98E-81BC98DB89B5}"/>
              </a:ext>
            </a:extLst>
          </p:cNvPr>
          <p:cNvSpPr txBox="1"/>
          <p:nvPr/>
        </p:nvSpPr>
        <p:spPr>
          <a:xfrm>
            <a:off x="5709491" y="3443800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PERK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xmlns="" id="{A68AFCB8-EAAE-4D5A-B6FC-74B1BC2441C3}"/>
              </a:ext>
            </a:extLst>
          </p:cNvPr>
          <p:cNvSpPr txBox="1"/>
          <p:nvPr/>
        </p:nvSpPr>
        <p:spPr>
          <a:xfrm>
            <a:off x="7147053" y="224987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HEK293T</a:t>
            </a:r>
          </a:p>
        </p:txBody>
      </p:sp>
      <p:pic>
        <p:nvPicPr>
          <p:cNvPr id="33" name="Grafik 32" descr="Ein Bild, das dunkel, computer, erleuchtet, Nacht enthält.&#10;&#10;Automatisch generierte Beschreibung">
            <a:extLst>
              <a:ext uri="{FF2B5EF4-FFF2-40B4-BE49-F238E27FC236}">
                <a16:creationId xmlns:a16="http://schemas.microsoft.com/office/drawing/2014/main" xmlns="" id="{ED49921E-20D1-4DBC-8B81-D2A0EA6933C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380344" y="952824"/>
            <a:ext cx="2302598" cy="1778571"/>
          </a:xfrm>
          <a:prstGeom prst="rect">
            <a:avLst/>
          </a:prstGeom>
        </p:spPr>
      </p:pic>
      <p:sp>
        <p:nvSpPr>
          <p:cNvPr id="34" name="Textfeld 33">
            <a:extLst>
              <a:ext uri="{FF2B5EF4-FFF2-40B4-BE49-F238E27FC236}">
                <a16:creationId xmlns:a16="http://schemas.microsoft.com/office/drawing/2014/main" xmlns="" id="{D90194BA-B00E-45E5-BCFA-2A8AB76F8810}"/>
              </a:ext>
            </a:extLst>
          </p:cNvPr>
          <p:cNvSpPr txBox="1"/>
          <p:nvPr/>
        </p:nvSpPr>
        <p:spPr>
          <a:xfrm>
            <a:off x="5620923" y="1734656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P-eIF2</a:t>
            </a:r>
            <a:r>
              <a:rPr lang="el-GR" sz="1400" dirty="0"/>
              <a:t>α</a:t>
            </a:r>
            <a:endParaRPr lang="de-DE" sz="1400" dirty="0"/>
          </a:p>
        </p:txBody>
      </p:sp>
      <p:pic>
        <p:nvPicPr>
          <p:cNvPr id="36" name="Grafik 35" descr="Ein Bild, das sitzend, Telefon enthält.&#10;&#10;Automatisch generierte Beschreibung">
            <a:extLst>
              <a:ext uri="{FF2B5EF4-FFF2-40B4-BE49-F238E27FC236}">
                <a16:creationId xmlns:a16="http://schemas.microsoft.com/office/drawing/2014/main" xmlns="" id="{46B95E2A-FCA3-4260-976C-603584EEE632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455572" y="9180461"/>
            <a:ext cx="2214425" cy="1984990"/>
          </a:xfrm>
          <a:prstGeom prst="rect">
            <a:avLst/>
          </a:prstGeom>
        </p:spPr>
      </p:pic>
      <p:sp>
        <p:nvSpPr>
          <p:cNvPr id="37" name="Textfeld 36">
            <a:extLst>
              <a:ext uri="{FF2B5EF4-FFF2-40B4-BE49-F238E27FC236}">
                <a16:creationId xmlns:a16="http://schemas.microsoft.com/office/drawing/2014/main" xmlns="" id="{8E6A3BDE-100E-4ACD-9F16-F13BB372265C}"/>
              </a:ext>
            </a:extLst>
          </p:cNvPr>
          <p:cNvSpPr txBox="1"/>
          <p:nvPr/>
        </p:nvSpPr>
        <p:spPr>
          <a:xfrm>
            <a:off x="5671774" y="10172956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Ladder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xmlns="" val="2998769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xmlns="" id="{20DAF90D-0281-45FC-AB43-EA4D97E49345}"/>
              </a:ext>
            </a:extLst>
          </p:cNvPr>
          <p:cNvSpPr txBox="1"/>
          <p:nvPr/>
        </p:nvSpPr>
        <p:spPr>
          <a:xfrm>
            <a:off x="3513593" y="43587"/>
            <a:ext cx="24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20071"/>
            <a:r>
              <a:rPr lang="de-DE" sz="1800" dirty="0" err="1">
                <a:solidFill>
                  <a:prstClr val="black"/>
                </a:solidFill>
                <a:latin typeface="Calibri"/>
              </a:rPr>
              <a:t>Uncropped</a:t>
            </a:r>
            <a:r>
              <a:rPr lang="de-DE" sz="1800" dirty="0">
                <a:solidFill>
                  <a:prstClr val="black"/>
                </a:solidFill>
                <a:latin typeface="Calibri"/>
              </a:rPr>
              <a:t> Blots Fig. 1B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xmlns="" id="{7D3B154D-DC42-4FBE-9D4E-F757CE0964C7}"/>
              </a:ext>
            </a:extLst>
          </p:cNvPr>
          <p:cNvSpPr txBox="1"/>
          <p:nvPr/>
        </p:nvSpPr>
        <p:spPr>
          <a:xfrm>
            <a:off x="1381832" y="19593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A549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xmlns="" id="{123366C6-274C-4C29-9942-877C865CA338}"/>
              </a:ext>
            </a:extLst>
          </p:cNvPr>
          <p:cNvSpPr txBox="1"/>
          <p:nvPr/>
        </p:nvSpPr>
        <p:spPr>
          <a:xfrm>
            <a:off x="7147053" y="224987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HEK293T</a:t>
            </a:r>
          </a:p>
        </p:txBody>
      </p:sp>
      <p:pic>
        <p:nvPicPr>
          <p:cNvPr id="8" name="Grafik 7" descr="Ein Bild, das dunkel, sitzend, computer, Computer enthält.&#10;&#10;Automatisch generierte Beschreibung">
            <a:extLst>
              <a:ext uri="{FF2B5EF4-FFF2-40B4-BE49-F238E27FC236}">
                <a16:creationId xmlns:a16="http://schemas.microsoft.com/office/drawing/2014/main" xmlns="" id="{0CCD019F-6374-415D-9DBB-FBD9503DF78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84646" y="9088576"/>
            <a:ext cx="2629526" cy="1670523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907A9899-EFC0-4507-BF92-B1E674D9A73B}"/>
              </a:ext>
            </a:extLst>
          </p:cNvPr>
          <p:cNvSpPr txBox="1"/>
          <p:nvPr/>
        </p:nvSpPr>
        <p:spPr>
          <a:xfrm>
            <a:off x="2754329" y="10059536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Actin</a:t>
            </a:r>
            <a:endParaRPr lang="de-DE" sz="1400" dirty="0"/>
          </a:p>
        </p:txBody>
      </p:sp>
      <p:pic>
        <p:nvPicPr>
          <p:cNvPr id="11" name="Grafik 10" descr="Ein Bild, das dunkel, sitzend, computer, Computer enthält.&#10;&#10;Automatisch generierte Beschreibung">
            <a:extLst>
              <a:ext uri="{FF2B5EF4-FFF2-40B4-BE49-F238E27FC236}">
                <a16:creationId xmlns:a16="http://schemas.microsoft.com/office/drawing/2014/main" xmlns="" id="{E81328B6-AA0F-465C-8045-D03656678AE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98950" y="3006705"/>
            <a:ext cx="2617932" cy="2157522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EA7ED5B6-56FD-4A16-B4CB-A2AC004C1754}"/>
              </a:ext>
            </a:extLst>
          </p:cNvPr>
          <p:cNvSpPr txBox="1"/>
          <p:nvPr/>
        </p:nvSpPr>
        <p:spPr>
          <a:xfrm>
            <a:off x="2762267" y="3868763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BiP</a:t>
            </a:r>
            <a:endParaRPr lang="de-DE" sz="1400" dirty="0"/>
          </a:p>
        </p:txBody>
      </p:sp>
      <p:pic>
        <p:nvPicPr>
          <p:cNvPr id="14" name="Grafik 13" descr="Ein Bild, das dunkel, sitzend, groß, computer enthält.&#10;&#10;Automatisch generierte Beschreibung">
            <a:extLst>
              <a:ext uri="{FF2B5EF4-FFF2-40B4-BE49-F238E27FC236}">
                <a16:creationId xmlns:a16="http://schemas.microsoft.com/office/drawing/2014/main" xmlns="" id="{F922E763-6D84-4191-A0F5-330810916EB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98950" y="5316075"/>
            <a:ext cx="2617932" cy="1845419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xmlns="" id="{A4372DA1-7A64-4098-946B-6BC4867DDEBC}"/>
              </a:ext>
            </a:extLst>
          </p:cNvPr>
          <p:cNvSpPr txBox="1"/>
          <p:nvPr/>
        </p:nvSpPr>
        <p:spPr>
          <a:xfrm>
            <a:off x="2747753" y="5896320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PERK</a:t>
            </a:r>
          </a:p>
        </p:txBody>
      </p:sp>
      <p:pic>
        <p:nvPicPr>
          <p:cNvPr id="17" name="Grafik 16" descr="Ein Bild, das dunkel, sitzend, Bett, Raum enthält.&#10;&#10;Automatisch generierte Beschreibung">
            <a:extLst>
              <a:ext uri="{FF2B5EF4-FFF2-40B4-BE49-F238E27FC236}">
                <a16:creationId xmlns:a16="http://schemas.microsoft.com/office/drawing/2014/main" xmlns="" id="{CCD782F6-5487-4A0D-B015-DBF7C3133A4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98950" y="7266161"/>
            <a:ext cx="2617931" cy="1712104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xmlns="" id="{0B17D7F4-42A2-468E-AB11-37770A88C5F8}"/>
              </a:ext>
            </a:extLst>
          </p:cNvPr>
          <p:cNvSpPr txBox="1"/>
          <p:nvPr/>
        </p:nvSpPr>
        <p:spPr>
          <a:xfrm>
            <a:off x="2805810" y="8000821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PDI</a:t>
            </a:r>
          </a:p>
        </p:txBody>
      </p:sp>
      <p:pic>
        <p:nvPicPr>
          <p:cNvPr id="20" name="Grafik 19" descr="Ein Bild, das dunkel, Nacht, sitzend, Feld enthält.&#10;&#10;Automatisch generierte Beschreibung">
            <a:extLst>
              <a:ext uri="{FF2B5EF4-FFF2-40B4-BE49-F238E27FC236}">
                <a16:creationId xmlns:a16="http://schemas.microsoft.com/office/drawing/2014/main" xmlns="" id="{5EBCCF06-1BC2-4168-8A59-64CCFCF0C40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84646" y="1020083"/>
            <a:ext cx="2629526" cy="1853697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xmlns="" id="{8700BA19-154D-43ED-9FD9-2F701BBE63EE}"/>
              </a:ext>
            </a:extLst>
          </p:cNvPr>
          <p:cNvSpPr txBox="1"/>
          <p:nvPr/>
        </p:nvSpPr>
        <p:spPr>
          <a:xfrm>
            <a:off x="2747752" y="1995094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P-eIF2</a:t>
            </a:r>
            <a:r>
              <a:rPr lang="el-GR" sz="1400" dirty="0"/>
              <a:t>α</a:t>
            </a:r>
            <a:endParaRPr lang="de-DE" sz="1400" dirty="0"/>
          </a:p>
        </p:txBody>
      </p:sp>
      <p:pic>
        <p:nvPicPr>
          <p:cNvPr id="23" name="Grafik 22" descr="Ein Bild, das drinnen, Fernsehen, dunkel, Bildschirm enthält.&#10;&#10;Automatisch generierte Beschreibung">
            <a:extLst>
              <a:ext uri="{FF2B5EF4-FFF2-40B4-BE49-F238E27FC236}">
                <a16:creationId xmlns:a16="http://schemas.microsoft.com/office/drawing/2014/main" xmlns="" id="{CBFBF17F-1E77-4295-8F60-D375C05933E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73493" y="10812458"/>
            <a:ext cx="2640679" cy="2047153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xmlns="" id="{3EB520D0-410B-41EF-AF9A-F9560606A4F3}"/>
              </a:ext>
            </a:extLst>
          </p:cNvPr>
          <p:cNvSpPr txBox="1"/>
          <p:nvPr/>
        </p:nvSpPr>
        <p:spPr>
          <a:xfrm>
            <a:off x="2782824" y="11682145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Ladder</a:t>
            </a:r>
            <a:endParaRPr lang="de-DE" sz="1400" dirty="0"/>
          </a:p>
        </p:txBody>
      </p:sp>
      <p:pic>
        <p:nvPicPr>
          <p:cNvPr id="26" name="Grafik 25" descr="Ein Bild, das dunkel, sitzend, Licht, erleuchtet enthält.&#10;&#10;Automatisch generierte Beschreibung">
            <a:extLst>
              <a:ext uri="{FF2B5EF4-FFF2-40B4-BE49-F238E27FC236}">
                <a16:creationId xmlns:a16="http://schemas.microsoft.com/office/drawing/2014/main" xmlns="" id="{709BBE27-F286-4A5F-8112-447DEBF31C5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28770" t="34195" b="14384"/>
          <a:stretch/>
        </p:blipFill>
        <p:spPr>
          <a:xfrm>
            <a:off x="6318268" y="9245434"/>
            <a:ext cx="2841806" cy="2162982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xmlns="" id="{A57BD018-3288-4B25-925D-E86A0A3BD2F1}"/>
              </a:ext>
            </a:extLst>
          </p:cNvPr>
          <p:cNvSpPr txBox="1"/>
          <p:nvPr/>
        </p:nvSpPr>
        <p:spPr>
          <a:xfrm>
            <a:off x="5562035" y="10403056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Actin</a:t>
            </a:r>
            <a:endParaRPr lang="de-DE" sz="1400" dirty="0"/>
          </a:p>
        </p:txBody>
      </p:sp>
      <p:pic>
        <p:nvPicPr>
          <p:cNvPr id="29" name="Grafik 28" descr="Ein Bild, das dunkel, sitzend, Nacht, erleuchtet enthält.&#10;&#10;Automatisch generierte Beschreibung">
            <a:extLst>
              <a:ext uri="{FF2B5EF4-FFF2-40B4-BE49-F238E27FC236}">
                <a16:creationId xmlns:a16="http://schemas.microsoft.com/office/drawing/2014/main" xmlns="" id="{7B6855F4-905D-47C3-BC70-4C4F3453A4D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brightnessContrast bright="5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318269" y="3006705"/>
            <a:ext cx="2844252" cy="2072540"/>
          </a:xfrm>
          <a:prstGeom prst="rect">
            <a:avLst/>
          </a:prstGeom>
        </p:spPr>
      </p:pic>
      <p:sp>
        <p:nvSpPr>
          <p:cNvPr id="30" name="Textfeld 29">
            <a:extLst>
              <a:ext uri="{FF2B5EF4-FFF2-40B4-BE49-F238E27FC236}">
                <a16:creationId xmlns:a16="http://schemas.microsoft.com/office/drawing/2014/main" xmlns="" id="{8F6EEAF9-6782-4B94-91F7-CBBA3D7B2A42}"/>
              </a:ext>
            </a:extLst>
          </p:cNvPr>
          <p:cNvSpPr txBox="1"/>
          <p:nvPr/>
        </p:nvSpPr>
        <p:spPr>
          <a:xfrm>
            <a:off x="5704585" y="3714874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BiP</a:t>
            </a:r>
            <a:endParaRPr lang="de-DE" sz="1400" dirty="0"/>
          </a:p>
        </p:txBody>
      </p:sp>
      <p:pic>
        <p:nvPicPr>
          <p:cNvPr id="32" name="Grafik 31" descr="Ein Bild, das dunkel, sitzend, Computer, computer enthält.&#10;&#10;Automatisch generierte Beschreibung">
            <a:extLst>
              <a:ext uri="{FF2B5EF4-FFF2-40B4-BE49-F238E27FC236}">
                <a16:creationId xmlns:a16="http://schemas.microsoft.com/office/drawing/2014/main" xmlns="" id="{C9D9955B-3847-4AAF-8E44-4848B6219C16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315822" y="5171705"/>
            <a:ext cx="2844252" cy="190343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xmlns="" id="{85B1C45A-BD80-4CCA-BC59-09E9B9CCFDB2}"/>
              </a:ext>
            </a:extLst>
          </p:cNvPr>
          <p:cNvSpPr txBox="1"/>
          <p:nvPr/>
        </p:nvSpPr>
        <p:spPr>
          <a:xfrm>
            <a:off x="5704584" y="5642582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PERK</a:t>
            </a:r>
          </a:p>
        </p:txBody>
      </p:sp>
      <p:pic>
        <p:nvPicPr>
          <p:cNvPr id="35" name="Grafik 34" descr="Ein Bild, das dunkel, sitzend, computer, groß enthält.&#10;&#10;Automatisch generierte Beschreibung">
            <a:extLst>
              <a:ext uri="{FF2B5EF4-FFF2-40B4-BE49-F238E27FC236}">
                <a16:creationId xmlns:a16="http://schemas.microsoft.com/office/drawing/2014/main" xmlns="" id="{7AD916AC-9F74-46A6-853A-1444CCCA28F5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320712" y="7146888"/>
            <a:ext cx="2841807" cy="2048327"/>
          </a:xfrm>
          <a:prstGeom prst="rect">
            <a:avLst/>
          </a:prstGeom>
        </p:spPr>
      </p:pic>
      <p:sp>
        <p:nvSpPr>
          <p:cNvPr id="36" name="Textfeld 35">
            <a:extLst>
              <a:ext uri="{FF2B5EF4-FFF2-40B4-BE49-F238E27FC236}">
                <a16:creationId xmlns:a16="http://schemas.microsoft.com/office/drawing/2014/main" xmlns="" id="{05FC68C2-DD09-4D5D-AF8D-B1D79BF0EB77}"/>
              </a:ext>
            </a:extLst>
          </p:cNvPr>
          <p:cNvSpPr txBox="1"/>
          <p:nvPr/>
        </p:nvSpPr>
        <p:spPr>
          <a:xfrm>
            <a:off x="5704584" y="8071041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PDI</a:t>
            </a:r>
          </a:p>
        </p:txBody>
      </p:sp>
      <p:pic>
        <p:nvPicPr>
          <p:cNvPr id="38" name="Grafik 37" descr="Ein Bild, das Objekt, dunkel, groß, Licht enthält.&#10;&#10;Automatisch generierte Beschreibung">
            <a:extLst>
              <a:ext uri="{FF2B5EF4-FFF2-40B4-BE49-F238E27FC236}">
                <a16:creationId xmlns:a16="http://schemas.microsoft.com/office/drawing/2014/main" xmlns="" id="{14CB000A-71A1-4B63-B634-76A2FACD6B33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318268" y="781499"/>
            <a:ext cx="2841806" cy="2069693"/>
          </a:xfrm>
          <a:prstGeom prst="rect">
            <a:avLst/>
          </a:prstGeom>
        </p:spPr>
      </p:pic>
      <p:sp>
        <p:nvSpPr>
          <p:cNvPr id="39" name="Textfeld 38">
            <a:extLst>
              <a:ext uri="{FF2B5EF4-FFF2-40B4-BE49-F238E27FC236}">
                <a16:creationId xmlns:a16="http://schemas.microsoft.com/office/drawing/2014/main" xmlns="" id="{AE36A21D-B6C8-4811-855F-FF33806C5CE8}"/>
              </a:ext>
            </a:extLst>
          </p:cNvPr>
          <p:cNvSpPr txBox="1"/>
          <p:nvPr/>
        </p:nvSpPr>
        <p:spPr>
          <a:xfrm>
            <a:off x="5528455" y="1995094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P-eIF2</a:t>
            </a:r>
            <a:r>
              <a:rPr lang="el-GR" sz="1400" dirty="0"/>
              <a:t>α</a:t>
            </a:r>
            <a:endParaRPr lang="de-DE" sz="1400" dirty="0"/>
          </a:p>
        </p:txBody>
      </p:sp>
      <p:pic>
        <p:nvPicPr>
          <p:cNvPr id="41" name="Grafik 40" descr="Ein Bild, das drinnen, sitzend, Monitor, Tisch enthält.&#10;&#10;Automatisch generierte Beschreibung">
            <a:extLst>
              <a:ext uri="{FF2B5EF4-FFF2-40B4-BE49-F238E27FC236}">
                <a16:creationId xmlns:a16="http://schemas.microsoft.com/office/drawing/2014/main" xmlns="" id="{4315F905-C328-429E-8BB4-9989FB8AC7FF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329292" y="11551923"/>
            <a:ext cx="2830782" cy="2350955"/>
          </a:xfrm>
          <a:prstGeom prst="rect">
            <a:avLst/>
          </a:prstGeom>
        </p:spPr>
      </p:pic>
      <p:sp>
        <p:nvSpPr>
          <p:cNvPr id="42" name="Textfeld 41">
            <a:extLst>
              <a:ext uri="{FF2B5EF4-FFF2-40B4-BE49-F238E27FC236}">
                <a16:creationId xmlns:a16="http://schemas.microsoft.com/office/drawing/2014/main" xmlns="" id="{D7E05FEF-4A9F-49EF-8F96-2CC01188952D}"/>
              </a:ext>
            </a:extLst>
          </p:cNvPr>
          <p:cNvSpPr txBox="1"/>
          <p:nvPr/>
        </p:nvSpPr>
        <p:spPr>
          <a:xfrm>
            <a:off x="5442647" y="12109387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Ladder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xmlns="" val="3049435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xmlns="" id="{C6A7743B-27A3-44CA-A111-DE369CC0AF4F}"/>
              </a:ext>
            </a:extLst>
          </p:cNvPr>
          <p:cNvSpPr txBox="1"/>
          <p:nvPr/>
        </p:nvSpPr>
        <p:spPr>
          <a:xfrm>
            <a:off x="3513593" y="43587"/>
            <a:ext cx="2421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20071"/>
            <a:r>
              <a:rPr lang="de-DE" sz="1800" dirty="0" err="1">
                <a:solidFill>
                  <a:prstClr val="black"/>
                </a:solidFill>
                <a:latin typeface="Calibri"/>
              </a:rPr>
              <a:t>Uncropped</a:t>
            </a:r>
            <a:r>
              <a:rPr lang="de-DE" sz="1800" dirty="0">
                <a:solidFill>
                  <a:prstClr val="black"/>
                </a:solidFill>
                <a:latin typeface="Calibri"/>
              </a:rPr>
              <a:t> Blots Fig. 1C</a:t>
            </a:r>
          </a:p>
        </p:txBody>
      </p:sp>
      <p:pic>
        <p:nvPicPr>
          <p:cNvPr id="6" name="Grafik 5" descr="Ein Bild, das dunkel, sitzend, Computer, computer enthält.&#10;&#10;Automatisch generierte Beschreibung">
            <a:extLst>
              <a:ext uri="{FF2B5EF4-FFF2-40B4-BE49-F238E27FC236}">
                <a16:creationId xmlns:a16="http://schemas.microsoft.com/office/drawing/2014/main" xmlns="" id="{928BB555-2BA0-4A03-9828-39A0186EFE1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11186" t="27215" r="52683" b="30322"/>
          <a:stretch/>
        </p:blipFill>
        <p:spPr>
          <a:xfrm>
            <a:off x="624113" y="7817550"/>
            <a:ext cx="2002973" cy="2748849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xmlns="" id="{681DEA0B-FCF6-408C-8060-12A8EA52E2F7}"/>
              </a:ext>
            </a:extLst>
          </p:cNvPr>
          <p:cNvSpPr txBox="1"/>
          <p:nvPr/>
        </p:nvSpPr>
        <p:spPr>
          <a:xfrm>
            <a:off x="2627086" y="9391879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Actin</a:t>
            </a:r>
            <a:endParaRPr lang="de-DE" sz="1400" dirty="0"/>
          </a:p>
        </p:txBody>
      </p:sp>
      <p:pic>
        <p:nvPicPr>
          <p:cNvPr id="9" name="Grafik 8" descr="Ein Bild, das dunkel, sitzend, Bildschirm, Fernsehen enthält.&#10;&#10;Automatisch generierte Beschreibung">
            <a:extLst>
              <a:ext uri="{FF2B5EF4-FFF2-40B4-BE49-F238E27FC236}">
                <a16:creationId xmlns:a16="http://schemas.microsoft.com/office/drawing/2014/main" xmlns="" id="{76799826-0F87-4CA0-B7CB-69B148CEB2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6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24113" y="4192698"/>
            <a:ext cx="2002972" cy="3494223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xmlns="" id="{601AEF22-9B0E-4D80-8216-B19C8FC49542}"/>
              </a:ext>
            </a:extLst>
          </p:cNvPr>
          <p:cNvSpPr txBox="1"/>
          <p:nvPr/>
        </p:nvSpPr>
        <p:spPr>
          <a:xfrm>
            <a:off x="2628576" y="5785920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PDI</a:t>
            </a:r>
          </a:p>
        </p:txBody>
      </p:sp>
      <p:pic>
        <p:nvPicPr>
          <p:cNvPr id="12" name="Grafik 11" descr="Ein Bild, das sitzend, dunkel, Licht enthält.&#10;&#10;Automatisch generierte Beschreibung">
            <a:extLst>
              <a:ext uri="{FF2B5EF4-FFF2-40B4-BE49-F238E27FC236}">
                <a16:creationId xmlns:a16="http://schemas.microsoft.com/office/drawing/2014/main" xmlns="" id="{5273E12E-E2B5-44A9-A868-604837ADBE5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24114" y="1029016"/>
            <a:ext cx="2002972" cy="2987205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xmlns="" id="{D2563FC6-8615-40E7-A251-53A38DD93E8D}"/>
              </a:ext>
            </a:extLst>
          </p:cNvPr>
          <p:cNvSpPr txBox="1"/>
          <p:nvPr/>
        </p:nvSpPr>
        <p:spPr>
          <a:xfrm>
            <a:off x="2627085" y="3032442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P-eIF2</a:t>
            </a:r>
            <a:r>
              <a:rPr lang="el-GR" sz="1400" dirty="0"/>
              <a:t>α</a:t>
            </a:r>
            <a:endParaRPr lang="de-DE" sz="1400" dirty="0"/>
          </a:p>
        </p:txBody>
      </p:sp>
      <p:pic>
        <p:nvPicPr>
          <p:cNvPr id="15" name="Grafik 14" descr="Ein Bild, das dunkel, sitzend, Mann, groß enthält.&#10;&#10;Automatisch generierte Beschreibung">
            <a:extLst>
              <a:ext uri="{FF2B5EF4-FFF2-40B4-BE49-F238E27FC236}">
                <a16:creationId xmlns:a16="http://schemas.microsoft.com/office/drawing/2014/main" xmlns="" id="{D45A8CB5-C814-4978-B8FA-BBE3139665F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243286" y="698475"/>
            <a:ext cx="2303868" cy="3494223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xmlns="" id="{A26D9237-BB73-4B8C-A8AE-B06A71014450}"/>
              </a:ext>
            </a:extLst>
          </p:cNvPr>
          <p:cNvSpPr txBox="1"/>
          <p:nvPr/>
        </p:nvSpPr>
        <p:spPr>
          <a:xfrm>
            <a:off x="4422483" y="1951127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PERK</a:t>
            </a:r>
          </a:p>
        </p:txBody>
      </p:sp>
      <p:pic>
        <p:nvPicPr>
          <p:cNvPr id="18" name="Grafik 17" descr="Ein Bild, das sitzend, Monitor, Foto, Bildschirm enthält.&#10;&#10;Automatisch generierte Beschreibung">
            <a:extLst>
              <a:ext uri="{FF2B5EF4-FFF2-40B4-BE49-F238E27FC236}">
                <a16:creationId xmlns:a16="http://schemas.microsoft.com/office/drawing/2014/main" xmlns="" id="{D91822BA-168D-4BFD-8117-26A46BF2A90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243286" y="4585861"/>
            <a:ext cx="2365381" cy="3101060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xmlns="" id="{082C60B7-6EFB-47F5-A419-AA7C4ED3EEF7}"/>
              </a:ext>
            </a:extLst>
          </p:cNvPr>
          <p:cNvSpPr txBox="1"/>
          <p:nvPr/>
        </p:nvSpPr>
        <p:spPr>
          <a:xfrm>
            <a:off x="4496544" y="5785920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Ladder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xmlns="" val="3729010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xmlns="" id="{6413E5A7-046C-46FF-AF2D-6178D7817BAC}"/>
              </a:ext>
            </a:extLst>
          </p:cNvPr>
          <p:cNvSpPr txBox="1"/>
          <p:nvPr/>
        </p:nvSpPr>
        <p:spPr>
          <a:xfrm>
            <a:off x="3513593" y="43587"/>
            <a:ext cx="2431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20071"/>
            <a:r>
              <a:rPr lang="de-DE" sz="1800" dirty="0" err="1">
                <a:solidFill>
                  <a:prstClr val="black"/>
                </a:solidFill>
                <a:latin typeface="Calibri"/>
              </a:rPr>
              <a:t>Uncropped</a:t>
            </a:r>
            <a:r>
              <a:rPr lang="de-DE" sz="1800" dirty="0">
                <a:solidFill>
                  <a:prstClr val="black"/>
                </a:solidFill>
                <a:latin typeface="Calibri"/>
              </a:rPr>
              <a:t> Blots Fig. 2A</a:t>
            </a:r>
          </a:p>
        </p:txBody>
      </p:sp>
      <p:pic>
        <p:nvPicPr>
          <p:cNvPr id="6" name="Grafik 5" descr="Ein Bild, das sitzend, computer, dunkel, Computer enthält.&#10;&#10;Automatisch generierte Beschreibung">
            <a:extLst>
              <a:ext uri="{FF2B5EF4-FFF2-40B4-BE49-F238E27FC236}">
                <a16:creationId xmlns:a16="http://schemas.microsoft.com/office/drawing/2014/main" xmlns="" id="{89383FD2-EEC0-49D4-A588-C718D35B6CC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51852" t="8352" r="12914" b="28510"/>
          <a:stretch/>
        </p:blipFill>
        <p:spPr>
          <a:xfrm>
            <a:off x="376316" y="8105477"/>
            <a:ext cx="1674051" cy="272217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xmlns="" id="{80965ADE-95C4-4C24-A3C2-AC1EB347DCE7}"/>
              </a:ext>
            </a:extLst>
          </p:cNvPr>
          <p:cNvSpPr txBox="1"/>
          <p:nvPr/>
        </p:nvSpPr>
        <p:spPr>
          <a:xfrm>
            <a:off x="893253" y="438378"/>
            <a:ext cx="6401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BxPC3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xmlns="" id="{5F10F21A-225A-46F7-AE1F-ED0C8F30E184}"/>
              </a:ext>
            </a:extLst>
          </p:cNvPr>
          <p:cNvSpPr txBox="1"/>
          <p:nvPr/>
        </p:nvSpPr>
        <p:spPr>
          <a:xfrm>
            <a:off x="2050366" y="9275354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Actin</a:t>
            </a:r>
            <a:endParaRPr lang="de-DE" sz="1400" dirty="0"/>
          </a:p>
        </p:txBody>
      </p:sp>
      <p:pic>
        <p:nvPicPr>
          <p:cNvPr id="10" name="Grafik 9" descr="Ein Bild, das dunkel, sitzend, computer, erleuchtet enthält.&#10;&#10;Automatisch generierte Beschreibung">
            <a:extLst>
              <a:ext uri="{FF2B5EF4-FFF2-40B4-BE49-F238E27FC236}">
                <a16:creationId xmlns:a16="http://schemas.microsoft.com/office/drawing/2014/main" xmlns="" id="{8253804D-4A69-433D-95BE-B654409E98D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52887" t="27928" r="15042" b="23161"/>
          <a:stretch/>
        </p:blipFill>
        <p:spPr>
          <a:xfrm>
            <a:off x="376317" y="5811639"/>
            <a:ext cx="1674052" cy="2185729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xmlns="" id="{EBE7F3D6-5743-49DA-A13D-F840DDEDDB2F}"/>
              </a:ext>
            </a:extLst>
          </p:cNvPr>
          <p:cNvSpPr txBox="1"/>
          <p:nvPr/>
        </p:nvSpPr>
        <p:spPr>
          <a:xfrm>
            <a:off x="2050366" y="6501648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PDI</a:t>
            </a:r>
          </a:p>
        </p:txBody>
      </p:sp>
      <p:pic>
        <p:nvPicPr>
          <p:cNvPr id="13" name="Grafik 12" descr="Ein Bild, das drinnen, dunkel, sitzend, Fernsehen enthält.&#10;&#10;Automatisch generierte Beschreibung">
            <a:extLst>
              <a:ext uri="{FF2B5EF4-FFF2-40B4-BE49-F238E27FC236}">
                <a16:creationId xmlns:a16="http://schemas.microsoft.com/office/drawing/2014/main" xmlns="" id="{2655BCB3-AAD1-43F3-AC66-DB86937094D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76316" y="2754239"/>
            <a:ext cx="1674050" cy="2885309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039703B8-AE96-4CA9-AF56-3A53CED8F453}"/>
              </a:ext>
            </a:extLst>
          </p:cNvPr>
          <p:cNvSpPr txBox="1"/>
          <p:nvPr/>
        </p:nvSpPr>
        <p:spPr>
          <a:xfrm>
            <a:off x="2050366" y="3982456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BiP</a:t>
            </a:r>
            <a:endParaRPr lang="de-DE" sz="1400" dirty="0"/>
          </a:p>
        </p:txBody>
      </p:sp>
      <p:pic>
        <p:nvPicPr>
          <p:cNvPr id="16" name="Grafik 15" descr="Ein Bild, das Objekt, dunkel, sitzend, Computer enthält.&#10;&#10;Automatisch generierte Beschreibung">
            <a:extLst>
              <a:ext uri="{FF2B5EF4-FFF2-40B4-BE49-F238E27FC236}">
                <a16:creationId xmlns:a16="http://schemas.microsoft.com/office/drawing/2014/main" xmlns="" id="{8F5C4480-3BFA-4EBE-8EE4-00F62A0F0EB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76317" y="986089"/>
            <a:ext cx="1674050" cy="1658030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xmlns="" id="{A1C71A7F-D8AC-4FFE-B91D-47A3B197F54C}"/>
              </a:ext>
            </a:extLst>
          </p:cNvPr>
          <p:cNvSpPr txBox="1"/>
          <p:nvPr/>
        </p:nvSpPr>
        <p:spPr>
          <a:xfrm>
            <a:off x="2034045" y="1362639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P-eIF2</a:t>
            </a:r>
            <a:r>
              <a:rPr lang="el-GR" sz="1400" dirty="0"/>
              <a:t>α</a:t>
            </a:r>
            <a:endParaRPr lang="de-DE" sz="1400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xmlns="" id="{C6EB13BF-3E27-44DA-97B6-42F0ED2CFA8B}"/>
              </a:ext>
            </a:extLst>
          </p:cNvPr>
          <p:cNvSpPr txBox="1"/>
          <p:nvPr/>
        </p:nvSpPr>
        <p:spPr>
          <a:xfrm>
            <a:off x="3193505" y="438378"/>
            <a:ext cx="756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HCT116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xmlns="" id="{22838E46-345E-48C2-8078-48C34FE362BD}"/>
              </a:ext>
            </a:extLst>
          </p:cNvPr>
          <p:cNvSpPr txBox="1"/>
          <p:nvPr/>
        </p:nvSpPr>
        <p:spPr>
          <a:xfrm>
            <a:off x="6599203" y="438377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HEK293T</a:t>
            </a:r>
          </a:p>
        </p:txBody>
      </p:sp>
      <p:pic>
        <p:nvPicPr>
          <p:cNvPr id="3" name="Grafik 2" descr="Ein Bild, das dunkel, sitzend, Licht, groß enthält.&#10;&#10;Automatisch generierte Beschreibung">
            <a:extLst>
              <a:ext uri="{FF2B5EF4-FFF2-40B4-BE49-F238E27FC236}">
                <a16:creationId xmlns:a16="http://schemas.microsoft.com/office/drawing/2014/main" xmlns="" id="{61754075-0287-4467-8013-852F10E357D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188458" y="7358763"/>
            <a:ext cx="1627311" cy="2472483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xmlns="" id="{F437876A-D930-4F1E-939E-DD32BF6FFA9D}"/>
              </a:ext>
            </a:extLst>
          </p:cNvPr>
          <p:cNvSpPr txBox="1"/>
          <p:nvPr/>
        </p:nvSpPr>
        <p:spPr>
          <a:xfrm>
            <a:off x="7985717" y="9062833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Actin</a:t>
            </a:r>
            <a:endParaRPr lang="de-DE" sz="1400" dirty="0"/>
          </a:p>
        </p:txBody>
      </p:sp>
      <p:pic>
        <p:nvPicPr>
          <p:cNvPr id="9" name="Grafik 8" descr="Ein Bild, das dunkel, Gebäude, groß, sitzend enthält.&#10;&#10;Automatisch generierte Beschreibung">
            <a:extLst>
              <a:ext uri="{FF2B5EF4-FFF2-40B4-BE49-F238E27FC236}">
                <a16:creationId xmlns:a16="http://schemas.microsoft.com/office/drawing/2014/main" xmlns="" id="{C94A1D3C-A41C-44E5-A951-D9606976066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188458" y="2092863"/>
            <a:ext cx="1627311" cy="2394597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xmlns="" id="{78AF5BD7-25AA-46A1-8EC5-77C97360F7F0}"/>
              </a:ext>
            </a:extLst>
          </p:cNvPr>
          <p:cNvSpPr txBox="1"/>
          <p:nvPr/>
        </p:nvSpPr>
        <p:spPr>
          <a:xfrm>
            <a:off x="7985718" y="2658277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PERK</a:t>
            </a:r>
          </a:p>
        </p:txBody>
      </p:sp>
      <p:pic>
        <p:nvPicPr>
          <p:cNvPr id="21" name="Grafik 20" descr="Ein Bild, das sitzend, Fernsehen, dunkel, Bildschirm enthält.&#10;&#10;Automatisch generierte Beschreibung">
            <a:extLst>
              <a:ext uri="{FF2B5EF4-FFF2-40B4-BE49-F238E27FC236}">
                <a16:creationId xmlns:a16="http://schemas.microsoft.com/office/drawing/2014/main" xmlns="" id="{35D0B2D0-33D4-4941-A99D-12E3FC75D96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130507" y="1062473"/>
            <a:ext cx="1690650" cy="908107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xmlns="" id="{FE639D0B-9B3F-4168-B728-65A98BA7DBBC}"/>
              </a:ext>
            </a:extLst>
          </p:cNvPr>
          <p:cNvSpPr txBox="1"/>
          <p:nvPr/>
        </p:nvSpPr>
        <p:spPr>
          <a:xfrm>
            <a:off x="7815769" y="1409133"/>
            <a:ext cx="10070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P-eIF2</a:t>
            </a:r>
            <a:r>
              <a:rPr lang="el-GR" sz="1400" dirty="0"/>
              <a:t>α</a:t>
            </a:r>
            <a:endParaRPr lang="de-DE" sz="1400" dirty="0"/>
          </a:p>
        </p:txBody>
      </p:sp>
      <p:pic>
        <p:nvPicPr>
          <p:cNvPr id="24" name="Grafik 23" descr="Ein Bild, das dunkel, sitzend, Nacht, erleuchtet enthält.&#10;&#10;Automatisch generierte Beschreibung">
            <a:extLst>
              <a:ext uri="{FF2B5EF4-FFF2-40B4-BE49-F238E27FC236}">
                <a16:creationId xmlns:a16="http://schemas.microsoft.com/office/drawing/2014/main" xmlns="" id="{BA076236-2192-48CB-8082-0001C2776F44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188458" y="4678229"/>
            <a:ext cx="1627311" cy="2616781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xmlns="" id="{291C1F39-746E-40F7-B1FF-5661ED9DB800}"/>
              </a:ext>
            </a:extLst>
          </p:cNvPr>
          <p:cNvSpPr txBox="1"/>
          <p:nvPr/>
        </p:nvSpPr>
        <p:spPr>
          <a:xfrm>
            <a:off x="8007509" y="6003932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PDI</a:t>
            </a:r>
          </a:p>
        </p:txBody>
      </p:sp>
      <p:pic>
        <p:nvPicPr>
          <p:cNvPr id="27" name="Grafik 26" descr="Ein Bild, das Monitor, drinnen, dunkel, sitzend enthält.&#10;&#10;Automatisch generierte Beschreibung">
            <a:extLst>
              <a:ext uri="{FF2B5EF4-FFF2-40B4-BE49-F238E27FC236}">
                <a16:creationId xmlns:a16="http://schemas.microsoft.com/office/drawing/2014/main" xmlns="" id="{C7DC69FC-FCB2-423C-B5E9-DC961F4B47D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188458" y="9995265"/>
            <a:ext cx="1627311" cy="2576040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xmlns="" id="{D91EEEC2-FF7F-48F1-A543-A6D489ED5360}"/>
              </a:ext>
            </a:extLst>
          </p:cNvPr>
          <p:cNvSpPr txBox="1"/>
          <p:nvPr/>
        </p:nvSpPr>
        <p:spPr>
          <a:xfrm>
            <a:off x="7985716" y="11238578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Ladder</a:t>
            </a:r>
            <a:endParaRPr lang="de-DE" sz="1400" dirty="0"/>
          </a:p>
        </p:txBody>
      </p:sp>
      <p:pic>
        <p:nvPicPr>
          <p:cNvPr id="30" name="Grafik 29" descr="Ein Bild, das drinnen, Monitor, sitzend, Fernsehen enthält.&#10;&#10;Automatisch generierte Beschreibung">
            <a:extLst>
              <a:ext uri="{FF2B5EF4-FFF2-40B4-BE49-F238E27FC236}">
                <a16:creationId xmlns:a16="http://schemas.microsoft.com/office/drawing/2014/main" xmlns="" id="{D0BFADA7-BE04-412B-A394-0A0D61FB9340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76316" y="10935764"/>
            <a:ext cx="1411642" cy="2079550"/>
          </a:xfrm>
          <a:prstGeom prst="rect">
            <a:avLst/>
          </a:prstGeom>
        </p:spPr>
      </p:pic>
      <p:sp>
        <p:nvSpPr>
          <p:cNvPr id="31" name="Textfeld 30">
            <a:extLst>
              <a:ext uri="{FF2B5EF4-FFF2-40B4-BE49-F238E27FC236}">
                <a16:creationId xmlns:a16="http://schemas.microsoft.com/office/drawing/2014/main" xmlns="" id="{A5146834-8378-407F-BAAF-A5117FAB65C3}"/>
              </a:ext>
            </a:extLst>
          </p:cNvPr>
          <p:cNvSpPr txBox="1"/>
          <p:nvPr/>
        </p:nvSpPr>
        <p:spPr>
          <a:xfrm>
            <a:off x="1786014" y="11741283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Ladder</a:t>
            </a:r>
            <a:endParaRPr lang="de-DE" sz="1400" dirty="0"/>
          </a:p>
        </p:txBody>
      </p:sp>
      <p:pic>
        <p:nvPicPr>
          <p:cNvPr id="33" name="Grafik 32" descr="Ein Bild, das dunkel, sitzend, Licht, erleuchtet enthält.&#10;&#10;Automatisch generierte Beschreibung">
            <a:extLst>
              <a:ext uri="{FF2B5EF4-FFF2-40B4-BE49-F238E27FC236}">
                <a16:creationId xmlns:a16="http://schemas.microsoft.com/office/drawing/2014/main" xmlns="" id="{3272B0D4-B4EB-4EA8-A10F-E08756063C7C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388913" y="8648038"/>
            <a:ext cx="1686529" cy="2963795"/>
          </a:xfrm>
          <a:prstGeom prst="rect">
            <a:avLst/>
          </a:prstGeom>
        </p:spPr>
      </p:pic>
      <p:sp>
        <p:nvSpPr>
          <p:cNvPr id="34" name="Textfeld 33">
            <a:extLst>
              <a:ext uri="{FF2B5EF4-FFF2-40B4-BE49-F238E27FC236}">
                <a16:creationId xmlns:a16="http://schemas.microsoft.com/office/drawing/2014/main" xmlns="" id="{90B5E628-66B1-4ED5-9CC3-3075ADFDF398}"/>
              </a:ext>
            </a:extLst>
          </p:cNvPr>
          <p:cNvSpPr txBox="1"/>
          <p:nvPr/>
        </p:nvSpPr>
        <p:spPr>
          <a:xfrm>
            <a:off x="5076025" y="10316463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Actin</a:t>
            </a:r>
            <a:endParaRPr lang="de-DE" sz="1400" dirty="0"/>
          </a:p>
        </p:txBody>
      </p: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xmlns="" id="{BD71E5F9-48D1-455D-BFC8-14451D691DB0}"/>
              </a:ext>
            </a:extLst>
          </p:cNvPr>
          <p:cNvCxnSpPr/>
          <p:nvPr/>
        </p:nvCxnSpPr>
        <p:spPr>
          <a:xfrm>
            <a:off x="2806599" y="197924"/>
            <a:ext cx="0" cy="126036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xmlns="" id="{CEE38A8E-574C-4BD2-99F3-6C604CEBA3FC}"/>
              </a:ext>
            </a:extLst>
          </p:cNvPr>
          <p:cNvCxnSpPr/>
          <p:nvPr/>
        </p:nvCxnSpPr>
        <p:spPr>
          <a:xfrm>
            <a:off x="5832258" y="197924"/>
            <a:ext cx="0" cy="126036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Grafik 38" descr="Ein Bild, das dunkel, Nacht, Licht, Stern enthält.&#10;&#10;Automatisch generierte Beschreibung">
            <a:extLst>
              <a:ext uri="{FF2B5EF4-FFF2-40B4-BE49-F238E27FC236}">
                <a16:creationId xmlns:a16="http://schemas.microsoft.com/office/drawing/2014/main" xmlns="" id="{0C18EF0D-C5D5-4CCD-B663-7EEF5CED8FB7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365253" y="5721896"/>
            <a:ext cx="1710190" cy="2844132"/>
          </a:xfrm>
          <a:prstGeom prst="rect">
            <a:avLst/>
          </a:prstGeom>
        </p:spPr>
      </p:pic>
      <p:sp>
        <p:nvSpPr>
          <p:cNvPr id="40" name="Textfeld 39">
            <a:extLst>
              <a:ext uri="{FF2B5EF4-FFF2-40B4-BE49-F238E27FC236}">
                <a16:creationId xmlns:a16="http://schemas.microsoft.com/office/drawing/2014/main" xmlns="" id="{FDB91489-0BB9-40D8-8E3C-5F7054ED5833}"/>
              </a:ext>
            </a:extLst>
          </p:cNvPr>
          <p:cNvSpPr txBox="1"/>
          <p:nvPr/>
        </p:nvSpPr>
        <p:spPr>
          <a:xfrm>
            <a:off x="5070942" y="6855511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PDI</a:t>
            </a:r>
          </a:p>
        </p:txBody>
      </p:sp>
      <p:pic>
        <p:nvPicPr>
          <p:cNvPr id="42" name="Grafik 41" descr="Ein Bild, das dunkel, Nacht, groß, erleuchtet enthält.&#10;&#10;Automatisch generierte Beschreibung">
            <a:extLst>
              <a:ext uri="{FF2B5EF4-FFF2-40B4-BE49-F238E27FC236}">
                <a16:creationId xmlns:a16="http://schemas.microsoft.com/office/drawing/2014/main" xmlns="" id="{85D8ADEC-D0A5-40A9-BA0A-BAE2BF9C3F3A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365524" y="2613748"/>
            <a:ext cx="1505313" cy="3005948"/>
          </a:xfrm>
          <a:prstGeom prst="rect">
            <a:avLst/>
          </a:prstGeom>
        </p:spPr>
      </p:pic>
      <p:sp>
        <p:nvSpPr>
          <p:cNvPr id="43" name="Textfeld 42">
            <a:extLst>
              <a:ext uri="{FF2B5EF4-FFF2-40B4-BE49-F238E27FC236}">
                <a16:creationId xmlns:a16="http://schemas.microsoft.com/office/drawing/2014/main" xmlns="" id="{83E38B74-13D4-4E6D-86AC-31F262FEF746}"/>
              </a:ext>
            </a:extLst>
          </p:cNvPr>
          <p:cNvSpPr txBox="1"/>
          <p:nvPr/>
        </p:nvSpPr>
        <p:spPr>
          <a:xfrm>
            <a:off x="4897925" y="3152061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PERK</a:t>
            </a:r>
          </a:p>
        </p:txBody>
      </p:sp>
      <p:pic>
        <p:nvPicPr>
          <p:cNvPr id="45" name="Grafik 44" descr="Ein Bild, das dunkel, Nacht, Licht, erleuchtet enthält.&#10;&#10;Automatisch generierte Beschreibung">
            <a:extLst>
              <a:ext uri="{FF2B5EF4-FFF2-40B4-BE49-F238E27FC236}">
                <a16:creationId xmlns:a16="http://schemas.microsoft.com/office/drawing/2014/main" xmlns="" id="{9440EE5D-350E-4C0D-97EC-FE88113A5948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365254" y="691838"/>
            <a:ext cx="1193832" cy="1839900"/>
          </a:xfrm>
          <a:prstGeom prst="rect">
            <a:avLst/>
          </a:prstGeom>
        </p:spPr>
      </p:pic>
      <p:sp>
        <p:nvSpPr>
          <p:cNvPr id="47" name="Textfeld 46">
            <a:extLst>
              <a:ext uri="{FF2B5EF4-FFF2-40B4-BE49-F238E27FC236}">
                <a16:creationId xmlns:a16="http://schemas.microsoft.com/office/drawing/2014/main" xmlns="" id="{234A9D12-E15E-4F63-8F03-5F0A84C087A9}"/>
              </a:ext>
            </a:extLst>
          </p:cNvPr>
          <p:cNvSpPr txBox="1"/>
          <p:nvPr/>
        </p:nvSpPr>
        <p:spPr>
          <a:xfrm>
            <a:off x="4492720" y="1730100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P-eIF2</a:t>
            </a:r>
            <a:r>
              <a:rPr lang="el-GR" sz="1400" dirty="0"/>
              <a:t>α</a:t>
            </a:r>
            <a:endParaRPr lang="de-DE" sz="1400" dirty="0"/>
          </a:p>
        </p:txBody>
      </p:sp>
      <p:pic>
        <p:nvPicPr>
          <p:cNvPr id="51" name="Grafik 50" descr="Ein Bild, das Monitor, drinnen, sitzend, Bildschirm enthält.&#10;&#10;Automatisch generierte Beschreibung">
            <a:extLst>
              <a:ext uri="{FF2B5EF4-FFF2-40B4-BE49-F238E27FC236}">
                <a16:creationId xmlns:a16="http://schemas.microsoft.com/office/drawing/2014/main" xmlns="" id="{547733C2-6226-4A2F-91D8-2F7B09C9284B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365253" y="11700492"/>
            <a:ext cx="1535860" cy="2576474"/>
          </a:xfrm>
          <a:prstGeom prst="rect">
            <a:avLst/>
          </a:prstGeom>
        </p:spPr>
      </p:pic>
      <p:sp>
        <p:nvSpPr>
          <p:cNvPr id="52" name="Textfeld 51">
            <a:extLst>
              <a:ext uri="{FF2B5EF4-FFF2-40B4-BE49-F238E27FC236}">
                <a16:creationId xmlns:a16="http://schemas.microsoft.com/office/drawing/2014/main" xmlns="" id="{364C8110-0E23-4413-9989-F75D20CD9F3C}"/>
              </a:ext>
            </a:extLst>
          </p:cNvPr>
          <p:cNvSpPr txBox="1"/>
          <p:nvPr/>
        </p:nvSpPr>
        <p:spPr>
          <a:xfrm>
            <a:off x="5065314" y="12138776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Ladder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xmlns="" val="425514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xmlns="" id="{2815BDBD-99C6-40F1-B7E3-BF452388891C}"/>
              </a:ext>
            </a:extLst>
          </p:cNvPr>
          <p:cNvSpPr txBox="1"/>
          <p:nvPr/>
        </p:nvSpPr>
        <p:spPr>
          <a:xfrm>
            <a:off x="3513593" y="43587"/>
            <a:ext cx="24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20071"/>
            <a:r>
              <a:rPr lang="de-DE" sz="1800" dirty="0" err="1">
                <a:solidFill>
                  <a:prstClr val="black"/>
                </a:solidFill>
                <a:latin typeface="Calibri"/>
              </a:rPr>
              <a:t>Uncropped</a:t>
            </a:r>
            <a:r>
              <a:rPr lang="de-DE" sz="1800" dirty="0">
                <a:solidFill>
                  <a:prstClr val="black"/>
                </a:solidFill>
                <a:latin typeface="Calibri"/>
              </a:rPr>
              <a:t> Blots Fig. 2B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xmlns="" id="{2AC158A2-5B0B-4125-A171-881932AC82C1}"/>
              </a:ext>
            </a:extLst>
          </p:cNvPr>
          <p:cNvSpPr txBox="1"/>
          <p:nvPr/>
        </p:nvSpPr>
        <p:spPr>
          <a:xfrm>
            <a:off x="1821913" y="390897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HEK293T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xmlns="" id="{A107CAFF-94C9-412A-882A-796B06BC5422}"/>
              </a:ext>
            </a:extLst>
          </p:cNvPr>
          <p:cNvSpPr txBox="1"/>
          <p:nvPr/>
        </p:nvSpPr>
        <p:spPr>
          <a:xfrm>
            <a:off x="7779287" y="390897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A549</a:t>
            </a:r>
          </a:p>
        </p:txBody>
      </p:sp>
      <p:pic>
        <p:nvPicPr>
          <p:cNvPr id="8" name="Grafik 7" descr="Ein Bild, das dunkel, sitzend, erleuchtet, Nacht enthält.&#10;&#10;Automatisch generierte Beschreibung">
            <a:extLst>
              <a:ext uri="{FF2B5EF4-FFF2-40B4-BE49-F238E27FC236}">
                <a16:creationId xmlns:a16="http://schemas.microsoft.com/office/drawing/2014/main" xmlns="" id="{DCE2179D-728C-4FB2-B179-51AB451D29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-23080" y="7348098"/>
            <a:ext cx="1929055" cy="3361232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29B978E5-52C2-4540-B722-E6C2335393A7}"/>
              </a:ext>
            </a:extLst>
          </p:cNvPr>
          <p:cNvSpPr txBox="1"/>
          <p:nvPr/>
        </p:nvSpPr>
        <p:spPr>
          <a:xfrm>
            <a:off x="1905975" y="9028714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Actin</a:t>
            </a:r>
            <a:endParaRPr lang="de-DE" sz="1400" dirty="0"/>
          </a:p>
        </p:txBody>
      </p:sp>
      <p:pic>
        <p:nvPicPr>
          <p:cNvPr id="11" name="Grafik 10" descr="Ein Bild, das dunkel, sitzend, computer, Front enthält.&#10;&#10;Automatisch generierte Beschreibung">
            <a:extLst>
              <a:ext uri="{FF2B5EF4-FFF2-40B4-BE49-F238E27FC236}">
                <a16:creationId xmlns:a16="http://schemas.microsoft.com/office/drawing/2014/main" xmlns="" id="{B6390D99-015A-424A-AEF9-F11AB82A98A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-23080" y="3595606"/>
            <a:ext cx="1928937" cy="3690665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BCD13771-BC06-49DE-8B42-744838A4C25C}"/>
              </a:ext>
            </a:extLst>
          </p:cNvPr>
          <p:cNvSpPr txBox="1"/>
          <p:nvPr/>
        </p:nvSpPr>
        <p:spPr>
          <a:xfrm>
            <a:off x="1905975" y="5287049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CHOP</a:t>
            </a:r>
          </a:p>
        </p:txBody>
      </p:sp>
      <p:pic>
        <p:nvPicPr>
          <p:cNvPr id="14" name="Grafik 13" descr="Ein Bild, das Objekt, dunkel, drinnen, Licht enthält.&#10;&#10;Automatisch generierte Beschreibung">
            <a:extLst>
              <a:ext uri="{FF2B5EF4-FFF2-40B4-BE49-F238E27FC236}">
                <a16:creationId xmlns:a16="http://schemas.microsoft.com/office/drawing/2014/main" xmlns="" id="{500978AB-AF85-4C3D-8B53-E279661F109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-23080" y="934475"/>
            <a:ext cx="1928937" cy="2599302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xmlns="" id="{D92A9600-DDAB-4D24-BB37-3102C11D0374}"/>
              </a:ext>
            </a:extLst>
          </p:cNvPr>
          <p:cNvSpPr txBox="1"/>
          <p:nvPr/>
        </p:nvSpPr>
        <p:spPr>
          <a:xfrm>
            <a:off x="1917966" y="1837207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ATF4</a:t>
            </a:r>
          </a:p>
        </p:txBody>
      </p:sp>
      <p:pic>
        <p:nvPicPr>
          <p:cNvPr id="17" name="Grafik 16" descr="Ein Bild, das dunkel, Computer, computer, sitzend enthält.&#10;&#10;Automatisch generierte Beschreibung">
            <a:extLst>
              <a:ext uri="{FF2B5EF4-FFF2-40B4-BE49-F238E27FC236}">
                <a16:creationId xmlns:a16="http://schemas.microsoft.com/office/drawing/2014/main" xmlns="" id="{E29E5AEE-067B-418B-BAF4-803D57B51F1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689674" y="4359619"/>
            <a:ext cx="2161520" cy="3361233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xmlns="" id="{0F43C49A-058B-4244-859A-743B0747E630}"/>
              </a:ext>
            </a:extLst>
          </p:cNvPr>
          <p:cNvSpPr txBox="1"/>
          <p:nvPr/>
        </p:nvSpPr>
        <p:spPr>
          <a:xfrm>
            <a:off x="4878660" y="5528014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PDI</a:t>
            </a:r>
          </a:p>
        </p:txBody>
      </p:sp>
      <p:pic>
        <p:nvPicPr>
          <p:cNvPr id="22" name="Grafik 21" descr="Ein Bild, das dunkel, sitzend, Licht, Nacht enthält.&#10;&#10;Automatisch generierte Beschreibung">
            <a:extLst>
              <a:ext uri="{FF2B5EF4-FFF2-40B4-BE49-F238E27FC236}">
                <a16:creationId xmlns:a16="http://schemas.microsoft.com/office/drawing/2014/main" xmlns="" id="{A9B30F7C-9903-4960-AB89-97F524FAB2F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689411" y="934475"/>
            <a:ext cx="2161783" cy="3361233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xmlns="" id="{C1B258E6-9B43-46C7-B645-113E68486A97}"/>
              </a:ext>
            </a:extLst>
          </p:cNvPr>
          <p:cNvSpPr txBox="1"/>
          <p:nvPr/>
        </p:nvSpPr>
        <p:spPr>
          <a:xfrm>
            <a:off x="4938632" y="2307314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eIF2</a:t>
            </a:r>
            <a:r>
              <a:rPr lang="el-GR" sz="1400" dirty="0"/>
              <a:t>α</a:t>
            </a:r>
            <a:endParaRPr lang="de-DE" sz="1400" dirty="0"/>
          </a:p>
        </p:txBody>
      </p:sp>
      <p:pic>
        <p:nvPicPr>
          <p:cNvPr id="25" name="Grafik 24" descr="Ein Bild, das drinnen, Fernsehen, Monitor, Bildschirm enthält.&#10;&#10;Automatisch generierte Beschreibung">
            <a:extLst>
              <a:ext uri="{FF2B5EF4-FFF2-40B4-BE49-F238E27FC236}">
                <a16:creationId xmlns:a16="http://schemas.microsoft.com/office/drawing/2014/main" xmlns="" id="{AC072B56-D2A2-477F-ADAA-E0BF3816F10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674199" y="7784763"/>
            <a:ext cx="2161783" cy="3035311"/>
          </a:xfrm>
          <a:prstGeom prst="rect">
            <a:avLst/>
          </a:prstGeom>
        </p:spPr>
      </p:pic>
      <p:sp>
        <p:nvSpPr>
          <p:cNvPr id="26" name="Textfeld 25">
            <a:extLst>
              <a:ext uri="{FF2B5EF4-FFF2-40B4-BE49-F238E27FC236}">
                <a16:creationId xmlns:a16="http://schemas.microsoft.com/office/drawing/2014/main" xmlns="" id="{94AEF7EA-9918-4551-BA41-D74939C5C0A6}"/>
              </a:ext>
            </a:extLst>
          </p:cNvPr>
          <p:cNvSpPr txBox="1"/>
          <p:nvPr/>
        </p:nvSpPr>
        <p:spPr>
          <a:xfrm>
            <a:off x="4878660" y="9189113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Ladder</a:t>
            </a:r>
            <a:endParaRPr lang="de-DE" sz="1400" dirty="0"/>
          </a:p>
        </p:txBody>
      </p:sp>
      <p:pic>
        <p:nvPicPr>
          <p:cNvPr id="28" name="Grafik 27" descr="Ein Bild, das dunkel, sitzend, Nacht, erleuchtet enthält.&#10;&#10;Automatisch generierte Beschreibung">
            <a:extLst>
              <a:ext uri="{FF2B5EF4-FFF2-40B4-BE49-F238E27FC236}">
                <a16:creationId xmlns:a16="http://schemas.microsoft.com/office/drawing/2014/main" xmlns="" id="{3E383490-C151-4EA2-968E-4BA305793E1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850232" y="7509166"/>
            <a:ext cx="1929055" cy="3310908"/>
          </a:xfrm>
          <a:prstGeom prst="rect">
            <a:avLst/>
          </a:prstGeom>
        </p:spPr>
      </p:pic>
      <p:sp>
        <p:nvSpPr>
          <p:cNvPr id="29" name="Textfeld 28">
            <a:extLst>
              <a:ext uri="{FF2B5EF4-FFF2-40B4-BE49-F238E27FC236}">
                <a16:creationId xmlns:a16="http://schemas.microsoft.com/office/drawing/2014/main" xmlns="" id="{96BE4A7E-941C-46B6-96BE-1472FEB575C2}"/>
              </a:ext>
            </a:extLst>
          </p:cNvPr>
          <p:cNvSpPr txBox="1"/>
          <p:nvPr/>
        </p:nvSpPr>
        <p:spPr>
          <a:xfrm>
            <a:off x="7707532" y="8720937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Actin</a:t>
            </a:r>
            <a:endParaRPr lang="de-DE" sz="1400" dirty="0"/>
          </a:p>
        </p:txBody>
      </p: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xmlns="" id="{A776038F-50A1-409D-9264-5E045C6656A7}"/>
              </a:ext>
            </a:extLst>
          </p:cNvPr>
          <p:cNvCxnSpPr/>
          <p:nvPr/>
        </p:nvCxnSpPr>
        <p:spPr>
          <a:xfrm>
            <a:off x="5528982" y="544785"/>
            <a:ext cx="59972" cy="113223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Grafik 32" descr="Ein Bild, das Objekt, dunkel, sitzend, Licht enthält.&#10;&#10;Automatisch generierte Beschreibung">
            <a:extLst>
              <a:ext uri="{FF2B5EF4-FFF2-40B4-BE49-F238E27FC236}">
                <a16:creationId xmlns:a16="http://schemas.microsoft.com/office/drawing/2014/main" xmlns="" id="{33485F47-8B89-495F-A565-08BF04928A57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774672" y="958402"/>
            <a:ext cx="1924807" cy="2721330"/>
          </a:xfrm>
          <a:prstGeom prst="rect">
            <a:avLst/>
          </a:prstGeom>
        </p:spPr>
      </p:pic>
      <p:sp>
        <p:nvSpPr>
          <p:cNvPr id="34" name="Textfeld 33">
            <a:extLst>
              <a:ext uri="{FF2B5EF4-FFF2-40B4-BE49-F238E27FC236}">
                <a16:creationId xmlns:a16="http://schemas.microsoft.com/office/drawing/2014/main" xmlns="" id="{73F5E117-AA96-4FDC-887D-74CB11F8EC75}"/>
              </a:ext>
            </a:extLst>
          </p:cNvPr>
          <p:cNvSpPr txBox="1"/>
          <p:nvPr/>
        </p:nvSpPr>
        <p:spPr>
          <a:xfrm>
            <a:off x="7632523" y="1683318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ATF4</a:t>
            </a:r>
          </a:p>
        </p:txBody>
      </p:sp>
      <p:pic>
        <p:nvPicPr>
          <p:cNvPr id="36" name="Grafik 35" descr="Ein Bild, das dunkel, sitzend, computer, suchend enthält.&#10;&#10;Automatisch generierte Beschreibung">
            <a:extLst>
              <a:ext uri="{FF2B5EF4-FFF2-40B4-BE49-F238E27FC236}">
                <a16:creationId xmlns:a16="http://schemas.microsoft.com/office/drawing/2014/main" xmlns="" id="{5BF05737-E520-4992-85CC-35A710E47972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850232" y="3760493"/>
            <a:ext cx="1844993" cy="3668666"/>
          </a:xfrm>
          <a:prstGeom prst="rect">
            <a:avLst/>
          </a:prstGeom>
        </p:spPr>
      </p:pic>
      <p:sp>
        <p:nvSpPr>
          <p:cNvPr id="37" name="Textfeld 36">
            <a:extLst>
              <a:ext uri="{FF2B5EF4-FFF2-40B4-BE49-F238E27FC236}">
                <a16:creationId xmlns:a16="http://schemas.microsoft.com/office/drawing/2014/main" xmlns="" id="{25B1FFB7-4108-4229-849C-69DE0E7CD12E}"/>
              </a:ext>
            </a:extLst>
          </p:cNvPr>
          <p:cNvSpPr txBox="1"/>
          <p:nvPr/>
        </p:nvSpPr>
        <p:spPr>
          <a:xfrm>
            <a:off x="7720263" y="5440937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CHOP</a:t>
            </a:r>
          </a:p>
        </p:txBody>
      </p:sp>
      <p:pic>
        <p:nvPicPr>
          <p:cNvPr id="39" name="Grafik 38" descr="Ein Bild, das dunkel, Nacht, erleuchtet, groß enthält.&#10;&#10;Automatisch generierte Beschreibung">
            <a:extLst>
              <a:ext uri="{FF2B5EF4-FFF2-40B4-BE49-F238E27FC236}">
                <a16:creationId xmlns:a16="http://schemas.microsoft.com/office/drawing/2014/main" xmlns="" id="{CA211032-F0DF-49C3-8C31-F34FD77108E2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8388756" y="3760492"/>
            <a:ext cx="2151649" cy="3587605"/>
          </a:xfrm>
          <a:prstGeom prst="rect">
            <a:avLst/>
          </a:prstGeom>
        </p:spPr>
      </p:pic>
      <p:sp>
        <p:nvSpPr>
          <p:cNvPr id="40" name="Textfeld 39">
            <a:extLst>
              <a:ext uri="{FF2B5EF4-FFF2-40B4-BE49-F238E27FC236}">
                <a16:creationId xmlns:a16="http://schemas.microsoft.com/office/drawing/2014/main" xmlns="" id="{140D5FF8-85E6-48AF-AF92-E1DF4D4ACFC7}"/>
              </a:ext>
            </a:extLst>
          </p:cNvPr>
          <p:cNvSpPr txBox="1"/>
          <p:nvPr/>
        </p:nvSpPr>
        <p:spPr>
          <a:xfrm>
            <a:off x="10492670" y="5215402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PDI</a:t>
            </a:r>
          </a:p>
        </p:txBody>
      </p:sp>
      <p:pic>
        <p:nvPicPr>
          <p:cNvPr id="42" name="Grafik 41" descr="Ein Bild, das drinnen, Monitor, Fernsehen, Foto enthält.&#10;&#10;Automatisch generierte Beschreibung">
            <a:extLst>
              <a:ext uri="{FF2B5EF4-FFF2-40B4-BE49-F238E27FC236}">
                <a16:creationId xmlns:a16="http://schemas.microsoft.com/office/drawing/2014/main" xmlns="" id="{E1D2BD15-03A8-42CF-B723-510F2CFE3682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8388756" y="7509166"/>
            <a:ext cx="2487229" cy="3435754"/>
          </a:xfrm>
          <a:prstGeom prst="rect">
            <a:avLst/>
          </a:prstGeom>
        </p:spPr>
      </p:pic>
      <p:sp>
        <p:nvSpPr>
          <p:cNvPr id="43" name="Textfeld 42">
            <a:extLst>
              <a:ext uri="{FF2B5EF4-FFF2-40B4-BE49-F238E27FC236}">
                <a16:creationId xmlns:a16="http://schemas.microsoft.com/office/drawing/2014/main" xmlns="" id="{5B8731D9-0F7B-4BBF-A6B1-C953FF4174C3}"/>
              </a:ext>
            </a:extLst>
          </p:cNvPr>
          <p:cNvSpPr txBox="1"/>
          <p:nvPr/>
        </p:nvSpPr>
        <p:spPr>
          <a:xfrm>
            <a:off x="10936858" y="9148529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Ladder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xmlns="" val="736883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xmlns="" id="{E451D16A-FF43-4C33-B306-59EE4F9F3E88}"/>
              </a:ext>
            </a:extLst>
          </p:cNvPr>
          <p:cNvSpPr txBox="1"/>
          <p:nvPr/>
        </p:nvSpPr>
        <p:spPr>
          <a:xfrm>
            <a:off x="3513593" y="43587"/>
            <a:ext cx="2441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20071"/>
            <a:r>
              <a:rPr lang="de-DE" sz="1800" dirty="0" err="1">
                <a:solidFill>
                  <a:prstClr val="black"/>
                </a:solidFill>
                <a:latin typeface="Calibri"/>
              </a:rPr>
              <a:t>Uncropped</a:t>
            </a:r>
            <a:r>
              <a:rPr lang="de-DE" sz="1800" dirty="0">
                <a:solidFill>
                  <a:prstClr val="black"/>
                </a:solidFill>
                <a:latin typeface="Calibri"/>
              </a:rPr>
              <a:t> Blots Fig. 3D</a:t>
            </a:r>
          </a:p>
        </p:txBody>
      </p:sp>
      <p:pic>
        <p:nvPicPr>
          <p:cNvPr id="6" name="Grafik 5" descr="Ein Bild, das dunkel, Nacht, erleuchtet, Licht enthält.&#10;&#10;Automatisch generierte Beschreibung">
            <a:extLst>
              <a:ext uri="{FF2B5EF4-FFF2-40B4-BE49-F238E27FC236}">
                <a16:creationId xmlns:a16="http://schemas.microsoft.com/office/drawing/2014/main" xmlns="" id="{043D33D1-F6AD-4498-99D2-82E0A6B3084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23729" t="19603" r="3148" b="14269"/>
          <a:stretch/>
        </p:blipFill>
        <p:spPr>
          <a:xfrm>
            <a:off x="419169" y="955455"/>
            <a:ext cx="3812584" cy="417448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xmlns="" id="{D1D87922-1F88-4434-8237-26F8266A519C}"/>
              </a:ext>
            </a:extLst>
          </p:cNvPr>
          <p:cNvSpPr txBox="1"/>
          <p:nvPr/>
        </p:nvSpPr>
        <p:spPr>
          <a:xfrm>
            <a:off x="4231753" y="3042697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Actin</a:t>
            </a:r>
            <a:endParaRPr lang="de-DE" sz="1400" dirty="0"/>
          </a:p>
        </p:txBody>
      </p:sp>
      <p:pic>
        <p:nvPicPr>
          <p:cNvPr id="9" name="Grafik 8" descr="Ein Bild, das dunkel, sitzend, groß, erleuchtet enthält.&#10;&#10;Automatisch generierte Beschreibung">
            <a:extLst>
              <a:ext uri="{FF2B5EF4-FFF2-40B4-BE49-F238E27FC236}">
                <a16:creationId xmlns:a16="http://schemas.microsoft.com/office/drawing/2014/main" xmlns="" id="{4B50E91A-C6A5-4DDA-BB77-2F7D493489C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19169" y="5508531"/>
            <a:ext cx="3812584" cy="3278058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xmlns="" id="{6D9D8DE2-A308-4EB7-A943-F92416DB4F8D}"/>
              </a:ext>
            </a:extLst>
          </p:cNvPr>
          <p:cNvSpPr txBox="1"/>
          <p:nvPr/>
        </p:nvSpPr>
        <p:spPr>
          <a:xfrm>
            <a:off x="4258875" y="7112152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PDI</a:t>
            </a:r>
          </a:p>
        </p:txBody>
      </p:sp>
      <p:pic>
        <p:nvPicPr>
          <p:cNvPr id="12" name="Grafik 11" descr="Ein Bild, das dunkel, sitzend, Nacht, Mann enthält.&#10;&#10;Automatisch generierte Beschreibung">
            <a:extLst>
              <a:ext uri="{FF2B5EF4-FFF2-40B4-BE49-F238E27FC236}">
                <a16:creationId xmlns:a16="http://schemas.microsoft.com/office/drawing/2014/main" xmlns="" id="{7C775708-2FFA-493A-B5A5-2E358AF9862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19169" y="9349890"/>
            <a:ext cx="3812584" cy="2990439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xmlns="" id="{6E370B45-DA51-4FA6-8E8E-7E706E23BA95}"/>
              </a:ext>
            </a:extLst>
          </p:cNvPr>
          <p:cNvSpPr txBox="1"/>
          <p:nvPr/>
        </p:nvSpPr>
        <p:spPr>
          <a:xfrm>
            <a:off x="4240908" y="10110365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PERK</a:t>
            </a:r>
          </a:p>
        </p:txBody>
      </p:sp>
      <p:pic>
        <p:nvPicPr>
          <p:cNvPr id="15" name="Grafik 14" descr="Ein Bild, das drinnen, sitzend, Monitor, Front enthält.&#10;&#10;Automatisch generierte Beschreibung">
            <a:extLst>
              <a:ext uri="{FF2B5EF4-FFF2-40B4-BE49-F238E27FC236}">
                <a16:creationId xmlns:a16="http://schemas.microsoft.com/office/drawing/2014/main" xmlns="" id="{A6F25877-8BE9-45EE-BCEB-F14ED8E3686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243746" y="1945911"/>
            <a:ext cx="3938285" cy="2809126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xmlns="" id="{BC7B2BF7-B03C-4B5F-AFD9-5454CADBD913}"/>
              </a:ext>
            </a:extLst>
          </p:cNvPr>
          <p:cNvSpPr txBox="1"/>
          <p:nvPr/>
        </p:nvSpPr>
        <p:spPr>
          <a:xfrm>
            <a:off x="9173219" y="2888808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Ladder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xmlns="" val="263250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xmlns="" id="{8BA17517-3923-4D5B-852D-4C91E6787274}"/>
              </a:ext>
            </a:extLst>
          </p:cNvPr>
          <p:cNvSpPr txBox="1"/>
          <p:nvPr/>
        </p:nvSpPr>
        <p:spPr>
          <a:xfrm>
            <a:off x="3513593" y="43587"/>
            <a:ext cx="24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20071"/>
            <a:r>
              <a:rPr lang="de-DE" sz="1800" dirty="0" err="1">
                <a:solidFill>
                  <a:prstClr val="black"/>
                </a:solidFill>
                <a:latin typeface="Calibri"/>
              </a:rPr>
              <a:t>Uncropped</a:t>
            </a:r>
            <a:r>
              <a:rPr lang="de-DE" sz="1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de-DE" sz="1800" dirty="0" err="1">
                <a:solidFill>
                  <a:prstClr val="black"/>
                </a:solidFill>
                <a:latin typeface="Calibri"/>
              </a:rPr>
              <a:t>Blots</a:t>
            </a:r>
            <a:r>
              <a:rPr lang="de-DE" sz="1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Fig. S1</a:t>
            </a:r>
            <a:endParaRPr lang="de-DE" sz="18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6" name="Grafik 5" descr="Ein Bild, das dunkel, sitzend, Nacht, computer enthält.&#10;&#10;Automatisch generierte Beschreibung">
            <a:extLst>
              <a:ext uri="{FF2B5EF4-FFF2-40B4-BE49-F238E27FC236}">
                <a16:creationId xmlns:a16="http://schemas.microsoft.com/office/drawing/2014/main" xmlns="" id="{1E394F73-F151-4F13-BC7D-15B80D8A3A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1032" y="1055177"/>
            <a:ext cx="2043625" cy="3425126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xmlns="" id="{B8C6DFE0-7EBD-470C-96B4-6FB98EBAF3D7}"/>
              </a:ext>
            </a:extLst>
          </p:cNvPr>
          <p:cNvSpPr txBox="1"/>
          <p:nvPr/>
        </p:nvSpPr>
        <p:spPr>
          <a:xfrm>
            <a:off x="2106497" y="2613851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BiP</a:t>
            </a:r>
            <a:endParaRPr lang="de-DE" sz="14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xmlns="" id="{65B17A8E-71AA-417D-A40C-6C3D06DB0100}"/>
              </a:ext>
            </a:extLst>
          </p:cNvPr>
          <p:cNvSpPr txBox="1"/>
          <p:nvPr/>
        </p:nvSpPr>
        <p:spPr>
          <a:xfrm>
            <a:off x="1751735" y="60885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A549</a:t>
            </a:r>
          </a:p>
        </p:txBody>
      </p:sp>
      <p:pic>
        <p:nvPicPr>
          <p:cNvPr id="10" name="Grafik 9" descr="Ein Bild, das dunkel, sitzend, Computer, computer enthält.&#10;&#10;Automatisch generierte Beschreibung">
            <a:extLst>
              <a:ext uri="{FF2B5EF4-FFF2-40B4-BE49-F238E27FC236}">
                <a16:creationId xmlns:a16="http://schemas.microsoft.com/office/drawing/2014/main" xmlns="" id="{5952389E-F14B-46FB-8674-EC6791C35BD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1032" y="4639707"/>
            <a:ext cx="1855484" cy="3425126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xmlns="" id="{9A3C57DA-FF99-41CC-870F-F4851F96D6B2}"/>
              </a:ext>
            </a:extLst>
          </p:cNvPr>
          <p:cNvSpPr txBox="1"/>
          <p:nvPr/>
        </p:nvSpPr>
        <p:spPr>
          <a:xfrm>
            <a:off x="1876516" y="6044493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PDI</a:t>
            </a:r>
          </a:p>
        </p:txBody>
      </p:sp>
      <p:pic>
        <p:nvPicPr>
          <p:cNvPr id="15" name="Grafik 14" descr="Ein Bild, das dunkel, sitzend, Front, computer enthält.&#10;&#10;Automatisch generierte Beschreibung">
            <a:extLst>
              <a:ext uri="{FF2B5EF4-FFF2-40B4-BE49-F238E27FC236}">
                <a16:creationId xmlns:a16="http://schemas.microsoft.com/office/drawing/2014/main" xmlns="" id="{158DB0A4-B230-4319-8449-1A752EC6FD5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8224237"/>
            <a:ext cx="1897548" cy="3042090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xmlns="" id="{65C718F3-D201-43F2-99BF-3A0549B198EA}"/>
              </a:ext>
            </a:extLst>
          </p:cNvPr>
          <p:cNvSpPr txBox="1"/>
          <p:nvPr/>
        </p:nvSpPr>
        <p:spPr>
          <a:xfrm>
            <a:off x="1876515" y="10288445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GAPDH</a:t>
            </a:r>
          </a:p>
        </p:txBody>
      </p:sp>
      <p:pic>
        <p:nvPicPr>
          <p:cNvPr id="18" name="Grafik 17" descr="Ein Bild, das dunkel, sitzend, Licht, Nacht enthält.&#10;&#10;Automatisch generierte Beschreibung">
            <a:extLst>
              <a:ext uri="{FF2B5EF4-FFF2-40B4-BE49-F238E27FC236}">
                <a16:creationId xmlns:a16="http://schemas.microsoft.com/office/drawing/2014/main" xmlns="" id="{03544DE0-A18D-470F-BBA5-29A1898985A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632748" y="1244777"/>
            <a:ext cx="1855484" cy="2927749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xmlns="" id="{D50724FD-4E07-4436-B8D2-F3417E2D82FA}"/>
              </a:ext>
            </a:extLst>
          </p:cNvPr>
          <p:cNvSpPr txBox="1"/>
          <p:nvPr/>
        </p:nvSpPr>
        <p:spPr>
          <a:xfrm>
            <a:off x="4488232" y="2161818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PERK</a:t>
            </a:r>
          </a:p>
        </p:txBody>
      </p: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xmlns="" id="{75AD63EB-F6FB-4C75-9FFB-C9679C3E017F}"/>
              </a:ext>
            </a:extLst>
          </p:cNvPr>
          <p:cNvCxnSpPr/>
          <p:nvPr/>
        </p:nvCxnSpPr>
        <p:spPr>
          <a:xfrm>
            <a:off x="5424407" y="608859"/>
            <a:ext cx="0" cy="123787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Grafik 22" descr="Ein Bild, das Fernsehen, Monitor, sitzend, dunkel enthält.&#10;&#10;Automatisch generierte Beschreibung">
            <a:extLst>
              <a:ext uri="{FF2B5EF4-FFF2-40B4-BE49-F238E27FC236}">
                <a16:creationId xmlns:a16="http://schemas.microsoft.com/office/drawing/2014/main" xmlns="" id="{2C6ECDD9-6B88-4B74-960B-259B5CE6512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439789" y="4736767"/>
            <a:ext cx="2367450" cy="3425127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xmlns="" id="{4EFB94E7-01EB-4D35-A219-197E6227A3FB}"/>
              </a:ext>
            </a:extLst>
          </p:cNvPr>
          <p:cNvSpPr txBox="1"/>
          <p:nvPr/>
        </p:nvSpPr>
        <p:spPr>
          <a:xfrm>
            <a:off x="4788858" y="6044493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Ladder</a:t>
            </a:r>
            <a:endParaRPr lang="de-DE" sz="14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xmlns="" id="{0E5C4882-6257-4E81-90E1-639EA296FCE1}"/>
              </a:ext>
            </a:extLst>
          </p:cNvPr>
          <p:cNvSpPr txBox="1"/>
          <p:nvPr/>
        </p:nvSpPr>
        <p:spPr>
          <a:xfrm>
            <a:off x="7286490" y="608859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HEK293T</a:t>
            </a:r>
          </a:p>
        </p:txBody>
      </p:sp>
      <p:pic>
        <p:nvPicPr>
          <p:cNvPr id="3" name="Grafik 2" descr="Ein Bild, das dunkel, sitzend, Nacht, stehend enthält.&#10;&#10;Automatisch generierte Beschreibung">
            <a:extLst>
              <a:ext uri="{FF2B5EF4-FFF2-40B4-BE49-F238E27FC236}">
                <a16:creationId xmlns:a16="http://schemas.microsoft.com/office/drawing/2014/main" xmlns="" id="{CCAA7D9F-2CB1-4659-8684-603F5FCC0F1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612548" y="1094812"/>
            <a:ext cx="2471175" cy="3227678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xmlns="" id="{352DF7DC-8275-4639-8AF5-86D47FC6868C}"/>
              </a:ext>
            </a:extLst>
          </p:cNvPr>
          <p:cNvSpPr txBox="1"/>
          <p:nvPr/>
        </p:nvSpPr>
        <p:spPr>
          <a:xfrm>
            <a:off x="8083723" y="3135628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ATF4</a:t>
            </a:r>
          </a:p>
        </p:txBody>
      </p:sp>
      <p:pic>
        <p:nvPicPr>
          <p:cNvPr id="9" name="Grafik 8" descr="Ein Bild, das dunkel, sitzend, Nacht, Feld enthält.&#10;&#10;Automatisch generierte Beschreibung">
            <a:extLst>
              <a:ext uri="{FF2B5EF4-FFF2-40B4-BE49-F238E27FC236}">
                <a16:creationId xmlns:a16="http://schemas.microsoft.com/office/drawing/2014/main" xmlns="" id="{21B49B96-A636-4747-B244-F5E38073EC9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612548" y="4449459"/>
            <a:ext cx="1891590" cy="3425127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xmlns="" id="{A18A09B5-7AD0-4B99-99BF-96563B6D2EC0}"/>
              </a:ext>
            </a:extLst>
          </p:cNvPr>
          <p:cNvSpPr txBox="1"/>
          <p:nvPr/>
        </p:nvSpPr>
        <p:spPr>
          <a:xfrm>
            <a:off x="7459834" y="5584907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BiP</a:t>
            </a:r>
            <a:endParaRPr lang="de-DE" sz="1400" dirty="0"/>
          </a:p>
        </p:txBody>
      </p:sp>
      <p:pic>
        <p:nvPicPr>
          <p:cNvPr id="13" name="Grafik 12" descr="Ein Bild, das dunkel, sitzend, Licht, Computer enthält.&#10;&#10;Automatisch generierte Beschreibung">
            <a:extLst>
              <a:ext uri="{FF2B5EF4-FFF2-40B4-BE49-F238E27FC236}">
                <a16:creationId xmlns:a16="http://schemas.microsoft.com/office/drawing/2014/main" xmlns="" id="{88EDBD5A-8370-4C42-BE8B-DA2AC136E4F2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685914" y="8007269"/>
            <a:ext cx="1643456" cy="3123103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xmlns="" id="{7ACBA87D-AB32-4BB1-8F39-2FD66A6FDE63}"/>
              </a:ext>
            </a:extLst>
          </p:cNvPr>
          <p:cNvSpPr txBox="1"/>
          <p:nvPr/>
        </p:nvSpPr>
        <p:spPr>
          <a:xfrm>
            <a:off x="7329370" y="9862199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P-eIF2</a:t>
            </a:r>
            <a:r>
              <a:rPr lang="el-GR" sz="1400" dirty="0"/>
              <a:t>α</a:t>
            </a:r>
            <a:endParaRPr lang="de-DE" sz="1400" dirty="0"/>
          </a:p>
        </p:txBody>
      </p:sp>
      <p:pic>
        <p:nvPicPr>
          <p:cNvPr id="26" name="Grafik 25" descr="Ein Bild, das sitzend, dunkel, Feld, Mann enthält.&#10;&#10;Automatisch generierte Beschreibung">
            <a:extLst>
              <a:ext uri="{FF2B5EF4-FFF2-40B4-BE49-F238E27FC236}">
                <a16:creationId xmlns:a16="http://schemas.microsoft.com/office/drawing/2014/main" xmlns="" id="{63B02891-C17A-44EC-B98D-4062059859A6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8301552" y="4597065"/>
            <a:ext cx="1909353" cy="3202632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xmlns="" id="{65728872-45C2-4DB1-B571-4E286578371E}"/>
              </a:ext>
            </a:extLst>
          </p:cNvPr>
          <p:cNvSpPr txBox="1"/>
          <p:nvPr/>
        </p:nvSpPr>
        <p:spPr>
          <a:xfrm>
            <a:off x="10252086" y="6906708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GAPDH</a:t>
            </a:r>
          </a:p>
        </p:txBody>
      </p:sp>
      <p:pic>
        <p:nvPicPr>
          <p:cNvPr id="29" name="Grafik 28" descr="Ein Bild, das drinnen, sitzend, Tisch, Monitor enthält.&#10;&#10;Automatisch generierte Beschreibung">
            <a:extLst>
              <a:ext uri="{FF2B5EF4-FFF2-40B4-BE49-F238E27FC236}">
                <a16:creationId xmlns:a16="http://schemas.microsoft.com/office/drawing/2014/main" xmlns="" id="{928694C9-3A80-4834-BD47-54CF68569BF4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8525162" y="8161894"/>
            <a:ext cx="1872345" cy="3043659"/>
          </a:xfrm>
          <a:prstGeom prst="rect">
            <a:avLst/>
          </a:prstGeom>
        </p:spPr>
      </p:pic>
      <p:sp>
        <p:nvSpPr>
          <p:cNvPr id="30" name="Textfeld 29">
            <a:extLst>
              <a:ext uri="{FF2B5EF4-FFF2-40B4-BE49-F238E27FC236}">
                <a16:creationId xmlns:a16="http://schemas.microsoft.com/office/drawing/2014/main" xmlns="" id="{C6926CDD-A24E-458B-9FFF-C3EAD46BEE3F}"/>
              </a:ext>
            </a:extLst>
          </p:cNvPr>
          <p:cNvSpPr txBox="1"/>
          <p:nvPr/>
        </p:nvSpPr>
        <p:spPr>
          <a:xfrm>
            <a:off x="10458949" y="9529834"/>
            <a:ext cx="756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Ladder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xmlns="" val="2510478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</Words>
  <Application>Microsoft Office PowerPoint</Application>
  <PresentationFormat>A3 Papier (297x420 mm)</PresentationFormat>
  <Paragraphs>86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8</vt:i4>
      </vt:variant>
    </vt:vector>
  </HeadingPairs>
  <TitlesOfParts>
    <vt:vector size="10" baseType="lpstr">
      <vt:lpstr>Office</vt:lpstr>
      <vt:lpstr>Larissa-Design</vt:lpstr>
      <vt:lpstr>Supplementary Information  Western blots uncropped   Manuscript   "Tumor cells rely on the thiol oxidoreductase PDI for PERK signaling in order to survive ER stress"   Kranz et al.</vt:lpstr>
      <vt:lpstr>Folie 2</vt:lpstr>
      <vt:lpstr>Folie 3</vt:lpstr>
      <vt:lpstr>Folie 4</vt:lpstr>
      <vt:lpstr>Folie 5</vt:lpstr>
      <vt:lpstr>Folie 6</vt:lpstr>
      <vt:lpstr>Folie 7</vt:lpstr>
      <vt:lpstr>Folie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phikrn@web.de</dc:creator>
  <cp:lastModifiedBy>ulfbrockmeier</cp:lastModifiedBy>
  <cp:revision>24</cp:revision>
  <dcterms:created xsi:type="dcterms:W3CDTF">2020-07-17T10:43:22Z</dcterms:created>
  <dcterms:modified xsi:type="dcterms:W3CDTF">2020-07-17T13:57:25Z</dcterms:modified>
</cp:coreProperties>
</file>