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27"/>
  </p:notesMasterIdLst>
  <p:handoutMasterIdLst>
    <p:handoutMasterId r:id="rId28"/>
  </p:handoutMasterIdLst>
  <p:sldIdLst>
    <p:sldId id="260" r:id="rId6"/>
    <p:sldId id="262" r:id="rId7"/>
    <p:sldId id="263" r:id="rId8"/>
    <p:sldId id="264" r:id="rId9"/>
    <p:sldId id="274" r:id="rId10"/>
    <p:sldId id="278" r:id="rId11"/>
    <p:sldId id="279" r:id="rId12"/>
    <p:sldId id="273" r:id="rId13"/>
    <p:sldId id="271" r:id="rId14"/>
    <p:sldId id="272" r:id="rId15"/>
    <p:sldId id="280" r:id="rId16"/>
    <p:sldId id="289" r:id="rId17"/>
    <p:sldId id="282" r:id="rId18"/>
    <p:sldId id="288" r:id="rId19"/>
    <p:sldId id="283" r:id="rId20"/>
    <p:sldId id="284" r:id="rId21"/>
    <p:sldId id="266" r:id="rId22"/>
    <p:sldId id="267" r:id="rId23"/>
    <p:sldId id="285" r:id="rId24"/>
    <p:sldId id="269" r:id="rId25"/>
    <p:sldId id="270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9"/>
    <p:restoredTop sz="94620"/>
  </p:normalViewPr>
  <p:slideViewPr>
    <p:cSldViewPr snapToGrid="0" showGuides="1">
      <p:cViewPr varScale="1">
        <p:scale>
          <a:sx n="112" d="100"/>
          <a:sy n="112" d="100"/>
        </p:scale>
        <p:origin x="208" y="2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</a:t>
            </a: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../media/media4.mov"/><Relationship Id="rId7" Type="http://schemas.openxmlformats.org/officeDocument/2006/relationships/image" Target="../media/image13.png"/><Relationship Id="rId2" Type="http://schemas.openxmlformats.org/officeDocument/2006/relationships/video" Target="../media/media3.mov"/><Relationship Id="rId1" Type="http://schemas.microsoft.com/office/2007/relationships/media" Target="../media/media3.mov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mo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media" Target="../media/media6.mov"/><Relationship Id="rId7" Type="http://schemas.openxmlformats.org/officeDocument/2006/relationships/slideLayout" Target="../slideLayouts/slideLayout2.xml"/><Relationship Id="rId2" Type="http://schemas.openxmlformats.org/officeDocument/2006/relationships/video" Target="../media/media5.mov"/><Relationship Id="rId1" Type="http://schemas.microsoft.com/office/2007/relationships/media" Target="../media/media5.mov"/><Relationship Id="rId6" Type="http://schemas.openxmlformats.org/officeDocument/2006/relationships/video" Target="../media/media7.mov"/><Relationship Id="rId5" Type="http://schemas.microsoft.com/office/2007/relationships/media" Target="../media/media7.mov"/><Relationship Id="rId10" Type="http://schemas.openxmlformats.org/officeDocument/2006/relationships/image" Target="../media/image18.png"/><Relationship Id="rId4" Type="http://schemas.openxmlformats.org/officeDocument/2006/relationships/video" Target="../media/media6.mov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media" Target="../media/media9.mp4"/><Relationship Id="rId7" Type="http://schemas.openxmlformats.org/officeDocument/2006/relationships/image" Target="../media/image20.png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6" Type="http://schemas.openxmlformats.org/officeDocument/2006/relationships/image" Target="../media/image19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9.mp4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7" Type="http://schemas.openxmlformats.org/officeDocument/2006/relationships/image" Target="../media/image8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o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Recurrent spontaneous coronary artery dissection in a middle-aged male athlete patient: a case report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September 2018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367070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Blood profiling: </a:t>
            </a:r>
          </a:p>
          <a:p>
            <a:pPr marL="702900" lvl="3" indent="-342900"/>
            <a:r>
              <a:rPr lang="en-GB" sz="1600" dirty="0"/>
              <a:t>Raised </a:t>
            </a:r>
            <a:r>
              <a:rPr lang="en-US" sz="1600" dirty="0"/>
              <a:t>troponin I (4,500 ng/L)</a:t>
            </a:r>
          </a:p>
          <a:p>
            <a:pPr marL="702900" lvl="3" indent="-342900"/>
            <a:r>
              <a:rPr lang="en-US" sz="1600" dirty="0"/>
              <a:t>Cholesterol 3.2 mmol/l - normal LDL, HDL and triglycerides</a:t>
            </a:r>
            <a:r>
              <a:rPr lang="en-IE" sz="1600" dirty="0"/>
              <a:t> 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945657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Investigations: ECG 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139780"/>
            <a:ext cx="7431465" cy="3361386"/>
          </a:xfrm>
        </p:spPr>
        <p:txBody>
          <a:bodyPr>
            <a:normAutofit/>
          </a:bodyPr>
          <a:lstStyle/>
          <a:p>
            <a:endParaRPr lang="en-GB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900" i="1" dirty="0">
              <a:highlight>
                <a:srgbClr val="FFFF00"/>
              </a:highligh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No ST elevation</a:t>
            </a:r>
            <a:endParaRPr lang="en-GB" sz="2100" b="0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7" name="Picture 6" descr="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2" y="1137129"/>
            <a:ext cx="5519027" cy="27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84519"/>
      </p:ext>
    </p:extLst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Investigations: Coronary Angiogram 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139780"/>
            <a:ext cx="7431465" cy="3519414"/>
          </a:xfrm>
        </p:spPr>
        <p:txBody>
          <a:bodyPr>
            <a:normAutofit fontScale="77500" lnSpcReduction="20000"/>
          </a:bodyPr>
          <a:lstStyle/>
          <a:p>
            <a:endParaRPr lang="en-GB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Initially felt to be normal </a:t>
            </a:r>
            <a:r>
              <a:rPr lang="mr-IN" sz="1800" b="0" dirty="0">
                <a:sym typeface="Wingdings" panose="05000000000000000000" pitchFamily="2" charset="2"/>
              </a:rPr>
              <a:t>–</a:t>
            </a:r>
            <a:r>
              <a:rPr lang="en-GB" sz="1800" b="0" dirty="0">
                <a:sym typeface="Wingdings" panose="05000000000000000000" pitchFamily="2" charset="2"/>
              </a:rPr>
              <a:t> Type 2a dissection seen in PL branch of RCA on review </a:t>
            </a:r>
          </a:p>
          <a:p>
            <a:pPr marL="285750" indent="-285750">
              <a:buFont typeface="Arial"/>
              <a:buChar char="•"/>
            </a:pPr>
            <a:r>
              <a:rPr lang="en-US" sz="1800" b="0" dirty="0"/>
              <a:t>Minor changes in the terminal branches of the left circumflex, suggestive of distal intra-mural coronary haematoma formation.</a:t>
            </a:r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endParaRPr lang="en-GB" sz="1800" b="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00" b="0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13" name="LCA2018MOV adjusted" descr="LCA2018MOV adjusted">
            <a:hlinkClick r:id="" action="ppaction://media"/>
            <a:extLst>
              <a:ext uri="{FF2B5EF4-FFF2-40B4-BE49-F238E27FC236}">
                <a16:creationId xmlns:a16="http://schemas.microsoft.com/office/drawing/2014/main" id="{8BA8D47C-F349-0F4C-8825-DC755F70381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71600" y="1063625"/>
            <a:ext cx="3081454" cy="2738319"/>
          </a:xfrm>
          <a:prstGeom prst="rect">
            <a:avLst/>
          </a:prstGeom>
        </p:spPr>
      </p:pic>
      <p:pic>
        <p:nvPicPr>
          <p:cNvPr id="14" name="RCA2018MOV adjusted" descr="RCA2018MOV adjusted">
            <a:hlinkClick r:id="" action="ppaction://media"/>
            <a:extLst>
              <a:ext uri="{FF2B5EF4-FFF2-40B4-BE49-F238E27FC236}">
                <a16:creationId xmlns:a16="http://schemas.microsoft.com/office/drawing/2014/main" id="{F7992E88-5EED-DD44-8CE6-8A6A15E2EC3E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47964" y="1063625"/>
            <a:ext cx="3060588" cy="273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344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2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62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Investigations: MRI 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139780"/>
            <a:ext cx="7431465" cy="3361386"/>
          </a:xfrm>
        </p:spPr>
        <p:txBody>
          <a:bodyPr>
            <a:normAutofit/>
          </a:bodyPr>
          <a:lstStyle/>
          <a:p>
            <a:endParaRPr lang="en-GB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Performed 7 days after event.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Subendocardial infarct with presence of oedema on T2 SPAIR sequence</a:t>
            </a:r>
            <a:endParaRPr lang="en-GB" sz="2100" b="0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6" name="Picture 5" descr="MRI BC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78" y="1048504"/>
            <a:ext cx="2867958" cy="2047253"/>
          </a:xfrm>
          <a:prstGeom prst="rect">
            <a:avLst/>
          </a:prstGeom>
        </p:spPr>
      </p:pic>
      <p:pic>
        <p:nvPicPr>
          <p:cNvPr id="8" name="Picture 7" descr="MRI TR 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368" y="1050448"/>
            <a:ext cx="2881556" cy="205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708852"/>
      </p:ext>
    </p:extLst>
  </p:cSld>
  <p:clrMapOvr>
    <a:masterClrMapping/>
  </p:clrMapOvr>
  <p:transition spd="med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Investigations: ECHO 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139780"/>
            <a:ext cx="7431465" cy="3361386"/>
          </a:xfrm>
        </p:spPr>
        <p:txBody>
          <a:bodyPr>
            <a:normAutofit/>
          </a:bodyPr>
          <a:lstStyle/>
          <a:p>
            <a:endParaRPr lang="en-GB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lvl="3" indent="0">
              <a:buNone/>
            </a:pPr>
            <a:endParaRPr lang="en-GB" sz="140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Ejection fraction of 63% with LVEDD of 4.7cm (ECHO show above). </a:t>
            </a:r>
          </a:p>
          <a:p>
            <a:pPr marL="285750" indent="-285750">
              <a:buFont typeface="Arial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Infero-lateral wall hypokinesia was noted( see right video).</a:t>
            </a:r>
          </a:p>
          <a:p>
            <a:endParaRPr lang="en-GB" dirty="0"/>
          </a:p>
        </p:txBody>
      </p:sp>
      <p:pic>
        <p:nvPicPr>
          <p:cNvPr id="7" name="Image01 a2c view (Converted)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504" y="1207897"/>
            <a:ext cx="2731906" cy="2117199"/>
          </a:xfrm>
          <a:prstGeom prst="rect">
            <a:avLst/>
          </a:prstGeom>
        </p:spPr>
      </p:pic>
      <p:pic>
        <p:nvPicPr>
          <p:cNvPr id="8" name="Image01 a3c view (Converted)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889531" y="1207897"/>
            <a:ext cx="2731905" cy="2128761"/>
          </a:xfrm>
          <a:prstGeom prst="rect">
            <a:avLst/>
          </a:prstGeom>
        </p:spPr>
      </p:pic>
      <p:pic>
        <p:nvPicPr>
          <p:cNvPr id="9" name="Image01 a4c view (Converted).mov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671559" y="1207897"/>
            <a:ext cx="2731905" cy="212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73304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Investigations: Agitated saline ECHO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139780"/>
            <a:ext cx="7431465" cy="3361386"/>
          </a:xfrm>
        </p:spPr>
        <p:txBody>
          <a:bodyPr>
            <a:normAutofit/>
          </a:bodyPr>
          <a:lstStyle/>
          <a:p>
            <a:endParaRPr lang="en-GB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lvl="3" indent="0">
              <a:buNone/>
            </a:pPr>
            <a:endParaRPr lang="en-GB" sz="140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No evidence of patent foramen ovale during rest (left side) or Valsalva manoeuvre (right side)</a:t>
            </a:r>
          </a:p>
          <a:p>
            <a:endParaRPr lang="en-GB" dirty="0"/>
          </a:p>
        </p:txBody>
      </p:sp>
      <p:pic>
        <p:nvPicPr>
          <p:cNvPr id="6" name="bubble echo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0780" y="1199955"/>
            <a:ext cx="3512262" cy="2248461"/>
          </a:xfrm>
          <a:prstGeom prst="rect">
            <a:avLst/>
          </a:prstGeom>
        </p:spPr>
      </p:pic>
      <p:pic>
        <p:nvPicPr>
          <p:cNvPr id="7" name="bubble echo valsalva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69545" y="1199956"/>
            <a:ext cx="3517761" cy="226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96363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 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0" dirty="0"/>
              <a:t>Diagnosis of Type 2b after review of Angiogram</a:t>
            </a:r>
          </a:p>
          <a:p>
            <a:pPr marL="702900" lvl="3" indent="-342900"/>
            <a:r>
              <a:rPr lang="en-US" sz="1600" dirty="0"/>
              <a:t>Initially continued on Ramipril 5mg and Aspirin75mg and Ticagrelor 90mg was re-commenced for 3 months.</a:t>
            </a:r>
            <a:r>
              <a:rPr lang="en-IE" sz="1600" dirty="0"/>
              <a:t> </a:t>
            </a:r>
          </a:p>
          <a:p>
            <a:pPr marL="702900" lvl="3" indent="-342900"/>
            <a:r>
              <a:rPr lang="en-US" sz="1600" dirty="0"/>
              <a:t>Aspirin was subsequently stopped after diagnosis of Type 2b SCAD</a:t>
            </a:r>
            <a:r>
              <a:rPr lang="en-GB" sz="1700" dirty="0"/>
              <a:t> </a:t>
            </a:r>
            <a:r>
              <a:rPr lang="en-US" sz="1600" dirty="0"/>
              <a:t>to reduce the risk of intramural bleeding.</a:t>
            </a:r>
            <a:r>
              <a:rPr lang="en-IE" sz="1600" dirty="0"/>
              <a:t> </a:t>
            </a:r>
          </a:p>
          <a:p>
            <a:pPr marL="702900" lvl="3" indent="-342900"/>
            <a:r>
              <a:rPr lang="en-IE" sz="1600" dirty="0"/>
              <a:t>Beta blocker not used due to low resting heart rate (54 bpm)</a:t>
            </a:r>
            <a:endParaRPr lang="en-GB" sz="1700" dirty="0"/>
          </a:p>
          <a:p>
            <a:pPr marL="702900" lvl="3" indent="-342900"/>
            <a:endParaRPr lang="en-GB" dirty="0"/>
          </a:p>
          <a:p>
            <a:pPr lvl="2" indent="0">
              <a:buNone/>
            </a:pPr>
            <a:endParaRPr lang="en-GB" sz="17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815923"/>
      </p:ext>
    </p:extLst>
  </p:cSld>
  <p:clrMapOvr>
    <a:masterClrMapping/>
  </p:clrMapOvr>
  <p:transition spd="med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956049"/>
            <a:ext cx="7450783" cy="3348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r>
              <a:rPr lang="en-GB" b="0" dirty="0"/>
              <a:t>SCAD</a:t>
            </a:r>
            <a:endParaRPr lang="en-GB" sz="1600" dirty="0"/>
          </a:p>
          <a:p>
            <a:pPr marL="702900" lvl="3" indent="-342900"/>
            <a:r>
              <a:rPr lang="en-US" sz="1400" dirty="0"/>
              <a:t>Recurrence rate of 13-16% reported in the literature </a:t>
            </a:r>
            <a:r>
              <a:rPr lang="mr-IN" sz="1400" dirty="0"/>
              <a:t>–</a:t>
            </a:r>
            <a:r>
              <a:rPr lang="en-US" sz="1400" dirty="0"/>
              <a:t> data mostly from female cohorts (1). </a:t>
            </a:r>
            <a:endParaRPr lang="en-GB" sz="1400" dirty="0"/>
          </a:p>
          <a:p>
            <a:pPr marL="702900" lvl="3" indent="-342900"/>
            <a:r>
              <a:rPr lang="en-US" sz="1400" dirty="0"/>
              <a:t>No  abnormality identified on the initial angiogram, but detection of Type 2 SCAD is often not appreciated or misdiagnosed (6). </a:t>
            </a:r>
          </a:p>
          <a:p>
            <a:pPr marL="702900" lvl="3" indent="-342900"/>
            <a:r>
              <a:rPr lang="en-US" sz="1400" dirty="0"/>
              <a:t>The presence of SCAD in the second event is highly suggestive of SCAD as the pathophysiology of the </a:t>
            </a:r>
            <a:r>
              <a:rPr lang="en-US" sz="1400"/>
              <a:t>primary event.</a:t>
            </a:r>
            <a:endParaRPr lang="en-US" sz="1400" dirty="0"/>
          </a:p>
          <a:p>
            <a:pPr marL="702900" lvl="3" indent="-342900"/>
            <a:r>
              <a:rPr lang="en-US" sz="1400" dirty="0"/>
              <a:t>The overall mortality in women is relatively low, ranging from 0-5% over 3-6 years (7). </a:t>
            </a:r>
          </a:p>
          <a:p>
            <a:pPr marL="702900" lvl="3" indent="-342900"/>
            <a:endParaRPr lang="en-IE" sz="1400" dirty="0"/>
          </a:p>
          <a:p>
            <a:pPr marL="702900" lvl="3" indent="-342900"/>
            <a:endParaRPr lang="en-GB" sz="9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60348" y="897798"/>
            <a:ext cx="7128392" cy="3575824"/>
          </a:xfrm>
        </p:spPr>
        <p:txBody>
          <a:bodyPr>
            <a:normAutofit/>
          </a:bodyPr>
          <a:lstStyle/>
          <a:p>
            <a:r>
              <a:rPr lang="en-GB" b="0" dirty="0"/>
              <a:t>Imaging</a:t>
            </a:r>
          </a:p>
          <a:p>
            <a:pPr marL="702900" lvl="3" indent="-342900"/>
            <a:r>
              <a:rPr lang="en-US" sz="1600" dirty="0"/>
              <a:t>Coronary angiography is the most common modality to diagnose .</a:t>
            </a:r>
          </a:p>
          <a:p>
            <a:pPr marL="702900" lvl="3" indent="-342900"/>
            <a:r>
              <a:rPr lang="en-US" sz="1600" dirty="0"/>
              <a:t>Intracoronary imaging has been shown to be a useful adjunct in cases of subtle dissection(8). </a:t>
            </a:r>
          </a:p>
          <a:p>
            <a:pPr marL="702900" lvl="3" indent="-342900"/>
            <a:r>
              <a:rPr lang="en-US" sz="1600" dirty="0"/>
              <a:t>IVUS was not used in this case due to the risk of further vessel wall damage give the distal nature of the dissection.</a:t>
            </a:r>
            <a:r>
              <a:rPr lang="en-IE" sz="1600" dirty="0"/>
              <a:t> </a:t>
            </a:r>
          </a:p>
          <a:p>
            <a:pPr marL="702900" lvl="3" indent="-342900"/>
            <a:r>
              <a:rPr lang="en-US" sz="1600" dirty="0"/>
              <a:t>CT coronary angiogram (CTCA) useful in diagnosis of larger coronary vessels and in follow-up (8), but has lower temporal resolution than coronary angiography.</a:t>
            </a:r>
          </a:p>
          <a:p>
            <a:pPr marL="702900" lvl="3" indent="-342900"/>
            <a:r>
              <a:rPr lang="en-US" sz="1600" dirty="0"/>
              <a:t>Cardiac MRI is a useful initial diagnostic investigation for evaluating the case of MINOCA. It allows assessment of infarct size &amp; myocardial dysfunction (9).</a:t>
            </a:r>
          </a:p>
          <a:p>
            <a:pPr marL="702900" lvl="3" indent="-342900"/>
            <a:r>
              <a:rPr lang="en-US" sz="1600" dirty="0"/>
              <a:t>Cardiac MRI also can differentiate infarcts from other causes of troponin rise.</a:t>
            </a:r>
            <a:endParaRPr lang="en-IE" sz="1600" dirty="0"/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60348" y="897798"/>
            <a:ext cx="7128392" cy="3575824"/>
          </a:xfrm>
        </p:spPr>
        <p:txBody>
          <a:bodyPr>
            <a:normAutofit/>
          </a:bodyPr>
          <a:lstStyle/>
          <a:p>
            <a:r>
              <a:rPr lang="en-GB" b="0" dirty="0"/>
              <a:t>Management</a:t>
            </a:r>
          </a:p>
          <a:p>
            <a:pPr marL="702900" lvl="3" indent="-342900"/>
            <a:r>
              <a:rPr lang="en-US" sz="1600" dirty="0"/>
              <a:t>Limited data </a:t>
            </a:r>
          </a:p>
          <a:p>
            <a:pPr marL="702900" lvl="3" indent="-342900"/>
            <a:r>
              <a:rPr lang="en-US" sz="1600" dirty="0"/>
              <a:t>Current preferred strategy is conservative management</a:t>
            </a:r>
          </a:p>
          <a:p>
            <a:pPr marL="702900" lvl="3" indent="-342900"/>
            <a:r>
              <a:rPr lang="en-US" sz="1600" dirty="0"/>
              <a:t>Beta-blockers, angiotensin converting enzyme inhibitors, anti-platelet therapy and statin therapy(1)</a:t>
            </a:r>
          </a:p>
          <a:p>
            <a:pPr marL="702900" lvl="3" indent="-342900"/>
            <a:r>
              <a:rPr lang="en-US" sz="1600" dirty="0"/>
              <a:t>Other approaches include emergent revascularization and coronary artery bypass grafting (1). </a:t>
            </a:r>
          </a:p>
          <a:p>
            <a:pPr marL="702900" lvl="3" indent="-342900"/>
            <a:r>
              <a:rPr lang="en-US" sz="1600" dirty="0"/>
              <a:t>Pt did not wish to discontinue exercise in spite of advice to do so. A medium-distance strategy running strategy was agree as a compromise.</a:t>
            </a:r>
          </a:p>
          <a:p>
            <a:pPr marL="702900" lvl="3" indent="-342900"/>
            <a:r>
              <a:rPr lang="en-US" sz="1600" dirty="0"/>
              <a:t>Avoidance of power sport was advised (3)</a:t>
            </a:r>
          </a:p>
          <a:p>
            <a:pPr marL="702900" lvl="3" indent="-342900"/>
            <a:endParaRPr lang="en-US" sz="1600" dirty="0"/>
          </a:p>
          <a:p>
            <a:pPr marL="702900" lvl="3" indent="-342900"/>
            <a:endParaRPr lang="en-US" sz="1600" u="sng" dirty="0"/>
          </a:p>
          <a:p>
            <a:pPr marL="702900" lvl="3" indent="-342900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96735150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347752" cy="3168000"/>
          </a:xfrm>
        </p:spPr>
        <p:txBody>
          <a:bodyPr/>
          <a:lstStyle/>
          <a:p>
            <a:r>
              <a:rPr lang="en-US" b="0" dirty="0"/>
              <a:t>Spontaneous coronary artery dissection (SCAD)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Rare condition mainly affecting young women(1,2)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Associated with fibromuscular dysplasia, connective tissue diseases and hormonal states(3,4,5)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Rare in men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Recurrent SCAD is rare in women with limited number of cases in the literature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</p:spPr>
        <p:txBody>
          <a:bodyPr anchor="t"/>
          <a:lstStyle/>
          <a:p>
            <a:r>
              <a:rPr lang="en-GB" sz="3200" b="0" dirty="0"/>
              <a:t>Learning Points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247F30D-D750-429C-B4E1-8CE33828FB1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35713" y="1224000"/>
            <a:ext cx="7334873" cy="3168000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b="0" dirty="0"/>
              <a:t>Spontaneous coronary artery dissection (SCAD) is rare in male patients</a:t>
            </a:r>
            <a:endParaRPr lang="en-IE" b="0" dirty="0"/>
          </a:p>
          <a:p>
            <a:pPr marL="457200" lvl="0" indent="-457200">
              <a:buFont typeface="+mj-lt"/>
              <a:buAutoNum type="arabicPeriod"/>
            </a:pPr>
            <a:r>
              <a:rPr lang="en-US" b="0" dirty="0"/>
              <a:t>It must be considered in cases where no atherosclerotic disease is identified on angiogram.</a:t>
            </a:r>
            <a:endParaRPr lang="en-IE" b="0" dirty="0"/>
          </a:p>
          <a:p>
            <a:pPr marL="457200" lvl="0" indent="-457200">
              <a:buFont typeface="+mj-lt"/>
              <a:buAutoNum type="arabicPeriod"/>
            </a:pPr>
            <a:r>
              <a:rPr lang="en-US" b="0" dirty="0"/>
              <a:t>Cardiac MRI can aid confidence in identifying the affected vessel by confirming and locating the infarct. </a:t>
            </a:r>
            <a:endParaRPr lang="en-IE" b="0" dirty="0"/>
          </a:p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32" y="206375"/>
            <a:ext cx="6552728" cy="857250"/>
          </a:xfrm>
        </p:spPr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endParaRPr lang="en-US" sz="1800" b="0" baseline="30000" dirty="0"/>
          </a:p>
          <a:p>
            <a:endParaRPr lang="en-GB" sz="1800" dirty="0"/>
          </a:p>
        </p:txBody>
      </p:sp>
      <p:sp>
        <p:nvSpPr>
          <p:cNvPr id="7" name="Rectangle 6"/>
          <p:cNvSpPr/>
          <p:nvPr/>
        </p:nvSpPr>
        <p:spPr>
          <a:xfrm>
            <a:off x="666356" y="832853"/>
            <a:ext cx="7758126" cy="3600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200" dirty="0"/>
              <a:t> 1. Saw J, Mancini GBJ, Humphries KH. Contemporary Review on Spontaneous Coronary Artery Dissection. </a:t>
            </a:r>
            <a:r>
              <a:rPr lang="en-IE" sz="1200" i="1" dirty="0"/>
              <a:t>Journal of the American College of Cardiology JID - 8301365 </a:t>
            </a:r>
            <a:endParaRPr lang="en-IE" sz="1200" dirty="0"/>
          </a:p>
          <a:p>
            <a:r>
              <a:rPr lang="en-IE" sz="1200" dirty="0"/>
              <a:t>2. Adlam D, Maas A, Vrints C, Alfonso F. Spontaneous coronary artery dissection. </a:t>
            </a:r>
            <a:r>
              <a:rPr lang="en-IE" sz="1200" i="1" dirty="0"/>
              <a:t>Eur Heart J </a:t>
            </a:r>
            <a:r>
              <a:rPr lang="en-IE" sz="1200" dirty="0"/>
              <a:t>2016;</a:t>
            </a:r>
            <a:r>
              <a:rPr lang="en-IE" sz="1200" b="1" dirty="0"/>
              <a:t>37</a:t>
            </a:r>
            <a:r>
              <a:rPr lang="en-IE" sz="1200" dirty="0"/>
              <a:t>:3073-3074.</a:t>
            </a:r>
          </a:p>
          <a:p>
            <a:r>
              <a:rPr lang="en-IE" sz="1200" dirty="0"/>
              <a:t>3. Tweet M, Hayes S, Lerman A, Rihal C, Gulati R. Percutaneous coronary intervention for acute spontaneous coronary artery dissection is associated with reduced rates of technical success. </a:t>
            </a:r>
            <a:r>
              <a:rPr lang="en-IE" sz="1200" i="1" dirty="0"/>
              <a:t>Circulation </a:t>
            </a:r>
            <a:r>
              <a:rPr lang="en-IE" sz="1200" dirty="0"/>
              <a:t>2012;</a:t>
            </a:r>
            <a:r>
              <a:rPr lang="en-IE" sz="1200" b="1" dirty="0"/>
              <a:t>126</a:t>
            </a:r>
            <a:endParaRPr lang="en-IE" sz="1200" dirty="0"/>
          </a:p>
          <a:p>
            <a:r>
              <a:rPr lang="en-IE" sz="1200" dirty="0"/>
              <a:t>4. Papireddy MR, Nandish S, Mishkel GJ. Recurrent spontaneous coronary artery dissection: First case report in men with three episodes of spontaneous coronary dissection in separate vascular territories. </a:t>
            </a:r>
            <a:r>
              <a:rPr lang="en-IE" sz="1200" i="1" dirty="0"/>
              <a:t>Catheter Cardiovasc Interventions </a:t>
            </a:r>
            <a:r>
              <a:rPr lang="en-IE" sz="1200" dirty="0"/>
              <a:t>2016;</a:t>
            </a:r>
            <a:r>
              <a:rPr lang="en-IE" sz="1200" b="1" dirty="0"/>
              <a:t>87</a:t>
            </a:r>
            <a:r>
              <a:rPr lang="en-IE" sz="1200" dirty="0"/>
              <a:t>:E192-E196.</a:t>
            </a:r>
          </a:p>
          <a:p>
            <a:r>
              <a:rPr lang="en-IE" sz="1200" dirty="0"/>
              <a:t>5. Rosengarten JA, Dana A. Recurrent spontaneous coronary artery dissection: acute management and literature review. </a:t>
            </a:r>
            <a:r>
              <a:rPr lang="en-IE" sz="1200" i="1" dirty="0"/>
              <a:t>Eur Heart J Acute Cardiovasc Care </a:t>
            </a:r>
            <a:r>
              <a:rPr lang="en-IE" sz="1200" dirty="0"/>
              <a:t>2012;</a:t>
            </a:r>
            <a:r>
              <a:rPr lang="en-IE" sz="1200" b="1" dirty="0"/>
              <a:t>1</a:t>
            </a:r>
            <a:r>
              <a:rPr lang="en-IE" sz="1200" dirty="0"/>
              <a:t>:53-56.</a:t>
            </a:r>
          </a:p>
          <a:p>
            <a:r>
              <a:rPr lang="en-IE" sz="1200" dirty="0"/>
              <a:t>6. Yip A, Saw J. Spontaneous coronary artery dissection-A review. </a:t>
            </a:r>
            <a:r>
              <a:rPr lang="en-IE" sz="1200" i="1" dirty="0"/>
              <a:t>Cardiovascular diagnosis and therapy JID - 101601613 PMC - PMC4329168 OTO - NOTNLM </a:t>
            </a:r>
          </a:p>
          <a:p>
            <a:r>
              <a:rPr lang="en-US" sz="1200" dirty="0"/>
              <a:t>7. Pasupathy S, Tavella R, McRae S, Beltrame JF. Myocardial Infarction With Non-obstructive Coronary Arteries - Diagnosis and Management. </a:t>
            </a:r>
            <a:r>
              <a:rPr lang="en-US" sz="1200" i="1" dirty="0"/>
              <a:t>European cardiology JID - 101574780 PMC - PMC6159468 OTO - NOTNLM</a:t>
            </a:r>
            <a:r>
              <a:rPr lang="en-IE" sz="1200" dirty="0"/>
              <a:t> </a:t>
            </a:r>
          </a:p>
          <a:p>
            <a:r>
              <a:rPr lang="en-IE" sz="1200" dirty="0"/>
              <a:t>8. FAU HS, Kim EF, Saw JF, Adlam DF, Arslanian-Engoren C FAU - Economy, Katherine et al. Spontaneous Coronary Artery Dissection: Current State of the Science: A Scientific Statement From the American Heart Association. </a:t>
            </a:r>
            <a:r>
              <a:rPr lang="en-IE" sz="1200" i="1" dirty="0"/>
              <a:t>Circulation JID - 0147763 </a:t>
            </a:r>
            <a:endParaRPr lang="en-IE" sz="1200" dirty="0"/>
          </a:p>
          <a:p>
            <a:r>
              <a:rPr lang="en-IE" sz="1200" dirty="0"/>
              <a:t>9. Pasupathy S, Tavella R, McRae S, </a:t>
            </a:r>
            <a:r>
              <a:rPr lang="en-IE" sz="1200" dirty="0" err="1"/>
              <a:t>Beltrame</a:t>
            </a:r>
            <a:r>
              <a:rPr lang="en-IE" sz="1200" dirty="0"/>
              <a:t> JF. Myocardial Infarction With Non-obstructive Coronary Arteries - Diagnosis and Management. </a:t>
            </a:r>
            <a:r>
              <a:rPr lang="en-IE" sz="1200" i="1" dirty="0"/>
              <a:t>European cardiology JID - 101574780 PMC - PMC6159468 OTO </a:t>
            </a:r>
            <a:r>
              <a:rPr lang="mr-IN" sz="1200" i="1" dirty="0"/>
              <a:t>–</a:t>
            </a:r>
            <a:r>
              <a:rPr lang="en-IE" sz="1200" i="1" dirty="0"/>
              <a:t> NOTNLM </a:t>
            </a:r>
            <a:endParaRPr lang="en-IE" sz="1200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59-year-old male athlete presents in 2014</a:t>
            </a:r>
          </a:p>
          <a:p>
            <a:pPr marL="702900" lvl="3" indent="-342900"/>
            <a:r>
              <a:rPr lang="en-US" sz="1600" i="1" dirty="0"/>
              <a:t>History of presenting complaint:</a:t>
            </a:r>
          </a:p>
          <a:p>
            <a:pPr marL="990900" lvl="4" indent="-342900"/>
            <a:r>
              <a:rPr lang="en-US" sz="1400" dirty="0"/>
              <a:t>Chest pain after 5km run</a:t>
            </a:r>
          </a:p>
          <a:p>
            <a:pPr marL="990900" lvl="4" indent="-342900"/>
            <a:r>
              <a:rPr lang="en-US" sz="1400" dirty="0"/>
              <a:t>B/G: hypertension</a:t>
            </a:r>
          </a:p>
          <a:p>
            <a:pPr lvl="4" indent="0">
              <a:buNone/>
            </a:pPr>
            <a:endParaRPr lang="en-US" sz="1400" dirty="0"/>
          </a:p>
          <a:p>
            <a:pPr marL="702900" lvl="3" indent="-342900"/>
            <a:r>
              <a:rPr lang="en-US" sz="1600" i="1" dirty="0"/>
              <a:t>Clinical examination:</a:t>
            </a:r>
            <a:r>
              <a:rPr lang="en-US" dirty="0"/>
              <a:t>  </a:t>
            </a:r>
          </a:p>
          <a:p>
            <a:pPr marL="990900" lvl="4" indent="-342900"/>
            <a:r>
              <a:rPr lang="en-US" sz="1400" dirty="0"/>
              <a:t>Normotensive on Enalapril</a:t>
            </a:r>
          </a:p>
          <a:p>
            <a:pPr marL="990900" lvl="4" indent="-342900"/>
            <a:r>
              <a:rPr lang="en-US" sz="1400" dirty="0"/>
              <a:t>HR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 2014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7425025" cy="3168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Blood profiling</a:t>
            </a:r>
            <a:r>
              <a:rPr lang="en-GB" b="0" i="1" dirty="0"/>
              <a:t>: </a:t>
            </a:r>
          </a:p>
          <a:p>
            <a:pPr marL="702900" lvl="3" indent="-342900"/>
            <a:r>
              <a:rPr lang="en-GB" sz="1600" dirty="0"/>
              <a:t>Raised </a:t>
            </a:r>
            <a:r>
              <a:rPr lang="en-US" sz="1600" dirty="0"/>
              <a:t>troponin I ( 47,865 ng/L) suggestive of STEMI</a:t>
            </a:r>
          </a:p>
          <a:p>
            <a:pPr marL="702900" lvl="3" indent="-342900"/>
            <a:r>
              <a:rPr lang="en-US" sz="1600" dirty="0"/>
              <a:t>Cholesterol 4.3 mmol/l - normal LDL, HDL and triglycerides</a:t>
            </a:r>
            <a:r>
              <a:rPr lang="en-IE" sz="1600" dirty="0"/>
              <a:t> </a:t>
            </a:r>
            <a:endParaRPr lang="en-GB" sz="1600" dirty="0"/>
          </a:p>
          <a:p>
            <a:endParaRPr lang="en-GB" b="0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Investigations: ECG 2014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139780"/>
            <a:ext cx="7431465" cy="3361386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0" dirty="0"/>
              <a:t>ECG: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900" i="1" dirty="0">
              <a:highlight>
                <a:srgbClr val="FFFF00"/>
              </a:highligh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BE" b="0"/>
              <a:t>ST elevation in leads II, III and aVF in keeping inferolateral ST elevation myocardial infarction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8C17B9-9948-4CFC-B1E4-5471F2845D66}"/>
              </a:ext>
            </a:extLst>
          </p:cNvPr>
          <p:cNvSpPr txBox="1"/>
          <p:nvPr/>
        </p:nvSpPr>
        <p:spPr>
          <a:xfrm>
            <a:off x="1905849" y="3424197"/>
            <a:ext cx="3791243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BE" sz="1000"/>
          </a:p>
        </p:txBody>
      </p:sp>
      <p:pic>
        <p:nvPicPr>
          <p:cNvPr id="6" name="Picture 5" descr="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36" y="1153155"/>
            <a:ext cx="4521022" cy="225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641212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Investigations: Coronary Angiogram 2014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139780"/>
            <a:ext cx="7431465" cy="3361386"/>
          </a:xfrm>
        </p:spPr>
        <p:txBody>
          <a:bodyPr>
            <a:normAutofit lnSpcReduction="10000"/>
          </a:bodyPr>
          <a:lstStyle/>
          <a:p>
            <a:endParaRPr lang="en-GB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endParaRPr lang="en-GB" sz="1800" b="0" dirty="0">
              <a:sym typeface="Wingdings" panose="05000000000000000000" pitchFamily="2" charset="2"/>
            </a:endParaRPr>
          </a:p>
          <a:p>
            <a:endParaRPr lang="en-GB" sz="1800" b="0" dirty="0">
              <a:sym typeface="Wingdings" panose="05000000000000000000" pitchFamily="2" charset="2"/>
            </a:endParaRPr>
          </a:p>
          <a:p>
            <a:endParaRPr lang="en-GB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No abnormal findings on LCA angiogram (left side) or on the RCA angiogram (right side)</a:t>
            </a:r>
          </a:p>
          <a:p>
            <a:endParaRPr lang="en-GB" sz="1800" b="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00" b="0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11" name="RCA2014MOV altered" descr="RCA2014MOV altered">
            <a:hlinkClick r:id="" action="ppaction://media"/>
            <a:extLst>
              <a:ext uri="{FF2B5EF4-FFF2-40B4-BE49-F238E27FC236}">
                <a16:creationId xmlns:a16="http://schemas.microsoft.com/office/drawing/2014/main" id="{1EC0B8F1-6AAD-8441-BB9E-E4D3226AC31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47964" y="1063625"/>
            <a:ext cx="3076293" cy="2681195"/>
          </a:xfrm>
          <a:prstGeom prst="rect">
            <a:avLst/>
          </a:prstGeom>
        </p:spPr>
      </p:pic>
      <p:pic>
        <p:nvPicPr>
          <p:cNvPr id="12" name="LCA2014MOV adjusted" descr="LCA2014MOV adjusted">
            <a:hlinkClick r:id="" action="ppaction://media"/>
            <a:extLst>
              <a:ext uri="{FF2B5EF4-FFF2-40B4-BE49-F238E27FC236}">
                <a16:creationId xmlns:a16="http://schemas.microsoft.com/office/drawing/2014/main" id="{8AF0A4AC-689A-DF49-B5B0-14E52A18314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71600" y="1085927"/>
            <a:ext cx="3076293" cy="268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7154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Investigations: MRI 2014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38626" y="1116480"/>
            <a:ext cx="7431465" cy="3054240"/>
          </a:xfrm>
        </p:spPr>
        <p:txBody>
          <a:bodyPr>
            <a:normAutofit lnSpcReduction="10000"/>
          </a:bodyPr>
          <a:lstStyle/>
          <a:p>
            <a:endParaRPr lang="en-GB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702900" lvl="3" indent="-342900"/>
            <a:endParaRPr lang="en-GB" sz="1400" dirty="0">
              <a:sym typeface="Wingdings" panose="05000000000000000000" pitchFamily="2" charset="2"/>
            </a:endParaRPr>
          </a:p>
          <a:p>
            <a:pPr marL="285750" indent="-285750">
              <a:buFont typeface="Arial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Performed 7 months after event</a:t>
            </a:r>
          </a:p>
          <a:p>
            <a:pPr marL="285750" indent="-285750">
              <a:buFont typeface="Arial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Transmural infarct in the </a:t>
            </a:r>
            <a:r>
              <a:rPr lang="en-US" sz="1800" b="0" dirty="0"/>
              <a:t>lateral wall at mid-cavity level </a:t>
            </a:r>
            <a:endParaRPr lang="en-GB" sz="1800" b="0" dirty="0">
              <a:sym typeface="Wingdings" panose="05000000000000000000" pitchFamily="2" charset="2"/>
            </a:endParaRPr>
          </a:p>
        </p:txBody>
      </p:sp>
      <p:pic>
        <p:nvPicPr>
          <p:cNvPr id="6" name="Picture 5" descr="MRI TL 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097" y="1153356"/>
            <a:ext cx="3048000" cy="2236810"/>
          </a:xfrm>
          <a:prstGeom prst="rect">
            <a:avLst/>
          </a:prstGeom>
        </p:spPr>
      </p:pic>
      <p:pic>
        <p:nvPicPr>
          <p:cNvPr id="8" name="Picture 7" descr="MRI BL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765" y="1165006"/>
            <a:ext cx="2773203" cy="222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10652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 2014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0" dirty="0"/>
              <a:t>Diagnosis of MINOCA or possible myocarditis:</a:t>
            </a:r>
          </a:p>
          <a:p>
            <a:pPr marL="702900" lvl="3" indent="-342900"/>
            <a:r>
              <a:rPr lang="en-US" sz="1700" dirty="0"/>
              <a:t>C</a:t>
            </a:r>
            <a:r>
              <a:rPr lang="en-US" sz="1600" dirty="0"/>
              <a:t>ommenced on dual antiplatelet therapy of Aspirin 75mg (long-term) and Ticagrelor 90mg (for one year).</a:t>
            </a:r>
          </a:p>
          <a:p>
            <a:pPr marL="702900" lvl="3" indent="-342900"/>
            <a:r>
              <a:rPr lang="en-US" sz="1600" dirty="0"/>
              <a:t>Commenced on Simvastatin 40mg</a:t>
            </a:r>
          </a:p>
          <a:p>
            <a:pPr marL="702900" lvl="3" indent="-342900"/>
            <a:r>
              <a:rPr lang="en-US" sz="1600" dirty="0"/>
              <a:t>Changed from Enalapril 10mg to Ramipril 5mg. </a:t>
            </a:r>
          </a:p>
          <a:p>
            <a:pPr marL="645750" lvl="3" indent="-285750"/>
            <a:r>
              <a:rPr lang="en-US" sz="1600" dirty="0"/>
              <a:t> Referred for Cardiac rehab</a:t>
            </a:r>
            <a:r>
              <a:rPr lang="en-GB" sz="1700" dirty="0"/>
              <a:t>	</a:t>
            </a:r>
          </a:p>
          <a:p>
            <a:pPr marL="702900" lvl="3" indent="-342900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616516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EHJ-CR-D-19-00293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Four years later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Patient represents in 2018</a:t>
            </a:r>
          </a:p>
          <a:p>
            <a:pPr marL="702900" lvl="3" indent="-342900"/>
            <a:r>
              <a:rPr lang="en-US" sz="1600" i="1" dirty="0"/>
              <a:t>History of presenting complaint :</a:t>
            </a:r>
          </a:p>
          <a:p>
            <a:pPr marL="990900" lvl="4" indent="-342900"/>
            <a:r>
              <a:rPr lang="en-US" sz="1400" dirty="0"/>
              <a:t>Chest pain 12 hours after a run</a:t>
            </a:r>
          </a:p>
          <a:p>
            <a:pPr marL="990900" lvl="4" indent="-342900"/>
            <a:r>
              <a:rPr lang="en-US" sz="1400" dirty="0"/>
              <a:t>Similar to previous </a:t>
            </a:r>
          </a:p>
          <a:p>
            <a:pPr marL="702900" lvl="3" indent="-342900"/>
            <a:r>
              <a:rPr lang="en-US" sz="1600" i="1" dirty="0"/>
              <a:t>Clinical examination:</a:t>
            </a:r>
            <a:r>
              <a:rPr lang="en-US" sz="1600" dirty="0"/>
              <a:t>  </a:t>
            </a:r>
          </a:p>
          <a:p>
            <a:pPr marL="990900" lvl="4" indent="-342900"/>
            <a:r>
              <a:rPr lang="en-US" sz="1400" dirty="0"/>
              <a:t>Normotensive</a:t>
            </a:r>
          </a:p>
          <a:p>
            <a:pPr marL="990900" lvl="4" indent="-342900"/>
            <a:r>
              <a:rPr lang="en-US" sz="1400" dirty="0"/>
              <a:t>HR 54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035833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4929</TotalTime>
  <Words>1188</Words>
  <Application>Microsoft Macintosh PowerPoint</Application>
  <PresentationFormat>On-screen Show (16:9)</PresentationFormat>
  <Paragraphs>226</Paragraphs>
  <Slides>21</Slides>
  <Notes>0</Notes>
  <HiddenSlides>0</HiddenSlides>
  <MMClips>9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Recurrent spontaneous coronary artery dissection in a middle-aged male athlete patient: a case report</vt:lpstr>
      <vt:lpstr>Introduction</vt:lpstr>
      <vt:lpstr>Case Presentation History and Examination Findings</vt:lpstr>
      <vt:lpstr>Case Presentation Investigations 2014</vt:lpstr>
      <vt:lpstr>Case Presentation Investigations: ECG 2014</vt:lpstr>
      <vt:lpstr>Case Presentation Investigations: Coronary Angiogram 2014</vt:lpstr>
      <vt:lpstr>Case Presentation Investigations: MRI 2014</vt:lpstr>
      <vt:lpstr>Case Presentation Management 2014</vt:lpstr>
      <vt:lpstr>Case Presentation History and Examination Findings</vt:lpstr>
      <vt:lpstr>Case Presentation Investigations</vt:lpstr>
      <vt:lpstr>Case Presentation Investigations: ECG 2018</vt:lpstr>
      <vt:lpstr>Case Presentation Investigations: Coronary Angiogram 2018</vt:lpstr>
      <vt:lpstr>Case Presentation Investigations: MRI 2018</vt:lpstr>
      <vt:lpstr>Case Presentation Investigations: ECHO 2018</vt:lpstr>
      <vt:lpstr>Case Presentation Investigations: Agitated saline ECHO </vt:lpstr>
      <vt:lpstr>Case Presentation Management 2018</vt:lpstr>
      <vt:lpstr>Discussion </vt:lpstr>
      <vt:lpstr>Discussion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JOHN FITZPATRICK</cp:lastModifiedBy>
  <cp:revision>93</cp:revision>
  <dcterms:created xsi:type="dcterms:W3CDTF">2017-10-02T09:19:02Z</dcterms:created>
  <dcterms:modified xsi:type="dcterms:W3CDTF">2020-06-11T09:02:29Z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