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78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CADDF-317E-4635-9886-F075594368D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3BFC1-95BB-44DD-805D-7F59FF7AC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58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2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2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9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12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5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4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1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3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5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67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6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CA50F-85DC-47E6-97DE-5FADE5123E1A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470B6-84EB-4B7A-BE3D-A8214EA9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7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3.bin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emf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1042242" y="1683403"/>
            <a:ext cx="3368593" cy="2087684"/>
            <a:chOff x="1042242" y="1683403"/>
            <a:chExt cx="3368593" cy="2087684"/>
          </a:xfrm>
        </p:grpSpPr>
        <p:sp>
          <p:nvSpPr>
            <p:cNvPr id="4" name="TextBox 47">
              <a:extLst>
                <a:ext uri="{FF2B5EF4-FFF2-40B4-BE49-F238E27FC236}">
                  <a16:creationId xmlns:a16="http://schemas.microsoft.com/office/drawing/2014/main" id="{61EC0667-6625-419D-99F5-D323B216B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2242" y="1683403"/>
              <a:ext cx="33284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200" b="1" dirty="0">
                  <a:cs typeface="Arial" panose="020B0604020202020204" pitchFamily="34" charset="0"/>
                </a:rPr>
                <a:t>A 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81D0BFE-6695-4739-9402-CE436180B53D}"/>
                </a:ext>
              </a:extLst>
            </p:cNvPr>
            <p:cNvGrpSpPr/>
            <p:nvPr/>
          </p:nvGrpSpPr>
          <p:grpSpPr>
            <a:xfrm>
              <a:off x="1872321" y="2329753"/>
              <a:ext cx="2066770" cy="1441334"/>
              <a:chOff x="424753" y="5381832"/>
              <a:chExt cx="2066770" cy="1441334"/>
            </a:xfrm>
          </p:grpSpPr>
          <p:graphicFrame>
            <p:nvGraphicFramePr>
              <p:cNvPr id="6" name="Object 1">
                <a:extLst>
                  <a:ext uri="{FF2B5EF4-FFF2-40B4-BE49-F238E27FC236}">
                    <a16:creationId xmlns:a16="http://schemas.microsoft.com/office/drawing/2014/main" id="{C919F6D0-8707-43FB-BE6F-651B732446C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5237470"/>
                  </p:ext>
                </p:extLst>
              </p:nvPr>
            </p:nvGraphicFramePr>
            <p:xfrm>
              <a:off x="556361" y="5381832"/>
              <a:ext cx="1935162" cy="1317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8" name="Prism 8" r:id="rId3" imgW="3222855" imgH="2194058" progId="Prism8.Document">
                      <p:embed/>
                    </p:oleObj>
                  </mc:Choice>
                  <mc:Fallback>
                    <p:oleObj name="Prism 8" r:id="rId3" imgW="3222855" imgH="2194058" progId="Prism8.Document">
                      <p:embed/>
                      <p:pic>
                        <p:nvPicPr>
                          <p:cNvPr id="18" name="Object 1">
                            <a:extLst>
                              <a:ext uri="{FF2B5EF4-FFF2-40B4-BE49-F238E27FC236}">
                                <a16:creationId xmlns:a16="http://schemas.microsoft.com/office/drawing/2014/main" id="{C919F6D0-8707-43FB-BE6F-651B732446C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6361" y="5381832"/>
                            <a:ext cx="1935162" cy="1317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TextBox 14">
                <a:extLst>
                  <a:ext uri="{FF2B5EF4-FFF2-40B4-BE49-F238E27FC236}">
                    <a16:creationId xmlns:a16="http://schemas.microsoft.com/office/drawing/2014/main" id="{03B12032-6797-4BBE-AAA0-D06042B87D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671" y="6571181"/>
                <a:ext cx="48282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Ucp1</a:t>
                </a:r>
              </a:p>
            </p:txBody>
          </p:sp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A5D6E3C4-40EB-447E-8556-1BDE94E9D2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82363" y="6576945"/>
                <a:ext cx="52450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Cpt1a</a:t>
                </a:r>
              </a:p>
            </p:txBody>
          </p:sp>
          <p:sp>
            <p:nvSpPr>
              <p:cNvPr id="9" name="TextBox 13">
                <a:extLst>
                  <a:ext uri="{FF2B5EF4-FFF2-40B4-BE49-F238E27FC236}">
                    <a16:creationId xmlns:a16="http://schemas.microsoft.com/office/drawing/2014/main" id="{8B3C6CF7-9985-4087-8B08-3EC5F6E865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751" y="6576945"/>
                <a:ext cx="4475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Dio2</a:t>
                </a:r>
              </a:p>
            </p:txBody>
          </p:sp>
          <p:sp>
            <p:nvSpPr>
              <p:cNvPr id="10" name="TextBox 12">
                <a:extLst>
                  <a:ext uri="{FF2B5EF4-FFF2-40B4-BE49-F238E27FC236}">
                    <a16:creationId xmlns:a16="http://schemas.microsoft.com/office/drawing/2014/main" id="{87CBCE95-9096-4608-81FB-311CF9D19B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55507" y="5905804"/>
                <a:ext cx="119135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expression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4B923DF-0F26-4561-AE65-513F78F4DFFF}"/>
                </a:ext>
              </a:extLst>
            </p:cNvPr>
            <p:cNvGrpSpPr/>
            <p:nvPr/>
          </p:nvGrpSpPr>
          <p:grpSpPr>
            <a:xfrm>
              <a:off x="3730562" y="1981080"/>
              <a:ext cx="680273" cy="501427"/>
              <a:chOff x="2041420" y="2841159"/>
              <a:chExt cx="680273" cy="50142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9FB8600-A022-4A45-9293-88A403648230}"/>
                  </a:ext>
                </a:extLst>
              </p:cNvPr>
              <p:cNvSpPr/>
              <p:nvPr/>
            </p:nvSpPr>
            <p:spPr>
              <a:xfrm>
                <a:off x="2046289" y="2920641"/>
                <a:ext cx="137799" cy="779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1EE3E68-112F-498E-9E46-75BC9A3CD2B9}"/>
                  </a:ext>
                </a:extLst>
              </p:cNvPr>
              <p:cNvSpPr txBox="1"/>
              <p:nvPr/>
            </p:nvSpPr>
            <p:spPr>
              <a:xfrm>
                <a:off x="2169999" y="2841159"/>
                <a:ext cx="3898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charset="0"/>
                    <a:ea typeface="Arial" charset="0"/>
                    <a:cs typeface="Arial" charset="0"/>
                  </a:rPr>
                  <a:t>Veh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A583FF5-E850-4993-BD62-13D0B6C4EC19}"/>
                  </a:ext>
                </a:extLst>
              </p:cNvPr>
              <p:cNvSpPr/>
              <p:nvPr/>
            </p:nvSpPr>
            <p:spPr>
              <a:xfrm>
                <a:off x="2046289" y="3057235"/>
                <a:ext cx="137799" cy="7792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00A2F8A-668D-469B-B157-0CD933BE4DD7}"/>
                  </a:ext>
                </a:extLst>
              </p:cNvPr>
              <p:cNvSpPr txBox="1"/>
              <p:nvPr/>
            </p:nvSpPr>
            <p:spPr>
              <a:xfrm>
                <a:off x="2169999" y="2977753"/>
                <a:ext cx="4603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charset="0"/>
                    <a:ea typeface="Arial" charset="0"/>
                    <a:cs typeface="Arial" charset="0"/>
                  </a:rPr>
                  <a:t>rCPE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9E6D24B-74ED-4CD8-91B5-366C59281302}"/>
                  </a:ext>
                </a:extLst>
              </p:cNvPr>
              <p:cNvSpPr/>
              <p:nvPr/>
            </p:nvSpPr>
            <p:spPr>
              <a:xfrm>
                <a:off x="2041420" y="3191236"/>
                <a:ext cx="137799" cy="77928"/>
              </a:xfrm>
              <a:prstGeom prst="rect">
                <a:avLst/>
              </a:prstGeom>
              <a:solidFill>
                <a:srgbClr val="A0A0A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1CDE949-94FA-46B7-AAFD-936FCD3F665E}"/>
                  </a:ext>
                </a:extLst>
              </p:cNvPr>
              <p:cNvSpPr txBox="1"/>
              <p:nvPr/>
            </p:nvSpPr>
            <p:spPr>
              <a:xfrm>
                <a:off x="2165130" y="3111754"/>
                <a:ext cx="55656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charset="0"/>
                    <a:ea typeface="Arial" charset="0"/>
                    <a:cs typeface="Arial" charset="0"/>
                  </a:rPr>
                  <a:t>mrCPE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042242" y="4307100"/>
            <a:ext cx="3387226" cy="2288402"/>
            <a:chOff x="1042242" y="4307100"/>
            <a:chExt cx="3387226" cy="2288402"/>
          </a:xfrm>
        </p:grpSpPr>
        <p:sp>
          <p:nvSpPr>
            <p:cNvPr id="18" name="TextBox 47">
              <a:extLst>
                <a:ext uri="{FF2B5EF4-FFF2-40B4-BE49-F238E27FC236}">
                  <a16:creationId xmlns:a16="http://schemas.microsoft.com/office/drawing/2014/main" id="{53560425-0DDE-4DB9-9280-AB44143912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2242" y="4307100"/>
              <a:ext cx="2952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1200" b="1" dirty="0"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DCF6E2B-FD1A-4391-A40B-374F1E216700}"/>
                </a:ext>
              </a:extLst>
            </p:cNvPr>
            <p:cNvGrpSpPr/>
            <p:nvPr/>
          </p:nvGrpSpPr>
          <p:grpSpPr>
            <a:xfrm>
              <a:off x="1872321" y="5030523"/>
              <a:ext cx="2058833" cy="1564979"/>
              <a:chOff x="424753" y="5380848"/>
              <a:chExt cx="2058833" cy="1564979"/>
            </a:xfrm>
          </p:grpSpPr>
          <p:sp>
            <p:nvSpPr>
              <p:cNvPr id="20" name="TextBox 13">
                <a:extLst>
                  <a:ext uri="{FF2B5EF4-FFF2-40B4-BE49-F238E27FC236}">
                    <a16:creationId xmlns:a16="http://schemas.microsoft.com/office/drawing/2014/main" id="{08499E2F-5D15-494D-BB83-8BED4234B9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191493">
                <a:off x="770349" y="6699606"/>
                <a:ext cx="55335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Runx2</a:t>
                </a:r>
              </a:p>
            </p:txBody>
          </p:sp>
          <p:graphicFrame>
            <p:nvGraphicFramePr>
              <p:cNvPr id="21" name="Object 1">
                <a:extLst>
                  <a:ext uri="{FF2B5EF4-FFF2-40B4-BE49-F238E27FC236}">
                    <a16:creationId xmlns:a16="http://schemas.microsoft.com/office/drawing/2014/main" id="{DB82EA09-C689-4FBD-A5C6-65709B3D12A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52236452"/>
                  </p:ext>
                </p:extLst>
              </p:nvPr>
            </p:nvGraphicFramePr>
            <p:xfrm>
              <a:off x="564298" y="5380848"/>
              <a:ext cx="1919288" cy="1317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9" name="Prism 8" r:id="rId5" imgW="3198725" imgH="2194058" progId="Prism8.Document">
                      <p:embed/>
                    </p:oleObj>
                  </mc:Choice>
                  <mc:Fallback>
                    <p:oleObj name="Prism 8" r:id="rId5" imgW="3198725" imgH="2194058" progId="Prism8.Document">
                      <p:embed/>
                      <p:pic>
                        <p:nvPicPr>
                          <p:cNvPr id="44" name="Object 1">
                            <a:extLst>
                              <a:ext uri="{FF2B5EF4-FFF2-40B4-BE49-F238E27FC236}">
                                <a16:creationId xmlns:a16="http://schemas.microsoft.com/office/drawing/2014/main" id="{DB82EA09-C689-4FBD-A5C6-65709B3D12A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4298" y="5380848"/>
                            <a:ext cx="1919288" cy="13176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4F07F1CC-67C8-4313-8C53-79C9B00596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191493">
                <a:off x="575500" y="6649238"/>
                <a:ext cx="44114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Dlx5</a:t>
                </a:r>
              </a:p>
            </p:txBody>
          </p:sp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B51D82D1-03CB-4014-B7B5-B1D51274FC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191493">
                <a:off x="1101786" y="6655002"/>
                <a:ext cx="4475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Col1</a:t>
                </a:r>
              </a:p>
            </p:txBody>
          </p:sp>
          <p:sp>
            <p:nvSpPr>
              <p:cNvPr id="24" name="TextBox 12">
                <a:extLst>
                  <a:ext uri="{FF2B5EF4-FFF2-40B4-BE49-F238E27FC236}">
                    <a16:creationId xmlns:a16="http://schemas.microsoft.com/office/drawing/2014/main" id="{3E195F22-8327-4CFE-83A9-C547E930F5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55507" y="5905804"/>
                <a:ext cx="1191352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expression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EF0AD1A-0BEB-4D92-AEC5-B59F3E17E7D0}"/>
                </a:ext>
              </a:extLst>
            </p:cNvPr>
            <p:cNvGrpSpPr/>
            <p:nvPr/>
          </p:nvGrpSpPr>
          <p:grpSpPr>
            <a:xfrm>
              <a:off x="3749195" y="4720343"/>
              <a:ext cx="680273" cy="501427"/>
              <a:chOff x="2041420" y="2841159"/>
              <a:chExt cx="680273" cy="50142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A6FF74D-0D59-44DE-A9BC-7DF267A9EF6A}"/>
                  </a:ext>
                </a:extLst>
              </p:cNvPr>
              <p:cNvSpPr/>
              <p:nvPr/>
            </p:nvSpPr>
            <p:spPr>
              <a:xfrm>
                <a:off x="2046289" y="2920641"/>
                <a:ext cx="137799" cy="779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57B042B-247D-4C75-B7CB-1A0776EBD060}"/>
                  </a:ext>
                </a:extLst>
              </p:cNvPr>
              <p:cNvSpPr txBox="1"/>
              <p:nvPr/>
            </p:nvSpPr>
            <p:spPr>
              <a:xfrm>
                <a:off x="2169999" y="2841159"/>
                <a:ext cx="3898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>
                    <a:latin typeface="Arial" charset="0"/>
                    <a:ea typeface="Arial" charset="0"/>
                    <a:cs typeface="Arial" charset="0"/>
                  </a:rPr>
                  <a:t>Veh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8D60464-961B-45E5-97E3-F1263A4BE3DB}"/>
                  </a:ext>
                </a:extLst>
              </p:cNvPr>
              <p:cNvSpPr/>
              <p:nvPr/>
            </p:nvSpPr>
            <p:spPr>
              <a:xfrm>
                <a:off x="2046289" y="3057235"/>
                <a:ext cx="137799" cy="7792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27FB84C-9847-45CC-A09A-E4E98E7163D4}"/>
                  </a:ext>
                </a:extLst>
              </p:cNvPr>
              <p:cNvSpPr txBox="1"/>
              <p:nvPr/>
            </p:nvSpPr>
            <p:spPr>
              <a:xfrm>
                <a:off x="2169999" y="2977753"/>
                <a:ext cx="4603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charset="0"/>
                    <a:ea typeface="Arial" charset="0"/>
                    <a:cs typeface="Arial" charset="0"/>
                  </a:rPr>
                  <a:t>rCPE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9DDF3E6-471D-4666-92F9-B47D518E755B}"/>
                  </a:ext>
                </a:extLst>
              </p:cNvPr>
              <p:cNvSpPr/>
              <p:nvPr/>
            </p:nvSpPr>
            <p:spPr>
              <a:xfrm>
                <a:off x="2041420" y="3191236"/>
                <a:ext cx="137799" cy="77928"/>
              </a:xfrm>
              <a:prstGeom prst="rect">
                <a:avLst/>
              </a:prstGeom>
              <a:solidFill>
                <a:srgbClr val="A0A0A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8F0F0AB-46F0-4509-8698-00A48F4F5505}"/>
                  </a:ext>
                </a:extLst>
              </p:cNvPr>
              <p:cNvSpPr txBox="1"/>
              <p:nvPr/>
            </p:nvSpPr>
            <p:spPr>
              <a:xfrm>
                <a:off x="2165130" y="3111754"/>
                <a:ext cx="55656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err="1">
                    <a:latin typeface="Arial" charset="0"/>
                    <a:ea typeface="Arial" charset="0"/>
                    <a:cs typeface="Arial" charset="0"/>
                  </a:rPr>
                  <a:t>mrCPE</a:t>
                </a:r>
                <a:endParaRPr lang="en-US" sz="9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32" name="TextBox 12">
              <a:extLst>
                <a:ext uri="{FF2B5EF4-FFF2-40B4-BE49-F238E27FC236}">
                  <a16:creationId xmlns:a16="http://schemas.microsoft.com/office/drawing/2014/main" id="{F7C526DD-667E-4507-81A0-291421B931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109747">
              <a:off x="2799845" y="6283656"/>
              <a:ext cx="41870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Ocn</a:t>
              </a:r>
              <a:endParaRPr lang="en-US" alt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113C2B58-7151-4AF6-A5CA-C9DCC17E5C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109747">
              <a:off x="3042230" y="6334218"/>
              <a:ext cx="51809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Bmp4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940050AC-BB0B-4D95-9FCA-8B6BE46BA7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109747">
              <a:off x="3282929" y="6340177"/>
              <a:ext cx="62388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Wnt10b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073BF84-7199-49F1-81AD-1BF5705C09E9}"/>
              </a:ext>
            </a:extLst>
          </p:cNvPr>
          <p:cNvSpPr txBox="1"/>
          <p:nvPr/>
        </p:nvSpPr>
        <p:spPr>
          <a:xfrm>
            <a:off x="594974" y="286799"/>
            <a:ext cx="1919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73BF84-7199-49F1-81AD-1BF5705C09E9}"/>
              </a:ext>
            </a:extLst>
          </p:cNvPr>
          <p:cNvSpPr txBox="1"/>
          <p:nvPr/>
        </p:nvSpPr>
        <p:spPr>
          <a:xfrm>
            <a:off x="567017" y="731091"/>
            <a:ext cx="5789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The effect of recombinant CPE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mutated recombinant CPE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proteins treatment of U33 cells on expression of adipocyte (A) and osteoblast (B) gene markers. </a:t>
            </a:r>
          </a:p>
        </p:txBody>
      </p:sp>
    </p:spTree>
    <p:extLst>
      <p:ext uri="{BB962C8B-B14F-4D97-AF65-F5344CB8AC3E}">
        <p14:creationId xmlns:p14="http://schemas.microsoft.com/office/powerpoint/2010/main" val="426039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6073BF84-7199-49F1-81AD-1BF5705C09E9}"/>
              </a:ext>
            </a:extLst>
          </p:cNvPr>
          <p:cNvSpPr txBox="1"/>
          <p:nvPr/>
        </p:nvSpPr>
        <p:spPr>
          <a:xfrm>
            <a:off x="579424" y="628075"/>
            <a:ext cx="5789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Western blot analysis of pERK1/2 and total ERK1/2 levels after treatment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different period of time (min). Left panel represents Western blot image, right panel represents Image J quantification of pERK1/2 bands density normalized to total ERK1/2.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741589" y="1603930"/>
            <a:ext cx="2830761" cy="2380298"/>
            <a:chOff x="3741589" y="1238167"/>
            <a:chExt cx="2830761" cy="23802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ED41D2F-17EF-4E2F-A7EB-C9D71163B101}"/>
                </a:ext>
              </a:extLst>
            </p:cNvPr>
            <p:cNvGrpSpPr/>
            <p:nvPr/>
          </p:nvGrpSpPr>
          <p:grpSpPr>
            <a:xfrm>
              <a:off x="3741589" y="1533525"/>
              <a:ext cx="2427436" cy="2084940"/>
              <a:chOff x="3741589" y="813435"/>
              <a:chExt cx="2427436" cy="208494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2A2F61E-7131-4171-B9F5-5009BF1510A5}"/>
                  </a:ext>
                </a:extLst>
              </p:cNvPr>
              <p:cNvGrpSpPr/>
              <p:nvPr/>
            </p:nvGrpSpPr>
            <p:grpSpPr>
              <a:xfrm>
                <a:off x="3741589" y="813435"/>
                <a:ext cx="2427436" cy="1995488"/>
                <a:chOff x="-617772" y="4121562"/>
                <a:chExt cx="3384661" cy="2933964"/>
              </a:xfrm>
            </p:grpSpPr>
            <p:graphicFrame>
              <p:nvGraphicFramePr>
                <p:cNvPr id="14" name="Object 13">
                  <a:extLst>
                    <a:ext uri="{FF2B5EF4-FFF2-40B4-BE49-F238E27FC236}">
                      <a16:creationId xmlns:a16="http://schemas.microsoft.com/office/drawing/2014/main" id="{820996E9-5F54-4F11-9EA4-F9CF0C9E109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93331832"/>
                    </p:ext>
                  </p:extLst>
                </p:nvPr>
              </p:nvGraphicFramePr>
              <p:xfrm>
                <a:off x="-354157" y="4121562"/>
                <a:ext cx="3121046" cy="293396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59" name="Prism 8" r:id="rId3" imgW="3119135" imgH="2936336" progId="Prism8.Document">
                        <p:embed/>
                      </p:oleObj>
                    </mc:Choice>
                    <mc:Fallback>
                      <p:oleObj name="Prism 8" r:id="rId3" imgW="3119135" imgH="2936336" progId="Prism8.Document">
                        <p:embed/>
                        <p:pic>
                          <p:nvPicPr>
                            <p:cNvPr id="14" name="Object 13">
                              <a:extLst>
                                <a:ext uri="{FF2B5EF4-FFF2-40B4-BE49-F238E27FC236}">
                                  <a16:creationId xmlns:a16="http://schemas.microsoft.com/office/drawing/2014/main" id="{820996E9-5F54-4F11-9EA4-F9CF0C9E1098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354157" y="4121562"/>
                              <a:ext cx="3121046" cy="2933964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5" name="TextBox 12">
                  <a:extLst>
                    <a:ext uri="{FF2B5EF4-FFF2-40B4-BE49-F238E27FC236}">
                      <a16:creationId xmlns:a16="http://schemas.microsoft.com/office/drawing/2014/main" id="{312FFE8D-49C7-4868-A3C2-126E99B595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1224248" y="5048248"/>
                  <a:ext cx="1534810" cy="3218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9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pERK</a:t>
                  </a:r>
                  <a:r>
                    <a:rPr lang="en-US" altLang="en-US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/Total ERK</a:t>
                  </a:r>
                </a:p>
              </p:txBody>
            </p:sp>
          </p:grp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FF0E6D2A-2B46-4D43-8483-9D0FFECEB463}"/>
                  </a:ext>
                </a:extLst>
              </p:cNvPr>
              <p:cNvCxnSpPr/>
              <p:nvPr/>
            </p:nvCxnSpPr>
            <p:spPr>
              <a:xfrm>
                <a:off x="4314223" y="2639638"/>
                <a:ext cx="368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E5F607F3-BD0A-48EE-B894-BD2312AAC7F9}"/>
                  </a:ext>
                </a:extLst>
              </p:cNvPr>
              <p:cNvCxnSpPr/>
              <p:nvPr/>
            </p:nvCxnSpPr>
            <p:spPr>
              <a:xfrm>
                <a:off x="4762955" y="2639638"/>
                <a:ext cx="368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6CA01D5-96E1-4FF9-BCAE-AEB87B807213}"/>
                  </a:ext>
                </a:extLst>
              </p:cNvPr>
              <p:cNvCxnSpPr/>
              <p:nvPr/>
            </p:nvCxnSpPr>
            <p:spPr>
              <a:xfrm>
                <a:off x="5216857" y="2639638"/>
                <a:ext cx="368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D2FDECF0-A286-4091-8F8C-FAFDE62F8FB5}"/>
                  </a:ext>
                </a:extLst>
              </p:cNvPr>
              <p:cNvCxnSpPr/>
              <p:nvPr/>
            </p:nvCxnSpPr>
            <p:spPr>
              <a:xfrm>
                <a:off x="5685823" y="2639638"/>
                <a:ext cx="368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B154ED-F192-4F2D-9E7E-62BF125D2CE0}"/>
                  </a:ext>
                </a:extLst>
              </p:cNvPr>
              <p:cNvSpPr txBox="1"/>
              <p:nvPr/>
            </p:nvSpPr>
            <p:spPr>
              <a:xfrm>
                <a:off x="4222016" y="2667543"/>
                <a:ext cx="5309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10 min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6FAB0C-B17B-40DF-8CF0-ACC224CD0FF7}"/>
                  </a:ext>
                </a:extLst>
              </p:cNvPr>
              <p:cNvSpPr txBox="1"/>
              <p:nvPr/>
            </p:nvSpPr>
            <p:spPr>
              <a:xfrm>
                <a:off x="4684059" y="2667543"/>
                <a:ext cx="5309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15 min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3C643C-10F1-4E37-B81A-01E0E7AFCD63}"/>
                  </a:ext>
                </a:extLst>
              </p:cNvPr>
              <p:cNvSpPr txBox="1"/>
              <p:nvPr/>
            </p:nvSpPr>
            <p:spPr>
              <a:xfrm>
                <a:off x="5146101" y="2667543"/>
                <a:ext cx="5309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20 min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544E435-8975-4D36-B1B5-4E2BC903A86A}"/>
                  </a:ext>
                </a:extLst>
              </p:cNvPr>
              <p:cNvSpPr txBox="1"/>
              <p:nvPr/>
            </p:nvSpPr>
            <p:spPr>
              <a:xfrm>
                <a:off x="5610961" y="2667543"/>
                <a:ext cx="5309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25 min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8A3E9A8-DAD5-4CF6-BBBA-DE3A2EAD1CBF}"/>
                </a:ext>
              </a:extLst>
            </p:cNvPr>
            <p:cNvSpPr txBox="1"/>
            <p:nvPr/>
          </p:nvSpPr>
          <p:spPr>
            <a:xfrm>
              <a:off x="3976318" y="1238167"/>
              <a:ext cx="25960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Western blot densitometric analysis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BA465E6C-9F08-457A-B408-21CCD374E04E}"/>
              </a:ext>
            </a:extLst>
          </p:cNvPr>
          <p:cNvSpPr txBox="1"/>
          <p:nvPr/>
        </p:nvSpPr>
        <p:spPr>
          <a:xfrm>
            <a:off x="641151" y="4329309"/>
            <a:ext cx="5789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Full western blot images of pERK1/2 and ERK1/2 after treatment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mrCPE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10 min which were used in Fig.3C.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48794" y="2169740"/>
            <a:ext cx="2812880" cy="958164"/>
            <a:chOff x="648794" y="1803977"/>
            <a:chExt cx="2812880" cy="95816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AE1B26-F4AC-408F-BD11-59CF47713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1067" y="2508225"/>
              <a:ext cx="1880620" cy="22774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9" name="TextBox 7">
              <a:extLst>
                <a:ext uri="{FF2B5EF4-FFF2-40B4-BE49-F238E27FC236}">
                  <a16:creationId xmlns:a16="http://schemas.microsoft.com/office/drawing/2014/main" id="{A3FEDBD7-DA98-4802-B31C-A7DDBC5C2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7259" y="2205166"/>
              <a:ext cx="692818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pERK1/2</a:t>
              </a:r>
            </a:p>
          </p:txBody>
        </p:sp>
        <p:sp>
          <p:nvSpPr>
            <p:cNvPr id="20" name="TextBox 38">
              <a:extLst>
                <a:ext uri="{FF2B5EF4-FFF2-40B4-BE49-F238E27FC236}">
                  <a16:creationId xmlns:a16="http://schemas.microsoft.com/office/drawing/2014/main" id="{0C083730-A393-4B6B-997D-48B13AD738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794" y="2508225"/>
              <a:ext cx="941283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Total ERK1/2</a:t>
              </a:r>
            </a:p>
          </p:txBody>
        </p:sp>
        <p:sp>
          <p:nvSpPr>
            <p:cNvPr id="21" name="TextBox 7">
              <a:extLst>
                <a:ext uri="{FF2B5EF4-FFF2-40B4-BE49-F238E27FC236}">
                  <a16:creationId xmlns:a16="http://schemas.microsoft.com/office/drawing/2014/main" id="{FF7FFE46-DB7D-46A7-82D2-3171B149B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6777" y="1912105"/>
              <a:ext cx="42511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7">
              <a:extLst>
                <a:ext uri="{FF2B5EF4-FFF2-40B4-BE49-F238E27FC236}">
                  <a16:creationId xmlns:a16="http://schemas.microsoft.com/office/drawing/2014/main" id="{991BAAC0-0018-49F5-A5C4-D4994F44D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2137" y="1803977"/>
              <a:ext cx="50687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7">
              <a:extLst>
                <a:ext uri="{FF2B5EF4-FFF2-40B4-BE49-F238E27FC236}">
                  <a16:creationId xmlns:a16="http://schemas.microsoft.com/office/drawing/2014/main" id="{174C1829-2A60-4D83-B58D-FDF3A6CA26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3245" y="1803977"/>
              <a:ext cx="61908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mrCPE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D8A58EB-F49F-4D83-B945-E90BCA6339BE}"/>
                </a:ext>
              </a:extLst>
            </p:cNvPr>
            <p:cNvCxnSpPr>
              <a:cxnSpLocks/>
            </p:cNvCxnSpPr>
            <p:nvPr/>
          </p:nvCxnSpPr>
          <p:spPr>
            <a:xfrm>
              <a:off x="1865708" y="2057893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7">
              <a:extLst>
                <a:ext uri="{FF2B5EF4-FFF2-40B4-BE49-F238E27FC236}">
                  <a16:creationId xmlns:a16="http://schemas.microsoft.com/office/drawing/2014/main" id="{EC00FD5B-7D87-413E-8A4F-FF5E8E6B4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8680" y="2017402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6" name="TextBox 7">
              <a:extLst>
                <a:ext uri="{FF2B5EF4-FFF2-40B4-BE49-F238E27FC236}">
                  <a16:creationId xmlns:a16="http://schemas.microsoft.com/office/drawing/2014/main" id="{0C5C4862-0502-4BB6-82B3-72494BD4CF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822" y="2018641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7" name="TextBox 7">
              <a:extLst>
                <a:ext uri="{FF2B5EF4-FFF2-40B4-BE49-F238E27FC236}">
                  <a16:creationId xmlns:a16="http://schemas.microsoft.com/office/drawing/2014/main" id="{70625698-800B-4E45-A8E3-6A85EC8A7E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4149" y="2020191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8" name="TextBox 7">
              <a:extLst>
                <a:ext uri="{FF2B5EF4-FFF2-40B4-BE49-F238E27FC236}">
                  <a16:creationId xmlns:a16="http://schemas.microsoft.com/office/drawing/2014/main" id="{1F546DCC-6F15-410D-A5C9-818E7D53A8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5741" y="2020517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955F6E7-E15F-4091-905B-CDABBABD0372}"/>
                </a:ext>
              </a:extLst>
            </p:cNvPr>
            <p:cNvCxnSpPr>
              <a:cxnSpLocks/>
            </p:cNvCxnSpPr>
            <p:nvPr/>
          </p:nvCxnSpPr>
          <p:spPr>
            <a:xfrm>
              <a:off x="2679812" y="2051404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0370F4C8-C7AD-4A5D-9FBF-A49E22FD38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11000"/>
                      </a14:imgEffect>
                      <a14:imgEffect>
                        <a14:brightnessContrast bright="23000"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6" b="15477"/>
            <a:stretch/>
          </p:blipFill>
          <p:spPr>
            <a:xfrm>
              <a:off x="1561067" y="2251996"/>
              <a:ext cx="1880619" cy="21762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7" name="TextBox 7">
              <a:extLst>
                <a:ext uri="{FF2B5EF4-FFF2-40B4-BE49-F238E27FC236}">
                  <a16:creationId xmlns:a16="http://schemas.microsoft.com/office/drawing/2014/main" id="{19CCB196-837C-439B-8FD1-EDCD00C30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8883" y="2015526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58" name="TextBox 7">
              <a:extLst>
                <a:ext uri="{FF2B5EF4-FFF2-40B4-BE49-F238E27FC236}">
                  <a16:creationId xmlns:a16="http://schemas.microsoft.com/office/drawing/2014/main" id="{C28C16EE-50BB-48FE-A1F7-2DA5B1447C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3033" y="2018278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59" name="TextBox 7">
              <a:extLst>
                <a:ext uri="{FF2B5EF4-FFF2-40B4-BE49-F238E27FC236}">
                  <a16:creationId xmlns:a16="http://schemas.microsoft.com/office/drawing/2014/main" id="{AE6B8501-D222-4961-92DE-5866E1C46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4352" y="2018315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60" name="TextBox 7">
              <a:extLst>
                <a:ext uri="{FF2B5EF4-FFF2-40B4-BE49-F238E27FC236}">
                  <a16:creationId xmlns:a16="http://schemas.microsoft.com/office/drawing/2014/main" id="{6DDE5947-0A75-4BE5-874B-6728335F69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5944" y="2018641"/>
              <a:ext cx="32573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3017" y="5076847"/>
            <a:ext cx="3123077" cy="2050747"/>
            <a:chOff x="463017" y="5567623"/>
            <a:chExt cx="3123077" cy="2050747"/>
          </a:xfrm>
        </p:grpSpPr>
        <p:pic>
          <p:nvPicPr>
            <p:cNvPr id="50" name="Picture 49" descr="A picture containing outdoor, water, bird, beach&#10;&#10;Description automatically generated">
              <a:extLst>
                <a:ext uri="{FF2B5EF4-FFF2-40B4-BE49-F238E27FC236}">
                  <a16:creationId xmlns:a16="http://schemas.microsoft.com/office/drawing/2014/main" id="{6F4685A4-0FA1-4324-9BBE-8995882829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5" t="2163" r="6327" b="3022"/>
            <a:stretch/>
          </p:blipFill>
          <p:spPr>
            <a:xfrm flipH="1">
              <a:off x="463017" y="6176278"/>
              <a:ext cx="2602560" cy="1442092"/>
            </a:xfrm>
            <a:prstGeom prst="rect">
              <a:avLst/>
            </a:prstGeom>
          </p:spPr>
        </p:pic>
        <p:sp>
          <p:nvSpPr>
            <p:cNvPr id="65" name="TextBox 7">
              <a:extLst>
                <a:ext uri="{FF2B5EF4-FFF2-40B4-BE49-F238E27FC236}">
                  <a16:creationId xmlns:a16="http://schemas.microsoft.com/office/drawing/2014/main" id="{4BCEFFF7-7C8B-4879-9EAB-801741C9D8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2715" y="5792267"/>
              <a:ext cx="42511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7">
              <a:extLst>
                <a:ext uri="{FF2B5EF4-FFF2-40B4-BE49-F238E27FC236}">
                  <a16:creationId xmlns:a16="http://schemas.microsoft.com/office/drawing/2014/main" id="{0D9B1ABE-7107-4296-8CE7-659ABA0A06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2250" y="5797432"/>
              <a:ext cx="50687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7">
              <a:extLst>
                <a:ext uri="{FF2B5EF4-FFF2-40B4-BE49-F238E27FC236}">
                  <a16:creationId xmlns:a16="http://schemas.microsoft.com/office/drawing/2014/main" id="{4B6E99B3-F6EF-4429-BEC1-4A6648F760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0534" y="5792267"/>
              <a:ext cx="61908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mrCPE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7BF785F-8E0B-414C-9391-12852F93D123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22" y="6091957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1C3FAA-6D52-444E-97B3-B99E7E8E7B53}"/>
                </a:ext>
              </a:extLst>
            </p:cNvPr>
            <p:cNvCxnSpPr>
              <a:cxnSpLocks/>
            </p:cNvCxnSpPr>
            <p:nvPr/>
          </p:nvCxnSpPr>
          <p:spPr>
            <a:xfrm>
              <a:off x="1343485" y="6091957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2181642-E3CF-4818-A339-39E19379ADE0}"/>
                </a:ext>
              </a:extLst>
            </p:cNvPr>
            <p:cNvCxnSpPr>
              <a:cxnSpLocks/>
            </p:cNvCxnSpPr>
            <p:nvPr/>
          </p:nvCxnSpPr>
          <p:spPr>
            <a:xfrm>
              <a:off x="579424" y="6091957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462A7DF-B2F4-4EAC-B704-DBC1C4C0E11C}"/>
                </a:ext>
              </a:extLst>
            </p:cNvPr>
            <p:cNvSpPr txBox="1"/>
            <p:nvPr/>
          </p:nvSpPr>
          <p:spPr>
            <a:xfrm>
              <a:off x="3032737" y="6570133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96481DC-F943-4F30-A481-B7B1398DBB2C}"/>
                </a:ext>
              </a:extLst>
            </p:cNvPr>
            <p:cNvSpPr txBox="1"/>
            <p:nvPr/>
          </p:nvSpPr>
          <p:spPr>
            <a:xfrm>
              <a:off x="3026221" y="6750448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37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7">
              <a:extLst>
                <a:ext uri="{FF2B5EF4-FFF2-40B4-BE49-F238E27FC236}">
                  <a16:creationId xmlns:a16="http://schemas.microsoft.com/office/drawing/2014/main" id="{CFAB2D0B-99B1-46AF-BEBC-7F7878F38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2667" y="5567623"/>
              <a:ext cx="75052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pERK1/2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3025832" y="6716503"/>
              <a:ext cx="596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3028418" y="6879235"/>
              <a:ext cx="596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619527" y="5102675"/>
            <a:ext cx="3161117" cy="2021849"/>
            <a:chOff x="3619527" y="5102675"/>
            <a:chExt cx="3161117" cy="2021849"/>
          </a:xfrm>
        </p:grpSpPr>
        <p:pic>
          <p:nvPicPr>
            <p:cNvPr id="49" name="Picture 48" descr="A close up of a white wall&#10;&#10;Description automatically generated">
              <a:extLst>
                <a:ext uri="{FF2B5EF4-FFF2-40B4-BE49-F238E27FC236}">
                  <a16:creationId xmlns:a16="http://schemas.microsoft.com/office/drawing/2014/main" id="{8D8AC4B0-4858-47B2-864F-1BC06257A7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8" t="5185" r="10243"/>
            <a:stretch/>
          </p:blipFill>
          <p:spPr>
            <a:xfrm flipH="1">
              <a:off x="3619527" y="5709205"/>
              <a:ext cx="2624432" cy="1415319"/>
            </a:xfrm>
            <a:prstGeom prst="rect">
              <a:avLst/>
            </a:prstGeom>
          </p:spPr>
        </p:pic>
        <p:sp>
          <p:nvSpPr>
            <p:cNvPr id="71" name="TextBox 7">
              <a:extLst>
                <a:ext uri="{FF2B5EF4-FFF2-40B4-BE49-F238E27FC236}">
                  <a16:creationId xmlns:a16="http://schemas.microsoft.com/office/drawing/2014/main" id="{25FB02E1-5CFC-4282-9755-7FBA8DEA9A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8633" y="5324568"/>
              <a:ext cx="425116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">
              <a:extLst>
                <a:ext uri="{FF2B5EF4-FFF2-40B4-BE49-F238E27FC236}">
                  <a16:creationId xmlns:a16="http://schemas.microsoft.com/office/drawing/2014/main" id="{8EF44D3B-DA63-421D-8320-80DF7F173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8168" y="5329733"/>
              <a:ext cx="50687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">
              <a:extLst>
                <a:ext uri="{FF2B5EF4-FFF2-40B4-BE49-F238E27FC236}">
                  <a16:creationId xmlns:a16="http://schemas.microsoft.com/office/drawing/2014/main" id="{44BE41EC-25B4-4841-9260-E6078406C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6452" y="5324568"/>
              <a:ext cx="61908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mrCPE</a:t>
              </a:r>
              <a:endParaRPr lang="en-US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BAA191B-1A87-41D4-A636-14E889E39382}"/>
                </a:ext>
              </a:extLst>
            </p:cNvPr>
            <p:cNvCxnSpPr>
              <a:cxnSpLocks/>
            </p:cNvCxnSpPr>
            <p:nvPr/>
          </p:nvCxnSpPr>
          <p:spPr>
            <a:xfrm>
              <a:off x="5208540" y="5624258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5BB301B-8D34-4ACF-ACA6-BDAC917F1F83}"/>
                </a:ext>
              </a:extLst>
            </p:cNvPr>
            <p:cNvCxnSpPr>
              <a:cxnSpLocks/>
            </p:cNvCxnSpPr>
            <p:nvPr/>
          </p:nvCxnSpPr>
          <p:spPr>
            <a:xfrm>
              <a:off x="4479403" y="5624258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A86044-D541-47B5-AA51-85479D4B7EB1}"/>
                </a:ext>
              </a:extLst>
            </p:cNvPr>
            <p:cNvCxnSpPr>
              <a:cxnSpLocks/>
            </p:cNvCxnSpPr>
            <p:nvPr/>
          </p:nvCxnSpPr>
          <p:spPr>
            <a:xfrm>
              <a:off x="3715342" y="5624258"/>
              <a:ext cx="63566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52475BE-4191-4EF7-B054-336948F684B7}"/>
                </a:ext>
              </a:extLst>
            </p:cNvPr>
            <p:cNvSpPr txBox="1"/>
            <p:nvPr/>
          </p:nvSpPr>
          <p:spPr>
            <a:xfrm>
              <a:off x="6227287" y="6055675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72E5E14-FA69-46CE-B32C-5D718C823B40}"/>
                </a:ext>
              </a:extLst>
            </p:cNvPr>
            <p:cNvSpPr txBox="1"/>
            <p:nvPr/>
          </p:nvSpPr>
          <p:spPr>
            <a:xfrm>
              <a:off x="6220771" y="6235990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37 </a:t>
              </a:r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7">
              <a:extLst>
                <a:ext uri="{FF2B5EF4-FFF2-40B4-BE49-F238E27FC236}">
                  <a16:creationId xmlns:a16="http://schemas.microsoft.com/office/drawing/2014/main" id="{97148F10-2D66-4681-85E7-1939A75A7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6617" y="5102675"/>
              <a:ext cx="6719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ERK1/2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6215904" y="6197315"/>
              <a:ext cx="596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6218490" y="6360047"/>
              <a:ext cx="5968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651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">
            <a:extLst>
              <a:ext uri="{FF2B5EF4-FFF2-40B4-BE49-F238E27FC236}">
                <a16:creationId xmlns:a16="http://schemas.microsoft.com/office/drawing/2014/main" id="{2A49EB55-C8C0-476B-8E1B-DB554F42A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47" y="462360"/>
            <a:ext cx="5912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>
                <a:cs typeface="Arial" panose="020B0604020202020204" pitchFamily="34" charset="0"/>
              </a:rPr>
              <a:t>Supplementary Table 1. </a:t>
            </a:r>
            <a:r>
              <a:rPr lang="en-US" sz="1200" dirty="0">
                <a:cs typeface="Arial" panose="020B0604020202020204" pitchFamily="34" charset="0"/>
              </a:rPr>
              <a:t>List of primers used for gene expression analysis in murine and human cells </a:t>
            </a:r>
            <a:endParaRPr lang="en-US" altLang="en-US" sz="1200" dirty="0"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219033"/>
              </p:ext>
            </p:extLst>
          </p:nvPr>
        </p:nvGraphicFramePr>
        <p:xfrm>
          <a:off x="472947" y="1170104"/>
          <a:ext cx="5865452" cy="4720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577">
                  <a:extLst>
                    <a:ext uri="{9D8B030D-6E8A-4147-A177-3AD203B41FA5}">
                      <a16:colId xmlns:a16="http://schemas.microsoft.com/office/drawing/2014/main" val="3567047409"/>
                    </a:ext>
                  </a:extLst>
                </a:gridCol>
                <a:gridCol w="1163781">
                  <a:extLst>
                    <a:ext uri="{9D8B030D-6E8A-4147-A177-3AD203B41FA5}">
                      <a16:colId xmlns:a16="http://schemas.microsoft.com/office/drawing/2014/main" val="1254923930"/>
                    </a:ext>
                  </a:extLst>
                </a:gridCol>
                <a:gridCol w="714895">
                  <a:extLst>
                    <a:ext uri="{9D8B030D-6E8A-4147-A177-3AD203B41FA5}">
                      <a16:colId xmlns:a16="http://schemas.microsoft.com/office/drawing/2014/main" val="4082827761"/>
                    </a:ext>
                  </a:extLst>
                </a:gridCol>
                <a:gridCol w="1853738">
                  <a:extLst>
                    <a:ext uri="{9D8B030D-6E8A-4147-A177-3AD203B41FA5}">
                      <a16:colId xmlns:a16="http://schemas.microsoft.com/office/drawing/2014/main" val="507171409"/>
                    </a:ext>
                  </a:extLst>
                </a:gridCol>
                <a:gridCol w="1741461">
                  <a:extLst>
                    <a:ext uri="{9D8B030D-6E8A-4147-A177-3AD203B41FA5}">
                      <a16:colId xmlns:a16="http://schemas.microsoft.com/office/drawing/2014/main" val="1066879202"/>
                    </a:ext>
                  </a:extLst>
                </a:gridCol>
              </a:tblGrid>
              <a:tr h="21434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Symbol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2926122079"/>
                  </a:ext>
                </a:extLst>
              </a:tr>
              <a:tr h="214345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murine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 vert="vert27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Osterix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Osx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 TCA CCT GCC TGC TCT GT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 GCT GGA GAC CTT CCT CT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940729333"/>
                  </a:ext>
                </a:extLst>
              </a:tr>
              <a:tr h="2965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Connexin 43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Cxn43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 GTG GAC TGC TTC CTC TC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 CGA GAG ACA CCA AGG AC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514303401"/>
                  </a:ext>
                </a:extLst>
              </a:tr>
              <a:tr h="2143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Axin</a:t>
                      </a: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Axin2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TAG GCG GAA TGA AGA TGG AC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CTG GTC ACC CAA CAA GGA GT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3980995305"/>
                  </a:ext>
                </a:extLst>
              </a:tr>
              <a:tr h="301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Distal-less </a:t>
                      </a:r>
                      <a:r>
                        <a:rPr lang="en-US" sz="7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homeobox</a:t>
                      </a: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Dlx5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TGA CAG GAG TGT TTG ACA GAA GAG T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 GAA CGG AGC TTG GA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476899932"/>
                  </a:ext>
                </a:extLst>
              </a:tr>
              <a:tr h="2293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Osteocalcin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 CCC TGA GTC TGA CAA 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u="non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 GGA GTC TGT TCA CTA CCT T</a:t>
                      </a:r>
                      <a:endParaRPr lang="en-US" sz="800" u="none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3348598147"/>
                  </a:ext>
                </a:extLst>
              </a:tr>
              <a:tr h="493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Runt-related transcription factor 2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Runx2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 CAC AAG TTC TAT CTG GAA AA</a:t>
                      </a:r>
                      <a:endParaRPr lang="en-US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CGG TGT CAC TGC GCT GAA</a:t>
                      </a:r>
                      <a:endParaRPr lang="en-US" sz="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798455402"/>
                  </a:ext>
                </a:extLst>
              </a:tr>
              <a:tr h="2909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Perilipin 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Plin2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AAG AGC CAG GAG ACC ATT TC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 CGA GAC ATA GAG CTT ATC 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3609497338"/>
                  </a:ext>
                </a:extLst>
              </a:tr>
              <a:tr h="428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Fatty acids binding protein 2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Fabp4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GCGTGGAATTCGATGAAATCA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CCCGCCATCTAGGGTTATGA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3756383399"/>
                  </a:ext>
                </a:extLst>
              </a:tr>
              <a:tr h="2143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Adiponectin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Adipoq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GGCCGTTCTCTTCACCTACG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TGGAGGAGCACAGAGCCAG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4243967956"/>
                  </a:ext>
                </a:extLst>
              </a:tr>
              <a:tr h="312929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 vert="vert27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Carboxypeptidase 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Cpe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 CTC CGT GGA AGG AAT AGA 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CTG GAG CTG AGG CTG TAA GTT 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2480467131"/>
                  </a:ext>
                </a:extLst>
              </a:tr>
              <a:tr h="2143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Decorin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GCC CAG AAG TTC CTG ATG AC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 GAA CAC TGG ACC ACT CG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4289869525"/>
                  </a:ext>
                </a:extLst>
              </a:tr>
              <a:tr h="276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Lysyl oxidase homolog 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Loxl4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 GCT TCT GTC TGG AGG AC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 GTC ATG CCG GTA GGT GT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2439553679"/>
                  </a:ext>
                </a:extLst>
              </a:tr>
              <a:tr h="2909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Collagen 12A1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Col12A1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 CAG TGT CCC CTT GAC AGA T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 GTG ACC ATT TGA CAC AGA 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2236719592"/>
                  </a:ext>
                </a:extLst>
              </a:tr>
              <a:tr h="2992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Lumican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Lum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CCT CCT GGA ATC AAG TAT C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 AGC CAC TGC AGA TCA GTT A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2336462715"/>
                  </a:ext>
                </a:extLst>
              </a:tr>
              <a:tr h="428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Collagen 1α1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Col1a1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 AGT CTT CTG CAA CAT GGA G</a:t>
                      </a:r>
                      <a:endParaRPr lang="en-US" sz="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 TTC TTG CTG ATG TAC CAG T</a:t>
                      </a:r>
                      <a:endParaRPr lang="en-US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3043931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260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49EB55-C8C0-476B-8E1B-DB554F42A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794" y="900167"/>
            <a:ext cx="55160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>
                <a:cs typeface="Arial" panose="020B0604020202020204" pitchFamily="34" charset="0"/>
              </a:rPr>
              <a:t>Supplementary Table 2. PPAR</a:t>
            </a:r>
            <a:r>
              <a:rPr lang="el-GR" altLang="en-US" sz="1200" dirty="0">
                <a:cs typeface="Arial" panose="020B0604020202020204" pitchFamily="34" charset="0"/>
              </a:rPr>
              <a:t>γ</a:t>
            </a:r>
            <a:r>
              <a:rPr lang="en-US" altLang="en-US" sz="1200" dirty="0">
                <a:cs typeface="Arial" panose="020B0604020202020204" pitchFamily="34" charset="0"/>
              </a:rPr>
              <a:t>2 downregulates </a:t>
            </a:r>
            <a:r>
              <a:rPr lang="en-US" altLang="en-US" sz="1200" i="1" dirty="0" err="1">
                <a:cs typeface="Arial" panose="020B0604020202020204" pitchFamily="34" charset="0"/>
              </a:rPr>
              <a:t>Cpe</a:t>
            </a:r>
            <a:r>
              <a:rPr lang="en-US" altLang="en-US" sz="1200" dirty="0">
                <a:cs typeface="Arial" panose="020B0604020202020204" pitchFamily="34" charset="0"/>
              </a:rPr>
              <a:t> mRNA expression in murine pre-osteoblastic cells</a:t>
            </a:r>
          </a:p>
          <a:p>
            <a:endParaRPr lang="en-US" altLang="en-US" sz="1200" dirty="0"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D1150C9-2469-4B9F-A478-BFBC40DD59FB}"/>
              </a:ext>
            </a:extLst>
          </p:cNvPr>
          <p:cNvGrpSpPr/>
          <p:nvPr/>
        </p:nvGrpSpPr>
        <p:grpSpPr>
          <a:xfrm>
            <a:off x="1856011" y="1608808"/>
            <a:ext cx="3008200" cy="1279630"/>
            <a:chOff x="1373873" y="1336611"/>
            <a:chExt cx="3008200" cy="127963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AABF514D-6EE2-4B17-A189-190C839B11EF}"/>
                </a:ext>
              </a:extLst>
            </p:cNvPr>
            <p:cNvCxnSpPr/>
            <p:nvPr/>
          </p:nvCxnSpPr>
          <p:spPr bwMode="auto">
            <a:xfrm>
              <a:off x="1373873" y="1698561"/>
              <a:ext cx="26176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9">
              <a:extLst>
                <a:ext uri="{FF2B5EF4-FFF2-40B4-BE49-F238E27FC236}">
                  <a16:creationId xmlns:a16="http://schemas.microsoft.com/office/drawing/2014/main" id="{6E7E72D5-9383-4BD0-8444-FF8C42914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2781" y="1423465"/>
              <a:ext cx="149929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i="1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Cpe</a:t>
              </a:r>
              <a:r>
                <a:rPr lang="en-US" altLang="en-US" sz="11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fold change  </a:t>
              </a:r>
              <a:endParaRPr lang="en-US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43">
              <a:extLst>
                <a:ext uri="{FF2B5EF4-FFF2-40B4-BE49-F238E27FC236}">
                  <a16:creationId xmlns:a16="http://schemas.microsoft.com/office/drawing/2014/main" id="{E81645BB-7B67-4360-9022-A6AC989951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9682" y="1825855"/>
              <a:ext cx="2565422" cy="338554"/>
              <a:chOff x="-35991" y="2194549"/>
              <a:chExt cx="3584398" cy="853507"/>
            </a:xfrm>
          </p:grpSpPr>
          <p:sp>
            <p:nvSpPr>
              <p:cNvPr id="13" name="Rectangle 17">
                <a:extLst>
                  <a:ext uri="{FF2B5EF4-FFF2-40B4-BE49-F238E27FC236}">
                    <a16:creationId xmlns:a16="http://schemas.microsoft.com/office/drawing/2014/main" id="{7314FFC7-7DF5-40D1-8703-BED605EC3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5991" y="2194554"/>
                <a:ext cx="1509564" cy="426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U33/</a:t>
                </a:r>
                <a:r>
                  <a:rPr lang="el-GR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altLang="en-US" sz="1100" i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vs.</a:t>
                </a: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U33/c</a:t>
                </a:r>
              </a:p>
            </p:txBody>
          </p:sp>
          <p:sp>
            <p:nvSpPr>
              <p:cNvPr id="14" name="Rectangle 18">
                <a:extLst>
                  <a:ext uri="{FF2B5EF4-FFF2-40B4-BE49-F238E27FC236}">
                    <a16:creationId xmlns:a16="http://schemas.microsoft.com/office/drawing/2014/main" id="{5C40BDDF-31C3-41C6-9CA8-A4047C55D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3002" y="2194549"/>
                <a:ext cx="1385405" cy="853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-7.07***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44">
              <a:extLst>
                <a:ext uri="{FF2B5EF4-FFF2-40B4-BE49-F238E27FC236}">
                  <a16:creationId xmlns:a16="http://schemas.microsoft.com/office/drawing/2014/main" id="{1A12216F-EEAD-48D1-9874-F0C57427A8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54371" y="2277687"/>
              <a:ext cx="2154136" cy="338554"/>
              <a:chOff x="56180" y="2522587"/>
              <a:chExt cx="3009749" cy="853507"/>
            </a:xfrm>
          </p:grpSpPr>
          <p:sp>
            <p:nvSpPr>
              <p:cNvPr id="11" name="Rectangle 26">
                <a:extLst>
                  <a:ext uri="{FF2B5EF4-FFF2-40B4-BE49-F238E27FC236}">
                    <a16:creationId xmlns:a16="http://schemas.microsoft.com/office/drawing/2014/main" id="{4A8AE43B-C3EA-4C8D-961D-3709FE99F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80" y="2522587"/>
                <a:ext cx="1307990" cy="426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U33/</a:t>
                </a:r>
                <a:r>
                  <a:rPr lang="el-GR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+ </a:t>
                </a:r>
                <a:r>
                  <a:rPr lang="en-US" altLang="en-US" sz="11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Rosi</a:t>
                </a: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sp>
            <p:nvSpPr>
              <p:cNvPr id="12" name="Rectangle 27">
                <a:extLst>
                  <a:ext uri="{FF2B5EF4-FFF2-40B4-BE49-F238E27FC236}">
                    <a16:creationId xmlns:a16="http://schemas.microsoft.com/office/drawing/2014/main" id="{11AE8248-9F2D-42CB-9C81-02E851C7F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6819" y="2522587"/>
                <a:ext cx="889110" cy="8535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11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-2.73***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id="{D790A110-7D98-4405-94B6-00CDF0B35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9505" y="1378906"/>
              <a:ext cx="86979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89B86F-66FF-444C-A601-C92354C4FFFB}"/>
                </a:ext>
              </a:extLst>
            </p:cNvPr>
            <p:cNvCxnSpPr/>
            <p:nvPr/>
          </p:nvCxnSpPr>
          <p:spPr bwMode="auto">
            <a:xfrm>
              <a:off x="1373873" y="1336611"/>
              <a:ext cx="26176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74EDE46-43EF-48B7-A45B-3F089C428B17}"/>
                </a:ext>
              </a:extLst>
            </p:cNvPr>
            <p:cNvCxnSpPr/>
            <p:nvPr/>
          </p:nvCxnSpPr>
          <p:spPr bwMode="auto">
            <a:xfrm>
              <a:off x="1373873" y="2597721"/>
              <a:ext cx="26176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90EDA47-17D4-4C68-A3CC-990EA94B55C0}"/>
              </a:ext>
            </a:extLst>
          </p:cNvPr>
          <p:cNvSpPr txBox="1"/>
          <p:nvPr/>
        </p:nvSpPr>
        <p:spPr>
          <a:xfrm>
            <a:off x="1856011" y="3001714"/>
            <a:ext cx="8996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*** p&lt;0.001</a:t>
            </a:r>
          </a:p>
        </p:txBody>
      </p:sp>
    </p:spTree>
    <p:extLst>
      <p:ext uri="{BB962C8B-B14F-4D97-AF65-F5344CB8AC3E}">
        <p14:creationId xmlns:p14="http://schemas.microsoft.com/office/powerpoint/2010/main" val="467730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2222</TotalTime>
  <Words>501</Words>
  <Application>Microsoft Office PowerPoint</Application>
  <PresentationFormat>On-screen Show (4:3)</PresentationFormat>
  <Paragraphs>133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Toledo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Lecka-Czernik, Beata</dc:creator>
  <cp:lastModifiedBy>bleckac@outlook.com</cp:lastModifiedBy>
  <cp:revision>20</cp:revision>
  <dcterms:created xsi:type="dcterms:W3CDTF">2020-01-10T23:47:02Z</dcterms:created>
  <dcterms:modified xsi:type="dcterms:W3CDTF">2020-07-21T19:20:16Z</dcterms:modified>
</cp:coreProperties>
</file>