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86" r:id="rId2"/>
    <p:sldId id="283" r:id="rId3"/>
    <p:sldId id="284" r:id="rId4"/>
    <p:sldId id="285" r:id="rId5"/>
  </p:sldIdLst>
  <p:sldSz cx="6858000" cy="9144000" type="screen4x3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85" autoAdjust="0"/>
    <p:restoredTop sz="94660"/>
  </p:normalViewPr>
  <p:slideViewPr>
    <p:cSldViewPr>
      <p:cViewPr>
        <p:scale>
          <a:sx n="90" d="100"/>
          <a:sy n="90" d="100"/>
        </p:scale>
        <p:origin x="1638" y="-191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Libro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cked"/>
        <c:varyColors val="0"/>
        <c:ser>
          <c:idx val="0"/>
          <c:order val="0"/>
          <c:tx>
            <c:strRef>
              <c:f>Hoja1!$B$8</c:f>
              <c:strCache>
                <c:ptCount val="1"/>
                <c:pt idx="0">
                  <c:v>5758-ST01</c:v>
                </c:pt>
              </c:strCache>
            </c:strRef>
          </c:tx>
          <c:spPr>
            <a:ln w="22225" cap="rnd">
              <a:solidFill>
                <a:schemeClr val="tx1">
                  <a:lumMod val="95000"/>
                  <a:lumOff val="5000"/>
                </a:schemeClr>
              </a:solidFill>
              <a:round/>
            </a:ln>
            <a:effectLst/>
          </c:spPr>
          <c:marker>
            <c:symbol val="diamond"/>
            <c:size val="6"/>
            <c:spPr>
              <a:solidFill>
                <a:schemeClr val="tx1">
                  <a:lumMod val="95000"/>
                  <a:lumOff val="5000"/>
                </a:schemeClr>
              </a:solidFill>
              <a:ln w="9525">
                <a:solidFill>
                  <a:schemeClr val="tx1">
                    <a:lumMod val="85000"/>
                    <a:lumOff val="15000"/>
                  </a:schemeClr>
                </a:solidFill>
                <a:round/>
              </a:ln>
              <a:effectLst/>
            </c:spPr>
          </c:marker>
          <c:cat>
            <c:numRef>
              <c:f>Hoja1!$A$9:$A$11</c:f>
              <c:numCache>
                <c:formatCode>General</c:formatCode>
                <c:ptCount val="3"/>
                <c:pt idx="0">
                  <c:v>0</c:v>
                </c:pt>
                <c:pt idx="1">
                  <c:v>6</c:v>
                </c:pt>
                <c:pt idx="2">
                  <c:v>24</c:v>
                </c:pt>
              </c:numCache>
            </c:numRef>
          </c:cat>
          <c:val>
            <c:numRef>
              <c:f>Hoja1!$B$9:$B$11</c:f>
              <c:numCache>
                <c:formatCode>0.00E+00</c:formatCode>
                <c:ptCount val="3"/>
                <c:pt idx="0">
                  <c:v>400000</c:v>
                </c:pt>
                <c:pt idx="1">
                  <c:v>700000</c:v>
                </c:pt>
                <c:pt idx="2">
                  <c:v>20000000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Hoja1!$C$8</c:f>
              <c:strCache>
                <c:ptCount val="1"/>
                <c:pt idx="0">
                  <c:v>5757-ST67</c:v>
                </c:pt>
              </c:strCache>
            </c:strRef>
          </c:tx>
          <c:spPr>
            <a:ln w="22225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  <a:effectLst/>
          </c:spPr>
          <c:marker>
            <c:symbol val="square"/>
            <c:size val="6"/>
            <c:spPr>
              <a:solidFill>
                <a:schemeClr val="tx1">
                  <a:lumMod val="75000"/>
                  <a:lumOff val="25000"/>
                </a:schemeClr>
              </a:solidFill>
              <a:ln w="9525">
                <a:solidFill>
                  <a:schemeClr val="tx1">
                    <a:lumMod val="75000"/>
                    <a:lumOff val="25000"/>
                  </a:schemeClr>
                </a:solidFill>
                <a:round/>
              </a:ln>
              <a:effectLst/>
            </c:spPr>
          </c:marker>
          <c:cat>
            <c:numRef>
              <c:f>Hoja1!$A$9:$A$11</c:f>
              <c:numCache>
                <c:formatCode>General</c:formatCode>
                <c:ptCount val="3"/>
                <c:pt idx="0">
                  <c:v>0</c:v>
                </c:pt>
                <c:pt idx="1">
                  <c:v>6</c:v>
                </c:pt>
                <c:pt idx="2">
                  <c:v>24</c:v>
                </c:pt>
              </c:numCache>
            </c:numRef>
          </c:cat>
          <c:val>
            <c:numRef>
              <c:f>Hoja1!$C$9:$C$11</c:f>
              <c:numCache>
                <c:formatCode>0.00E+00</c:formatCode>
                <c:ptCount val="3"/>
                <c:pt idx="0">
                  <c:v>400000</c:v>
                </c:pt>
                <c:pt idx="1">
                  <c:v>800000</c:v>
                </c:pt>
                <c:pt idx="2">
                  <c:v>10000000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Hoja1!$D$8</c:f>
              <c:strCache>
                <c:ptCount val="1"/>
                <c:pt idx="0">
                  <c:v>ICC45-ST41</c:v>
                </c:pt>
              </c:strCache>
            </c:strRef>
          </c:tx>
          <c:spPr>
            <a:ln w="2222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  <a:effectLst/>
          </c:spPr>
          <c:marker>
            <c:symbol val="triangle"/>
            <c:size val="6"/>
            <c:spPr>
              <a:solidFill>
                <a:schemeClr val="tx1">
                  <a:lumMod val="50000"/>
                  <a:lumOff val="50000"/>
                </a:schemeClr>
              </a:solidFill>
              <a:ln w="9525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  <a:effectLst/>
            </c:spPr>
          </c:marker>
          <c:cat>
            <c:numRef>
              <c:f>Hoja1!$A$9:$A$11</c:f>
              <c:numCache>
                <c:formatCode>General</c:formatCode>
                <c:ptCount val="3"/>
                <c:pt idx="0">
                  <c:v>0</c:v>
                </c:pt>
                <c:pt idx="1">
                  <c:v>6</c:v>
                </c:pt>
                <c:pt idx="2">
                  <c:v>24</c:v>
                </c:pt>
              </c:numCache>
            </c:numRef>
          </c:cat>
          <c:val>
            <c:numRef>
              <c:f>Hoja1!$D$9:$D$11</c:f>
              <c:numCache>
                <c:formatCode>0.00E+00</c:formatCode>
                <c:ptCount val="3"/>
                <c:pt idx="0">
                  <c:v>600000</c:v>
                </c:pt>
                <c:pt idx="1">
                  <c:v>800000</c:v>
                </c:pt>
                <c:pt idx="2">
                  <c:v>9000000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Hoja1!$E$8</c:f>
              <c:strCache>
                <c:ptCount val="1"/>
                <c:pt idx="0">
                  <c:v>2811-ST41</c:v>
                </c:pt>
              </c:strCache>
            </c:strRef>
          </c:tx>
          <c:spPr>
            <a:ln w="22225" cap="rnd">
              <a:solidFill>
                <a:schemeClr val="bg1">
                  <a:lumMod val="65000"/>
                </a:schemeClr>
              </a:solidFill>
              <a:round/>
            </a:ln>
            <a:effectLst/>
          </c:spPr>
          <c:marker>
            <c:symbol val="x"/>
            <c:size val="6"/>
            <c:spPr>
              <a:solidFill>
                <a:schemeClr val="bg1">
                  <a:lumMod val="65000"/>
                </a:schemeClr>
              </a:solidFill>
              <a:ln w="9525">
                <a:solidFill>
                  <a:schemeClr val="bg1">
                    <a:lumMod val="65000"/>
                  </a:schemeClr>
                </a:solidFill>
                <a:round/>
              </a:ln>
              <a:effectLst/>
            </c:spPr>
          </c:marker>
          <c:cat>
            <c:numRef>
              <c:f>Hoja1!$A$9:$A$11</c:f>
              <c:numCache>
                <c:formatCode>General</c:formatCode>
                <c:ptCount val="3"/>
                <c:pt idx="0">
                  <c:v>0</c:v>
                </c:pt>
                <c:pt idx="1">
                  <c:v>6</c:v>
                </c:pt>
                <c:pt idx="2">
                  <c:v>24</c:v>
                </c:pt>
              </c:numCache>
            </c:numRef>
          </c:cat>
          <c:val>
            <c:numRef>
              <c:f>Hoja1!$E$9:$E$11</c:f>
              <c:numCache>
                <c:formatCode>0.00E+00</c:formatCode>
                <c:ptCount val="3"/>
                <c:pt idx="0">
                  <c:v>500000</c:v>
                </c:pt>
                <c:pt idx="1">
                  <c:v>900000</c:v>
                </c:pt>
                <c:pt idx="2">
                  <c:v>10000000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Hoja1!$F$8</c:f>
              <c:strCache>
                <c:ptCount val="1"/>
                <c:pt idx="0">
                  <c:v>5809-ST252</c:v>
                </c:pt>
              </c:strCache>
            </c:strRef>
          </c:tx>
          <c:spPr>
            <a:ln w="22225" cap="rnd">
              <a:solidFill>
                <a:schemeClr val="bg1">
                  <a:lumMod val="85000"/>
                </a:schemeClr>
              </a:solidFill>
              <a:round/>
            </a:ln>
            <a:effectLst/>
          </c:spPr>
          <c:marker>
            <c:symbol val="star"/>
            <c:size val="6"/>
            <c:spPr>
              <a:solidFill>
                <a:schemeClr val="bg1">
                  <a:lumMod val="85000"/>
                </a:schemeClr>
              </a:solidFill>
              <a:ln w="9525">
                <a:solidFill>
                  <a:schemeClr val="bg1">
                    <a:lumMod val="85000"/>
                  </a:schemeClr>
                </a:solidFill>
                <a:round/>
              </a:ln>
              <a:effectLst/>
            </c:spPr>
          </c:marker>
          <c:cat>
            <c:numRef>
              <c:f>Hoja1!$A$9:$A$11</c:f>
              <c:numCache>
                <c:formatCode>General</c:formatCode>
                <c:ptCount val="3"/>
                <c:pt idx="0">
                  <c:v>0</c:v>
                </c:pt>
                <c:pt idx="1">
                  <c:v>6</c:v>
                </c:pt>
                <c:pt idx="2">
                  <c:v>24</c:v>
                </c:pt>
              </c:numCache>
            </c:numRef>
          </c:cat>
          <c:val>
            <c:numRef>
              <c:f>Hoja1!$F$9:$F$11</c:f>
              <c:numCache>
                <c:formatCode>0.00E+00</c:formatCode>
                <c:ptCount val="3"/>
                <c:pt idx="0">
                  <c:v>500000</c:v>
                </c:pt>
                <c:pt idx="1">
                  <c:v>9000000</c:v>
                </c:pt>
                <c:pt idx="2">
                  <c:v>9000000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1583613104"/>
        <c:axId val="-1583602224"/>
      </c:lineChart>
      <c:catAx>
        <c:axId val="-158361310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95000"/>
                <a:lumOff val="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R"/>
          </a:p>
        </c:txPr>
        <c:crossAx val="-1583602224"/>
        <c:crosses val="autoZero"/>
        <c:auto val="1"/>
        <c:lblAlgn val="ctr"/>
        <c:lblOffset val="100"/>
        <c:noMultiLvlLbl val="0"/>
      </c:catAx>
      <c:valAx>
        <c:axId val="-1583602224"/>
        <c:scaling>
          <c:logBase val="10"/>
          <c:orientation val="minMax"/>
          <c:min val="100000"/>
        </c:scaling>
        <c:delete val="0"/>
        <c:axPos val="l"/>
        <c:numFmt formatCode="0.00E+00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s-CR"/>
          </a:p>
        </c:txPr>
        <c:crossAx val="-1583613104"/>
        <c:crosses val="autoZero"/>
        <c:crossBetween val="between"/>
        <c:minorUnit val="100000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s-CR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3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8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900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5CF747-C0EC-452A-BB66-6671C5CCC0BA}" type="datetimeFigureOut">
              <a:rPr lang="en-US" smtClean="0"/>
              <a:t>7/17/2020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BCC948-88B5-4AA6-893F-3108D602762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0392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572"/>
            <a:ext cx="5829300" cy="196003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8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6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3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2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9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C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128A5-BF68-40DE-8F9A-3C61FC77CB49}" type="datetimeFigureOut">
              <a:rPr lang="es-CR" smtClean="0"/>
              <a:t>17/7/2020</a:t>
            </a:fld>
            <a:endParaRPr lang="es-C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4236E-CC89-44C9-B57A-E346DC3B7297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9924560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128A5-BF68-40DE-8F9A-3C61FC77CB49}" type="datetimeFigureOut">
              <a:rPr lang="es-CR" smtClean="0"/>
              <a:t>17/7/2020</a:t>
            </a:fld>
            <a:endParaRPr lang="es-C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4236E-CC89-44C9-B57A-E346DC3B7297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2324426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4972050" y="366189"/>
            <a:ext cx="1543050" cy="7802033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366189"/>
            <a:ext cx="4514850" cy="7802033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128A5-BF68-40DE-8F9A-3C61FC77CB49}" type="datetimeFigureOut">
              <a:rPr lang="es-CR" smtClean="0"/>
              <a:t>17/7/2020</a:t>
            </a:fld>
            <a:endParaRPr lang="es-C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4236E-CC89-44C9-B57A-E346DC3B7297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914608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128A5-BF68-40DE-8F9A-3C61FC77CB49}" type="datetimeFigureOut">
              <a:rPr lang="es-CR" smtClean="0"/>
              <a:t>17/7/2020</a:t>
            </a:fld>
            <a:endParaRPr lang="es-C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4236E-CC89-44C9-B57A-E346DC3B7297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23282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735" y="3875622"/>
            <a:ext cx="5829300" cy="2000249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875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7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624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498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372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246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12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2995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128A5-BF68-40DE-8F9A-3C61FC77CB49}" type="datetimeFigureOut">
              <a:rPr lang="es-CR" smtClean="0"/>
              <a:t>17/7/2020</a:t>
            </a:fld>
            <a:endParaRPr lang="es-C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4236E-CC89-44C9-B57A-E346DC3B7297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4371957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42900" y="2133605"/>
            <a:ext cx="3028950" cy="603461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86150" y="2133605"/>
            <a:ext cx="3028950" cy="603461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128A5-BF68-40DE-8F9A-3C61FC77CB49}" type="datetimeFigureOut">
              <a:rPr lang="es-CR" smtClean="0"/>
              <a:t>17/7/2020</a:t>
            </a:fld>
            <a:endParaRPr lang="es-C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4236E-CC89-44C9-B57A-E346DC3B7297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996255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2" y="2046817"/>
            <a:ext cx="3030141" cy="853016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75" indent="0">
              <a:buNone/>
              <a:defRPr sz="1500" b="1"/>
            </a:lvl2pPr>
            <a:lvl3pPr marL="685748" indent="0">
              <a:buNone/>
              <a:defRPr sz="1350" b="1"/>
            </a:lvl3pPr>
            <a:lvl4pPr marL="1028624" indent="0">
              <a:buNone/>
              <a:defRPr sz="1200" b="1"/>
            </a:lvl4pPr>
            <a:lvl5pPr marL="1371498" indent="0">
              <a:buNone/>
              <a:defRPr sz="1200" b="1"/>
            </a:lvl5pPr>
            <a:lvl6pPr marL="1714372" indent="0">
              <a:buNone/>
              <a:defRPr sz="1200" b="1"/>
            </a:lvl6pPr>
            <a:lvl7pPr marL="2057246" indent="0">
              <a:buNone/>
              <a:defRPr sz="1200" b="1"/>
            </a:lvl7pPr>
            <a:lvl8pPr marL="2400120" indent="0">
              <a:buNone/>
              <a:defRPr sz="1200" b="1"/>
            </a:lvl8pPr>
            <a:lvl9pPr marL="2742995" indent="0">
              <a:buNone/>
              <a:defRPr sz="12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2" y="2899833"/>
            <a:ext cx="3030141" cy="5268384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3772" y="2046817"/>
            <a:ext cx="3031331" cy="853016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75" indent="0">
              <a:buNone/>
              <a:defRPr sz="1500" b="1"/>
            </a:lvl2pPr>
            <a:lvl3pPr marL="685748" indent="0">
              <a:buNone/>
              <a:defRPr sz="1350" b="1"/>
            </a:lvl3pPr>
            <a:lvl4pPr marL="1028624" indent="0">
              <a:buNone/>
              <a:defRPr sz="1200" b="1"/>
            </a:lvl4pPr>
            <a:lvl5pPr marL="1371498" indent="0">
              <a:buNone/>
              <a:defRPr sz="1200" b="1"/>
            </a:lvl5pPr>
            <a:lvl6pPr marL="1714372" indent="0">
              <a:buNone/>
              <a:defRPr sz="1200" b="1"/>
            </a:lvl6pPr>
            <a:lvl7pPr marL="2057246" indent="0">
              <a:buNone/>
              <a:defRPr sz="1200" b="1"/>
            </a:lvl7pPr>
            <a:lvl8pPr marL="2400120" indent="0">
              <a:buNone/>
              <a:defRPr sz="1200" b="1"/>
            </a:lvl8pPr>
            <a:lvl9pPr marL="2742995" indent="0">
              <a:buNone/>
              <a:defRPr sz="12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3772" y="2899833"/>
            <a:ext cx="3031331" cy="5268384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128A5-BF68-40DE-8F9A-3C61FC77CB49}" type="datetimeFigureOut">
              <a:rPr lang="es-CR" smtClean="0"/>
              <a:t>17/7/2020</a:t>
            </a:fld>
            <a:endParaRPr lang="es-CR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4236E-CC89-44C9-B57A-E346DC3B7297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1056841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128A5-BF68-40DE-8F9A-3C61FC77CB49}" type="datetimeFigureOut">
              <a:rPr lang="es-CR" smtClean="0"/>
              <a:t>17/7/2020</a:t>
            </a:fld>
            <a:endParaRPr lang="es-CR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4236E-CC89-44C9-B57A-E346DC3B7297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353470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128A5-BF68-40DE-8F9A-3C61FC77CB49}" type="datetimeFigureOut">
              <a:rPr lang="es-CR" smtClean="0"/>
              <a:t>17/7/2020</a:t>
            </a:fld>
            <a:endParaRPr lang="es-C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4236E-CC89-44C9-B57A-E346DC3B7297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322673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3" y="364067"/>
            <a:ext cx="2256235" cy="154940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90" y="364071"/>
            <a:ext cx="3833813" cy="780415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3" y="1913471"/>
            <a:ext cx="2256235" cy="6254751"/>
          </a:xfrm>
        </p:spPr>
        <p:txBody>
          <a:bodyPr/>
          <a:lstStyle>
            <a:lvl1pPr marL="0" indent="0">
              <a:buNone/>
              <a:defRPr sz="1050"/>
            </a:lvl1pPr>
            <a:lvl2pPr marL="342875" indent="0">
              <a:buNone/>
              <a:defRPr sz="900"/>
            </a:lvl2pPr>
            <a:lvl3pPr marL="685748" indent="0">
              <a:buNone/>
              <a:defRPr sz="750"/>
            </a:lvl3pPr>
            <a:lvl4pPr marL="1028624" indent="0">
              <a:buNone/>
              <a:defRPr sz="675"/>
            </a:lvl4pPr>
            <a:lvl5pPr marL="1371498" indent="0">
              <a:buNone/>
              <a:defRPr sz="675"/>
            </a:lvl5pPr>
            <a:lvl6pPr marL="1714372" indent="0">
              <a:buNone/>
              <a:defRPr sz="675"/>
            </a:lvl6pPr>
            <a:lvl7pPr marL="2057246" indent="0">
              <a:buNone/>
              <a:defRPr sz="675"/>
            </a:lvl7pPr>
            <a:lvl8pPr marL="2400120" indent="0">
              <a:buNone/>
              <a:defRPr sz="675"/>
            </a:lvl8pPr>
            <a:lvl9pPr marL="2742995" indent="0">
              <a:buNone/>
              <a:defRPr sz="675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128A5-BF68-40DE-8F9A-3C61FC77CB49}" type="datetimeFigureOut">
              <a:rPr lang="es-CR" smtClean="0"/>
              <a:t>17/7/2020</a:t>
            </a:fld>
            <a:endParaRPr lang="es-C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4236E-CC89-44C9-B57A-E346DC3B7297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42240803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2400"/>
            </a:lvl1pPr>
            <a:lvl2pPr marL="342875" indent="0">
              <a:buNone/>
              <a:defRPr sz="2100"/>
            </a:lvl2pPr>
            <a:lvl3pPr marL="685748" indent="0">
              <a:buNone/>
              <a:defRPr sz="1800"/>
            </a:lvl3pPr>
            <a:lvl4pPr marL="1028624" indent="0">
              <a:buNone/>
              <a:defRPr sz="1500"/>
            </a:lvl4pPr>
            <a:lvl5pPr marL="1371498" indent="0">
              <a:buNone/>
              <a:defRPr sz="1500"/>
            </a:lvl5pPr>
            <a:lvl6pPr marL="1714372" indent="0">
              <a:buNone/>
              <a:defRPr sz="1500"/>
            </a:lvl6pPr>
            <a:lvl7pPr marL="2057246" indent="0">
              <a:buNone/>
              <a:defRPr sz="1500"/>
            </a:lvl7pPr>
            <a:lvl8pPr marL="2400120" indent="0">
              <a:buNone/>
              <a:defRPr sz="1500"/>
            </a:lvl8pPr>
            <a:lvl9pPr marL="2742995" indent="0">
              <a:buNone/>
              <a:defRPr sz="1500"/>
            </a:lvl9pPr>
          </a:lstStyle>
          <a:p>
            <a:endParaRPr lang="es-C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050"/>
            </a:lvl1pPr>
            <a:lvl2pPr marL="342875" indent="0">
              <a:buNone/>
              <a:defRPr sz="900"/>
            </a:lvl2pPr>
            <a:lvl3pPr marL="685748" indent="0">
              <a:buNone/>
              <a:defRPr sz="750"/>
            </a:lvl3pPr>
            <a:lvl4pPr marL="1028624" indent="0">
              <a:buNone/>
              <a:defRPr sz="675"/>
            </a:lvl4pPr>
            <a:lvl5pPr marL="1371498" indent="0">
              <a:buNone/>
              <a:defRPr sz="675"/>
            </a:lvl5pPr>
            <a:lvl6pPr marL="1714372" indent="0">
              <a:buNone/>
              <a:defRPr sz="675"/>
            </a:lvl6pPr>
            <a:lvl7pPr marL="2057246" indent="0">
              <a:buNone/>
              <a:defRPr sz="675"/>
            </a:lvl7pPr>
            <a:lvl8pPr marL="2400120" indent="0">
              <a:buNone/>
              <a:defRPr sz="675"/>
            </a:lvl8pPr>
            <a:lvl9pPr marL="2742995" indent="0">
              <a:buNone/>
              <a:defRPr sz="675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128A5-BF68-40DE-8F9A-3C61FC77CB49}" type="datetimeFigureOut">
              <a:rPr lang="es-CR" smtClean="0"/>
              <a:t>17/7/2020</a:t>
            </a:fld>
            <a:endParaRPr lang="es-C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4236E-CC89-44C9-B57A-E346DC3B7297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2502809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133605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342900" y="8475138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4128A5-BF68-40DE-8F9A-3C61FC77CB49}" type="datetimeFigureOut">
              <a:rPr lang="es-CR" smtClean="0"/>
              <a:t>17/7/2020</a:t>
            </a:fld>
            <a:endParaRPr lang="es-C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343150" y="8475138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914900" y="8475138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34236E-CC89-44C9-B57A-E346DC3B7297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312593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85748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56" indent="-257156" algn="l" defTabSz="685748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171" indent="-214298" algn="l" defTabSz="685748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186" indent="-171438" algn="l" defTabSz="685748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060" indent="-171438" algn="l" defTabSz="685748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935" indent="-171438" algn="l" defTabSz="685748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808" indent="-171438" algn="l" defTabSz="685748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684" indent="-171438" algn="l" defTabSz="685748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558" indent="-171438" algn="l" defTabSz="685748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432" indent="-171438" algn="l" defTabSz="685748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68574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75" algn="l" defTabSz="68574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48" algn="l" defTabSz="68574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24" algn="l" defTabSz="68574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498" algn="l" defTabSz="68574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372" algn="l" defTabSz="68574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46" algn="l" defTabSz="68574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20" algn="l" defTabSz="68574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2995" algn="l" defTabSz="68574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0" y="251520"/>
            <a:ext cx="6858000" cy="603461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i="1" dirty="0">
                <a:latin typeface="Arial" panose="020B0604020202020204" pitchFamily="34" charset="0"/>
                <a:cs typeface="Arial" panose="020B0604020202020204" pitchFamily="34" charset="0"/>
              </a:rPr>
              <a:t>In vivo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 animal models confirm an increased virulence potential and pathogenicity of the NAP1/RT027/ST01 genotype within the </a:t>
            </a:r>
            <a:r>
              <a:rPr lang="en-US" sz="1800" b="1" i="1" dirty="0">
                <a:latin typeface="Arial" panose="020B0604020202020204" pitchFamily="34" charset="0"/>
                <a:cs typeface="Arial" panose="020B0604020202020204" pitchFamily="34" charset="0"/>
              </a:rPr>
              <a:t>Clostridium </a:t>
            </a:r>
            <a:r>
              <a:rPr lang="en-US" sz="18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difficile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 MLST Clade </a:t>
            </a: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s-CR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dirty="0"/>
              <a:t> </a:t>
            </a:r>
            <a:endParaRPr lang="es-CR" dirty="0"/>
          </a:p>
          <a:p>
            <a:pPr marL="0" indent="0">
              <a:buNone/>
            </a:pPr>
            <a:r>
              <a:rPr lang="es-MX" sz="1900" baseline="30000" dirty="0"/>
              <a:t> </a:t>
            </a:r>
            <a:r>
              <a:rPr lang="es-CR" sz="1500" dirty="0">
                <a:latin typeface="Arial" panose="020B0604020202020204" pitchFamily="34" charset="0"/>
                <a:cs typeface="Arial" panose="020B0604020202020204" pitchFamily="34" charset="0"/>
              </a:rPr>
              <a:t>Josué Orozco-Aguilar</a:t>
            </a:r>
            <a:r>
              <a:rPr lang="es-CR" sz="1500" baseline="30000" dirty="0">
                <a:latin typeface="Arial" panose="020B0604020202020204" pitchFamily="34" charset="0"/>
                <a:cs typeface="Arial" panose="020B0604020202020204" pitchFamily="34" charset="0"/>
              </a:rPr>
              <a:t>1,2,3</a:t>
            </a:r>
            <a:r>
              <a:rPr lang="es-CR" sz="1500" dirty="0">
                <a:latin typeface="Arial" panose="020B0604020202020204" pitchFamily="34" charset="0"/>
                <a:cs typeface="Arial" panose="020B0604020202020204" pitchFamily="34" charset="0"/>
              </a:rPr>
              <a:t>, Alejandro Alfaro-Alarcón</a:t>
            </a:r>
            <a:r>
              <a:rPr lang="es-CR" sz="1500" baseline="30000" dirty="0">
                <a:latin typeface="Arial" panose="020B0604020202020204" pitchFamily="34" charset="0"/>
                <a:cs typeface="Arial" panose="020B0604020202020204" pitchFamily="34" charset="0"/>
              </a:rPr>
              <a:t> 4</a:t>
            </a:r>
            <a:r>
              <a:rPr lang="es-CR" sz="1500" dirty="0">
                <a:latin typeface="Arial" panose="020B0604020202020204" pitchFamily="34" charset="0"/>
                <a:cs typeface="Arial" panose="020B0604020202020204" pitchFamily="34" charset="0"/>
              </a:rPr>
              <a:t> , Luis Acuña-Amador</a:t>
            </a:r>
            <a:r>
              <a:rPr lang="es-CR" sz="1500" baseline="300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s-CR" sz="1500" dirty="0">
                <a:latin typeface="Arial" panose="020B0604020202020204" pitchFamily="34" charset="0"/>
                <a:cs typeface="Arial" panose="020B0604020202020204" pitchFamily="34" charset="0"/>
              </a:rPr>
              <a:t>, Esteban Chaves-Olarte</a:t>
            </a:r>
            <a:r>
              <a:rPr lang="es-CR" sz="1500" baseline="30000" dirty="0">
                <a:latin typeface="Arial" panose="020B0604020202020204" pitchFamily="34" charset="0"/>
                <a:cs typeface="Arial" panose="020B0604020202020204" pitchFamily="34" charset="0"/>
              </a:rPr>
              <a:t>3,5</a:t>
            </a:r>
            <a:r>
              <a:rPr lang="es-CR" sz="1500" dirty="0">
                <a:latin typeface="Arial" panose="020B0604020202020204" pitchFamily="34" charset="0"/>
                <a:cs typeface="Arial" panose="020B0604020202020204" pitchFamily="34" charset="0"/>
              </a:rPr>
              <a:t>, César Rodríguez</a:t>
            </a:r>
            <a:r>
              <a:rPr lang="es-CR" sz="1500" baseline="30000" dirty="0">
                <a:latin typeface="Arial" panose="020B0604020202020204" pitchFamily="34" charset="0"/>
                <a:cs typeface="Arial" panose="020B0604020202020204" pitchFamily="34" charset="0"/>
              </a:rPr>
              <a:t>3,5</a:t>
            </a:r>
            <a:r>
              <a:rPr lang="es-CR" sz="1500" dirty="0">
                <a:latin typeface="Arial" panose="020B0604020202020204" pitchFamily="34" charset="0"/>
                <a:cs typeface="Arial" panose="020B0604020202020204" pitchFamily="34" charset="0"/>
              </a:rPr>
              <a:t>, Carlos Quesada-Gómez</a:t>
            </a:r>
            <a:r>
              <a:rPr lang="es-CR" sz="1500" baseline="30000" dirty="0">
                <a:latin typeface="Arial" panose="020B0604020202020204" pitchFamily="34" charset="0"/>
                <a:cs typeface="Arial" panose="020B0604020202020204" pitchFamily="34" charset="0"/>
              </a:rPr>
              <a:t>1,3,5</a:t>
            </a:r>
            <a:r>
              <a:rPr lang="es-CR" sz="15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  <a:p>
            <a:pPr marL="0" indent="0">
              <a:buNone/>
            </a:pPr>
            <a:endParaRPr lang="es-CR" sz="1900" dirty="0"/>
          </a:p>
          <a:p>
            <a:pPr marL="0" indent="0">
              <a:buNone/>
            </a:pPr>
            <a:r>
              <a:rPr lang="es-MX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s-MX" sz="1400" dirty="0">
                <a:latin typeface="Arial" panose="020B0604020202020204" pitchFamily="34" charset="0"/>
                <a:cs typeface="Arial" panose="020B0604020202020204" pitchFamily="34" charset="0"/>
              </a:rPr>
              <a:t> Laboratorio de Ensayos Biológicos (</a:t>
            </a:r>
            <a:r>
              <a:rPr lang="es-MX" sz="1400" dirty="0" err="1">
                <a:latin typeface="Arial" panose="020B0604020202020204" pitchFamily="34" charset="0"/>
                <a:cs typeface="Arial" panose="020B0604020202020204" pitchFamily="34" charset="0"/>
              </a:rPr>
              <a:t>LEBi</a:t>
            </a:r>
            <a:r>
              <a:rPr lang="es-MX" sz="1400" dirty="0">
                <a:latin typeface="Arial" panose="020B0604020202020204" pitchFamily="34" charset="0"/>
                <a:cs typeface="Arial" panose="020B0604020202020204" pitchFamily="34" charset="0"/>
              </a:rPr>
              <a:t>), Universidad de Costa Rica, San José. Costa Rica.</a:t>
            </a:r>
            <a:endParaRPr lang="es-C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s-MX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s-MX" sz="1400" dirty="0">
                <a:latin typeface="Arial" panose="020B0604020202020204" pitchFamily="34" charset="0"/>
                <a:cs typeface="Arial" panose="020B0604020202020204" pitchFamily="34" charset="0"/>
              </a:rPr>
              <a:t> Facultad de Farmacia, Universidad de Costa Rica. San José, Costa Rica.</a:t>
            </a:r>
            <a:endParaRPr lang="es-C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s-MX" sz="14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s-MX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Programa </a:t>
            </a:r>
            <a:r>
              <a:rPr lang="es-MX" sz="1400" dirty="0">
                <a:latin typeface="Arial" panose="020B0604020202020204" pitchFamily="34" charset="0"/>
                <a:cs typeface="Arial" panose="020B0604020202020204" pitchFamily="34" charset="0"/>
              </a:rPr>
              <a:t>de Posgrado en Microbiología, Parasitología, Química Clínica e Inmunología, Universidad de Costa Rica. </a:t>
            </a:r>
            <a:r>
              <a:rPr lang="es-CR" sz="1400" dirty="0">
                <a:latin typeface="Arial" panose="020B0604020202020204" pitchFamily="34" charset="0"/>
                <a:cs typeface="Arial" panose="020B0604020202020204" pitchFamily="34" charset="0"/>
              </a:rPr>
              <a:t>San José, Costa Rica.</a:t>
            </a:r>
          </a:p>
          <a:p>
            <a:pPr marL="0" indent="0">
              <a:buNone/>
            </a:pPr>
            <a:r>
              <a:rPr lang="es-MX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s-MX" sz="1400" dirty="0">
                <a:latin typeface="Arial" panose="020B0604020202020204" pitchFamily="34" charset="0"/>
                <a:cs typeface="Arial" panose="020B0604020202020204" pitchFamily="34" charset="0"/>
              </a:rPr>
              <a:t> Departamento de Patología, Escuela de Medicina Veterinaria, Universidad Nacional. Heredia, Costa Rica.</a:t>
            </a:r>
            <a:endParaRPr lang="es-C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s-MX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s-MX" sz="1400" dirty="0">
                <a:latin typeface="Arial" panose="020B0604020202020204" pitchFamily="34" charset="0"/>
                <a:cs typeface="Arial" panose="020B0604020202020204" pitchFamily="34" charset="0"/>
              </a:rPr>
              <a:t> Centro de Investigación en Enfermedades Tropicales and Facultad de Microbiología, Universidad de Costa Rica.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San José, Costa Rica.</a:t>
            </a:r>
            <a:endParaRPr lang="es-C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dirty="0"/>
              <a:t> </a:t>
            </a:r>
            <a:endParaRPr lang="es-CR" dirty="0"/>
          </a:p>
          <a:p>
            <a:pPr marL="0" indent="0">
              <a:buNone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*Correspondence: carlos.quesada@ucr.ac.cr</a:t>
            </a:r>
            <a:endParaRPr lang="es-C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24596127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CONTROL 20 x ">
            <a:extLst>
              <a:ext uri="{FF2B5EF4-FFF2-40B4-BE49-F238E27FC236}">
                <a16:creationId xmlns:a16="http://schemas.microsoft.com/office/drawing/2014/main" xmlns="" id="{CC98F422-B45D-492C-BCA6-8A4A815BDD69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80" y="193723"/>
            <a:ext cx="2562225" cy="1914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n 4" descr="TYT">
            <a:extLst>
              <a:ext uri="{FF2B5EF4-FFF2-40B4-BE49-F238E27FC236}">
                <a16:creationId xmlns:a16="http://schemas.microsoft.com/office/drawing/2014/main" xmlns="" id="{F9E6B229-4DFD-4B86-9AFD-3E211FA01675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8321" y="179511"/>
            <a:ext cx="2657475" cy="1914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n 5" descr="ATCC">
            <a:extLst>
              <a:ext uri="{FF2B5EF4-FFF2-40B4-BE49-F238E27FC236}">
                <a16:creationId xmlns:a16="http://schemas.microsoft.com/office/drawing/2014/main" xmlns="" id="{1DFFD023-DBF6-4D53-A930-DAD049AF3FF9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80" y="2355047"/>
            <a:ext cx="2562225" cy="1914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n 6" descr="NAP1 33 20 X">
            <a:extLst>
              <a:ext uri="{FF2B5EF4-FFF2-40B4-BE49-F238E27FC236}">
                <a16:creationId xmlns:a16="http://schemas.microsoft.com/office/drawing/2014/main" xmlns="" id="{E52E4456-9803-4209-B3DC-9727BDF2C2E0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8321" y="2358495"/>
            <a:ext cx="2657475" cy="1914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n 7" descr="NAP1 V64 40 X">
            <a:extLst>
              <a:ext uri="{FF2B5EF4-FFF2-40B4-BE49-F238E27FC236}">
                <a16:creationId xmlns:a16="http://schemas.microsoft.com/office/drawing/2014/main" xmlns="" id="{76DA829A-135E-4203-80AF-6DD09601F3FB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80" y="4478099"/>
            <a:ext cx="2562225" cy="2009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n 8" descr="28 11 20 X D">
            <a:extLst>
              <a:ext uri="{FF2B5EF4-FFF2-40B4-BE49-F238E27FC236}">
                <a16:creationId xmlns:a16="http://schemas.microsoft.com/office/drawing/2014/main" xmlns="" id="{C4337EB6-75B8-4301-9B25-BE2F32204A89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8320" y="4497458"/>
            <a:ext cx="2657475" cy="2009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n 9" descr="5811">
            <a:extLst>
              <a:ext uri="{FF2B5EF4-FFF2-40B4-BE49-F238E27FC236}">
                <a16:creationId xmlns:a16="http://schemas.microsoft.com/office/drawing/2014/main" xmlns="" id="{AB031C26-6130-46DE-88A9-B230A628636E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378" y="6728300"/>
            <a:ext cx="2594160" cy="1914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n 10" descr="ICC45 20 X">
            <a:extLst>
              <a:ext uri="{FF2B5EF4-FFF2-40B4-BE49-F238E27FC236}">
                <a16:creationId xmlns:a16="http://schemas.microsoft.com/office/drawing/2014/main" xmlns="" id="{4FFFAC68-2A63-4152-8250-B020754C4641}"/>
              </a:ext>
            </a:extLst>
          </p:cNvPr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8321" y="6731672"/>
            <a:ext cx="2594160" cy="1914525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xmlns="" id="{96C5A98E-381E-47DD-A3B6-29A4213EDCCC}"/>
              </a:ext>
            </a:extLst>
          </p:cNvPr>
          <p:cNvSpPr txBox="1"/>
          <p:nvPr/>
        </p:nvSpPr>
        <p:spPr>
          <a:xfrm>
            <a:off x="188640" y="179511"/>
            <a:ext cx="3387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A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xmlns="" id="{8D82B074-D3F7-4771-B02A-E40E304056BD}"/>
              </a:ext>
            </a:extLst>
          </p:cNvPr>
          <p:cNvSpPr txBox="1"/>
          <p:nvPr/>
        </p:nvSpPr>
        <p:spPr>
          <a:xfrm>
            <a:off x="3355370" y="179511"/>
            <a:ext cx="3387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B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xmlns="" id="{DBA33EFF-F4D1-48CD-BF36-020E31A01623}"/>
              </a:ext>
            </a:extLst>
          </p:cNvPr>
          <p:cNvSpPr txBox="1"/>
          <p:nvPr/>
        </p:nvSpPr>
        <p:spPr>
          <a:xfrm>
            <a:off x="209942" y="2380571"/>
            <a:ext cx="3387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xmlns="" id="{1BA041CB-645B-4729-AFE5-E8A1FE67B58D}"/>
              </a:ext>
            </a:extLst>
          </p:cNvPr>
          <p:cNvSpPr txBox="1"/>
          <p:nvPr/>
        </p:nvSpPr>
        <p:spPr>
          <a:xfrm>
            <a:off x="3355370" y="2394782"/>
            <a:ext cx="3387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D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xmlns="" id="{68248684-D7B4-438B-9330-EC76681CF635}"/>
              </a:ext>
            </a:extLst>
          </p:cNvPr>
          <p:cNvSpPr txBox="1"/>
          <p:nvPr/>
        </p:nvSpPr>
        <p:spPr>
          <a:xfrm>
            <a:off x="209942" y="4581631"/>
            <a:ext cx="3387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E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xmlns="" id="{FEEEC4A8-5331-40CE-B109-C9BF72B9D124}"/>
              </a:ext>
            </a:extLst>
          </p:cNvPr>
          <p:cNvSpPr txBox="1"/>
          <p:nvPr/>
        </p:nvSpPr>
        <p:spPr>
          <a:xfrm>
            <a:off x="3355370" y="4563227"/>
            <a:ext cx="3387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F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xmlns="" id="{86FA8A3B-BE9F-4218-82A8-FC327624955E}"/>
              </a:ext>
            </a:extLst>
          </p:cNvPr>
          <p:cNvSpPr txBox="1"/>
          <p:nvPr/>
        </p:nvSpPr>
        <p:spPr>
          <a:xfrm>
            <a:off x="181091" y="6782691"/>
            <a:ext cx="3387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G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xmlns="" id="{D3884F0B-0EDF-4641-89E7-4C63C8FA7B5B}"/>
              </a:ext>
            </a:extLst>
          </p:cNvPr>
          <p:cNvSpPr txBox="1"/>
          <p:nvPr/>
        </p:nvSpPr>
        <p:spPr>
          <a:xfrm>
            <a:off x="3287749" y="6786436"/>
            <a:ext cx="3387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H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xmlns="" id="{B9B72B11-550F-40CF-9F40-A7E6B5F46EFB}"/>
              </a:ext>
            </a:extLst>
          </p:cNvPr>
          <p:cNvSpPr txBox="1"/>
          <p:nvPr/>
        </p:nvSpPr>
        <p:spPr>
          <a:xfrm>
            <a:off x="0" y="8764831"/>
            <a:ext cx="6858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600" dirty="0">
                <a:latin typeface="Arial" panose="020B0604020202020204" pitchFamily="34" charset="0"/>
                <a:cs typeface="Arial" panose="020B0604020202020204" pitchFamily="34" charset="0"/>
              </a:rPr>
              <a:t>Fig. S1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1135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uadroTexto 12">
            <a:extLst>
              <a:ext uri="{FF2B5EF4-FFF2-40B4-BE49-F238E27FC236}">
                <a16:creationId xmlns:a16="http://schemas.microsoft.com/office/drawing/2014/main" xmlns="" id="{96C5A98E-381E-47DD-A3B6-29A4213EDCCC}"/>
              </a:ext>
            </a:extLst>
          </p:cNvPr>
          <p:cNvSpPr txBox="1"/>
          <p:nvPr/>
        </p:nvSpPr>
        <p:spPr>
          <a:xfrm>
            <a:off x="188640" y="179511"/>
            <a:ext cx="3387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A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xmlns="" id="{8D82B074-D3F7-4771-B02A-E40E304056BD}"/>
              </a:ext>
            </a:extLst>
          </p:cNvPr>
          <p:cNvSpPr txBox="1"/>
          <p:nvPr/>
        </p:nvSpPr>
        <p:spPr>
          <a:xfrm>
            <a:off x="3355370" y="179511"/>
            <a:ext cx="3387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B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xmlns="" id="{DBA33EFF-F4D1-48CD-BF36-020E31A01623}"/>
              </a:ext>
            </a:extLst>
          </p:cNvPr>
          <p:cNvSpPr txBox="1"/>
          <p:nvPr/>
        </p:nvSpPr>
        <p:spPr>
          <a:xfrm>
            <a:off x="209942" y="2380571"/>
            <a:ext cx="3387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xmlns="" id="{1BA041CB-645B-4729-AFE5-E8A1FE67B58D}"/>
              </a:ext>
            </a:extLst>
          </p:cNvPr>
          <p:cNvSpPr txBox="1"/>
          <p:nvPr/>
        </p:nvSpPr>
        <p:spPr>
          <a:xfrm>
            <a:off x="3355370" y="2394782"/>
            <a:ext cx="3387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D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xmlns="" id="{68248684-D7B4-438B-9330-EC76681CF635}"/>
              </a:ext>
            </a:extLst>
          </p:cNvPr>
          <p:cNvSpPr txBox="1"/>
          <p:nvPr/>
        </p:nvSpPr>
        <p:spPr>
          <a:xfrm>
            <a:off x="209942" y="4581631"/>
            <a:ext cx="3387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E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xmlns="" id="{FEEEC4A8-5331-40CE-B109-C9BF72B9D124}"/>
              </a:ext>
            </a:extLst>
          </p:cNvPr>
          <p:cNvSpPr txBox="1"/>
          <p:nvPr/>
        </p:nvSpPr>
        <p:spPr>
          <a:xfrm>
            <a:off x="3355370" y="4563227"/>
            <a:ext cx="3387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F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xmlns="" id="{86FA8A3B-BE9F-4218-82A8-FC327624955E}"/>
              </a:ext>
            </a:extLst>
          </p:cNvPr>
          <p:cNvSpPr txBox="1"/>
          <p:nvPr/>
        </p:nvSpPr>
        <p:spPr>
          <a:xfrm>
            <a:off x="181091" y="6782691"/>
            <a:ext cx="3387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G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xmlns="" id="{B9B72B11-550F-40CF-9F40-A7E6B5F46EFB}"/>
              </a:ext>
            </a:extLst>
          </p:cNvPr>
          <p:cNvSpPr txBox="1"/>
          <p:nvPr/>
        </p:nvSpPr>
        <p:spPr>
          <a:xfrm>
            <a:off x="0" y="8808867"/>
            <a:ext cx="6858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600" dirty="0">
                <a:latin typeface="Arial" panose="020B0604020202020204" pitchFamily="34" charset="0"/>
                <a:cs typeface="Arial" panose="020B0604020202020204" pitchFamily="34" charset="0"/>
              </a:rPr>
              <a:t>Fig. S2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xmlns="" id="{966DBCD8-F4D3-4F0F-9B81-40A16C4079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379" y="229976"/>
            <a:ext cx="2469573" cy="1785204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AD0C0A9C-892A-4828-AE2C-2CDD0D5399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0832" y="179512"/>
            <a:ext cx="2581649" cy="1898556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xmlns="" id="{183DE71A-BB50-4A50-B3A4-43658E0C3D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8681" y="2398583"/>
            <a:ext cx="2364774" cy="1773579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xmlns="" id="{76C359AC-028E-4586-B60C-3501D39EF8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48320" y="2429966"/>
            <a:ext cx="2518290" cy="1888717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xmlns="" id="{45618AD2-5348-4A4F-878A-2795CE58596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8680" y="4636078"/>
            <a:ext cx="2364775" cy="1773581"/>
          </a:xfrm>
          <a:prstGeom prst="rect">
            <a:avLst/>
          </a:prstGeom>
        </p:spPr>
      </p:pic>
      <p:pic>
        <p:nvPicPr>
          <p:cNvPr id="24" name="Imagen 23">
            <a:extLst>
              <a:ext uri="{FF2B5EF4-FFF2-40B4-BE49-F238E27FC236}">
                <a16:creationId xmlns:a16="http://schemas.microsoft.com/office/drawing/2014/main" xmlns="" id="{2FA4242B-6C86-45B5-B686-D1F98AB895D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26487" y="4581631"/>
            <a:ext cx="2540123" cy="1834798"/>
          </a:xfrm>
          <a:prstGeom prst="rect">
            <a:avLst/>
          </a:prstGeom>
        </p:spPr>
      </p:pic>
      <p:pic>
        <p:nvPicPr>
          <p:cNvPr id="25" name="Imagen 24">
            <a:extLst>
              <a:ext uri="{FF2B5EF4-FFF2-40B4-BE49-F238E27FC236}">
                <a16:creationId xmlns:a16="http://schemas.microsoft.com/office/drawing/2014/main" xmlns="" id="{1D06685E-47D3-439C-8B7F-B11FB3AD525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5610" y="6782690"/>
            <a:ext cx="2364774" cy="1773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0043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á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41729605"/>
              </p:ext>
            </p:extLst>
          </p:nvPr>
        </p:nvGraphicFramePr>
        <p:xfrm>
          <a:off x="485965" y="2699792"/>
          <a:ext cx="6400800" cy="41005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="" xmlns:a16="http://schemas.microsoft.com/office/drawing/2014/main" id="{BA1DAD9B-05B4-4959-88FB-6D13464F44CD}"/>
              </a:ext>
            </a:extLst>
          </p:cNvPr>
          <p:cNvSpPr txBox="1"/>
          <p:nvPr/>
        </p:nvSpPr>
        <p:spPr>
          <a:xfrm rot="16200000">
            <a:off x="-2158909" y="3677700"/>
            <a:ext cx="50306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Log N° </a:t>
            </a:r>
            <a:r>
              <a:rPr lang="es-CR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bacterial</a:t>
            </a:r>
            <a:r>
              <a:rPr lang="es-C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CR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cells</a:t>
            </a:r>
            <a:r>
              <a:rPr lang="es-C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s-C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CFU</a:t>
            </a:r>
            <a:r>
              <a:rPr lang="es-C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s-CR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mL</a:t>
            </a:r>
            <a:r>
              <a:rPr lang="es-C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548680" y="3059832"/>
            <a:ext cx="494763" cy="352839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6" name="CuadroTexto 5">
            <a:extLst>
              <a:ext uri="{FF2B5EF4-FFF2-40B4-BE49-F238E27FC236}">
                <a16:creationId xmlns="" xmlns:a16="http://schemas.microsoft.com/office/drawing/2014/main" id="{BA1DAD9B-05B4-4959-88FB-6D13464F44CD}"/>
              </a:ext>
            </a:extLst>
          </p:cNvPr>
          <p:cNvSpPr txBox="1"/>
          <p:nvPr/>
        </p:nvSpPr>
        <p:spPr>
          <a:xfrm>
            <a:off x="846598" y="2987824"/>
            <a:ext cx="503067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dirty="0" smtClean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</a:p>
          <a:p>
            <a:endParaRPr lang="es-C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CR" dirty="0" smtClean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</a:p>
          <a:p>
            <a:endParaRPr lang="es-C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CR" dirty="0" smtClean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  <a:p>
            <a:endParaRPr lang="es-C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CR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1988840" y="6588224"/>
            <a:ext cx="3888432" cy="929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10" name="CuadroTexto 9">
            <a:extLst>
              <a:ext uri="{FF2B5EF4-FFF2-40B4-BE49-F238E27FC236}">
                <a16:creationId xmlns="" xmlns:a16="http://schemas.microsoft.com/office/drawing/2014/main" id="{BA1DAD9B-05B4-4959-88FB-6D13464F44CD}"/>
              </a:ext>
            </a:extLst>
          </p:cNvPr>
          <p:cNvSpPr txBox="1"/>
          <p:nvPr/>
        </p:nvSpPr>
        <p:spPr>
          <a:xfrm>
            <a:off x="1947224" y="6511016"/>
            <a:ext cx="503067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dirty="0" smtClean="0">
                <a:latin typeface="Arial" panose="020B0604020202020204" pitchFamily="34" charset="0"/>
                <a:cs typeface="Arial" panose="020B0604020202020204" pitchFamily="34" charset="0"/>
              </a:rPr>
              <a:t>0                             6                      24</a:t>
            </a:r>
          </a:p>
          <a:p>
            <a:endParaRPr lang="es-C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R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="" xmlns:a16="http://schemas.microsoft.com/office/drawing/2014/main" id="{BA1DAD9B-05B4-4959-88FB-6D13464F44CD}"/>
              </a:ext>
            </a:extLst>
          </p:cNvPr>
          <p:cNvSpPr txBox="1"/>
          <p:nvPr/>
        </p:nvSpPr>
        <p:spPr>
          <a:xfrm>
            <a:off x="3717032" y="6973034"/>
            <a:ext cx="50306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Hours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xmlns="" id="{B9B72B11-550F-40CF-9F40-A7E6B5F46EFB}"/>
              </a:ext>
            </a:extLst>
          </p:cNvPr>
          <p:cNvSpPr txBox="1"/>
          <p:nvPr/>
        </p:nvSpPr>
        <p:spPr>
          <a:xfrm>
            <a:off x="0" y="8808867"/>
            <a:ext cx="6858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600" dirty="0">
                <a:latin typeface="Arial" panose="020B0604020202020204" pitchFamily="34" charset="0"/>
                <a:cs typeface="Arial" panose="020B0604020202020204" pitchFamily="34" charset="0"/>
              </a:rPr>
              <a:t>Fig. </a:t>
            </a:r>
            <a:r>
              <a:rPr lang="es-C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S3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909423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18581</TotalTime>
  <Words>42</Words>
  <Application>Microsoft Office PowerPoint</Application>
  <PresentationFormat>Presentación en pantalla (4:3)</PresentationFormat>
  <Paragraphs>48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7" baseType="lpstr">
      <vt:lpstr>Arial</vt:lpstr>
      <vt:lpstr>Calibri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Josue</dc:creator>
  <cp:lastModifiedBy>Carlos Quesada</cp:lastModifiedBy>
  <cp:revision>138</cp:revision>
  <dcterms:created xsi:type="dcterms:W3CDTF">2016-03-07T20:33:48Z</dcterms:created>
  <dcterms:modified xsi:type="dcterms:W3CDTF">2020-07-17T17:19:23Z</dcterms:modified>
</cp:coreProperties>
</file>