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7" d="100"/>
          <a:sy n="77" d="100"/>
        </p:scale>
        <p:origin x="2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picard-lab.biology.iupui.edu\labdata\Crufifacies\Comparison_topHi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Sheet1!$K$1</c:f>
              <c:strCache>
                <c:ptCount val="1"/>
                <c:pt idx="0">
                  <c:v>CrufAF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Sheet1!$J$2:$J$18</c:f>
              <c:strCache>
                <c:ptCount val="17"/>
                <c:pt idx="0">
                  <c:v>Lucilia cuprina</c:v>
                </c:pt>
                <c:pt idx="1">
                  <c:v>Stomoxys calcitrans</c:v>
                </c:pt>
                <c:pt idx="2">
                  <c:v>Musca domestica</c:v>
                </c:pt>
                <c:pt idx="3">
                  <c:v>Serratia marcescens</c:v>
                </c:pt>
                <c:pt idx="4">
                  <c:v>Haematobia irritans</c:v>
                </c:pt>
                <c:pt idx="5">
                  <c:v>Ceratitis capitata</c:v>
                </c:pt>
                <c:pt idx="6">
                  <c:v>Rhagoletis zephyria</c:v>
                </c:pt>
                <c:pt idx="7">
                  <c:v>Bactrocera dorsalis</c:v>
                </c:pt>
                <c:pt idx="8">
                  <c:v>Bactrocera cucurbitae</c:v>
                </c:pt>
                <c:pt idx="9">
                  <c:v>Bactrocera latifrons</c:v>
                </c:pt>
                <c:pt idx="10">
                  <c:v>Calliphora stygia</c:v>
                </c:pt>
                <c:pt idx="11">
                  <c:v>Calliphora vicina</c:v>
                </c:pt>
                <c:pt idx="12">
                  <c:v>Drosophila miranda</c:v>
                </c:pt>
                <c:pt idx="13">
                  <c:v>Biomphalaria glabrata</c:v>
                </c:pt>
                <c:pt idx="14">
                  <c:v>Bactrocera oleae</c:v>
                </c:pt>
                <c:pt idx="15">
                  <c:v>Salmo salar</c:v>
                </c:pt>
                <c:pt idx="16">
                  <c:v>Other</c:v>
                </c:pt>
              </c:strCache>
            </c:strRef>
          </c:cat>
          <c:val>
            <c:numRef>
              <c:f>Sheet1!$K$2:$K$18</c:f>
              <c:numCache>
                <c:formatCode>General</c:formatCode>
                <c:ptCount val="17"/>
                <c:pt idx="0">
                  <c:v>4756</c:v>
                </c:pt>
                <c:pt idx="1">
                  <c:v>569</c:v>
                </c:pt>
                <c:pt idx="2">
                  <c:v>575</c:v>
                </c:pt>
                <c:pt idx="3">
                  <c:v>48</c:v>
                </c:pt>
                <c:pt idx="4">
                  <c:v>39</c:v>
                </c:pt>
                <c:pt idx="5">
                  <c:v>31</c:v>
                </c:pt>
                <c:pt idx="6">
                  <c:v>29</c:v>
                </c:pt>
                <c:pt idx="7">
                  <c:v>22</c:v>
                </c:pt>
                <c:pt idx="8">
                  <c:v>22</c:v>
                </c:pt>
                <c:pt idx="9">
                  <c:v>18</c:v>
                </c:pt>
                <c:pt idx="10">
                  <c:v>12</c:v>
                </c:pt>
                <c:pt idx="11">
                  <c:v>12</c:v>
                </c:pt>
                <c:pt idx="12">
                  <c:v>11</c:v>
                </c:pt>
                <c:pt idx="13">
                  <c:v>10</c:v>
                </c:pt>
                <c:pt idx="14">
                  <c:v>9</c:v>
                </c:pt>
                <c:pt idx="15">
                  <c:v>9</c:v>
                </c:pt>
                <c:pt idx="16">
                  <c:v>215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C9-402D-9AB8-75B2B3CC3530}"/>
            </c:ext>
          </c:extLst>
        </c:ser>
        <c:ser>
          <c:idx val="1"/>
          <c:order val="1"/>
          <c:tx>
            <c:strRef>
              <c:f>Sheet1!$L$1</c:f>
              <c:strCache>
                <c:ptCount val="1"/>
                <c:pt idx="0">
                  <c:v>CrufTF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Sheet1!$J$2:$J$18</c:f>
              <c:strCache>
                <c:ptCount val="17"/>
                <c:pt idx="0">
                  <c:v>Lucilia cuprina</c:v>
                </c:pt>
                <c:pt idx="1">
                  <c:v>Stomoxys calcitrans</c:v>
                </c:pt>
                <c:pt idx="2">
                  <c:v>Musca domestica</c:v>
                </c:pt>
                <c:pt idx="3">
                  <c:v>Serratia marcescens</c:v>
                </c:pt>
                <c:pt idx="4">
                  <c:v>Haematobia irritans</c:v>
                </c:pt>
                <c:pt idx="5">
                  <c:v>Ceratitis capitata</c:v>
                </c:pt>
                <c:pt idx="6">
                  <c:v>Rhagoletis zephyria</c:v>
                </c:pt>
                <c:pt idx="7">
                  <c:v>Bactrocera dorsalis</c:v>
                </c:pt>
                <c:pt idx="8">
                  <c:v>Bactrocera cucurbitae</c:v>
                </c:pt>
                <c:pt idx="9">
                  <c:v>Bactrocera latifrons</c:v>
                </c:pt>
                <c:pt idx="10">
                  <c:v>Calliphora stygia</c:v>
                </c:pt>
                <c:pt idx="11">
                  <c:v>Calliphora vicina</c:v>
                </c:pt>
                <c:pt idx="12">
                  <c:v>Drosophila miranda</c:v>
                </c:pt>
                <c:pt idx="13">
                  <c:v>Biomphalaria glabrata</c:v>
                </c:pt>
                <c:pt idx="14">
                  <c:v>Bactrocera oleae</c:v>
                </c:pt>
                <c:pt idx="15">
                  <c:v>Salmo salar</c:v>
                </c:pt>
                <c:pt idx="16">
                  <c:v>Other</c:v>
                </c:pt>
              </c:strCache>
            </c:strRef>
          </c:cat>
          <c:val>
            <c:numRef>
              <c:f>Sheet1!$L$2:$L$18</c:f>
              <c:numCache>
                <c:formatCode>General</c:formatCode>
                <c:ptCount val="17"/>
                <c:pt idx="0">
                  <c:v>4808</c:v>
                </c:pt>
                <c:pt idx="1">
                  <c:v>554</c:v>
                </c:pt>
                <c:pt idx="2">
                  <c:v>532</c:v>
                </c:pt>
                <c:pt idx="3">
                  <c:v>1</c:v>
                </c:pt>
                <c:pt idx="4">
                  <c:v>54</c:v>
                </c:pt>
                <c:pt idx="5">
                  <c:v>48</c:v>
                </c:pt>
                <c:pt idx="6">
                  <c:v>44</c:v>
                </c:pt>
                <c:pt idx="7">
                  <c:v>27</c:v>
                </c:pt>
                <c:pt idx="8">
                  <c:v>37</c:v>
                </c:pt>
                <c:pt idx="9">
                  <c:v>30</c:v>
                </c:pt>
                <c:pt idx="10">
                  <c:v>34</c:v>
                </c:pt>
                <c:pt idx="11">
                  <c:v>16</c:v>
                </c:pt>
                <c:pt idx="12">
                  <c:v>11</c:v>
                </c:pt>
                <c:pt idx="13">
                  <c:v>19</c:v>
                </c:pt>
                <c:pt idx="14">
                  <c:v>15</c:v>
                </c:pt>
                <c:pt idx="15">
                  <c:v>7</c:v>
                </c:pt>
                <c:pt idx="16">
                  <c:v>237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C9-402D-9AB8-75B2B3CC3530}"/>
            </c:ext>
          </c:extLst>
        </c:ser>
        <c:ser>
          <c:idx val="2"/>
          <c:order val="2"/>
          <c:tx>
            <c:strRef>
              <c:f>Sheet1!$M$1</c:f>
              <c:strCache>
                <c:ptCount val="1"/>
                <c:pt idx="0">
                  <c:v>CrufM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Sheet1!$J$2:$J$18</c:f>
              <c:strCache>
                <c:ptCount val="17"/>
                <c:pt idx="0">
                  <c:v>Lucilia cuprina</c:v>
                </c:pt>
                <c:pt idx="1">
                  <c:v>Stomoxys calcitrans</c:v>
                </c:pt>
                <c:pt idx="2">
                  <c:v>Musca domestica</c:v>
                </c:pt>
                <c:pt idx="3">
                  <c:v>Serratia marcescens</c:v>
                </c:pt>
                <c:pt idx="4">
                  <c:v>Haematobia irritans</c:v>
                </c:pt>
                <c:pt idx="5">
                  <c:v>Ceratitis capitata</c:v>
                </c:pt>
                <c:pt idx="6">
                  <c:v>Rhagoletis zephyria</c:v>
                </c:pt>
                <c:pt idx="7">
                  <c:v>Bactrocera dorsalis</c:v>
                </c:pt>
                <c:pt idx="8">
                  <c:v>Bactrocera cucurbitae</c:v>
                </c:pt>
                <c:pt idx="9">
                  <c:v>Bactrocera latifrons</c:v>
                </c:pt>
                <c:pt idx="10">
                  <c:v>Calliphora stygia</c:v>
                </c:pt>
                <c:pt idx="11">
                  <c:v>Calliphora vicina</c:v>
                </c:pt>
                <c:pt idx="12">
                  <c:v>Drosophila miranda</c:v>
                </c:pt>
                <c:pt idx="13">
                  <c:v>Biomphalaria glabrata</c:v>
                </c:pt>
                <c:pt idx="14">
                  <c:v>Bactrocera oleae</c:v>
                </c:pt>
                <c:pt idx="15">
                  <c:v>Salmo salar</c:v>
                </c:pt>
                <c:pt idx="16">
                  <c:v>Other</c:v>
                </c:pt>
              </c:strCache>
            </c:strRef>
          </c:cat>
          <c:val>
            <c:numRef>
              <c:f>Sheet1!$M$2:$M$18</c:f>
              <c:numCache>
                <c:formatCode>General</c:formatCode>
                <c:ptCount val="17"/>
                <c:pt idx="0">
                  <c:v>4819</c:v>
                </c:pt>
                <c:pt idx="1">
                  <c:v>553</c:v>
                </c:pt>
                <c:pt idx="2">
                  <c:v>521</c:v>
                </c:pt>
                <c:pt idx="3">
                  <c:v>67</c:v>
                </c:pt>
                <c:pt idx="4">
                  <c:v>65</c:v>
                </c:pt>
                <c:pt idx="5">
                  <c:v>44</c:v>
                </c:pt>
                <c:pt idx="6">
                  <c:v>41</c:v>
                </c:pt>
                <c:pt idx="7">
                  <c:v>28</c:v>
                </c:pt>
                <c:pt idx="8">
                  <c:v>34</c:v>
                </c:pt>
                <c:pt idx="9">
                  <c:v>22</c:v>
                </c:pt>
                <c:pt idx="10">
                  <c:v>23</c:v>
                </c:pt>
                <c:pt idx="11">
                  <c:v>18</c:v>
                </c:pt>
                <c:pt idx="12">
                  <c:v>15</c:v>
                </c:pt>
                <c:pt idx="13">
                  <c:v>22</c:v>
                </c:pt>
                <c:pt idx="14">
                  <c:v>11</c:v>
                </c:pt>
                <c:pt idx="15">
                  <c:v>12</c:v>
                </c:pt>
                <c:pt idx="16">
                  <c:v>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C9-402D-9AB8-75B2B3CC35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76046527"/>
        <c:axId val="2074804735"/>
      </c:barChart>
      <c:catAx>
        <c:axId val="2076046527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74804735"/>
        <c:crosses val="autoZero"/>
        <c:auto val="1"/>
        <c:lblAlgn val="ctr"/>
        <c:lblOffset val="100"/>
        <c:noMultiLvlLbl val="0"/>
      </c:catAx>
      <c:valAx>
        <c:axId val="2074804735"/>
        <c:scaling>
          <c:orientation val="minMax"/>
          <c:max val="50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No. of Blast Hits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760465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AF0A0-3667-4C12-914C-6E2B826B2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D38478-728A-4EE9-B9B6-73EBCDA7BE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02A5F3-178B-4596-BF46-8FC967489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4263-A4FC-437B-8B3B-178CFA00A19B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1C2B5-5127-4711-9CE9-B267A3446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AB242-93E8-43BC-946C-E8C13EDCB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5B3DA-C037-440B-A637-6F61C2A1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95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C26E2-AFF8-4965-B36A-62BADCFF9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5F67FD-E010-4031-A81C-74187379B5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176C7D-5E56-46AD-9AD9-8BDC3BD93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4263-A4FC-437B-8B3B-178CFA00A19B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28D394-AB98-4216-8BEA-317656014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34F8B-C1E6-4D9E-8507-97ABF7E5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5B3DA-C037-440B-A637-6F61C2A1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606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A2DEF1-5347-4D4E-8E19-870CD659D1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38C696-317C-4EEF-91A5-9908BD9929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4A2846-33C9-4C4A-9540-AA7C1A4EC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4263-A4FC-437B-8B3B-178CFA00A19B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D77C1-557F-463A-8707-E7C0608C6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2EE81-8811-4C73-9451-7DFE859F0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5B3DA-C037-440B-A637-6F61C2A1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608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D6347-063B-44C3-A43F-622EE6F82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95CF5-36B9-44A0-AD95-C83BAF1418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BDD8E-EDE5-4776-BF2F-C73DC85E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4263-A4FC-437B-8B3B-178CFA00A19B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197631-01C3-4559-A5A1-D5ED2C7B0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26EAF-79AD-46DD-BA71-32D64644A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5B3DA-C037-440B-A637-6F61C2A1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65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7F802-CDAB-4138-8B91-39B271DA3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DE9977-DEFA-4D45-A69B-C2D3DCC991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A7E6F-7129-44A4-A69C-63230F2EE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4263-A4FC-437B-8B3B-178CFA00A19B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B6610-CEA0-4FB2-9010-C566AADC0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CBD51-E287-4436-A1A1-FD1E3BC12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5B3DA-C037-440B-A637-6F61C2A1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066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4A6BB-BCB7-4175-9056-F399FFC3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E8C902-F375-4748-A52A-ADDC077DD2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A434E7-CC25-4A67-A14C-9EB8D24C6D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EA83E7-EE4E-40CF-B801-A8E0B1BEB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4263-A4FC-437B-8B3B-178CFA00A19B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259679-D64F-44A0-8C41-09CF31769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6ECAF3-D5E7-4D41-8B2C-8FC10380C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5B3DA-C037-440B-A637-6F61C2A1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47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EEC71-6DE1-4CAE-858C-CE6A74CD1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C31F7E-C6FD-408E-AC25-9A830D2EB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20549E-2F33-4E5B-B189-AC3D0D16F7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87B7E0-B118-40C3-BED7-54E4DF97C2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01E96C-7A92-4DE9-A8DF-A699EE635D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8DDE17-B901-4442-8FCD-F95C23704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4263-A4FC-437B-8B3B-178CFA00A19B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581A0C-3367-4D00-9559-078262E60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5730F2-1B15-4B61-93F5-900CEF55C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5B3DA-C037-440B-A637-6F61C2A1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826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8C2B9-B591-4957-80F9-89D1108EE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9F5A56-E58C-4C2B-AF22-7987AD7F4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4263-A4FC-437B-8B3B-178CFA00A19B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CEA7E1-83CB-459A-8095-5666DD3A6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4E71BB-C709-446A-BC53-A298DB978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5B3DA-C037-440B-A637-6F61C2A1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985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95F99D-B4C9-4FCF-8DD6-857A7D1D1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4263-A4FC-437B-8B3B-178CFA00A19B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486E85-69E2-478E-BE0C-39AB94540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BAD1F1-513E-42C9-8B04-5BA192CA4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5B3DA-C037-440B-A637-6F61C2A1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56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7EB14-4919-44DF-A4A0-AE85C308C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5351B-7AF7-4ECD-8385-34915FBA9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CFD1AF-D2E6-4882-A963-049825D68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0E7A19-E3AC-4518-9D7D-DD3CECFED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4263-A4FC-437B-8B3B-178CFA00A19B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45CA41-256F-4F81-940A-A1A664E90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72AC5A-9D5D-484C-B8FD-A68570C4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5B3DA-C037-440B-A637-6F61C2A1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8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BDB00-BD47-4AB0-8C3C-D26BAF60E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DF3AB2-4248-45C0-8F7A-DF63AF6E2F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971AA7-5C28-4A23-A9D2-F2A5E11D79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21BEEF-E757-480C-AE14-70F36AD13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4263-A4FC-437B-8B3B-178CFA00A19B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2A7E08-96DE-4613-BAC4-DD2736262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48FB28-CF26-48AC-9C7C-474ADFADB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5B3DA-C037-440B-A637-6F61C2A1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57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90604E-A5E0-4090-9E2E-F36105DEC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8D6231-3B01-4FFF-AB83-6138CE65B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C8F398-7B31-4A63-AA31-E8872C71C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C4263-A4FC-437B-8B3B-178CFA00A19B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8B062-AE08-4A61-871E-DB1E8F36A1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6021A-4DC2-46B1-B6BE-CFBC2AE65A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5B3DA-C037-440B-A637-6F61C2A1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88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944153"/>
            <a:ext cx="6096000" cy="496969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</a:t>
            </a:r>
            <a:r>
              <a:rPr lang="en-US" sz="20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1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genomes of a monogenic fly: Views of primitive sex chromosomes.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Anne A. Andere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Meaghan L. Pimsler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Aaron M. Tarone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Christine J. Picard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1*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Department of Biology, Indiana University- Purdue University Indianapolis, Indianapolis, Indiana, aaandere@iupui.edu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Department of Biological Sciences, The University of Alabama, Tuscaloosa, Alabama, mlpimsler@gmail.com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Entomology Department, Texas A&amp;M University, College Station, Texas, tamlucilia@tamu.edu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*Corresponding Author:  cpicard@iupui.edu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031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F673E8D2-11A5-495D-B381-08DABFCF0D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4224618"/>
              </p:ext>
            </p:extLst>
          </p:nvPr>
        </p:nvGraphicFramePr>
        <p:xfrm>
          <a:off x="1439056" y="314794"/>
          <a:ext cx="8739265" cy="5329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BAAFC48-D8BA-47D7-9223-4278BEE78739}"/>
              </a:ext>
            </a:extLst>
          </p:cNvPr>
          <p:cNvSpPr txBox="1"/>
          <p:nvPr/>
        </p:nvSpPr>
        <p:spPr>
          <a:xfrm>
            <a:off x="1146749" y="5643798"/>
            <a:ext cx="10035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Top-hit species distribution from Blast2GO for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arrhenogenic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female,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thelygenic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female and the male. The top hit species is the blow fly 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cuprina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species listed are those with &gt;10 hits. Those with less than the threshold are summed and grouped in the ‘Other’ category. </a:t>
            </a:r>
          </a:p>
        </p:txBody>
      </p:sp>
    </p:spTree>
    <p:extLst>
      <p:ext uri="{BB962C8B-B14F-4D97-AF65-F5344CB8AC3E}">
        <p14:creationId xmlns:p14="http://schemas.microsoft.com/office/powerpoint/2010/main" val="867300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154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Andere</dc:creator>
  <cp:lastModifiedBy>Picard, Christine Johanna</cp:lastModifiedBy>
  <cp:revision>4</cp:revision>
  <dcterms:created xsi:type="dcterms:W3CDTF">2020-05-04T18:32:22Z</dcterms:created>
  <dcterms:modified xsi:type="dcterms:W3CDTF">2020-05-04T19:02:00Z</dcterms:modified>
</cp:coreProperties>
</file>