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 showGuides="1">
      <p:cViewPr>
        <p:scale>
          <a:sx n="130" d="100"/>
          <a:sy n="130" d="100"/>
        </p:scale>
        <p:origin x="1914" y="315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982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4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52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50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425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78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85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98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5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89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85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E22E1-FF15-4CFC-9921-914001D55CBC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B22B4-3421-48E1-94BC-0573A1D77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5352BEEC-11B8-456F-86F9-434DEC10A8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155624"/>
              </p:ext>
            </p:extLst>
          </p:nvPr>
        </p:nvGraphicFramePr>
        <p:xfrm>
          <a:off x="2011907" y="-102246"/>
          <a:ext cx="2647274" cy="2690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" name="Prism 7" r:id="rId3" imgW="4072729" imgH="4139207" progId="Prism7.Document">
                  <p:embed/>
                </p:oleObj>
              </mc:Choice>
              <mc:Fallback>
                <p:oleObj name="Prism 7" r:id="rId3" imgW="4072729" imgH="4139207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1907" y="-102246"/>
                        <a:ext cx="2647274" cy="26904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9658C31-DB9E-4D09-9E29-7EC8300BC0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4945286"/>
              </p:ext>
            </p:extLst>
          </p:nvPr>
        </p:nvGraphicFramePr>
        <p:xfrm>
          <a:off x="7939" y="-105349"/>
          <a:ext cx="2563991" cy="2691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6" name="Prism 7" r:id="rId5" imgW="3944602" imgH="4140647" progId="Prism7.Document">
                  <p:embed/>
                </p:oleObj>
              </mc:Choice>
              <mc:Fallback>
                <p:oleObj name="Prism 7" r:id="rId5" imgW="3944602" imgH="4140647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39" y="-105349"/>
                        <a:ext cx="2563991" cy="2691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E645FBE-E3A3-4F4D-825B-5A16A60EC5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974009"/>
              </p:ext>
            </p:extLst>
          </p:nvPr>
        </p:nvGraphicFramePr>
        <p:xfrm>
          <a:off x="2268245" y="5435453"/>
          <a:ext cx="2457080" cy="2691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" name="Prism 7" r:id="rId7" imgW="3780123" imgH="4140647" progId="Prism7.Document">
                  <p:embed/>
                </p:oleObj>
              </mc:Choice>
              <mc:Fallback>
                <p:oleObj name="Prism 7" r:id="rId7" imgW="3780123" imgH="4140647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68245" y="5435453"/>
                        <a:ext cx="2457080" cy="2691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29BA6DD-6CB4-40C5-A21C-58C4A8560B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8601183"/>
              </p:ext>
            </p:extLst>
          </p:nvPr>
        </p:nvGraphicFramePr>
        <p:xfrm>
          <a:off x="1886252" y="2897358"/>
          <a:ext cx="2739213" cy="2459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" name="Prism 7" r:id="rId9" imgW="4214174" imgH="3783894" progId="Prism7.Document">
                  <p:embed/>
                </p:oleObj>
              </mc:Choice>
              <mc:Fallback>
                <p:oleObj name="Prism 7" r:id="rId9" imgW="4214174" imgH="378389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86252" y="2897358"/>
                        <a:ext cx="2739213" cy="24595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E0428BE8-BAFB-4D13-B159-E47B58435B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18940"/>
              </p:ext>
            </p:extLst>
          </p:nvPr>
        </p:nvGraphicFramePr>
        <p:xfrm>
          <a:off x="4091838" y="2648636"/>
          <a:ext cx="2650081" cy="2690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" name="Prism 7" r:id="rId11" imgW="4077048" imgH="4139207" progId="Prism7.Document">
                  <p:embed/>
                </p:oleObj>
              </mc:Choice>
              <mc:Fallback>
                <p:oleObj name="Prism 7" r:id="rId11" imgW="4077048" imgH="4139207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091838" y="2648636"/>
                        <a:ext cx="2650081" cy="26904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CF24A3A2-7985-4F97-AE6F-09740B594B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969607"/>
              </p:ext>
            </p:extLst>
          </p:nvPr>
        </p:nvGraphicFramePr>
        <p:xfrm>
          <a:off x="9137" y="3593945"/>
          <a:ext cx="1592435" cy="1826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" name="Prism 7" r:id="rId13" imgW="2449900" imgH="2810111" progId="Prism7.Document">
                  <p:embed/>
                </p:oleObj>
              </mc:Choice>
              <mc:Fallback>
                <p:oleObj name="Prism 7" r:id="rId13" imgW="2449900" imgH="2810111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137" y="3593945"/>
                        <a:ext cx="1592435" cy="18265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908804F-1931-4D82-BDC3-AD5BD08DCF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1140585"/>
              </p:ext>
            </p:extLst>
          </p:nvPr>
        </p:nvGraphicFramePr>
        <p:xfrm>
          <a:off x="4153058" y="-327276"/>
          <a:ext cx="2536386" cy="2899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1" name="Prism 7" r:id="rId15" imgW="3902133" imgH="4460682" progId="Prism7.Document">
                  <p:embed/>
                </p:oleObj>
              </mc:Choice>
              <mc:Fallback>
                <p:oleObj name="Prism 7" r:id="rId15" imgW="3902133" imgH="4460682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153058" y="-327276"/>
                        <a:ext cx="2536386" cy="28994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D88CBB4-4569-4CB1-9BC0-D6ACC0D59C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718896"/>
              </p:ext>
            </p:extLst>
          </p:nvPr>
        </p:nvGraphicFramePr>
        <p:xfrm>
          <a:off x="20911" y="6264266"/>
          <a:ext cx="1592435" cy="1921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" name="Prism 7" r:id="rId17" imgW="2449900" imgH="2956628" progId="Prism7.Document">
                  <p:embed/>
                </p:oleObj>
              </mc:Choice>
              <mc:Fallback>
                <p:oleObj name="Prism 7" r:id="rId17" imgW="2449900" imgH="295662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0911" y="6264266"/>
                        <a:ext cx="1592435" cy="19218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9EDA059-23B5-421A-826A-BDE779B9A29E}"/>
              </a:ext>
            </a:extLst>
          </p:cNvPr>
          <p:cNvSpPr/>
          <p:nvPr/>
        </p:nvSpPr>
        <p:spPr>
          <a:xfrm>
            <a:off x="66658" y="-8185"/>
            <a:ext cx="17886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Angiopoietin 1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enhances neutrophil chemotaxis (PMID: 28539655)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EFF443-A227-4486-BED8-AF812FF18BA2}"/>
              </a:ext>
            </a:extLst>
          </p:cNvPr>
          <p:cNvSpPr/>
          <p:nvPr/>
        </p:nvSpPr>
        <p:spPr>
          <a:xfrm>
            <a:off x="2059265" y="0"/>
            <a:ext cx="20154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Amyloid beta A4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Induces chemokine secretion and monocyte migration (PMID:9713826)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961B273-CF7F-4B1B-95FE-5D848256D9CF}"/>
              </a:ext>
            </a:extLst>
          </p:cNvPr>
          <p:cNvSpPr/>
          <p:nvPr/>
        </p:nvSpPr>
        <p:spPr>
          <a:xfrm>
            <a:off x="4153057" y="-199"/>
            <a:ext cx="19524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Thrombospondin-1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enhances neutrophil chemotaxis (PMID: 2269666)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0B4D03-8675-4366-BC06-077B69C3C050}"/>
              </a:ext>
            </a:extLst>
          </p:cNvPr>
          <p:cNvSpPr/>
          <p:nvPr/>
        </p:nvSpPr>
        <p:spPr>
          <a:xfrm>
            <a:off x="66658" y="2531787"/>
            <a:ext cx="20154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CXCL7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Potentiates neutrophil transmigration during inflammation (PMID:9713826)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9D0268-CE3F-4AF6-ABE7-F1EEE15869FE}"/>
              </a:ext>
            </a:extLst>
          </p:cNvPr>
          <p:cNvSpPr/>
          <p:nvPr/>
        </p:nvSpPr>
        <p:spPr>
          <a:xfrm>
            <a:off x="2116982" y="2531788"/>
            <a:ext cx="20154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Platelet factor 4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Chemotactic for neutrophils and monocytes (PMID: 6945600)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39E399B-A77F-4FD7-B867-C3AF5F9CA0EB}"/>
              </a:ext>
            </a:extLst>
          </p:cNvPr>
          <p:cNvSpPr/>
          <p:nvPr/>
        </p:nvSpPr>
        <p:spPr>
          <a:xfrm>
            <a:off x="4158478" y="2531788"/>
            <a:ext cx="20154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I-TAC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Chemotactic for interleukin-activated T-cells and blood monocytes (PMID: 10843686)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A7DCD6C-0628-4630-9CF5-319E8388A050}"/>
              </a:ext>
            </a:extLst>
          </p:cNvPr>
          <p:cNvSpPr/>
          <p:nvPr/>
        </p:nvSpPr>
        <p:spPr>
          <a:xfrm>
            <a:off x="101334" y="5378354"/>
            <a:ext cx="19808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RANTES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Active role in recruiting leukocytes and blood monocytes (PMID: 26293782)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F6DD383-8D63-4215-9428-F0846B94938C}"/>
              </a:ext>
            </a:extLst>
          </p:cNvPr>
          <p:cNvSpPr/>
          <p:nvPr/>
        </p:nvSpPr>
        <p:spPr>
          <a:xfrm>
            <a:off x="2172251" y="5378354"/>
            <a:ext cx="19808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ea typeface="Times New Roman" panose="02020603050405020304" pitchFamily="18" charset="0"/>
              </a:rPr>
              <a:t>Annexin A6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Neutrophil chemotaxis and adhesion(PMID: 28060548)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00EA49-3A32-4178-AADB-97A6BB0C16D9}"/>
              </a:ext>
            </a:extLst>
          </p:cNvPr>
          <p:cNvSpPr txBox="1"/>
          <p:nvPr/>
        </p:nvSpPr>
        <p:spPr>
          <a:xfrm>
            <a:off x="0" y="8128337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S2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4 healthy human volunteers were exposed to 30 minutes of intense light (10,000 Lux) at 8:30 AM on 5 consecutive days. A blood draw was performed before light exposure on the first day (8:30 AM) and 3 or 5 days after light exposure (9.00 AM). Plasma samples were analyzed using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SOMAscan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platform. Shown a selection of intense light-regulated proteins that all affect leukocyte chemotaxis. C= control, D3 = day 3 of light exposure, D5 = day 5 of light exposure.</a:t>
            </a:r>
          </a:p>
        </p:txBody>
      </p:sp>
    </p:spTree>
    <p:extLst>
      <p:ext uri="{BB962C8B-B14F-4D97-AF65-F5344CB8AC3E}">
        <p14:creationId xmlns:p14="http://schemas.microsoft.com/office/powerpoint/2010/main" val="1991999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</TotalTime>
  <Words>200</Words>
  <Application>Microsoft Office PowerPoint</Application>
  <PresentationFormat>Letter Paper (8.5x11 in)</PresentationFormat>
  <Paragraphs>17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7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Tobias Eckle</dc:creator>
  <cp:lastModifiedBy>Tobias Eckle</cp:lastModifiedBy>
  <cp:revision>19</cp:revision>
  <dcterms:created xsi:type="dcterms:W3CDTF">2020-03-20T21:54:27Z</dcterms:created>
  <dcterms:modified xsi:type="dcterms:W3CDTF">2020-04-28T19:43:59Z</dcterms:modified>
</cp:coreProperties>
</file>