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8" r:id="rId3"/>
    <p:sldId id="259" r:id="rId4"/>
    <p:sldId id="261" r:id="rId5"/>
    <p:sldId id="262" r:id="rId6"/>
    <p:sldId id="266" r:id="rId7"/>
    <p:sldId id="264" r:id="rId8"/>
    <p:sldId id="265" r:id="rId9"/>
    <p:sldId id="268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90" d="100"/>
          <a:sy n="90" d="100"/>
        </p:scale>
        <p:origin x="-136" y="2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B7E3B-6FBD-4F6C-B6D3-CCCE153E1010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73A52C-A43A-4189-AAF5-133BD332B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189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3A52C-A43A-4189-AAF5-133BD332B2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916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sure to state that it is independent risk</a:t>
            </a:r>
            <a:r>
              <a:rPr lang="en-US" baseline="0" dirty="0" smtClean="0"/>
              <a:t> factor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3A52C-A43A-4189-AAF5-133BD332B24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266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Change this slide! To either do flow chart or arrows</a:t>
            </a:r>
          </a:p>
          <a:p>
            <a:endParaRPr lang="en-US" dirty="0" smtClean="0"/>
          </a:p>
          <a:p>
            <a:r>
              <a:rPr lang="en-US" dirty="0" err="1" smtClean="0"/>
              <a:t>Protenuria</a:t>
            </a:r>
            <a:r>
              <a:rPr lang="en-US" dirty="0" smtClean="0"/>
              <a:t>—dipstick</a:t>
            </a:r>
            <a:r>
              <a:rPr lang="en-US" baseline="0" dirty="0" smtClean="0"/>
              <a:t> 1+, protein/</a:t>
            </a:r>
            <a:r>
              <a:rPr lang="en-US" baseline="0" dirty="0" err="1" smtClean="0"/>
              <a:t>creatinie</a:t>
            </a:r>
            <a:r>
              <a:rPr lang="en-US" baseline="0" dirty="0" smtClean="0"/>
              <a:t> ration .3, greater than or equal </a:t>
            </a:r>
            <a:r>
              <a:rPr lang="en-US" baseline="0" dirty="0" err="1" smtClean="0"/>
              <a:t>ot</a:t>
            </a:r>
            <a:r>
              <a:rPr lang="en-US" baseline="0" dirty="0" smtClean="0"/>
              <a:t> 300mg 24hour urine </a:t>
            </a:r>
            <a:r>
              <a:rPr lang="en-US" baseline="0" dirty="0" err="1" smtClean="0"/>
              <a:t>colleciton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3A52C-A43A-4189-AAF5-133BD332B24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912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study looked at a cohort</a:t>
            </a:r>
            <a:r>
              <a:rPr lang="en-US" baseline="0" dirty="0" smtClean="0"/>
              <a:t> of 14403 women in </a:t>
            </a:r>
            <a:r>
              <a:rPr lang="en-US" baseline="0" dirty="0" err="1" smtClean="0"/>
              <a:t>kaiser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permanente</a:t>
            </a:r>
            <a:r>
              <a:rPr lang="en-US" baseline="0" dirty="0" smtClean="0"/>
              <a:t> health care in </a:t>
            </a:r>
            <a:r>
              <a:rPr lang="en-US" baseline="0" dirty="0" err="1" smtClean="0"/>
              <a:t>califorial</a:t>
            </a:r>
            <a:r>
              <a:rPr lang="en-US" baseline="0" dirty="0" smtClean="0"/>
              <a:t>. Median age of enrollment into the study was 26 years old and median follow up was </a:t>
            </a:r>
            <a:r>
              <a:rPr lang="en-US" baseline="0" smtClean="0"/>
              <a:t>37 years.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3A52C-A43A-4189-AAF5-133BD332B24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795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3A52C-A43A-4189-AAF5-133BD332B24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6949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web-based survey in 2009</a:t>
            </a:r>
            <a:r>
              <a:rPr lang="en-US" baseline="0" dirty="0" smtClean="0"/>
              <a:t> was sent to 295 residents and </a:t>
            </a:r>
            <a:r>
              <a:rPr lang="en-US" baseline="0" dirty="0" err="1" smtClean="0"/>
              <a:t>attendings</a:t>
            </a:r>
            <a:r>
              <a:rPr lang="en-US" baseline="0" dirty="0" smtClean="0"/>
              <a:t> in IM and 108 residents and </a:t>
            </a:r>
            <a:r>
              <a:rPr lang="en-US" baseline="0" dirty="0" err="1" smtClean="0"/>
              <a:t>attendings</a:t>
            </a:r>
            <a:r>
              <a:rPr lang="en-US" baseline="0" dirty="0" smtClean="0"/>
              <a:t> in OB in </a:t>
            </a:r>
            <a:r>
              <a:rPr lang="en-US" baseline="0" dirty="0" err="1" smtClean="0"/>
              <a:t>beth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israel</a:t>
            </a:r>
            <a:r>
              <a:rPr lang="en-US" baseline="0" dirty="0" smtClean="0"/>
              <a:t> deaconess medical center.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3A52C-A43A-4189-AAF5-133BD332B24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661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3A3B0-4C06-441E-B5E8-1C1A12CB0CC6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ABE8B-56B2-4C33-BC6E-440EEA2BE85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3A3B0-4C06-441E-B5E8-1C1A12CB0CC6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ABE8B-56B2-4C33-BC6E-440EEA2BE8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3A3B0-4C06-441E-B5E8-1C1A12CB0CC6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ABE8B-56B2-4C33-BC6E-440EEA2BE8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3A3B0-4C06-441E-B5E8-1C1A12CB0CC6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ABE8B-56B2-4C33-BC6E-440EEA2BE8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3A3B0-4C06-441E-B5E8-1C1A12CB0CC6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ABE8B-56B2-4C33-BC6E-440EEA2BE85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3A3B0-4C06-441E-B5E8-1C1A12CB0CC6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ABE8B-56B2-4C33-BC6E-440EEA2BE8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3A3B0-4C06-441E-B5E8-1C1A12CB0CC6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ABE8B-56B2-4C33-BC6E-440EEA2BE85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3A3B0-4C06-441E-B5E8-1C1A12CB0CC6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ABE8B-56B2-4C33-BC6E-440EEA2BE8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3A3B0-4C06-441E-B5E8-1C1A12CB0CC6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ABE8B-56B2-4C33-BC6E-440EEA2BE8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3A3B0-4C06-441E-B5E8-1C1A12CB0CC6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ABE8B-56B2-4C33-BC6E-440EEA2BE85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3A3B0-4C06-441E-B5E8-1C1A12CB0CC6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ABE8B-56B2-4C33-BC6E-440EEA2BE8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433A3B0-4C06-441E-B5E8-1C1A12CB0CC6}" type="datetimeFigureOut">
              <a:rPr lang="en-US" smtClean="0"/>
              <a:t>10/18/16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93BABE8B-56B2-4C33-BC6E-440EEA2BE85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4165" y="869296"/>
            <a:ext cx="11746029" cy="2387600"/>
          </a:xfrm>
        </p:spPr>
        <p:txBody>
          <a:bodyPr>
            <a:noAutofit/>
          </a:bodyPr>
          <a:lstStyle/>
          <a:p>
            <a:r>
              <a:rPr lang="en-US" sz="3200" dirty="0" smtClean="0"/>
              <a:t>Hypertensive Disorders of Pregnancy:  A Major </a:t>
            </a:r>
            <a:br>
              <a:rPr lang="en-US" sz="3200" dirty="0" smtClean="0"/>
            </a:br>
            <a:r>
              <a:rPr lang="en-US" sz="3200" dirty="0" smtClean="0"/>
              <a:t>Risk Factor for Cardiovascular Disease in Women</a:t>
            </a:r>
            <a:endParaRPr lang="en-US" sz="32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898216" y="3948913"/>
            <a:ext cx="8534400" cy="209381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Alina </a:t>
            </a:r>
            <a:r>
              <a:rPr lang="en-US" dirty="0" err="1" smtClean="0"/>
              <a:t>Brener</a:t>
            </a:r>
            <a:r>
              <a:rPr lang="en-US" dirty="0" smtClean="0"/>
              <a:t>,</a:t>
            </a:r>
            <a:r>
              <a:rPr lang="en-US" dirty="0" smtClean="0"/>
              <a:t> PGY-2 IM</a:t>
            </a:r>
            <a:endParaRPr lang="en-US" dirty="0" smtClean="0"/>
          </a:p>
          <a:p>
            <a:r>
              <a:rPr lang="en-US" dirty="0"/>
              <a:t>Irene </a:t>
            </a:r>
            <a:r>
              <a:rPr lang="en-US" dirty="0" err="1" smtClean="0"/>
              <a:t>Lewnard</a:t>
            </a:r>
            <a:r>
              <a:rPr lang="en-US" dirty="0" smtClean="0"/>
              <a:t>, PGY-2 Ob/</a:t>
            </a:r>
            <a:r>
              <a:rPr lang="en-US" dirty="0" err="1" smtClean="0"/>
              <a:t>Gyn</a:t>
            </a:r>
            <a:endParaRPr lang="en-US" dirty="0" smtClean="0"/>
          </a:p>
          <a:p>
            <a:r>
              <a:rPr lang="en-US" dirty="0" smtClean="0"/>
              <a:t>Jennifer </a:t>
            </a:r>
            <a:r>
              <a:rPr lang="en-US" dirty="0" smtClean="0"/>
              <a:t>Mackinnon, Associate Professor Internal Medicine </a:t>
            </a:r>
            <a:endParaRPr lang="en-US" dirty="0" smtClean="0"/>
          </a:p>
          <a:p>
            <a:r>
              <a:rPr lang="en-US" dirty="0" err="1" smtClean="0"/>
              <a:t>Cresta</a:t>
            </a:r>
            <a:r>
              <a:rPr lang="en-US" dirty="0" smtClean="0"/>
              <a:t> Jones, Assistant Professor Ob/</a:t>
            </a:r>
            <a:r>
              <a:rPr lang="en-US" dirty="0" err="1" smtClean="0"/>
              <a:t>Gyn</a:t>
            </a:r>
            <a:endParaRPr lang="en-US" dirty="0" smtClean="0"/>
          </a:p>
          <a:p>
            <a:r>
              <a:rPr lang="en-US" dirty="0" smtClean="0"/>
              <a:t>Jacquelyn </a:t>
            </a:r>
            <a:r>
              <a:rPr lang="en-US" dirty="0" err="1" smtClean="0"/>
              <a:t>Kulinski</a:t>
            </a:r>
            <a:r>
              <a:rPr lang="en-US" dirty="0" smtClean="0"/>
              <a:t>, Assistant Professor Cardiology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269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537" y="115507"/>
            <a:ext cx="9457623" cy="920667"/>
          </a:xfrm>
        </p:spPr>
        <p:txBody>
          <a:bodyPr>
            <a:normAutofit/>
          </a:bodyPr>
          <a:lstStyle/>
          <a:p>
            <a:pPr algn="ctr"/>
            <a:r>
              <a:rPr lang="en-US" sz="3000" dirty="0" smtClean="0"/>
              <a:t>References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893" y="827773"/>
            <a:ext cx="10785911" cy="53491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American College of Obstetricians and Gynecologists, Task Force on Hypertension in Pregnancy. Hypertension in pregnancy: Report of the American College of Obstetricians and Gynecologists’ Task Force on hypertension in pregnancy.  </a:t>
            </a:r>
            <a:r>
              <a:rPr lang="en-US" sz="1800" dirty="0" err="1" smtClean="0"/>
              <a:t>Obstet</a:t>
            </a:r>
            <a:r>
              <a:rPr lang="en-US" sz="1800" dirty="0" smtClean="0"/>
              <a:t> Gynecol. 2013;122(5):1122–1131</a:t>
            </a:r>
          </a:p>
          <a:p>
            <a:pPr marL="0" lv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/>
              <a:t>MacDonald SE, Walker M, Ramshaw H, Godwin M, Chen XK, Smith G. Hypertensive disorders of pregnancy and long-term risk of hypertension: what do Ontario prenatal care providers know, and what do they communicate? J </a:t>
            </a:r>
            <a:r>
              <a:rPr lang="en-US" sz="1800" dirty="0" err="1"/>
              <a:t>Obstet</a:t>
            </a:r>
            <a:r>
              <a:rPr lang="en-US" sz="1800" dirty="0"/>
              <a:t> </a:t>
            </a:r>
            <a:r>
              <a:rPr lang="en-US" sz="1800" dirty="0" err="1"/>
              <a:t>Gynaecol</a:t>
            </a:r>
            <a:r>
              <a:rPr lang="en-US" sz="1800" dirty="0"/>
              <a:t> Can. 2007;29(9):</a:t>
            </a:r>
            <a:r>
              <a:rPr lang="en-US" sz="1800" dirty="0" smtClean="0"/>
              <a:t>705–710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lvl="0" indent="0">
              <a:buNone/>
            </a:pPr>
            <a:r>
              <a:rPr lang="en-US" sz="1800" dirty="0"/>
              <a:t>Morgana L </a:t>
            </a:r>
            <a:r>
              <a:rPr lang="en-US" sz="1800" dirty="0" err="1"/>
              <a:t>Mongraw</a:t>
            </a:r>
            <a:r>
              <a:rPr lang="en-US" sz="1800" dirty="0"/>
              <a:t>-Chaffin, </a:t>
            </a:r>
            <a:r>
              <a:rPr lang="en-US" sz="1800" dirty="0" err="1"/>
              <a:t>Piera</a:t>
            </a:r>
            <a:r>
              <a:rPr lang="en-US" sz="1800" dirty="0"/>
              <a:t> M </a:t>
            </a:r>
            <a:r>
              <a:rPr lang="en-US" sz="1800" dirty="0" err="1"/>
              <a:t>Cirillo</a:t>
            </a:r>
            <a:r>
              <a:rPr lang="en-US" sz="1800" dirty="0"/>
              <a:t>, and Barbara A Cohn.  Preeclampsia and Cardiovascular Disease Death: Prospective Evidence from the Child Health and Development Studies Cohort. Hypertension.  2010 Jul; 56(1): </a:t>
            </a:r>
            <a:r>
              <a:rPr lang="en-US" sz="1800" dirty="0" smtClean="0"/>
              <a:t>166-171</a:t>
            </a:r>
          </a:p>
          <a:p>
            <a:pPr marL="0" indent="0">
              <a:buNone/>
            </a:pPr>
            <a:endParaRPr lang="en-US" sz="1800" dirty="0"/>
          </a:p>
          <a:p>
            <a:pPr marL="0" lvl="0" indent="0">
              <a:buNone/>
            </a:pPr>
            <a:r>
              <a:rPr lang="en-US" sz="1800" dirty="0"/>
              <a:t>Young B, Hacker MR, Rana S. Physicians’ knowledge of future vascular disease in women with preeclampsia. </a:t>
            </a:r>
            <a:r>
              <a:rPr lang="en-US" sz="1800" dirty="0" err="1"/>
              <a:t>Hypertens</a:t>
            </a:r>
            <a:r>
              <a:rPr lang="en-US" sz="1800" dirty="0"/>
              <a:t> Pregnancy. 2012;31(1):50–58.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38277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394318898"/>
              </p:ext>
            </p:extLst>
          </p:nvPr>
        </p:nvGraphicFramePr>
        <p:xfrm>
          <a:off x="5039139" y="589478"/>
          <a:ext cx="6669156" cy="6256505"/>
        </p:xfrm>
        <a:graphic>
          <a:graphicData uri="http://schemas.openxmlformats.org/drawingml/2006/table">
            <a:tbl>
              <a:tblPr/>
              <a:tblGrid>
                <a:gridCol w="5088835"/>
                <a:gridCol w="1580321"/>
              </a:tblGrid>
              <a:tr h="38453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dirty="0">
                          <a:effectLst/>
                        </a:rPr>
                        <a:t>All Females, All </a:t>
                      </a:r>
                      <a:r>
                        <a:rPr lang="en-US" sz="2400" b="1" dirty="0" smtClean="0">
                          <a:effectLst/>
                        </a:rPr>
                        <a:t>Ages (CDC 2013)</a:t>
                      </a:r>
                      <a:endParaRPr lang="en-US" sz="2400" b="1" dirty="0">
                        <a:effectLst/>
                      </a:endParaRPr>
                    </a:p>
                  </a:txBody>
                  <a:tcPr marL="51893" marR="51893" marT="47195" marB="47195" anchor="b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>
                          <a:effectLst/>
                        </a:rPr>
                        <a:t>Percent*</a:t>
                      </a:r>
                    </a:p>
                  </a:txBody>
                  <a:tcPr marL="51893" marR="51893" marT="47195" marB="47195" anchor="b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3787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dirty="0">
                          <a:effectLst/>
                        </a:rPr>
                        <a:t>1) Heart disease</a:t>
                      </a:r>
                    </a:p>
                  </a:txBody>
                  <a:tcPr marL="51893" marR="51893" marT="47195" marB="47195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>
                          <a:effectLst/>
                        </a:rPr>
                        <a:t>22.4</a:t>
                      </a:r>
                    </a:p>
                  </a:txBody>
                  <a:tcPr marL="51893" marR="51893" marT="47195" marB="47195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3787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dirty="0">
                          <a:effectLst/>
                        </a:rPr>
                        <a:t>2) Cancer</a:t>
                      </a:r>
                    </a:p>
                  </a:txBody>
                  <a:tcPr marL="51893" marR="51893" marT="47195" marB="47195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>
                          <a:effectLst/>
                        </a:rPr>
                        <a:t>21.5</a:t>
                      </a:r>
                    </a:p>
                  </a:txBody>
                  <a:tcPr marL="51893" marR="51893" marT="47195" marB="47195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4875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>
                          <a:effectLst/>
                        </a:rPr>
                        <a:t>3) Chronic lower respiratory diseases</a:t>
                      </a:r>
                    </a:p>
                  </a:txBody>
                  <a:tcPr marL="51893" marR="51893" marT="47195" marB="47195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dirty="0">
                          <a:effectLst/>
                        </a:rPr>
                        <a:t>6.1</a:t>
                      </a:r>
                    </a:p>
                  </a:txBody>
                  <a:tcPr marL="51893" marR="51893" marT="47195" marB="47195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1688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dirty="0">
                          <a:effectLst/>
                        </a:rPr>
                        <a:t>4) Stroke</a:t>
                      </a:r>
                    </a:p>
                  </a:txBody>
                  <a:tcPr marL="51893" marR="51893" marT="47195" marB="47195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>
                          <a:effectLst/>
                        </a:rPr>
                        <a:t>5.8</a:t>
                      </a:r>
                    </a:p>
                  </a:txBody>
                  <a:tcPr marL="51893" marR="51893" marT="47195" marB="47195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3787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dirty="0">
                          <a:effectLst/>
                        </a:rPr>
                        <a:t>5) Alzheimer's disease</a:t>
                      </a:r>
                    </a:p>
                  </a:txBody>
                  <a:tcPr marL="51893" marR="51893" marT="47195" marB="47195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>
                          <a:effectLst/>
                        </a:rPr>
                        <a:t>4.6</a:t>
                      </a:r>
                    </a:p>
                  </a:txBody>
                  <a:tcPr marL="51893" marR="51893" marT="47195" marB="47195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3787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dirty="0">
                          <a:effectLst/>
                        </a:rPr>
                        <a:t>6) Unintentional injuries</a:t>
                      </a:r>
                    </a:p>
                  </a:txBody>
                  <a:tcPr marL="51893" marR="51893" marT="47195" marB="47195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>
                          <a:effectLst/>
                        </a:rPr>
                        <a:t>3.8</a:t>
                      </a:r>
                    </a:p>
                  </a:txBody>
                  <a:tcPr marL="51893" marR="51893" marT="47195" marB="47195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3787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dirty="0">
                          <a:effectLst/>
                        </a:rPr>
                        <a:t>7) Diabetes</a:t>
                      </a:r>
                    </a:p>
                  </a:txBody>
                  <a:tcPr marL="51893" marR="51893" marT="47195" marB="47195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>
                          <a:effectLst/>
                        </a:rPr>
                        <a:t>2.8</a:t>
                      </a:r>
                    </a:p>
                  </a:txBody>
                  <a:tcPr marL="51893" marR="51893" marT="47195" marB="47195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3787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dirty="0">
                          <a:effectLst/>
                        </a:rPr>
                        <a:t>8) Influenza and pneumonia</a:t>
                      </a:r>
                    </a:p>
                  </a:txBody>
                  <a:tcPr marL="51893" marR="51893" marT="47195" marB="47195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dirty="0">
                          <a:effectLst/>
                        </a:rPr>
                        <a:t>2.3</a:t>
                      </a:r>
                    </a:p>
                  </a:txBody>
                  <a:tcPr marL="51893" marR="51893" marT="47195" marB="47195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3787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dirty="0">
                          <a:effectLst/>
                        </a:rPr>
                        <a:t>9) Kidney disease</a:t>
                      </a:r>
                    </a:p>
                  </a:txBody>
                  <a:tcPr marL="51893" marR="51893" marT="47195" marB="47195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>
                          <a:effectLst/>
                        </a:rPr>
                        <a:t>1.8</a:t>
                      </a:r>
                    </a:p>
                  </a:txBody>
                  <a:tcPr marL="51893" marR="51893" marT="47195" marB="47195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3787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dirty="0">
                          <a:effectLst/>
                        </a:rPr>
                        <a:t>10) Septicemia</a:t>
                      </a:r>
                    </a:p>
                  </a:txBody>
                  <a:tcPr marL="51893" marR="51893" marT="47195" marB="47195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dirty="0">
                          <a:effectLst/>
                        </a:rPr>
                        <a:t>1.6</a:t>
                      </a:r>
                    </a:p>
                  </a:txBody>
                  <a:tcPr marL="51893" marR="51893" marT="47195" marB="47195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570191" y="678926"/>
            <a:ext cx="3932237" cy="3811588"/>
          </a:xfrm>
        </p:spPr>
        <p:txBody>
          <a:bodyPr>
            <a:noAutofit/>
          </a:bodyPr>
          <a:lstStyle/>
          <a:p>
            <a:r>
              <a:rPr lang="en-US" sz="3600" dirty="0" smtClean="0"/>
              <a:t>Heart disease is the leading cause of death for women in the United States, killing 292,188 women in 2009—that’s </a:t>
            </a:r>
            <a:r>
              <a:rPr lang="en-US" sz="3600" b="1" dirty="0" smtClean="0"/>
              <a:t>1 in every 4 female deaths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69173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60" y="393988"/>
            <a:ext cx="12106940" cy="1325563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/>
              <a:t>Pregnancy as a “Stress Test” for Heart Disease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5670" y="2291857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sz="3500" dirty="0" smtClean="0"/>
              <a:t>Since 2011, the AHA has listed preeclampsia as an established risk factor for CVD in women with a significance equaling obesity, smoking, or diabetes, especially when pre-term or recurrent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876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8452" t="28201" r="21168" b="10060"/>
          <a:stretch/>
        </p:blipFill>
        <p:spPr>
          <a:xfrm>
            <a:off x="1701206" y="855354"/>
            <a:ext cx="8708065" cy="60026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85739" y="284546"/>
            <a:ext cx="58154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What is Preeclampsia</a:t>
            </a:r>
            <a:r>
              <a:rPr lang="en-US" sz="4000" b="1" dirty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791584" y="4338084"/>
            <a:ext cx="9335386" cy="24348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791584" y="2785730"/>
            <a:ext cx="9335386" cy="24348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5693" y="5186180"/>
            <a:ext cx="2009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HELLP Syndrome</a:t>
            </a:r>
            <a:endParaRPr lang="en-US" dirty="0"/>
          </a:p>
        </p:txBody>
      </p:sp>
      <p:sp>
        <p:nvSpPr>
          <p:cNvPr id="11" name="Left Brace 10"/>
          <p:cNvSpPr/>
          <p:nvPr/>
        </p:nvSpPr>
        <p:spPr>
          <a:xfrm>
            <a:off x="1701206" y="1403498"/>
            <a:ext cx="180757" cy="276446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2601064"/>
            <a:ext cx="2009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Preeclampsia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010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California Health and Developmental Study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96632"/>
            <a:ext cx="10972800" cy="4180367"/>
          </a:xfrm>
        </p:spPr>
        <p:txBody>
          <a:bodyPr>
            <a:normAutofit/>
          </a:bodyPr>
          <a:lstStyle/>
          <a:p>
            <a:r>
              <a:rPr lang="en-US" dirty="0" smtClean="0"/>
              <a:t>2.1 fold increased risk of death from CVD in all women with </a:t>
            </a:r>
            <a:r>
              <a:rPr lang="en-US" dirty="0" err="1" smtClean="0"/>
              <a:t>PreE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9.5 fold increased risk of death from CVD in women with </a:t>
            </a:r>
            <a:r>
              <a:rPr lang="en-US" dirty="0" err="1" smtClean="0"/>
              <a:t>PreE</a:t>
            </a:r>
            <a:r>
              <a:rPr lang="en-US" dirty="0" smtClean="0"/>
              <a:t> before 34 weeks</a:t>
            </a:r>
          </a:p>
        </p:txBody>
      </p:sp>
    </p:spTree>
    <p:extLst>
      <p:ext uri="{BB962C8B-B14F-4D97-AF65-F5344CB8AC3E}">
        <p14:creationId xmlns:p14="http://schemas.microsoft.com/office/powerpoint/2010/main" val="841292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1386" t="28370" r="24470" b="9674"/>
          <a:stretch/>
        </p:blipFill>
        <p:spPr>
          <a:xfrm>
            <a:off x="4480376" y="350959"/>
            <a:ext cx="7476294" cy="59023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216" y="549656"/>
            <a:ext cx="475159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ACOG-Recommended Screening Questions for Primary Care Providers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8236" y="6352674"/>
            <a:ext cx="117813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American College of Obstetricians and Gynecologists, Task Force on Hypertension in Pregnancy. Hypertension in pregnancy: Report of the American College of Obstetricians and Gynecologists’ Task Force on hypertension in pregnancy.  </a:t>
            </a:r>
            <a:r>
              <a:rPr lang="en-US" sz="1200" dirty="0" err="1"/>
              <a:t>Obstet</a:t>
            </a:r>
            <a:r>
              <a:rPr lang="en-US" sz="1200" dirty="0"/>
              <a:t> Gynecol. 2013;122(5):1122–1131</a:t>
            </a:r>
          </a:p>
          <a:p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092222" y="1586285"/>
            <a:ext cx="9631193" cy="181449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216400" y="2232576"/>
            <a:ext cx="9631193" cy="116820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3307645" y="4289778"/>
            <a:ext cx="9631193" cy="56444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3293534" y="3426375"/>
            <a:ext cx="9631193" cy="98758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3431823" y="4811888"/>
            <a:ext cx="9631193" cy="81279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031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Screening guidelines per ACOG as of 2013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000" dirty="0" smtClean="0"/>
              <a:t>For women with a history of recurrent or preterm preeclampsia, ACOG recommends yearly measurement of blood pressure, lipids, fasting blood sugar and BMI</a:t>
            </a:r>
          </a:p>
          <a:p>
            <a:pPr marL="0" indent="0" algn="ctr">
              <a:buNone/>
            </a:pPr>
            <a:endParaRPr lang="en-US" sz="3000" dirty="0"/>
          </a:p>
          <a:p>
            <a:pPr marL="0" indent="0" algn="ctr">
              <a:buNone/>
            </a:pPr>
            <a:r>
              <a:rPr lang="en-US" sz="3000" dirty="0" smtClean="0"/>
              <a:t>Quality of Evidence:  Low</a:t>
            </a:r>
          </a:p>
          <a:p>
            <a:pPr marL="0" indent="0" algn="ctr">
              <a:buNone/>
            </a:pPr>
            <a:r>
              <a:rPr lang="en-US" sz="3000" dirty="0" smtClean="0"/>
              <a:t>Strength of evidence:  Qualified</a:t>
            </a:r>
            <a:endParaRPr lang="en-US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205340" y="6311900"/>
            <a:ext cx="117813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American College of Obstetricians and Gynecologists, Task Force on Hypertension in Pregnancy. Hypertension in pregnancy: Report of the American College of Obstetricians and Gynecologists’ Task Force on hypertension in pregnancy.  </a:t>
            </a:r>
            <a:r>
              <a:rPr lang="en-US" sz="1200" dirty="0" err="1"/>
              <a:t>Obstet</a:t>
            </a:r>
            <a:r>
              <a:rPr lang="en-US" sz="1200" dirty="0"/>
              <a:t> Gynecol. 2013;122(5):1122–1131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065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Provider Knowledge Gap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Canadian 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study:</a:t>
            </a:r>
            <a:r>
              <a:rPr kumimoji="0" lang="en-US" alt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</a:t>
            </a:r>
            <a:endParaRPr kumimoji="0" lang="en-US" altLang="en-US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dirty="0">
                <a:latin typeface="Calibri" panose="020F0502020204030204" pitchFamily="34" charset="0"/>
              </a:rPr>
              <a:t>	</a:t>
            </a:r>
            <a:r>
              <a:rPr lang="en-US" altLang="en-US" dirty="0" smtClean="0">
                <a:latin typeface="Calibri" panose="020F0502020204030204" pitchFamily="34" charset="0"/>
              </a:rPr>
              <a:t>-</a:t>
            </a:r>
            <a:r>
              <a:rPr kumimoji="0" lang="en-US" alt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54% of maternity care providers (family medicine, obstetricians, and  	midwives) are aware of </a:t>
            </a:r>
            <a:r>
              <a:rPr kumimoji="0" lang="en-US" altLang="en-US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PreE</a:t>
            </a:r>
            <a:r>
              <a:rPr kumimoji="0" lang="en-US" alt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as a risk factor for CVD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United 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States Survey:  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dirty="0">
                <a:latin typeface="Calibri" panose="020F0502020204030204" pitchFamily="34" charset="0"/>
              </a:rPr>
              <a:t>	</a:t>
            </a:r>
            <a:r>
              <a:rPr lang="en-US" altLang="en-US" dirty="0" smtClean="0">
                <a:latin typeface="Calibri" panose="020F0502020204030204" pitchFamily="34" charset="0"/>
              </a:rPr>
              <a:t>-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56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% of internists,</a:t>
            </a:r>
            <a:r>
              <a:rPr kumimoji="0" lang="en-US" alt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23% of 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obstetricians unsure or unaware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PreE</a:t>
            </a:r>
            <a:r>
              <a:rPr kumimoji="0" lang="en-US" alt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is risk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factor for 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	CVD 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altLang="en-US" dirty="0">
              <a:latin typeface="Calibri" panose="020F050202020403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	-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only 9% of internists and 38% of obstetricians counsel</a:t>
            </a:r>
            <a:r>
              <a:rPr kumimoji="0" lang="en-US" alt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women with history of </a:t>
            </a:r>
            <a:r>
              <a:rPr kumimoji="0" lang="en-US" alt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	</a:t>
            </a:r>
            <a:r>
              <a:rPr kumimoji="0" lang="en-US" altLang="en-US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PreE</a:t>
            </a:r>
            <a:r>
              <a:rPr kumimoji="0" lang="en-US" alt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US" alt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about CVD risk reduction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26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54665"/>
            <a:ext cx="10972800" cy="990600"/>
          </a:xfrm>
        </p:spPr>
        <p:txBody>
          <a:bodyPr/>
          <a:lstStyle/>
          <a:p>
            <a:r>
              <a:rPr lang="en-US" dirty="0" smtClean="0"/>
              <a:t>Together we can improve women’s health!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 about your female patient’s obstetrical history and if she had any pregnancy complications</a:t>
            </a:r>
          </a:p>
          <a:p>
            <a:endParaRPr lang="en-US" dirty="0" smtClean="0"/>
          </a:p>
          <a:p>
            <a:r>
              <a:rPr lang="en-US" dirty="0" smtClean="0"/>
              <a:t>Notify patients with history of preeclampsia that they are at increased risk of heart disease and need close follow-up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Talk to your patients about whether they might benefit from early screening for heart disease</a:t>
            </a:r>
          </a:p>
          <a:p>
            <a:endParaRPr lang="en-US" dirty="0"/>
          </a:p>
          <a:p>
            <a:r>
              <a:rPr lang="en-US" dirty="0" smtClean="0"/>
              <a:t>Please update </a:t>
            </a:r>
            <a:r>
              <a:rPr lang="en-US" dirty="0" smtClean="0"/>
              <a:t>the problem </a:t>
            </a:r>
            <a:r>
              <a:rPr lang="en-US" dirty="0" smtClean="0"/>
              <a:t>list </a:t>
            </a:r>
          </a:p>
        </p:txBody>
      </p:sp>
    </p:spTree>
    <p:extLst>
      <p:ext uri="{BB962C8B-B14F-4D97-AF65-F5344CB8AC3E}">
        <p14:creationId xmlns:p14="http://schemas.microsoft.com/office/powerpoint/2010/main" val="510822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449</TotalTime>
  <Words>531</Words>
  <Application>Microsoft Macintosh PowerPoint</Application>
  <PresentationFormat>Custom</PresentationFormat>
  <Paragraphs>86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Clarity</vt:lpstr>
      <vt:lpstr>Hypertensive Disorders of Pregnancy:  A Major  Risk Factor for Cardiovascular Disease in Women</vt:lpstr>
      <vt:lpstr>PowerPoint Presentation</vt:lpstr>
      <vt:lpstr>Pregnancy as a “Stress Test” for Heart Disease</vt:lpstr>
      <vt:lpstr>PowerPoint Presentation</vt:lpstr>
      <vt:lpstr>California Health and Developmental Study</vt:lpstr>
      <vt:lpstr>PowerPoint Presentation</vt:lpstr>
      <vt:lpstr>Screening guidelines per ACOG as of 2013</vt:lpstr>
      <vt:lpstr>Provider Knowledge Gap</vt:lpstr>
      <vt:lpstr>Together we can improve women’s health!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Hypertensive Disorders of Pregnancy</dc:title>
  <dc:creator>Irene Lewnard</dc:creator>
  <cp:lastModifiedBy>Alina Konnikova</cp:lastModifiedBy>
  <cp:revision>34</cp:revision>
  <dcterms:created xsi:type="dcterms:W3CDTF">2016-06-14T00:01:19Z</dcterms:created>
  <dcterms:modified xsi:type="dcterms:W3CDTF">2016-10-19T03:19:24Z</dcterms:modified>
</cp:coreProperties>
</file>