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759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573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071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8450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91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876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19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722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161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3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714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FF788-AF73-4B0D-86F2-8E51B0372C69}" type="datetimeFigureOut">
              <a:rPr lang="de-DE" smtClean="0"/>
              <a:t>15.08.2020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E5BEB-C288-4ECA-9167-EE017A8EAA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6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17241" y="175628"/>
            <a:ext cx="11448661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b="1" u="sng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 computational guided, functional validation of a novel therapeutic antibody proposes Notch signaling as a clinical relevant and druggable target in glioma</a:t>
            </a:r>
            <a:endParaRPr lang="de-DE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D Herrera-Rios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1,2, #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G Li</a:t>
            </a:r>
            <a:r>
              <a:rPr lang="en-US" kern="18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 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#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D Khan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J Tsiampali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AC Nickel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P Aretz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M Hewera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AK Suwala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4,5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T Jiang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HJ Steiger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MA Kamp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S Muhammad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D Hänggi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J Maciaczyk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, W Zhang</a:t>
            </a:r>
            <a:r>
              <a:rPr lang="en-US" kern="18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 # </a:t>
            </a:r>
            <a:r>
              <a:rPr lang="en-US" kern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UD Kahlert</a:t>
            </a:r>
            <a:r>
              <a:rPr lang="en-US" baseline="30000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1,7, *, #</a:t>
            </a:r>
            <a:endParaRPr lang="de-DE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886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82290" y="21824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</a:t>
            </a:r>
            <a:r>
              <a:rPr lang="de-DE" dirty="0" err="1" smtClean="0"/>
              <a:t>Figure</a:t>
            </a:r>
            <a:r>
              <a:rPr lang="de-DE" dirty="0" smtClean="0"/>
              <a:t> S9</a:t>
            </a:r>
            <a:endParaRPr lang="de-DE" dirty="0"/>
          </a:p>
        </p:txBody>
      </p:sp>
      <p:sp>
        <p:nvSpPr>
          <p:cNvPr id="3" name="CuadroTexto 35">
            <a:extLst>
              <a:ext uri="{FF2B5EF4-FFF2-40B4-BE49-F238E27FC236}">
                <a16:creationId xmlns:a16="http://schemas.microsoft.com/office/drawing/2014/main" id="{1DC34949-4763-478C-B7A5-A7A9418CC67A}"/>
              </a:ext>
            </a:extLst>
          </p:cNvPr>
          <p:cNvSpPr txBox="1"/>
          <p:nvPr/>
        </p:nvSpPr>
        <p:spPr>
          <a:xfrm>
            <a:off x="576179" y="1456291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/>
              <a:t>GBM1</a:t>
            </a:r>
          </a:p>
        </p:txBody>
      </p:sp>
      <p:sp>
        <p:nvSpPr>
          <p:cNvPr id="5" name="CuadroTexto 27">
            <a:extLst>
              <a:ext uri="{FF2B5EF4-FFF2-40B4-BE49-F238E27FC236}">
                <a16:creationId xmlns:a16="http://schemas.microsoft.com/office/drawing/2014/main" id="{11584524-304F-4269-B3A7-4ACCD43054D9}"/>
              </a:ext>
            </a:extLst>
          </p:cNvPr>
          <p:cNvSpPr txBox="1"/>
          <p:nvPr/>
        </p:nvSpPr>
        <p:spPr>
          <a:xfrm rot="17638170">
            <a:off x="1815524" y="1213815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 smtClean="0">
                <a:solidFill>
                  <a:srgbClr val="002060"/>
                </a:solidFill>
              </a:rPr>
              <a:t>DMSO</a:t>
            </a:r>
            <a:endParaRPr lang="es-CR" sz="1600" dirty="0">
              <a:solidFill>
                <a:srgbClr val="002060"/>
              </a:solidFill>
            </a:endParaRPr>
          </a:p>
        </p:txBody>
      </p:sp>
      <p:sp>
        <p:nvSpPr>
          <p:cNvPr id="6" name="CuadroTexto 27">
            <a:extLst>
              <a:ext uri="{FF2B5EF4-FFF2-40B4-BE49-F238E27FC236}">
                <a16:creationId xmlns:a16="http://schemas.microsoft.com/office/drawing/2014/main" id="{11584524-304F-4269-B3A7-4ACCD43054D9}"/>
              </a:ext>
            </a:extLst>
          </p:cNvPr>
          <p:cNvSpPr txBox="1"/>
          <p:nvPr/>
        </p:nvSpPr>
        <p:spPr>
          <a:xfrm rot="17795492">
            <a:off x="1466540" y="1287014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 smtClean="0">
                <a:solidFill>
                  <a:srgbClr val="002060"/>
                </a:solidFill>
              </a:rPr>
              <a:t>BRON</a:t>
            </a:r>
            <a:endParaRPr lang="es-CR" sz="1600" dirty="0">
              <a:solidFill>
                <a:srgbClr val="002060"/>
              </a:solidFill>
            </a:endParaRP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7811B353-E8DB-433F-8805-0D56308244AA}"/>
              </a:ext>
            </a:extLst>
          </p:cNvPr>
          <p:cNvSpPr txBox="1"/>
          <p:nvPr/>
        </p:nvSpPr>
        <p:spPr>
          <a:xfrm>
            <a:off x="10569569" y="4499361"/>
            <a:ext cx="1257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GAPDH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5" t="10117" r="1904" b="7229"/>
          <a:stretch/>
        </p:blipFill>
        <p:spPr>
          <a:xfrm>
            <a:off x="582290" y="1777313"/>
            <a:ext cx="5449077" cy="3200401"/>
          </a:xfrm>
          <a:prstGeom prst="rect">
            <a:avLst/>
          </a:prstGeom>
        </p:spPr>
      </p:pic>
      <p:sp>
        <p:nvSpPr>
          <p:cNvPr id="12" name="CuadroTexto 35">
            <a:extLst>
              <a:ext uri="{FF2B5EF4-FFF2-40B4-BE49-F238E27FC236}">
                <a16:creationId xmlns:a16="http://schemas.microsoft.com/office/drawing/2014/main" id="{1DC34949-4763-478C-B7A5-A7A9418CC67A}"/>
              </a:ext>
            </a:extLst>
          </p:cNvPr>
          <p:cNvSpPr txBox="1"/>
          <p:nvPr/>
        </p:nvSpPr>
        <p:spPr>
          <a:xfrm>
            <a:off x="-115429" y="2899886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100kDa</a:t>
            </a:r>
            <a:endParaRPr lang="es-CR" dirty="0"/>
          </a:p>
        </p:txBody>
      </p:sp>
      <p:sp>
        <p:nvSpPr>
          <p:cNvPr id="13" name="CuadroTexto 27">
            <a:extLst>
              <a:ext uri="{FF2B5EF4-FFF2-40B4-BE49-F238E27FC236}">
                <a16:creationId xmlns:a16="http://schemas.microsoft.com/office/drawing/2014/main" id="{11584524-304F-4269-B3A7-4ACCD43054D9}"/>
              </a:ext>
            </a:extLst>
          </p:cNvPr>
          <p:cNvSpPr txBox="1"/>
          <p:nvPr/>
        </p:nvSpPr>
        <p:spPr>
          <a:xfrm rot="17638170">
            <a:off x="2509934" y="1137914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 smtClean="0">
                <a:solidFill>
                  <a:srgbClr val="002060"/>
                </a:solidFill>
              </a:rPr>
              <a:t>DMSO</a:t>
            </a:r>
            <a:endParaRPr lang="es-CR" sz="1600" dirty="0">
              <a:solidFill>
                <a:srgbClr val="002060"/>
              </a:solidFill>
            </a:endParaRPr>
          </a:p>
        </p:txBody>
      </p:sp>
      <p:sp>
        <p:nvSpPr>
          <p:cNvPr id="14" name="CuadroTexto 27">
            <a:extLst>
              <a:ext uri="{FF2B5EF4-FFF2-40B4-BE49-F238E27FC236}">
                <a16:creationId xmlns:a16="http://schemas.microsoft.com/office/drawing/2014/main" id="{11584524-304F-4269-B3A7-4ACCD43054D9}"/>
              </a:ext>
            </a:extLst>
          </p:cNvPr>
          <p:cNvSpPr txBox="1"/>
          <p:nvPr/>
        </p:nvSpPr>
        <p:spPr>
          <a:xfrm rot="17795492">
            <a:off x="2160950" y="1211113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 smtClean="0">
                <a:solidFill>
                  <a:srgbClr val="002060"/>
                </a:solidFill>
              </a:rPr>
              <a:t>BRON</a:t>
            </a:r>
            <a:endParaRPr lang="es-CR" sz="1600" dirty="0">
              <a:solidFill>
                <a:srgbClr val="002060"/>
              </a:solidFill>
            </a:endParaRPr>
          </a:p>
        </p:txBody>
      </p:sp>
      <p:grpSp>
        <p:nvGrpSpPr>
          <p:cNvPr id="22" name="Gruppieren 21"/>
          <p:cNvGrpSpPr/>
          <p:nvPr/>
        </p:nvGrpSpPr>
        <p:grpSpPr>
          <a:xfrm>
            <a:off x="3446316" y="824705"/>
            <a:ext cx="2017159" cy="1037141"/>
            <a:chOff x="3446316" y="824705"/>
            <a:chExt cx="2017159" cy="103714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EDC48D9B-B47B-4B33-8F49-DD081F7E33F5}"/>
                </a:ext>
              </a:extLst>
            </p:cNvPr>
            <p:cNvSpPr txBox="1"/>
            <p:nvPr/>
          </p:nvSpPr>
          <p:spPr>
            <a:xfrm>
              <a:off x="3446316" y="1407981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R" dirty="0" smtClean="0"/>
                <a:t>407p</a:t>
              </a:r>
              <a:endParaRPr lang="es-CR" dirty="0"/>
            </a:p>
          </p:txBody>
        </p:sp>
        <p:sp>
          <p:nvSpPr>
            <p:cNvPr id="15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638170">
              <a:off x="4155767" y="1175350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DMSO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  <p:sp>
          <p:nvSpPr>
            <p:cNvPr id="16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795492">
              <a:off x="3806783" y="1248549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BRON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  <p:sp>
          <p:nvSpPr>
            <p:cNvPr id="17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638170">
              <a:off x="4850177" y="1099449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DMSO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  <p:sp>
          <p:nvSpPr>
            <p:cNvPr id="18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795492">
              <a:off x="4501193" y="1172648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BRON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9" name="Grafi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631" y="1161360"/>
            <a:ext cx="6127369" cy="3816354"/>
          </a:xfrm>
          <a:prstGeom prst="rect">
            <a:avLst/>
          </a:prstGeom>
        </p:spPr>
      </p:pic>
      <p:sp>
        <p:nvSpPr>
          <p:cNvPr id="10" name="TextBox 10">
            <a:extLst>
              <a:ext uri="{FF2B5EF4-FFF2-40B4-BE49-F238E27FC236}">
                <a16:creationId xmlns:a16="http://schemas.microsoft.com/office/drawing/2014/main" id="{7811B353-E8DB-433F-8805-0D56308244AA}"/>
              </a:ext>
            </a:extLst>
          </p:cNvPr>
          <p:cNvSpPr txBox="1"/>
          <p:nvPr/>
        </p:nvSpPr>
        <p:spPr>
          <a:xfrm>
            <a:off x="1113063" y="722383"/>
            <a:ext cx="3071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b="1" dirty="0" err="1" smtClean="0"/>
              <a:t>Cleaved</a:t>
            </a:r>
            <a:r>
              <a:rPr lang="de-DE" b="1" dirty="0" smtClean="0"/>
              <a:t> Notch1</a:t>
            </a:r>
            <a:endParaRPr lang="de-DE" b="1" dirty="0"/>
          </a:p>
        </p:txBody>
      </p:sp>
      <p:sp>
        <p:nvSpPr>
          <p:cNvPr id="20" name="CuadroTexto 35">
            <a:extLst>
              <a:ext uri="{FF2B5EF4-FFF2-40B4-BE49-F238E27FC236}">
                <a16:creationId xmlns:a16="http://schemas.microsoft.com/office/drawing/2014/main" id="{1DC34949-4763-478C-B7A5-A7A9418CC67A}"/>
              </a:ext>
            </a:extLst>
          </p:cNvPr>
          <p:cNvSpPr txBox="1"/>
          <p:nvPr/>
        </p:nvSpPr>
        <p:spPr>
          <a:xfrm>
            <a:off x="6020141" y="4204977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35kDa</a:t>
            </a:r>
            <a:endParaRPr lang="es-CR" dirty="0"/>
          </a:p>
        </p:txBody>
      </p:sp>
      <p:sp>
        <p:nvSpPr>
          <p:cNvPr id="21" name="TextBox 10">
            <a:extLst>
              <a:ext uri="{FF2B5EF4-FFF2-40B4-BE49-F238E27FC236}">
                <a16:creationId xmlns:a16="http://schemas.microsoft.com/office/drawing/2014/main" id="{7811B353-E8DB-433F-8805-0D56308244AA}"/>
              </a:ext>
            </a:extLst>
          </p:cNvPr>
          <p:cNvSpPr txBox="1"/>
          <p:nvPr/>
        </p:nvSpPr>
        <p:spPr>
          <a:xfrm>
            <a:off x="6941481" y="675488"/>
            <a:ext cx="3071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b="1" dirty="0" smtClean="0"/>
              <a:t>GAPDH</a:t>
            </a:r>
            <a:endParaRPr lang="de-DE" b="1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9436500" y="603816"/>
            <a:ext cx="2017159" cy="1037141"/>
            <a:chOff x="3446316" y="824705"/>
            <a:chExt cx="2017159" cy="1037141"/>
          </a:xfrm>
        </p:grpSpPr>
        <p:sp>
          <p:nvSpPr>
            <p:cNvPr id="24" name="CuadroTexto 2">
              <a:extLst>
                <a:ext uri="{FF2B5EF4-FFF2-40B4-BE49-F238E27FC236}">
                  <a16:creationId xmlns:a16="http://schemas.microsoft.com/office/drawing/2014/main" id="{EDC48D9B-B47B-4B33-8F49-DD081F7E33F5}"/>
                </a:ext>
              </a:extLst>
            </p:cNvPr>
            <p:cNvSpPr txBox="1"/>
            <p:nvPr/>
          </p:nvSpPr>
          <p:spPr>
            <a:xfrm>
              <a:off x="3446316" y="1407981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R" dirty="0" smtClean="0"/>
                <a:t>407p</a:t>
              </a:r>
              <a:endParaRPr lang="es-CR" dirty="0"/>
            </a:p>
          </p:txBody>
        </p:sp>
        <p:sp>
          <p:nvSpPr>
            <p:cNvPr id="25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638170">
              <a:off x="4155767" y="1175350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DMSO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  <p:sp>
          <p:nvSpPr>
            <p:cNvPr id="26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795492">
              <a:off x="3806783" y="1248549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BRON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  <p:sp>
          <p:nvSpPr>
            <p:cNvPr id="27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638170">
              <a:off x="4850177" y="1099449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DMSO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795492">
              <a:off x="4501193" y="1172648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BRON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7003036" y="678366"/>
            <a:ext cx="2129370" cy="1037141"/>
            <a:chOff x="3334105" y="824705"/>
            <a:chExt cx="2129370" cy="1037141"/>
          </a:xfrm>
        </p:grpSpPr>
        <p:sp>
          <p:nvSpPr>
            <p:cNvPr id="30" name="CuadroTexto 2">
              <a:extLst>
                <a:ext uri="{FF2B5EF4-FFF2-40B4-BE49-F238E27FC236}">
                  <a16:creationId xmlns:a16="http://schemas.microsoft.com/office/drawing/2014/main" id="{EDC48D9B-B47B-4B33-8F49-DD081F7E33F5}"/>
                </a:ext>
              </a:extLst>
            </p:cNvPr>
            <p:cNvSpPr txBox="1"/>
            <p:nvPr/>
          </p:nvSpPr>
          <p:spPr>
            <a:xfrm>
              <a:off x="3334105" y="1388450"/>
              <a:ext cx="769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R" dirty="0" smtClean="0"/>
                <a:t>GBM1</a:t>
              </a:r>
              <a:endParaRPr lang="es-CR" dirty="0"/>
            </a:p>
          </p:txBody>
        </p:sp>
        <p:sp>
          <p:nvSpPr>
            <p:cNvPr id="31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638170">
              <a:off x="4155767" y="1175350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DMSO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  <p:sp>
          <p:nvSpPr>
            <p:cNvPr id="32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795492">
              <a:off x="3806783" y="1248549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BRON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  <p:sp>
          <p:nvSpPr>
            <p:cNvPr id="33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638170">
              <a:off x="4850177" y="1099449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DMSO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  <p:sp>
          <p:nvSpPr>
            <p:cNvPr id="34" name="CuadroTexto 27">
              <a:extLst>
                <a:ext uri="{FF2B5EF4-FFF2-40B4-BE49-F238E27FC236}">
                  <a16:creationId xmlns:a16="http://schemas.microsoft.com/office/drawing/2014/main" id="{11584524-304F-4269-B3A7-4ACCD43054D9}"/>
                </a:ext>
              </a:extLst>
            </p:cNvPr>
            <p:cNvSpPr txBox="1"/>
            <p:nvPr/>
          </p:nvSpPr>
          <p:spPr>
            <a:xfrm rot="17795492">
              <a:off x="4501193" y="1172648"/>
              <a:ext cx="888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>
                  <a:solidFill>
                    <a:srgbClr val="002060"/>
                  </a:solidFill>
                </a:rPr>
                <a:t>BRON</a:t>
              </a:r>
              <a:endParaRPr lang="es-CR" sz="16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227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55782" y="60960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</a:t>
            </a:r>
            <a:r>
              <a:rPr lang="de-DE" dirty="0" err="1" smtClean="0"/>
              <a:t>Figure</a:t>
            </a:r>
            <a:r>
              <a:rPr lang="de-DE" dirty="0" smtClean="0"/>
              <a:t> S1</a:t>
            </a:r>
            <a:endParaRPr lang="de-DE" dirty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679831"/>
              </p:ext>
            </p:extLst>
          </p:nvPr>
        </p:nvGraphicFramePr>
        <p:xfrm>
          <a:off x="395536" y="1844824"/>
          <a:ext cx="7481450" cy="1840228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chemeClr val="bg1"/>
                  </a:outerShdw>
                </a:effectLst>
                <a:tableStyleId>{5C22544A-7EE6-4342-B048-85BDC9FD1C3A}</a:tableStyleId>
              </a:tblPr>
              <a:tblGrid>
                <a:gridCol w="748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8703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sng" strike="noStrike" dirty="0" err="1">
                          <a:effectLst/>
                        </a:rPr>
                        <a:t>Primers</a:t>
                      </a:r>
                      <a:endParaRPr lang="de-DE" sz="1100" b="1" i="0" u="sng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03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>
                          <a:effectLst/>
                        </a:rPr>
                        <a:t>Name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>
                          <a:effectLst/>
                        </a:rPr>
                        <a:t>Gene </a:t>
                      </a:r>
                      <a:r>
                        <a:rPr lang="de-DE" sz="1100" b="1" u="none" strike="noStrike" dirty="0" err="1">
                          <a:effectLst/>
                        </a:rPr>
                        <a:t>name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>
                          <a:effectLst/>
                        </a:rPr>
                        <a:t>Gene ID (NCBI)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>
                          <a:effectLst/>
                        </a:rPr>
                        <a:t>Forward primer</a:t>
                      </a:r>
                      <a:endParaRPr lang="de-DE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>
                          <a:effectLst/>
                        </a:rPr>
                        <a:t>Reverse primer</a:t>
                      </a:r>
                      <a:endParaRPr lang="de-DE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036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 smtClean="0">
                          <a:effectLst/>
                        </a:rPr>
                        <a:t>β-</a:t>
                      </a:r>
                      <a:r>
                        <a:rPr lang="de-DE" sz="1100" u="none" strike="noStrike" dirty="0" err="1" smtClean="0">
                          <a:effectLst/>
                        </a:rPr>
                        <a:t>actin</a:t>
                      </a:r>
                      <a:r>
                        <a:rPr lang="de-DE" sz="1100" u="none" strike="noStrike" dirty="0" smtClean="0">
                          <a:effectLst/>
                        </a:rPr>
                        <a:t> 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i="1" u="none" strike="noStrike" dirty="0">
                          <a:effectLst/>
                        </a:rPr>
                        <a:t>ACTB</a:t>
                      </a:r>
                      <a:endParaRPr lang="de-D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60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CCCAGCACAATGAAGATCAA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CGATCCACACGGAGTACTTG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03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TWIST1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i="1" u="none" strike="noStrike" dirty="0">
                          <a:effectLst/>
                        </a:rPr>
                        <a:t>TWIST1</a:t>
                      </a:r>
                      <a:endParaRPr lang="de-D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7291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TCCGCGTCCCACTAGCA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TTCCTCGGAAACAATGACATCTAGGT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03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SNAIL1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i="1" u="none" strike="noStrike">
                          <a:effectLst/>
                        </a:rPr>
                        <a:t>SNAI1</a:t>
                      </a:r>
                      <a:endParaRPr lang="de-DE" sz="11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6615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GCTGCAGGACTCTAATCCAGA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ATCTCCGGAGGTGGGATG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HEY1</a:t>
                      </a:r>
                      <a:endParaRPr lang="de-D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i="1" u="none" strike="noStrike" dirty="0">
                          <a:effectLst/>
                        </a:rPr>
                        <a:t>HEY1</a:t>
                      </a:r>
                      <a:endParaRPr lang="de-D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23462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TCTGAGCTGAGAAGGCTGGT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CGAAATCCCAAACTCCGATA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95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HES1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i="1" u="none" strike="noStrike" dirty="0">
                          <a:effectLst/>
                        </a:rPr>
                        <a:t>HES1</a:t>
                      </a:r>
                      <a:endParaRPr lang="de-D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3280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AGTGAAGCACCTCCGGAAC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TCACCTCGTTCATGCACTC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988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ZEB1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i="1" u="none" strike="noStrike" dirty="0">
                          <a:effectLst/>
                        </a:rPr>
                        <a:t>ZEB1</a:t>
                      </a:r>
                      <a:endParaRPr lang="de-D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6935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AAGAATTCACAGTGGAGAGAAGCCA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CGTTTCTTGCAGTTTGGGCATT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03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Notch1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i="1" u="none" strike="noStrike" dirty="0">
                          <a:effectLst/>
                        </a:rPr>
                        <a:t>NOTCH1</a:t>
                      </a:r>
                      <a:endParaRPr lang="de-D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4851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CCGCAGTTGTGCTCCTGAA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ACCTTGGCGGTCTCGTAGCT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7036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CBF1</a:t>
                      </a: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i="1" u="none" strike="noStrike" dirty="0">
                          <a:effectLst/>
                        </a:rPr>
                        <a:t>RBPJ</a:t>
                      </a:r>
                      <a:endParaRPr lang="de-D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3516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ACCGAACTTGCATTGATTCCAG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AAGGAGCCCCACGAGAAAAAT</a:t>
                      </a:r>
                    </a:p>
                  </a:txBody>
                  <a:tcPr marL="9352" marR="9352" marT="9352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300687"/>
              </p:ext>
            </p:extLst>
          </p:nvPr>
        </p:nvGraphicFramePr>
        <p:xfrm>
          <a:off x="410225" y="4437112"/>
          <a:ext cx="6096000" cy="916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sng" strike="noStrike" dirty="0" err="1" smtClean="0">
                          <a:effectLst/>
                        </a:rPr>
                        <a:t>Antibodies</a:t>
                      </a:r>
                      <a:endParaRPr lang="de-DE" sz="1100" b="1" u="sng" strike="noStrike" dirty="0" smtClean="0">
                        <a:effectLst/>
                      </a:endParaRPr>
                    </a:p>
                    <a:p>
                      <a:pPr algn="l" fontAlgn="b"/>
                      <a:endParaRPr lang="de-DE" sz="1100" b="1" i="0" u="sng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 err="1">
                          <a:effectLst/>
                        </a:rPr>
                        <a:t>clone</a:t>
                      </a:r>
                      <a:r>
                        <a:rPr lang="de-DE" sz="1100" b="1" u="none" strike="noStrike" dirty="0">
                          <a:effectLst/>
                        </a:rPr>
                        <a:t> (</a:t>
                      </a:r>
                      <a:r>
                        <a:rPr lang="de-DE" sz="1100" b="1" u="none" strike="noStrike" dirty="0" err="1">
                          <a:effectLst/>
                        </a:rPr>
                        <a:t>company</a:t>
                      </a:r>
                      <a:r>
                        <a:rPr lang="de-DE" sz="1100" b="1" u="none" strike="noStrike" dirty="0">
                          <a:effectLst/>
                        </a:rPr>
                        <a:t>)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u="none" strike="noStrike" dirty="0" err="1">
                          <a:effectLst/>
                        </a:rPr>
                        <a:t>dilution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Primary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Notch1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D6F11(Sigma-Aldrich)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1</a:t>
                      </a:r>
                      <a:r>
                        <a:rPr lang="de-DE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100" u="none" strike="noStrike" baseline="0" dirty="0" err="1" smtClean="0">
                          <a:effectLst/>
                        </a:rPr>
                        <a:t>to</a:t>
                      </a:r>
                      <a:r>
                        <a:rPr lang="de-DE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100" u="none" strike="noStrike" dirty="0" smtClean="0">
                          <a:effectLst/>
                        </a:rPr>
                        <a:t>1000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Primary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α-</a:t>
                      </a:r>
                      <a:r>
                        <a:rPr lang="de-DE" sz="1100" u="none" strike="noStrike" dirty="0" err="1" smtClean="0">
                          <a:effectLst/>
                        </a:rPr>
                        <a:t>tubulin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T9026(Sigma-Aldrich)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1</a:t>
                      </a:r>
                      <a:r>
                        <a:rPr lang="de-DE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100" u="none" strike="noStrike" baseline="0" dirty="0" err="1" smtClean="0">
                          <a:effectLst/>
                        </a:rPr>
                        <a:t>to</a:t>
                      </a:r>
                      <a:r>
                        <a:rPr lang="de-DE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100" u="none" strike="noStrike" dirty="0" smtClean="0">
                          <a:effectLst/>
                        </a:rPr>
                        <a:t>10000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err="1" smtClean="0">
                          <a:effectLst/>
                        </a:rPr>
                        <a:t>Secondary</a:t>
                      </a:r>
                      <a:r>
                        <a:rPr lang="de-DE" sz="1100" u="none" strike="noStrike" dirty="0" smtClean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antibody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err="1">
                          <a:effectLst/>
                        </a:rPr>
                        <a:t>Donkey</a:t>
                      </a:r>
                      <a:r>
                        <a:rPr lang="de-DE" sz="1100" u="none" strike="noStrike" dirty="0">
                          <a:effectLst/>
                        </a:rPr>
                        <a:t>-anti-</a:t>
                      </a:r>
                      <a:r>
                        <a:rPr lang="de-DE" sz="1100" u="none" strike="noStrike" dirty="0" err="1">
                          <a:effectLst/>
                        </a:rPr>
                        <a:t>rabbit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smtClean="0">
                          <a:effectLst/>
                        </a:rPr>
                        <a:t>(IRDye800CW)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92632213(</a:t>
                      </a:r>
                      <a:r>
                        <a:rPr lang="de-DE" sz="1100" u="none" strike="noStrike" dirty="0" err="1" smtClean="0">
                          <a:effectLst/>
                        </a:rPr>
                        <a:t>LiCOR</a:t>
                      </a:r>
                      <a:r>
                        <a:rPr lang="de-DE" sz="1100" u="none" strike="noStrike" dirty="0" smtClean="0">
                          <a:effectLst/>
                        </a:rPr>
                        <a:t>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smtClean="0">
                          <a:effectLst/>
                        </a:rPr>
                        <a:t>1</a:t>
                      </a:r>
                      <a:r>
                        <a:rPr lang="de-DE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100" u="none" strike="noStrike" baseline="0" dirty="0" err="1" smtClean="0">
                          <a:effectLst/>
                        </a:rPr>
                        <a:t>to</a:t>
                      </a:r>
                      <a:r>
                        <a:rPr lang="de-DE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de-DE" sz="1100" u="none" strike="noStrike" dirty="0" smtClean="0">
                          <a:effectLst/>
                        </a:rPr>
                        <a:t>10000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315061" y="3636033"/>
            <a:ext cx="9217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β-catenin     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CTNNB1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1499	       CTGGCCATATCCACCAGAGT             GAAACGGCTTTCAGTTGAGC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15061" y="3822926"/>
            <a:ext cx="9217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AXIN2           </a:t>
            </a:r>
            <a:r>
              <a:rPr lang="en-US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AXIN2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8313	       AGCCAAAGCGATCTACAAAAGG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GGTAGGCATTTTCCTCCATCAC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15061" y="5364764"/>
            <a:ext cx="92170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cs typeface="Arial" panose="020B0604020202020204" pitchFamily="34" charset="0"/>
              </a:rPr>
              <a:t>Primary	                     cleaved Notch1 		     D3B8 (Cell Signaling)              1 to 700</a:t>
            </a:r>
            <a:endParaRPr lang="de-DE" sz="1050" dirty="0"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03864" y="5548164"/>
            <a:ext cx="92170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cs typeface="Arial" panose="020B0604020202020204" pitchFamily="34" charset="0"/>
              </a:rPr>
              <a:t>Primary	                     GAPDH 		     60004-1 (</a:t>
            </a:r>
            <a:r>
              <a:rPr lang="en-US" sz="1050" dirty="0" err="1" smtClean="0">
                <a:cs typeface="Arial" panose="020B0604020202020204" pitchFamily="34" charset="0"/>
              </a:rPr>
              <a:t>proteintech</a:t>
            </a:r>
            <a:r>
              <a:rPr lang="en-US" sz="1050" dirty="0" smtClean="0">
                <a:cs typeface="Arial" panose="020B0604020202020204" pitchFamily="34" charset="0"/>
              </a:rPr>
              <a:t>)            1 to 10000	</a:t>
            </a:r>
            <a:endParaRPr lang="de-DE" sz="1050" dirty="0"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91032" y="5758696"/>
            <a:ext cx="92170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cs typeface="Arial" panose="020B0604020202020204" pitchFamily="34" charset="0"/>
              </a:rPr>
              <a:t>Secondary antibody                Donkey-anti-mouse (IRDye680RD)              926-68072 (LICOR)                  1 to 10000	</a:t>
            </a:r>
            <a:endParaRPr lang="de-DE" sz="105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41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" t="47765" r="4663"/>
          <a:stretch/>
        </p:blipFill>
        <p:spPr>
          <a:xfrm>
            <a:off x="4935893" y="1876395"/>
            <a:ext cx="5027670" cy="308843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61" b="53119"/>
          <a:stretch/>
        </p:blipFill>
        <p:spPr>
          <a:xfrm>
            <a:off x="1592449" y="1832002"/>
            <a:ext cx="3590195" cy="313282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55782" y="60960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</a:t>
            </a:r>
            <a:r>
              <a:rPr lang="de-DE" dirty="0" err="1" smtClean="0"/>
              <a:t>Figure</a:t>
            </a:r>
            <a:r>
              <a:rPr lang="de-DE" dirty="0" smtClean="0"/>
              <a:t> S2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1494409" y="1612570"/>
            <a:ext cx="450955" cy="5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13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045" y="739736"/>
            <a:ext cx="5742531" cy="547445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55782" y="60960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</a:t>
            </a:r>
            <a:r>
              <a:rPr lang="de-DE" dirty="0" err="1" smtClean="0"/>
              <a:t>Figure</a:t>
            </a:r>
            <a:r>
              <a:rPr lang="de-DE" dirty="0" smtClean="0"/>
              <a:t> S3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6938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9" y="1360341"/>
            <a:ext cx="8830179" cy="289441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55782" y="60960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</a:t>
            </a:r>
            <a:r>
              <a:rPr lang="de-DE" dirty="0" err="1" smtClean="0"/>
              <a:t>Figure</a:t>
            </a:r>
            <a:r>
              <a:rPr lang="de-DE" dirty="0" smtClean="0"/>
              <a:t> S4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4432040" y="32004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GBM1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9055805" y="32004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407p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8669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025" y="853190"/>
            <a:ext cx="3819689" cy="479624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55782" y="60960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</a:t>
            </a:r>
            <a:r>
              <a:rPr lang="de-DE" dirty="0" err="1" smtClean="0"/>
              <a:t>Figure</a:t>
            </a:r>
            <a:r>
              <a:rPr lang="de-DE" dirty="0" smtClean="0"/>
              <a:t> S5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4203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036" y="609600"/>
            <a:ext cx="8363730" cy="587404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55782" y="60960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</a:t>
            </a:r>
            <a:r>
              <a:rPr lang="de-DE" dirty="0" err="1" smtClean="0"/>
              <a:t>Figure</a:t>
            </a:r>
            <a:r>
              <a:rPr lang="de-DE" dirty="0" smtClean="0"/>
              <a:t> S6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024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55782" y="60960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</a:t>
            </a:r>
            <a:r>
              <a:rPr lang="de-DE" dirty="0" err="1" smtClean="0"/>
              <a:t>Figure</a:t>
            </a:r>
            <a:r>
              <a:rPr lang="de-DE" dirty="0" smtClean="0"/>
              <a:t> S7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5725"/>
            <a:ext cx="12192000" cy="250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650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>
            <a:extLst>
              <a:ext uri="{FF2B5EF4-FFF2-40B4-BE49-F238E27FC236}">
                <a16:creationId xmlns:a16="http://schemas.microsoft.com/office/drawing/2014/main" id="{0F315361-294F-410E-8CAA-711F053ED1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9" t="1" r="17730" b="-1475"/>
          <a:stretch/>
        </p:blipFill>
        <p:spPr>
          <a:xfrm>
            <a:off x="553392" y="1365377"/>
            <a:ext cx="5485961" cy="4458628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11584524-304F-4269-B3A7-4ACCD43054D9}"/>
              </a:ext>
            </a:extLst>
          </p:cNvPr>
          <p:cNvSpPr txBox="1"/>
          <p:nvPr/>
        </p:nvSpPr>
        <p:spPr>
          <a:xfrm>
            <a:off x="691857" y="1179302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 smtClean="0">
                <a:solidFill>
                  <a:srgbClr val="002060"/>
                </a:solidFill>
              </a:rPr>
              <a:t>pLKO.1</a:t>
            </a:r>
            <a:endParaRPr lang="es-CR" sz="1600" dirty="0">
              <a:solidFill>
                <a:srgbClr val="002060"/>
              </a:solidFill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040B060-4B30-4369-8E4F-7D29AB1D0964}"/>
              </a:ext>
            </a:extLst>
          </p:cNvPr>
          <p:cNvSpPr txBox="1"/>
          <p:nvPr/>
        </p:nvSpPr>
        <p:spPr>
          <a:xfrm>
            <a:off x="1420917" y="1189886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>
                <a:solidFill>
                  <a:srgbClr val="002060"/>
                </a:solidFill>
              </a:rPr>
              <a:t>N 1.1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87AA428-E9FC-4024-91F3-52715B0D6729}"/>
              </a:ext>
            </a:extLst>
          </p:cNvPr>
          <p:cNvSpPr txBox="1"/>
          <p:nvPr/>
        </p:nvSpPr>
        <p:spPr>
          <a:xfrm>
            <a:off x="2083866" y="1189169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>
                <a:solidFill>
                  <a:srgbClr val="002060"/>
                </a:solidFill>
              </a:rPr>
              <a:t>N 1.3</a:t>
            </a:r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id="{7811B353-E8DB-433F-8805-0D56308244AA}"/>
              </a:ext>
            </a:extLst>
          </p:cNvPr>
          <p:cNvSpPr txBox="1"/>
          <p:nvPr/>
        </p:nvSpPr>
        <p:spPr>
          <a:xfrm>
            <a:off x="2190680" y="3314374"/>
            <a:ext cx="1257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B-</a:t>
            </a:r>
            <a:r>
              <a:rPr lang="de-DE" dirty="0" err="1" smtClean="0"/>
              <a:t>Actin</a:t>
            </a:r>
            <a:endParaRPr lang="de-DE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DC34949-4763-478C-B7A5-A7A9418CC67A}"/>
              </a:ext>
            </a:extLst>
          </p:cNvPr>
          <p:cNvSpPr txBox="1"/>
          <p:nvPr/>
        </p:nvSpPr>
        <p:spPr>
          <a:xfrm>
            <a:off x="651154" y="879554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/>
              <a:t>GBM1</a:t>
            </a:r>
          </a:p>
        </p:txBody>
      </p:sp>
      <p:sp>
        <p:nvSpPr>
          <p:cNvPr id="26" name="TextBox 10">
            <a:extLst>
              <a:ext uri="{FF2B5EF4-FFF2-40B4-BE49-F238E27FC236}">
                <a16:creationId xmlns:a16="http://schemas.microsoft.com/office/drawing/2014/main" id="{7811B353-E8DB-433F-8805-0D56308244AA}"/>
              </a:ext>
            </a:extLst>
          </p:cNvPr>
          <p:cNvSpPr txBox="1"/>
          <p:nvPr/>
        </p:nvSpPr>
        <p:spPr>
          <a:xfrm>
            <a:off x="2190679" y="2551655"/>
            <a:ext cx="1257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Notch1</a:t>
            </a:r>
            <a:endParaRPr lang="de-DE" dirty="0"/>
          </a:p>
        </p:txBody>
      </p:sp>
      <p:pic>
        <p:nvPicPr>
          <p:cNvPr id="31" name="Picture 3">
            <a:extLst>
              <a:ext uri="{FF2B5EF4-FFF2-40B4-BE49-F238E27FC236}">
                <a16:creationId xmlns:a16="http://schemas.microsoft.com/office/drawing/2014/main" id="{80BE6B76-CDB0-40EF-A777-F7C163B5FE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6" t="-776" r="-140" b="30"/>
          <a:stretch/>
        </p:blipFill>
        <p:spPr bwMode="auto">
          <a:xfrm rot="159571">
            <a:off x="6059398" y="1977630"/>
            <a:ext cx="5562013" cy="371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CuadroTexto 2">
            <a:extLst>
              <a:ext uri="{FF2B5EF4-FFF2-40B4-BE49-F238E27FC236}">
                <a16:creationId xmlns:a16="http://schemas.microsoft.com/office/drawing/2014/main" id="{EDC48D9B-B47B-4B33-8F49-DD081F7E33F5}"/>
              </a:ext>
            </a:extLst>
          </p:cNvPr>
          <p:cNvSpPr txBox="1"/>
          <p:nvPr/>
        </p:nvSpPr>
        <p:spPr>
          <a:xfrm>
            <a:off x="7107985" y="111203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407p</a:t>
            </a:r>
            <a:endParaRPr lang="es-CR" dirty="0"/>
          </a:p>
        </p:txBody>
      </p:sp>
      <p:sp>
        <p:nvSpPr>
          <p:cNvPr id="38" name="CuadroTexto 6">
            <a:extLst>
              <a:ext uri="{FF2B5EF4-FFF2-40B4-BE49-F238E27FC236}">
                <a16:creationId xmlns:a16="http://schemas.microsoft.com/office/drawing/2014/main" id="{6FEC1B17-8C59-42C1-8DDB-5484AE387C9B}"/>
              </a:ext>
            </a:extLst>
          </p:cNvPr>
          <p:cNvSpPr txBox="1"/>
          <p:nvPr/>
        </p:nvSpPr>
        <p:spPr>
          <a:xfrm>
            <a:off x="7436761" y="1491587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 smtClean="0">
                <a:solidFill>
                  <a:srgbClr val="002060"/>
                </a:solidFill>
              </a:rPr>
              <a:t>pLKO.1</a:t>
            </a:r>
            <a:endParaRPr lang="es-CR" sz="1600" dirty="0">
              <a:solidFill>
                <a:srgbClr val="002060"/>
              </a:solidFill>
            </a:endParaRPr>
          </a:p>
        </p:txBody>
      </p:sp>
      <p:sp>
        <p:nvSpPr>
          <p:cNvPr id="39" name="CuadroTexto 7">
            <a:extLst>
              <a:ext uri="{FF2B5EF4-FFF2-40B4-BE49-F238E27FC236}">
                <a16:creationId xmlns:a16="http://schemas.microsoft.com/office/drawing/2014/main" id="{B37482E4-0C30-42FC-81AD-035F5935D249}"/>
              </a:ext>
            </a:extLst>
          </p:cNvPr>
          <p:cNvSpPr txBox="1"/>
          <p:nvPr/>
        </p:nvSpPr>
        <p:spPr>
          <a:xfrm>
            <a:off x="8132766" y="1501454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>
                <a:solidFill>
                  <a:srgbClr val="002060"/>
                </a:solidFill>
              </a:rPr>
              <a:t>N 1.1</a:t>
            </a:r>
          </a:p>
        </p:txBody>
      </p:sp>
      <p:sp>
        <p:nvSpPr>
          <p:cNvPr id="40" name="CuadroTexto 8">
            <a:extLst>
              <a:ext uri="{FF2B5EF4-FFF2-40B4-BE49-F238E27FC236}">
                <a16:creationId xmlns:a16="http://schemas.microsoft.com/office/drawing/2014/main" id="{30023D48-6C8A-443C-9C73-F0994DDBD9AD}"/>
              </a:ext>
            </a:extLst>
          </p:cNvPr>
          <p:cNvSpPr txBox="1"/>
          <p:nvPr/>
        </p:nvSpPr>
        <p:spPr>
          <a:xfrm>
            <a:off x="8683541" y="1501454"/>
            <a:ext cx="888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>
                <a:solidFill>
                  <a:srgbClr val="002060"/>
                </a:solidFill>
              </a:rPr>
              <a:t>N 1.3</a:t>
            </a:r>
          </a:p>
        </p:txBody>
      </p:sp>
      <p:sp>
        <p:nvSpPr>
          <p:cNvPr id="41" name="TextBox 10">
            <a:extLst>
              <a:ext uri="{FF2B5EF4-FFF2-40B4-BE49-F238E27FC236}">
                <a16:creationId xmlns:a16="http://schemas.microsoft.com/office/drawing/2014/main" id="{7811B353-E8DB-433F-8805-0D56308244AA}"/>
              </a:ext>
            </a:extLst>
          </p:cNvPr>
          <p:cNvSpPr txBox="1"/>
          <p:nvPr/>
        </p:nvSpPr>
        <p:spPr>
          <a:xfrm>
            <a:off x="5724892" y="2945042"/>
            <a:ext cx="1257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B-</a:t>
            </a:r>
            <a:r>
              <a:rPr lang="de-DE" dirty="0" err="1" smtClean="0"/>
              <a:t>Actin</a:t>
            </a:r>
            <a:endParaRPr lang="de-DE" dirty="0"/>
          </a:p>
        </p:txBody>
      </p:sp>
      <p:sp>
        <p:nvSpPr>
          <p:cNvPr id="42" name="TextBox 10">
            <a:extLst>
              <a:ext uri="{FF2B5EF4-FFF2-40B4-BE49-F238E27FC236}">
                <a16:creationId xmlns:a16="http://schemas.microsoft.com/office/drawing/2014/main" id="{7811B353-E8DB-433F-8805-0D56308244AA}"/>
              </a:ext>
            </a:extLst>
          </p:cNvPr>
          <p:cNvSpPr txBox="1"/>
          <p:nvPr/>
        </p:nvSpPr>
        <p:spPr>
          <a:xfrm>
            <a:off x="5724891" y="2182323"/>
            <a:ext cx="1257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Notch1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582290" y="21824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</a:t>
            </a:r>
            <a:r>
              <a:rPr lang="de-DE" dirty="0" smtClean="0"/>
              <a:t>. </a:t>
            </a:r>
            <a:r>
              <a:rPr lang="de-DE" dirty="0" err="1" smtClean="0"/>
              <a:t>Figure</a:t>
            </a:r>
            <a:r>
              <a:rPr lang="de-DE" dirty="0" smtClean="0"/>
              <a:t> S8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364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Microsoft Office PowerPoint</Application>
  <PresentationFormat>Breitbild</PresentationFormat>
  <Paragraphs>117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SimSun</vt:lpstr>
      <vt:lpstr>Arial</vt:lpstr>
      <vt:lpstr>Calibri</vt:lpstr>
      <vt:lpstr>Calibri Light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Admin</cp:lastModifiedBy>
  <cp:revision>22</cp:revision>
  <dcterms:created xsi:type="dcterms:W3CDTF">2020-03-02T13:20:29Z</dcterms:created>
  <dcterms:modified xsi:type="dcterms:W3CDTF">2020-08-15T10:00:38Z</dcterms:modified>
</cp:coreProperties>
</file>