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10296525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44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ictoria Kress" initials="VK" lastIdx="10" clrIdx="0"/>
  <p:cmAuthor id="2" name="Jens Hoffmeister" initials="JH" lastIdx="7" clrIdx="1"/>
  <p:cmAuthor id="3" name="Kopp, Marie" initials="KM" lastIdx="3" clrIdx="2"/>
  <p:cmAuthor id="4" name="Garthus-Niegel, Susan" initials="GS" lastIdx="10" clrIdx="3"/>
  <p:cmAuthor id="5" name=" " initials="VK" lastIdx="2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7EBB"/>
    <a:srgbClr val="D0D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1325" autoAdjust="0"/>
  </p:normalViewPr>
  <p:slideViewPr>
    <p:cSldViewPr>
      <p:cViewPr>
        <p:scale>
          <a:sx n="125" d="100"/>
          <a:sy n="125" d="100"/>
        </p:scale>
        <p:origin x="-198" y="90"/>
      </p:cViewPr>
      <p:guideLst>
        <p:guide orient="horz" pos="324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7FF97-E996-47B6-90BE-2304112139AA}" type="datetimeFigureOut">
              <a:rPr lang="de-DE" smtClean="0"/>
              <a:t>10.07.2020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906588" y="685800"/>
            <a:ext cx="3044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05D32D-8810-49FF-83D6-A69C080B381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0916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1" y="3198601"/>
            <a:ext cx="7772400" cy="2207079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5834699"/>
            <a:ext cx="6400800" cy="263133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3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7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E90B0-43D5-406D-B136-0A8E567502AD}" type="datetimeFigureOut">
              <a:rPr lang="de-DE" smtClean="0"/>
              <a:t>10.07.2020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C5FD4-EAAC-4919-B648-4B053E17DD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9551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E90B0-43D5-406D-B136-0A8E567502AD}" type="datetimeFigureOut">
              <a:rPr lang="de-DE" smtClean="0"/>
              <a:t>10.07.2020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C5FD4-EAAC-4919-B648-4B053E17DD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8308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412343"/>
            <a:ext cx="2057401" cy="878541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412343"/>
            <a:ext cx="6019801" cy="878541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E90B0-43D5-406D-B136-0A8E567502AD}" type="datetimeFigureOut">
              <a:rPr lang="de-DE" smtClean="0"/>
              <a:t>10.07.2020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C5FD4-EAAC-4919-B648-4B053E17DD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297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E90B0-43D5-406D-B136-0A8E567502AD}" type="datetimeFigureOut">
              <a:rPr lang="de-DE" smtClean="0"/>
              <a:t>10.07.2020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C5FD4-EAAC-4919-B648-4B053E17DD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2377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6616474"/>
            <a:ext cx="7772400" cy="204500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4364110"/>
            <a:ext cx="7772400" cy="225236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4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7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9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1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34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5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78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E90B0-43D5-406D-B136-0A8E567502AD}" type="datetimeFigureOut">
              <a:rPr lang="de-DE" smtClean="0"/>
              <a:t>10.07.2020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C5FD4-EAAC-4919-B648-4B053E17DD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1747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2402525"/>
            <a:ext cx="4038601" cy="679523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199" y="2402525"/>
            <a:ext cx="4038601" cy="679523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E90B0-43D5-406D-B136-0A8E567502AD}" type="datetimeFigureOut">
              <a:rPr lang="de-DE" smtClean="0"/>
              <a:t>10.07.2020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C5FD4-EAAC-4919-B648-4B053E17DD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2629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2304804"/>
            <a:ext cx="4040188" cy="96053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24" indent="0">
              <a:buNone/>
              <a:defRPr sz="2000" b="1"/>
            </a:lvl2pPr>
            <a:lvl3pPr marL="914448" indent="0">
              <a:buNone/>
              <a:defRPr sz="1800" b="1"/>
            </a:lvl3pPr>
            <a:lvl4pPr marL="1371670" indent="0">
              <a:buNone/>
              <a:defRPr sz="1600" b="1"/>
            </a:lvl4pPr>
            <a:lvl5pPr marL="1828894" indent="0">
              <a:buNone/>
              <a:defRPr sz="1600" b="1"/>
            </a:lvl5pPr>
            <a:lvl6pPr marL="2286118" indent="0">
              <a:buNone/>
              <a:defRPr sz="1600" b="1"/>
            </a:lvl6pPr>
            <a:lvl7pPr marL="2743342" indent="0">
              <a:buNone/>
              <a:defRPr sz="1600" b="1"/>
            </a:lvl7pPr>
            <a:lvl8pPr marL="3200565" indent="0">
              <a:buNone/>
              <a:defRPr sz="1600" b="1"/>
            </a:lvl8pPr>
            <a:lvl9pPr marL="3657788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3265335"/>
            <a:ext cx="4040188" cy="59324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30" y="2304804"/>
            <a:ext cx="4041775" cy="96053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24" indent="0">
              <a:buNone/>
              <a:defRPr sz="2000" b="1"/>
            </a:lvl2pPr>
            <a:lvl3pPr marL="914448" indent="0">
              <a:buNone/>
              <a:defRPr sz="1800" b="1"/>
            </a:lvl3pPr>
            <a:lvl4pPr marL="1371670" indent="0">
              <a:buNone/>
              <a:defRPr sz="1600" b="1"/>
            </a:lvl4pPr>
            <a:lvl5pPr marL="1828894" indent="0">
              <a:buNone/>
              <a:defRPr sz="1600" b="1"/>
            </a:lvl5pPr>
            <a:lvl6pPr marL="2286118" indent="0">
              <a:buNone/>
              <a:defRPr sz="1600" b="1"/>
            </a:lvl6pPr>
            <a:lvl7pPr marL="2743342" indent="0">
              <a:buNone/>
              <a:defRPr sz="1600" b="1"/>
            </a:lvl7pPr>
            <a:lvl8pPr marL="3200565" indent="0">
              <a:buNone/>
              <a:defRPr sz="1600" b="1"/>
            </a:lvl8pPr>
            <a:lvl9pPr marL="3657788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30" y="3265335"/>
            <a:ext cx="4041775" cy="59324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E90B0-43D5-406D-B136-0A8E567502AD}" type="datetimeFigureOut">
              <a:rPr lang="de-DE" smtClean="0"/>
              <a:t>10.07.2020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C5FD4-EAAC-4919-B648-4B053E17DD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6984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E90B0-43D5-406D-B136-0A8E567502AD}" type="datetimeFigureOut">
              <a:rPr lang="de-DE" smtClean="0"/>
              <a:t>10.07.2020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C5FD4-EAAC-4919-B648-4B053E17DD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6897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E90B0-43D5-406D-B136-0A8E567502AD}" type="datetimeFigureOut">
              <a:rPr lang="de-DE" smtClean="0"/>
              <a:t>10.07.2020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C5FD4-EAAC-4919-B648-4B053E17DD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0484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7" y="409957"/>
            <a:ext cx="3008312" cy="174468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1" y="409958"/>
            <a:ext cx="5111750" cy="87877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7" y="2154645"/>
            <a:ext cx="3008312" cy="7043110"/>
          </a:xfrm>
        </p:spPr>
        <p:txBody>
          <a:bodyPr/>
          <a:lstStyle>
            <a:lvl1pPr marL="0" indent="0">
              <a:buNone/>
              <a:defRPr sz="1400"/>
            </a:lvl1pPr>
            <a:lvl2pPr marL="457224" indent="0">
              <a:buNone/>
              <a:defRPr sz="1200"/>
            </a:lvl2pPr>
            <a:lvl3pPr marL="914448" indent="0">
              <a:buNone/>
              <a:defRPr sz="1000"/>
            </a:lvl3pPr>
            <a:lvl4pPr marL="1371670" indent="0">
              <a:buNone/>
              <a:defRPr sz="900"/>
            </a:lvl4pPr>
            <a:lvl5pPr marL="1828894" indent="0">
              <a:buNone/>
              <a:defRPr sz="900"/>
            </a:lvl5pPr>
            <a:lvl6pPr marL="2286118" indent="0">
              <a:buNone/>
              <a:defRPr sz="900"/>
            </a:lvl6pPr>
            <a:lvl7pPr marL="2743342" indent="0">
              <a:buNone/>
              <a:defRPr sz="900"/>
            </a:lvl7pPr>
            <a:lvl8pPr marL="3200565" indent="0">
              <a:buNone/>
              <a:defRPr sz="900"/>
            </a:lvl8pPr>
            <a:lvl9pPr marL="3657788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E90B0-43D5-406D-B136-0A8E567502AD}" type="datetimeFigureOut">
              <a:rPr lang="de-DE" smtClean="0"/>
              <a:t>10.07.2020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C5FD4-EAAC-4919-B648-4B053E17DD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8155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7207568"/>
            <a:ext cx="5486400" cy="85089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920017"/>
            <a:ext cx="5486400" cy="6177915"/>
          </a:xfrm>
        </p:spPr>
        <p:txBody>
          <a:bodyPr/>
          <a:lstStyle>
            <a:lvl1pPr marL="0" indent="0">
              <a:buNone/>
              <a:defRPr sz="3200"/>
            </a:lvl1pPr>
            <a:lvl2pPr marL="457224" indent="0">
              <a:buNone/>
              <a:defRPr sz="2800"/>
            </a:lvl2pPr>
            <a:lvl3pPr marL="914448" indent="0">
              <a:buNone/>
              <a:defRPr sz="2400"/>
            </a:lvl3pPr>
            <a:lvl4pPr marL="1371670" indent="0">
              <a:buNone/>
              <a:defRPr sz="2000"/>
            </a:lvl4pPr>
            <a:lvl5pPr marL="1828894" indent="0">
              <a:buNone/>
              <a:defRPr sz="2000"/>
            </a:lvl5pPr>
            <a:lvl6pPr marL="2286118" indent="0">
              <a:buNone/>
              <a:defRPr sz="2000"/>
            </a:lvl6pPr>
            <a:lvl7pPr marL="2743342" indent="0">
              <a:buNone/>
              <a:defRPr sz="2000"/>
            </a:lvl7pPr>
            <a:lvl8pPr marL="3200565" indent="0">
              <a:buNone/>
              <a:defRPr sz="2000"/>
            </a:lvl8pPr>
            <a:lvl9pPr marL="3657788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8058464"/>
            <a:ext cx="5486400" cy="1208411"/>
          </a:xfrm>
        </p:spPr>
        <p:txBody>
          <a:bodyPr/>
          <a:lstStyle>
            <a:lvl1pPr marL="0" indent="0">
              <a:buNone/>
              <a:defRPr sz="1400"/>
            </a:lvl1pPr>
            <a:lvl2pPr marL="457224" indent="0">
              <a:buNone/>
              <a:defRPr sz="1200"/>
            </a:lvl2pPr>
            <a:lvl3pPr marL="914448" indent="0">
              <a:buNone/>
              <a:defRPr sz="1000"/>
            </a:lvl3pPr>
            <a:lvl4pPr marL="1371670" indent="0">
              <a:buNone/>
              <a:defRPr sz="900"/>
            </a:lvl4pPr>
            <a:lvl5pPr marL="1828894" indent="0">
              <a:buNone/>
              <a:defRPr sz="900"/>
            </a:lvl5pPr>
            <a:lvl6pPr marL="2286118" indent="0">
              <a:buNone/>
              <a:defRPr sz="900"/>
            </a:lvl6pPr>
            <a:lvl7pPr marL="2743342" indent="0">
              <a:buNone/>
              <a:defRPr sz="900"/>
            </a:lvl7pPr>
            <a:lvl8pPr marL="3200565" indent="0">
              <a:buNone/>
              <a:defRPr sz="900"/>
            </a:lvl8pPr>
            <a:lvl9pPr marL="3657788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E90B0-43D5-406D-B136-0A8E567502AD}" type="datetimeFigureOut">
              <a:rPr lang="de-DE" smtClean="0"/>
              <a:t>10.07.2020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C5FD4-EAAC-4919-B648-4B053E17DD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1974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412340"/>
            <a:ext cx="8229600" cy="1716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2402525"/>
            <a:ext cx="8229600" cy="6795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9543357"/>
            <a:ext cx="2133600" cy="5481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1E90B0-43D5-406D-B136-0A8E567502AD}" type="datetimeFigureOut">
              <a:rPr lang="de-DE" smtClean="0"/>
              <a:t>10.07.2020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1" y="9543357"/>
            <a:ext cx="2895600" cy="5481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9543357"/>
            <a:ext cx="2133600" cy="54819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3C5FD4-EAAC-4919-B648-4B053E17DDB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272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48" rtl="0" eaLnBrk="1" latinLnBrk="0" hangingPunct="1">
        <a:spcBef>
          <a:spcPct val="0"/>
        </a:spcBef>
        <a:buNone/>
        <a:defRPr sz="44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18" indent="-342918" algn="l" defTabSz="914448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88" indent="-285765" algn="l" defTabSz="914448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59" indent="-228611" algn="l" defTabSz="914448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83" indent="-228611" algn="l" defTabSz="914448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506" indent="-228611" algn="l" defTabSz="914448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729" indent="-228611" algn="l" defTabSz="91444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953" indent="-228611" algn="l" defTabSz="91444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177" indent="-228611" algn="l" defTabSz="91444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401" indent="-228611" algn="l" defTabSz="914448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24" algn="l" defTabSz="9144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48" algn="l" defTabSz="9144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70" algn="l" defTabSz="9144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94" algn="l" defTabSz="9144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18" algn="l" defTabSz="9144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342" algn="l" defTabSz="9144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565" algn="l" defTabSz="9144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788" algn="l" defTabSz="9144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feld 24"/>
          <p:cNvSpPr txBox="1"/>
          <p:nvPr/>
        </p:nvSpPr>
        <p:spPr>
          <a:xfrm>
            <a:off x="4347144" y="2715112"/>
            <a:ext cx="2817144" cy="261610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T2 is not due yet, </a:t>
            </a:r>
            <a:r>
              <a:rPr lang="en-US" sz="1100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 = 100 (9.3%)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1403556" y="2123926"/>
            <a:ext cx="2520281" cy="430887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100" dirty="0">
                <a:latin typeface="Times New Roman" pitchFamily="18" charset="0"/>
                <a:cs typeface="Times New Roman" pitchFamily="18" charset="0"/>
              </a:rPr>
              <a:t>(A) </a:t>
            </a:r>
            <a:r>
              <a:rPr lang="de-DE" sz="1100" dirty="0" err="1">
                <a:latin typeface="Times New Roman" pitchFamily="18" charset="0"/>
                <a:cs typeface="Times New Roman" pitchFamily="18" charset="0"/>
              </a:rPr>
              <a:t>Returned</a:t>
            </a:r>
            <a:r>
              <a:rPr lang="de-DE" sz="1100" dirty="0">
                <a:latin typeface="Times New Roman" pitchFamily="18" charset="0"/>
                <a:cs typeface="Times New Roman" pitchFamily="18" charset="0"/>
              </a:rPr>
              <a:t> T1</a:t>
            </a:r>
          </a:p>
          <a:p>
            <a:pPr algn="ctr"/>
            <a:r>
              <a:rPr lang="de-DE" sz="1100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de-DE" sz="1100" dirty="0">
                <a:latin typeface="Times New Roman" pitchFamily="18" charset="0"/>
                <a:cs typeface="Times New Roman" pitchFamily="18" charset="0"/>
              </a:rPr>
              <a:t> = 1,070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1389522" y="3393986"/>
            <a:ext cx="2520281" cy="430887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100" dirty="0">
                <a:latin typeface="Times New Roman" pitchFamily="18" charset="0"/>
                <a:cs typeface="Times New Roman" pitchFamily="18" charset="0"/>
              </a:rPr>
              <a:t>(B) T2 </a:t>
            </a:r>
            <a:r>
              <a:rPr lang="de-DE" sz="1100" dirty="0" err="1"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de-DE" sz="1100" dirty="0">
                <a:latin typeface="Times New Roman" pitchFamily="18" charset="0"/>
                <a:cs typeface="Times New Roman" pitchFamily="18" charset="0"/>
              </a:rPr>
              <a:t> due</a:t>
            </a:r>
          </a:p>
          <a:p>
            <a:pPr algn="ctr"/>
            <a:r>
              <a:rPr lang="de-DE" sz="1100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de-DE" sz="1100" dirty="0">
                <a:latin typeface="Times New Roman" pitchFamily="18" charset="0"/>
                <a:cs typeface="Times New Roman" pitchFamily="18" charset="0"/>
              </a:rPr>
              <a:t> = 970 (90.7% </a:t>
            </a:r>
            <a:r>
              <a:rPr lang="de-DE" sz="11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de-DE" sz="1100" dirty="0">
                <a:latin typeface="Times New Roman" pitchFamily="18" charset="0"/>
                <a:cs typeface="Times New Roman" pitchFamily="18" charset="0"/>
              </a:rPr>
              <a:t> A)</a:t>
            </a:r>
          </a:p>
        </p:txBody>
      </p:sp>
      <p:cxnSp>
        <p:nvCxnSpPr>
          <p:cNvPr id="30" name="Gerade Verbindung 45"/>
          <p:cNvCxnSpPr>
            <a:stCxn id="27" idx="2"/>
            <a:endCxn id="29" idx="0"/>
          </p:cNvCxnSpPr>
          <p:nvPr/>
        </p:nvCxnSpPr>
        <p:spPr>
          <a:xfrm flipH="1">
            <a:off x="2649663" y="2554813"/>
            <a:ext cx="14034" cy="839173"/>
          </a:xfrm>
          <a:prstGeom prst="line">
            <a:avLst/>
          </a:prstGeom>
          <a:ln>
            <a:solidFill>
              <a:srgbClr val="4A7E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51"/>
          <p:cNvCxnSpPr/>
          <p:nvPr/>
        </p:nvCxnSpPr>
        <p:spPr>
          <a:xfrm flipH="1" flipV="1">
            <a:off x="2661993" y="2952957"/>
            <a:ext cx="1693983" cy="1354"/>
          </a:xfrm>
          <a:prstGeom prst="line">
            <a:avLst/>
          </a:prstGeom>
          <a:ln>
            <a:solidFill>
              <a:srgbClr val="4A7E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400933" y="4637953"/>
            <a:ext cx="2520281" cy="430887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100" dirty="0">
                <a:latin typeface="Times New Roman" pitchFamily="18" charset="0"/>
                <a:cs typeface="Times New Roman" pitchFamily="18" charset="0"/>
              </a:rPr>
              <a:t>(C) </a:t>
            </a:r>
            <a:r>
              <a:rPr lang="de-DE" sz="1100" dirty="0" err="1">
                <a:latin typeface="Times New Roman" pitchFamily="18" charset="0"/>
                <a:cs typeface="Times New Roman" pitchFamily="18" charset="0"/>
              </a:rPr>
              <a:t>Returned</a:t>
            </a:r>
            <a:r>
              <a:rPr lang="de-DE" sz="1100" dirty="0">
                <a:latin typeface="Times New Roman" pitchFamily="18" charset="0"/>
                <a:cs typeface="Times New Roman" pitchFamily="18" charset="0"/>
              </a:rPr>
              <a:t> T2</a:t>
            </a:r>
          </a:p>
          <a:p>
            <a:pPr algn="ctr"/>
            <a:r>
              <a:rPr lang="de-DE" sz="1100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de-DE" sz="1100" dirty="0">
                <a:latin typeface="Times New Roman" pitchFamily="18" charset="0"/>
                <a:cs typeface="Times New Roman" pitchFamily="18" charset="0"/>
              </a:rPr>
              <a:t> = 817 (84.2% </a:t>
            </a:r>
            <a:r>
              <a:rPr lang="de-DE" sz="11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de-DE" sz="1100" dirty="0">
                <a:latin typeface="Times New Roman" pitchFamily="18" charset="0"/>
                <a:cs typeface="Times New Roman" pitchFamily="18" charset="0"/>
              </a:rPr>
              <a:t> B)</a:t>
            </a:r>
          </a:p>
        </p:txBody>
      </p:sp>
      <p:cxnSp>
        <p:nvCxnSpPr>
          <p:cNvPr id="39" name="Gerade Verbindung 76"/>
          <p:cNvCxnSpPr/>
          <p:nvPr/>
        </p:nvCxnSpPr>
        <p:spPr>
          <a:xfrm flipH="1">
            <a:off x="2656680" y="4205882"/>
            <a:ext cx="1699296" cy="0"/>
          </a:xfrm>
          <a:prstGeom prst="line">
            <a:avLst/>
          </a:prstGeom>
          <a:ln>
            <a:solidFill>
              <a:srgbClr val="4A7E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45"/>
          <p:cNvCxnSpPr>
            <a:stCxn id="29" idx="2"/>
          </p:cNvCxnSpPr>
          <p:nvPr/>
        </p:nvCxnSpPr>
        <p:spPr>
          <a:xfrm>
            <a:off x="2649663" y="3824873"/>
            <a:ext cx="0" cy="813079"/>
          </a:xfrm>
          <a:prstGeom prst="line">
            <a:avLst/>
          </a:prstGeom>
          <a:ln>
            <a:solidFill>
              <a:srgbClr val="4A7E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feld 44"/>
          <p:cNvSpPr txBox="1"/>
          <p:nvPr/>
        </p:nvSpPr>
        <p:spPr>
          <a:xfrm>
            <a:off x="1115616" y="8100590"/>
            <a:ext cx="597666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</a:t>
            </a:r>
            <a:r>
              <a:rPr lang="de-DE" sz="1100" b="1">
                <a:latin typeface="Times New Roman" panose="02020603050405020304" pitchFamily="18" charset="0"/>
                <a:cs typeface="Times New Roman" panose="02020603050405020304" pitchFamily="18" charset="0"/>
              </a:rPr>
              <a:t>file 1. </a:t>
            </a:r>
            <a:r>
              <a:rPr lang="de-D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Flow </a:t>
            </a:r>
            <a:r>
              <a:rPr lang="de-D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chart</a:t>
            </a:r>
            <a:r>
              <a:rPr lang="de-D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de-D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de-D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DREAM </a:t>
            </a:r>
            <a:r>
              <a:rPr lang="de-D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study</a:t>
            </a:r>
            <a:r>
              <a:rPr lang="de-D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Notes: T1 </a:t>
            </a:r>
            <a:r>
              <a:rPr lang="de-D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during</a:t>
            </a:r>
            <a:r>
              <a:rPr lang="de-D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pregnancy</a:t>
            </a:r>
            <a:r>
              <a:rPr lang="de-D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T2 8 </a:t>
            </a:r>
            <a:r>
              <a:rPr lang="de-D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weeks</a:t>
            </a:r>
            <a:r>
              <a:rPr lang="de-D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after </a:t>
            </a:r>
            <a:r>
              <a:rPr lang="de-D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anticipated</a:t>
            </a:r>
            <a:r>
              <a:rPr lang="de-D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birth</a:t>
            </a:r>
            <a:r>
              <a:rPr lang="de-D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date</a:t>
            </a:r>
            <a:r>
              <a:rPr lang="de-D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Data </a:t>
            </a:r>
            <a:r>
              <a:rPr lang="de-D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collection</a:t>
            </a:r>
            <a:r>
              <a:rPr lang="de-D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de-D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not </a:t>
            </a:r>
            <a:r>
              <a:rPr lang="de-D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finished</a:t>
            </a:r>
            <a:r>
              <a:rPr lang="de-D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yet</a:t>
            </a:r>
            <a:r>
              <a:rPr lang="de-D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de-D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recruitment</a:t>
            </a:r>
            <a:r>
              <a:rPr lang="de-D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ongoing</a:t>
            </a:r>
            <a:r>
              <a:rPr lang="de-DE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</a:p>
          <a:p>
            <a:endParaRPr lang="de-DE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Textfeld 45"/>
          <p:cNvSpPr txBox="1"/>
          <p:nvPr/>
        </p:nvSpPr>
        <p:spPr>
          <a:xfrm>
            <a:off x="4347143" y="5213969"/>
            <a:ext cx="2817145" cy="430887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Excluded because T1 was filled out after birth, </a:t>
            </a:r>
            <a:r>
              <a:rPr lang="en-US" sz="1100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 = 3 (0.4%)</a:t>
            </a:r>
            <a:endParaRPr lang="de-DE" sz="11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7" name="Gerade Verbindung 76"/>
          <p:cNvCxnSpPr>
            <a:stCxn id="46" idx="1"/>
          </p:cNvCxnSpPr>
          <p:nvPr/>
        </p:nvCxnSpPr>
        <p:spPr>
          <a:xfrm flipH="1">
            <a:off x="2656679" y="5429413"/>
            <a:ext cx="1690464" cy="558"/>
          </a:xfrm>
          <a:prstGeom prst="line">
            <a:avLst/>
          </a:prstGeom>
          <a:ln>
            <a:solidFill>
              <a:srgbClr val="4A7E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45"/>
          <p:cNvCxnSpPr/>
          <p:nvPr/>
        </p:nvCxnSpPr>
        <p:spPr>
          <a:xfrm>
            <a:off x="2649662" y="5048961"/>
            <a:ext cx="0" cy="813079"/>
          </a:xfrm>
          <a:prstGeom prst="line">
            <a:avLst/>
          </a:prstGeom>
          <a:ln>
            <a:solidFill>
              <a:srgbClr val="4A7E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feld 48"/>
          <p:cNvSpPr txBox="1"/>
          <p:nvPr/>
        </p:nvSpPr>
        <p:spPr>
          <a:xfrm>
            <a:off x="1409766" y="5867968"/>
            <a:ext cx="2520281" cy="261610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100" dirty="0">
                <a:latin typeface="Times New Roman" pitchFamily="18" charset="0"/>
                <a:cs typeface="Times New Roman" pitchFamily="18" charset="0"/>
              </a:rPr>
              <a:t>(D) </a:t>
            </a:r>
            <a:r>
              <a:rPr lang="de-DE" sz="1100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de-DE" sz="1100" dirty="0">
                <a:latin typeface="Times New Roman" pitchFamily="18" charset="0"/>
                <a:cs typeface="Times New Roman" pitchFamily="18" charset="0"/>
              </a:rPr>
              <a:t> = 814 (99.6% </a:t>
            </a:r>
            <a:r>
              <a:rPr lang="de-DE" sz="11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de-DE" sz="1100" dirty="0">
                <a:latin typeface="Times New Roman" pitchFamily="18" charset="0"/>
                <a:cs typeface="Times New Roman" pitchFamily="18" charset="0"/>
              </a:rPr>
              <a:t> C)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4355976" y="6173715"/>
            <a:ext cx="2808312" cy="938719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Exclusion criteria, </a:t>
            </a:r>
            <a:r>
              <a:rPr lang="en-US" sz="1100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 = 227</a:t>
            </a:r>
          </a:p>
          <a:p>
            <a:pPr algn="ctr"/>
            <a:endParaRPr lang="en-US" sz="11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Lifetime depression, </a:t>
            </a:r>
            <a:r>
              <a:rPr lang="en-US" sz="1100" i="1" dirty="0">
                <a:latin typeface="Times New Roman" pitchFamily="18" charset="0"/>
                <a:cs typeface="Times New Roman" pitchFamily="18" charset="0"/>
              </a:rPr>
              <a:t> n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= 85 (10.4 %)</a:t>
            </a:r>
          </a:p>
          <a:p>
            <a:pPr algn="ctr"/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Lifetime depression missing, </a:t>
            </a:r>
            <a:r>
              <a:rPr lang="en-US" sz="1100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 = 35 (4.3%)</a:t>
            </a:r>
          </a:p>
          <a:p>
            <a:pPr algn="ctr"/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Not </a:t>
            </a:r>
            <a:r>
              <a:rPr lang="en-US" sz="1100" dirty="0" err="1">
                <a:latin typeface="Times New Roman" pitchFamily="18" charset="0"/>
                <a:cs typeface="Times New Roman" pitchFamily="18" charset="0"/>
              </a:rPr>
              <a:t>fullfilling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 job criteria, </a:t>
            </a:r>
            <a:r>
              <a:rPr lang="en-US" sz="1100" i="1" dirty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= 107 (13.1%)</a:t>
            </a:r>
          </a:p>
        </p:txBody>
      </p:sp>
      <p:cxnSp>
        <p:nvCxnSpPr>
          <p:cNvPr id="51" name="Gerade Verbindung 76"/>
          <p:cNvCxnSpPr/>
          <p:nvPr/>
        </p:nvCxnSpPr>
        <p:spPr>
          <a:xfrm flipH="1" flipV="1">
            <a:off x="2658904" y="6560912"/>
            <a:ext cx="1686070" cy="1"/>
          </a:xfrm>
          <a:prstGeom prst="line">
            <a:avLst/>
          </a:prstGeom>
          <a:ln>
            <a:solidFill>
              <a:srgbClr val="4A7E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 Verbindung 45"/>
          <p:cNvCxnSpPr/>
          <p:nvPr/>
        </p:nvCxnSpPr>
        <p:spPr>
          <a:xfrm>
            <a:off x="2658495" y="6135383"/>
            <a:ext cx="0" cy="813079"/>
          </a:xfrm>
          <a:prstGeom prst="line">
            <a:avLst/>
          </a:prstGeom>
          <a:ln>
            <a:solidFill>
              <a:srgbClr val="4A7EB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feld 52"/>
          <p:cNvSpPr txBox="1"/>
          <p:nvPr/>
        </p:nvSpPr>
        <p:spPr>
          <a:xfrm>
            <a:off x="1389522" y="6977500"/>
            <a:ext cx="2520281" cy="261610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100" dirty="0">
                <a:latin typeface="Times New Roman" pitchFamily="18" charset="0"/>
                <a:cs typeface="Times New Roman" pitchFamily="18" charset="0"/>
              </a:rPr>
              <a:t>(E) </a:t>
            </a:r>
            <a:r>
              <a:rPr lang="de-DE" sz="1100" i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de-DE" sz="1100" dirty="0">
                <a:latin typeface="Times New Roman" pitchFamily="18" charset="0"/>
                <a:cs typeface="Times New Roman" pitchFamily="18" charset="0"/>
              </a:rPr>
              <a:t> = 587 (72.1% </a:t>
            </a:r>
            <a:r>
              <a:rPr lang="de-DE" sz="1100" dirty="0" err="1"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de-DE" sz="1100" dirty="0">
                <a:latin typeface="Times New Roman" pitchFamily="18" charset="0"/>
                <a:cs typeface="Times New Roman" pitchFamily="18" charset="0"/>
              </a:rPr>
              <a:t> D)</a:t>
            </a:r>
          </a:p>
        </p:txBody>
      </p:sp>
      <p:sp>
        <p:nvSpPr>
          <p:cNvPr id="32" name="Textfeld 31"/>
          <p:cNvSpPr txBox="1"/>
          <p:nvPr/>
        </p:nvSpPr>
        <p:spPr>
          <a:xfrm>
            <a:off x="4355976" y="4075077"/>
            <a:ext cx="2817144" cy="261610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Did not return T2, </a:t>
            </a:r>
            <a:r>
              <a:rPr lang="en-US" sz="1100" i="1" dirty="0">
                <a:latin typeface="Times New Roman" pitchFamily="18" charset="0"/>
                <a:cs typeface="Times New Roman" pitchFamily="18" charset="0"/>
              </a:rPr>
              <a:t>n = 153 (15.8)</a:t>
            </a:r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463499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170</Words>
  <Application>Microsoft Office PowerPoint</Application>
  <PresentationFormat>Benutzerdefiniert</PresentationFormat>
  <Paragraphs>17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Larissa</vt:lpstr>
      <vt:lpstr>PowerPoint-Präsentation</vt:lpstr>
    </vt:vector>
  </TitlesOfParts>
  <Company>UKD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Kopp, Marie</dc:creator>
  <cp:lastModifiedBy>Marlene Karl</cp:lastModifiedBy>
  <cp:revision>89</cp:revision>
  <dcterms:created xsi:type="dcterms:W3CDTF">2018-10-25T09:35:42Z</dcterms:created>
  <dcterms:modified xsi:type="dcterms:W3CDTF">2020-07-10T20:06:08Z</dcterms:modified>
</cp:coreProperties>
</file>