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7" r:id="rId2"/>
    <p:sldId id="259" r:id="rId3"/>
    <p:sldId id="260" r:id="rId4"/>
    <p:sldId id="261" r:id="rId5"/>
    <p:sldId id="262" r:id="rId6"/>
    <p:sldId id="263" r:id="rId7"/>
    <p:sldId id="264" r:id="rId8"/>
    <p:sldId id="271" r:id="rId9"/>
    <p:sldId id="289" r:id="rId10"/>
    <p:sldId id="265" r:id="rId11"/>
    <p:sldId id="266" r:id="rId12"/>
    <p:sldId id="267"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90" r:id="rId27"/>
    <p:sldId id="291" r:id="rId28"/>
    <p:sldId id="285" r:id="rId29"/>
    <p:sldId id="286" r:id="rId30"/>
    <p:sldId id="287" r:id="rId31"/>
    <p:sldId id="288" r:id="rId3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F030"/>
    <a:srgbClr val="81F729"/>
    <a:srgbClr val="003741"/>
    <a:srgbClr val="00373E"/>
    <a:srgbClr val="0000FF"/>
    <a:srgbClr val="00FFFF"/>
    <a:srgbClr val="E89E00"/>
    <a:srgbClr val="6AB650"/>
    <a:srgbClr val="009CB4"/>
    <a:srgbClr val="F07814"/>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9548" autoAdjust="0"/>
  </p:normalViewPr>
  <p:slideViewPr>
    <p:cSldViewPr snapToGrid="0">
      <p:cViewPr varScale="1">
        <p:scale>
          <a:sx n="118" d="100"/>
          <a:sy n="118" d="100"/>
        </p:scale>
        <p:origin x="312"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4459EA-9E68-4B15-ADD3-336A8DAC671A}" type="datetimeFigureOut">
              <a:rPr lang="nl-NL" smtClean="0"/>
              <a:t>3-2-2020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8A1BD9-1485-432A-A1B9-E1F7C6F58217}" type="slidenum">
              <a:rPr lang="nl-NL" smtClean="0"/>
              <a:t>‹nr.›</a:t>
            </a:fld>
            <a:endParaRPr lang="nl-NL"/>
          </a:p>
        </p:txBody>
      </p:sp>
    </p:spTree>
    <p:extLst>
      <p:ext uri="{BB962C8B-B14F-4D97-AF65-F5344CB8AC3E}">
        <p14:creationId xmlns:p14="http://schemas.microsoft.com/office/powerpoint/2010/main" val="26081127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ianummer 3"/>
          <p:cNvSpPr>
            <a:spLocks noGrp="1"/>
          </p:cNvSpPr>
          <p:nvPr>
            <p:ph type="sldNum" sz="quarter" idx="10"/>
          </p:nvPr>
        </p:nvSpPr>
        <p:spPr/>
        <p:txBody>
          <a:bodyPr/>
          <a:lstStyle/>
          <a:p>
            <a:fld id="{BE8A1BD9-1485-432A-A1B9-E1F7C6F58217}" type="slidenum">
              <a:rPr lang="nl-NL" smtClean="0"/>
              <a:t>1</a:t>
            </a:fld>
            <a:endParaRPr lang="nl-NL"/>
          </a:p>
        </p:txBody>
      </p:sp>
    </p:spTree>
    <p:extLst>
      <p:ext uri="{BB962C8B-B14F-4D97-AF65-F5344CB8AC3E}">
        <p14:creationId xmlns:p14="http://schemas.microsoft.com/office/powerpoint/2010/main" val="3873703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smtClean="0"/>
              <a:t>Login</a:t>
            </a:r>
            <a:r>
              <a:rPr lang="en-US" baseline="0" dirty="0" smtClean="0"/>
              <a:t> for www.box.com:</a:t>
            </a:r>
          </a:p>
          <a:p>
            <a:r>
              <a:rPr lang="en-US" baseline="0" dirty="0" smtClean="0"/>
              <a:t>User:  an.snel@vumc.nl</a:t>
            </a:r>
          </a:p>
          <a:p>
            <a:r>
              <a:rPr lang="en-US" baseline="0" dirty="0" smtClean="0"/>
              <a:t>Pw:    </a:t>
            </a:r>
            <a:r>
              <a:rPr lang="en-US" baseline="0" dirty="0" err="1" smtClean="0"/>
              <a:t>mrdopleiding</a:t>
            </a:r>
            <a:endParaRPr lang="en-US" baseline="0" dirty="0" smtClean="0"/>
          </a:p>
        </p:txBody>
      </p:sp>
      <p:sp>
        <p:nvSpPr>
          <p:cNvPr id="4" name="Tijdelijke aanduiding voor dianummer 3"/>
          <p:cNvSpPr>
            <a:spLocks noGrp="1"/>
          </p:cNvSpPr>
          <p:nvPr>
            <p:ph type="sldNum" sz="quarter" idx="10"/>
          </p:nvPr>
        </p:nvSpPr>
        <p:spPr/>
        <p:txBody>
          <a:bodyPr/>
          <a:lstStyle/>
          <a:p>
            <a:fld id="{BE8A1BD9-1485-432A-A1B9-E1F7C6F58217}" type="slidenum">
              <a:rPr lang="nl-NL" smtClean="0"/>
              <a:t>29</a:t>
            </a:fld>
            <a:endParaRPr lang="nl-NL"/>
          </a:p>
        </p:txBody>
      </p:sp>
    </p:spTree>
    <p:extLst>
      <p:ext uri="{BB962C8B-B14F-4D97-AF65-F5344CB8AC3E}">
        <p14:creationId xmlns:p14="http://schemas.microsoft.com/office/powerpoint/2010/main" val="42699092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baseline="0" dirty="0" smtClean="0"/>
          </a:p>
        </p:txBody>
      </p:sp>
      <p:sp>
        <p:nvSpPr>
          <p:cNvPr id="4" name="Tijdelijke aanduiding voor dianummer 3"/>
          <p:cNvSpPr>
            <a:spLocks noGrp="1"/>
          </p:cNvSpPr>
          <p:nvPr>
            <p:ph type="sldNum" sz="quarter" idx="10"/>
          </p:nvPr>
        </p:nvSpPr>
        <p:spPr/>
        <p:txBody>
          <a:bodyPr/>
          <a:lstStyle/>
          <a:p>
            <a:fld id="{BE8A1BD9-1485-432A-A1B9-E1F7C6F58217}" type="slidenum">
              <a:rPr lang="nl-NL" smtClean="0"/>
              <a:t>30</a:t>
            </a:fld>
            <a:endParaRPr lang="nl-NL"/>
          </a:p>
        </p:txBody>
      </p:sp>
    </p:spTree>
    <p:extLst>
      <p:ext uri="{BB962C8B-B14F-4D97-AF65-F5344CB8AC3E}">
        <p14:creationId xmlns:p14="http://schemas.microsoft.com/office/powerpoint/2010/main" val="42699092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baseline="0" dirty="0" smtClean="0"/>
          </a:p>
        </p:txBody>
      </p:sp>
      <p:sp>
        <p:nvSpPr>
          <p:cNvPr id="4" name="Tijdelijke aanduiding voor dianummer 3"/>
          <p:cNvSpPr>
            <a:spLocks noGrp="1"/>
          </p:cNvSpPr>
          <p:nvPr>
            <p:ph type="sldNum" sz="quarter" idx="10"/>
          </p:nvPr>
        </p:nvSpPr>
        <p:spPr/>
        <p:txBody>
          <a:bodyPr/>
          <a:lstStyle/>
          <a:p>
            <a:fld id="{BE8A1BD9-1485-432A-A1B9-E1F7C6F58217}" type="slidenum">
              <a:rPr lang="nl-NL" smtClean="0"/>
              <a:t>31</a:t>
            </a:fld>
            <a:endParaRPr lang="nl-NL"/>
          </a:p>
        </p:txBody>
      </p:sp>
    </p:spTree>
    <p:extLst>
      <p:ext uri="{BB962C8B-B14F-4D97-AF65-F5344CB8AC3E}">
        <p14:creationId xmlns:p14="http://schemas.microsoft.com/office/powerpoint/2010/main" val="42699092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pagina - patiëntenzorg">
    <p:spTree>
      <p:nvGrpSpPr>
        <p:cNvPr id="1" name=""/>
        <p:cNvGrpSpPr/>
        <p:nvPr/>
      </p:nvGrpSpPr>
      <p:grpSpPr>
        <a:xfrm>
          <a:off x="0" y="0"/>
          <a:ext cx="0" cy="0"/>
          <a:chOff x="0" y="0"/>
          <a:chExt cx="0" cy="0"/>
        </a:xfrm>
      </p:grpSpPr>
      <p:sp>
        <p:nvSpPr>
          <p:cNvPr id="11" name="Rechthoek 10">
            <a:extLst>
              <a:ext uri="{FF2B5EF4-FFF2-40B4-BE49-F238E27FC236}">
                <a16:creationId xmlns:a16="http://schemas.microsoft.com/office/drawing/2014/main" id="{333C430D-E413-4705-BF87-59067A65F4AD}"/>
              </a:ext>
            </a:extLst>
          </p:cNvPr>
          <p:cNvSpPr/>
          <p:nvPr userDrawn="1"/>
        </p:nvSpPr>
        <p:spPr>
          <a:xfrm>
            <a:off x="0" y="603738"/>
            <a:ext cx="12192000" cy="2825262"/>
          </a:xfrm>
          <a:prstGeom prst="rect">
            <a:avLst/>
          </a:prstGeom>
          <a:solidFill>
            <a:srgbClr val="E89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 name="Titel 1">
            <a:extLst>
              <a:ext uri="{FF2B5EF4-FFF2-40B4-BE49-F238E27FC236}">
                <a16:creationId xmlns:a16="http://schemas.microsoft.com/office/drawing/2014/main" id="{5B1D3611-1177-48EA-A067-CEF0CDB42490}"/>
              </a:ext>
            </a:extLst>
          </p:cNvPr>
          <p:cNvSpPr>
            <a:spLocks noGrp="1"/>
          </p:cNvSpPr>
          <p:nvPr>
            <p:ph type="ctrTitle" hasCustomPrompt="1"/>
          </p:nvPr>
        </p:nvSpPr>
        <p:spPr>
          <a:xfrm>
            <a:off x="653143" y="1057047"/>
            <a:ext cx="10776857" cy="1152751"/>
          </a:xfrm>
        </p:spPr>
        <p:txBody>
          <a:bodyPr anchor="b">
            <a:normAutofit/>
          </a:bodyPr>
          <a:lstStyle>
            <a:lvl1pPr algn="l">
              <a:defRPr sz="5000" b="1">
                <a:solidFill>
                  <a:schemeClr val="bg1"/>
                </a:solidFill>
                <a:latin typeface="Trebuchet MS" panose="020B0603020202020204" pitchFamily="34" charset="0"/>
              </a:defRPr>
            </a:lvl1pPr>
          </a:lstStyle>
          <a:p>
            <a:r>
              <a:rPr lang="nl-NL" dirty="0"/>
              <a:t>Hier de titel</a:t>
            </a:r>
          </a:p>
        </p:txBody>
      </p:sp>
      <p:sp>
        <p:nvSpPr>
          <p:cNvPr id="3" name="Ondertitel 2">
            <a:extLst>
              <a:ext uri="{FF2B5EF4-FFF2-40B4-BE49-F238E27FC236}">
                <a16:creationId xmlns:a16="http://schemas.microsoft.com/office/drawing/2014/main" id="{3AC4A8E8-3E90-4C49-8DE9-AAB8EE459045}"/>
              </a:ext>
            </a:extLst>
          </p:cNvPr>
          <p:cNvSpPr>
            <a:spLocks noGrp="1"/>
          </p:cNvSpPr>
          <p:nvPr>
            <p:ph type="subTitle" idx="1" hasCustomPrompt="1"/>
          </p:nvPr>
        </p:nvSpPr>
        <p:spPr>
          <a:xfrm>
            <a:off x="674915" y="2340428"/>
            <a:ext cx="10776857" cy="653143"/>
          </a:xfrm>
          <a:prstGeom prst="rect">
            <a:avLst/>
          </a:prstGeom>
        </p:spPr>
        <p:txBody>
          <a:bodyPr>
            <a:normAutofit/>
          </a:bodyPr>
          <a:lstStyle>
            <a:lvl1pPr marL="0" indent="0" algn="l">
              <a:buNone/>
              <a:defRPr sz="3800" b="0">
                <a:solidFill>
                  <a:schemeClr val="bg1"/>
                </a:solidFill>
                <a:latin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a:t>Hier de subtitel</a:t>
            </a:r>
          </a:p>
        </p:txBody>
      </p:sp>
      <p:pic>
        <p:nvPicPr>
          <p:cNvPr id="10" name="Afbeelding 9">
            <a:extLst>
              <a:ext uri="{FF2B5EF4-FFF2-40B4-BE49-F238E27FC236}">
                <a16:creationId xmlns:a16="http://schemas.microsoft.com/office/drawing/2014/main" id="{2E896DCE-6314-4456-ADEB-F5C25B82E6A7}"/>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312762" y="0"/>
            <a:ext cx="3563547" cy="992580"/>
          </a:xfrm>
          <a:prstGeom prst="rect">
            <a:avLst/>
          </a:prstGeom>
        </p:spPr>
      </p:pic>
      <p:sp>
        <p:nvSpPr>
          <p:cNvPr id="15" name="Tijdelijke aanduiding voor afbeelding 14">
            <a:extLst>
              <a:ext uri="{FF2B5EF4-FFF2-40B4-BE49-F238E27FC236}">
                <a16:creationId xmlns:a16="http://schemas.microsoft.com/office/drawing/2014/main" id="{2DCE008E-4AC9-41CA-AD71-DCFAAF3FCE89}"/>
              </a:ext>
            </a:extLst>
          </p:cNvPr>
          <p:cNvSpPr>
            <a:spLocks noGrp="1"/>
          </p:cNvSpPr>
          <p:nvPr>
            <p:ph type="pic" sz="quarter" idx="10"/>
          </p:nvPr>
        </p:nvSpPr>
        <p:spPr>
          <a:xfrm>
            <a:off x="0" y="3429000"/>
            <a:ext cx="12192000" cy="3429000"/>
          </a:xfrm>
          <a:prstGeom prst="rect">
            <a:avLst/>
          </a:prstGeom>
          <a:blipFill>
            <a:blip r:embed="rId3"/>
            <a:stretch>
              <a:fillRect/>
            </a:stretch>
          </a:blipFill>
        </p:spPr>
        <p:txBody>
          <a:bodyPr/>
          <a:lstStyle>
            <a:lvl1pPr marL="0" indent="0">
              <a:buNone/>
              <a:defRPr>
                <a:noFill/>
              </a:defRPr>
            </a:lvl1pPr>
          </a:lstStyle>
          <a:p>
            <a:endParaRPr lang="nl-NL" dirty="0"/>
          </a:p>
        </p:txBody>
      </p:sp>
    </p:spTree>
    <p:extLst>
      <p:ext uri="{BB962C8B-B14F-4D97-AF65-F5344CB8AC3E}">
        <p14:creationId xmlns:p14="http://schemas.microsoft.com/office/powerpoint/2010/main" val="372566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kst en beeld - onderzoek">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841DAF-11CD-4D6E-A9E2-F440749B1112}"/>
              </a:ext>
            </a:extLst>
          </p:cNvPr>
          <p:cNvSpPr>
            <a:spLocks noGrp="1"/>
          </p:cNvSpPr>
          <p:nvPr>
            <p:ph type="title" hasCustomPrompt="1"/>
          </p:nvPr>
        </p:nvSpPr>
        <p:spPr>
          <a:xfrm>
            <a:off x="673100" y="1439708"/>
            <a:ext cx="5346700" cy="646331"/>
          </a:xfrm>
        </p:spPr>
        <p:txBody>
          <a:bodyPr anchor="t" anchorCtr="0">
            <a:spAutoFit/>
          </a:bodyPr>
          <a:lstStyle>
            <a:lvl1pPr>
              <a:defRPr>
                <a:solidFill>
                  <a:srgbClr val="009CB4"/>
                </a:solidFill>
              </a:defRPr>
            </a:lvl1pPr>
          </a:lstStyle>
          <a:p>
            <a:r>
              <a:rPr lang="nl-NL" dirty="0"/>
              <a:t>Hier de titel</a:t>
            </a:r>
          </a:p>
        </p:txBody>
      </p:sp>
      <p:sp>
        <p:nvSpPr>
          <p:cNvPr id="3" name="Tijdelijke aanduiding voor inhoud 2">
            <a:extLst>
              <a:ext uri="{FF2B5EF4-FFF2-40B4-BE49-F238E27FC236}">
                <a16:creationId xmlns:a16="http://schemas.microsoft.com/office/drawing/2014/main" id="{AC18372C-9B21-4DA0-8A35-9ACF44B7D0B9}"/>
              </a:ext>
            </a:extLst>
          </p:cNvPr>
          <p:cNvSpPr>
            <a:spLocks noGrp="1"/>
          </p:cNvSpPr>
          <p:nvPr>
            <p:ph sz="half" idx="1" hasCustomPrompt="1"/>
          </p:nvPr>
        </p:nvSpPr>
        <p:spPr>
          <a:xfrm>
            <a:off x="673100" y="2350009"/>
            <a:ext cx="5346700" cy="3559178"/>
          </a:xfrm>
          <a:prstGeom prst="rect">
            <a:avLst/>
          </a:prstGeom>
        </p:spPr>
        <p:txBody>
          <a:bodyPr/>
          <a:lstStyle>
            <a:lvl1pPr marL="0" indent="0">
              <a:lnSpc>
                <a:spcPct val="125000"/>
              </a:lnSpc>
              <a:spcBef>
                <a:spcPts val="0"/>
              </a:spcBef>
              <a:buFont typeface="Arial" panose="020B0604020202020204" pitchFamily="34" charset="0"/>
              <a:buNone/>
              <a:defRPr sz="2300"/>
            </a:lvl1pPr>
            <a:lvl2pPr marL="457200" indent="0">
              <a:buNone/>
              <a:defRPr/>
            </a:lvl2pPr>
            <a:lvl3pPr marL="914400" indent="0">
              <a:buNone/>
              <a:defRPr/>
            </a:lvl3pPr>
            <a:lvl4pPr marL="1371600" indent="0">
              <a:buNone/>
              <a:defRPr/>
            </a:lvl4pPr>
            <a:lvl5pPr marL="1828800" indent="0">
              <a:buNone/>
              <a:defRPr/>
            </a:lvl5pPr>
          </a:lstStyle>
          <a:p>
            <a:pPr lvl="0"/>
            <a:r>
              <a:rPr lang="nl-NL" dirty="0"/>
              <a:t>Hier een toelichtende tekst en/of puntenlijst</a:t>
            </a:r>
          </a:p>
        </p:txBody>
      </p:sp>
      <p:sp>
        <p:nvSpPr>
          <p:cNvPr id="6" name="Tijdelijke aanduiding voor voettekst 5">
            <a:extLst>
              <a:ext uri="{FF2B5EF4-FFF2-40B4-BE49-F238E27FC236}">
                <a16:creationId xmlns:a16="http://schemas.microsoft.com/office/drawing/2014/main" id="{F493DA45-1050-4E5B-B003-C91658D346E8}"/>
              </a:ext>
            </a:extLst>
          </p:cNvPr>
          <p:cNvSpPr>
            <a:spLocks noGrp="1"/>
          </p:cNvSpPr>
          <p:nvPr>
            <p:ph type="ftr" sz="quarter" idx="11"/>
          </p:nvPr>
        </p:nvSpPr>
        <p:spPr/>
        <p:txBody>
          <a:bodyPr/>
          <a:lstStyle/>
          <a:p>
            <a:r>
              <a:rPr lang="nl-NL"/>
              <a:t>Voorbeeld voettekst | juli 2018</a:t>
            </a:r>
          </a:p>
        </p:txBody>
      </p:sp>
      <p:sp>
        <p:nvSpPr>
          <p:cNvPr id="9" name="Tijdelijke aanduiding voor afbeelding 8">
            <a:extLst>
              <a:ext uri="{FF2B5EF4-FFF2-40B4-BE49-F238E27FC236}">
                <a16:creationId xmlns:a16="http://schemas.microsoft.com/office/drawing/2014/main" id="{B01829AF-F5A5-489C-90FE-660E14CFDB88}"/>
              </a:ext>
            </a:extLst>
          </p:cNvPr>
          <p:cNvSpPr>
            <a:spLocks noGrp="1"/>
          </p:cNvSpPr>
          <p:nvPr>
            <p:ph type="pic" sz="quarter" idx="12"/>
          </p:nvPr>
        </p:nvSpPr>
        <p:spPr>
          <a:xfrm>
            <a:off x="6361113" y="1543665"/>
            <a:ext cx="5054600" cy="4365521"/>
          </a:xfrm>
          <a:prstGeom prst="rect">
            <a:avLst/>
          </a:prstGeom>
          <a:blipFill>
            <a:blip r:embed="rId2"/>
            <a:stretch>
              <a:fillRect/>
            </a:stretch>
          </a:blipFill>
        </p:spPr>
        <p:txBody>
          <a:bodyPr/>
          <a:lstStyle>
            <a:lvl1pPr>
              <a:defRPr>
                <a:noFill/>
              </a:defRPr>
            </a:lvl1pPr>
          </a:lstStyle>
          <a:p>
            <a:endParaRPr lang="nl-NL"/>
          </a:p>
        </p:txBody>
      </p:sp>
    </p:spTree>
    <p:extLst>
      <p:ext uri="{BB962C8B-B14F-4D97-AF65-F5344CB8AC3E}">
        <p14:creationId xmlns:p14="http://schemas.microsoft.com/office/powerpoint/2010/main" val="4095133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and kleurvlak - onderzoek">
    <p:spTree>
      <p:nvGrpSpPr>
        <p:cNvPr id="1" name=""/>
        <p:cNvGrpSpPr/>
        <p:nvPr/>
      </p:nvGrpSpPr>
      <p:grpSpPr>
        <a:xfrm>
          <a:off x="0" y="0"/>
          <a:ext cx="0" cy="0"/>
          <a:chOff x="0" y="0"/>
          <a:chExt cx="0" cy="0"/>
        </a:xfrm>
      </p:grpSpPr>
      <p:sp>
        <p:nvSpPr>
          <p:cNvPr id="8" name="Rechthoek 7">
            <a:extLst>
              <a:ext uri="{FF2B5EF4-FFF2-40B4-BE49-F238E27FC236}">
                <a16:creationId xmlns:a16="http://schemas.microsoft.com/office/drawing/2014/main" id="{59E529B3-AB90-4577-AB7E-9471B1A4493D}"/>
              </a:ext>
            </a:extLst>
          </p:cNvPr>
          <p:cNvSpPr/>
          <p:nvPr userDrawn="1"/>
        </p:nvSpPr>
        <p:spPr>
          <a:xfrm>
            <a:off x="0" y="6263370"/>
            <a:ext cx="12192000" cy="5946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 6">
            <a:extLst>
              <a:ext uri="{FF2B5EF4-FFF2-40B4-BE49-F238E27FC236}">
                <a16:creationId xmlns:a16="http://schemas.microsoft.com/office/drawing/2014/main" id="{77FC29EB-7314-49D1-BCCF-0C1FC9DD7AFF}"/>
              </a:ext>
            </a:extLst>
          </p:cNvPr>
          <p:cNvSpPr/>
          <p:nvPr userDrawn="1"/>
        </p:nvSpPr>
        <p:spPr>
          <a:xfrm>
            <a:off x="0" y="1540932"/>
            <a:ext cx="6096000" cy="4722439"/>
          </a:xfrm>
          <a:prstGeom prst="rect">
            <a:avLst/>
          </a:prstGeom>
          <a:solidFill>
            <a:srgbClr val="009C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ijdelijke aanduiding voor inhoud 2">
            <a:extLst>
              <a:ext uri="{FF2B5EF4-FFF2-40B4-BE49-F238E27FC236}">
                <a16:creationId xmlns:a16="http://schemas.microsoft.com/office/drawing/2014/main" id="{AC18372C-9B21-4DA0-8A35-9ACF44B7D0B9}"/>
              </a:ext>
            </a:extLst>
          </p:cNvPr>
          <p:cNvSpPr>
            <a:spLocks noGrp="1"/>
          </p:cNvSpPr>
          <p:nvPr>
            <p:ph sz="half" idx="1" hasCustomPrompt="1"/>
          </p:nvPr>
        </p:nvSpPr>
        <p:spPr>
          <a:xfrm>
            <a:off x="647700" y="2705101"/>
            <a:ext cx="5359400" cy="3204086"/>
          </a:xfrm>
          <a:prstGeom prst="rect">
            <a:avLst/>
          </a:prstGeom>
        </p:spPr>
        <p:txBody>
          <a:bodyPr/>
          <a:lstStyle>
            <a:lvl1pPr marL="0" indent="0">
              <a:lnSpc>
                <a:spcPct val="125000"/>
              </a:lnSpc>
              <a:spcBef>
                <a:spcPts val="0"/>
              </a:spcBef>
              <a:buFont typeface="Arial" panose="020B0604020202020204" pitchFamily="34" charset="0"/>
              <a:buNone/>
              <a:defRPr sz="23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Hier een toelichtende tekst en/of puntenlijst</a:t>
            </a:r>
          </a:p>
        </p:txBody>
      </p:sp>
      <p:sp>
        <p:nvSpPr>
          <p:cNvPr id="6" name="Tijdelijke aanduiding voor voettekst 5">
            <a:extLst>
              <a:ext uri="{FF2B5EF4-FFF2-40B4-BE49-F238E27FC236}">
                <a16:creationId xmlns:a16="http://schemas.microsoft.com/office/drawing/2014/main" id="{F493DA45-1050-4E5B-B003-C91658D346E8}"/>
              </a:ext>
            </a:extLst>
          </p:cNvPr>
          <p:cNvSpPr>
            <a:spLocks noGrp="1"/>
          </p:cNvSpPr>
          <p:nvPr>
            <p:ph type="ftr" sz="quarter" idx="11"/>
          </p:nvPr>
        </p:nvSpPr>
        <p:spPr/>
        <p:txBody>
          <a:bodyPr/>
          <a:lstStyle/>
          <a:p>
            <a:r>
              <a:rPr lang="nl-NL"/>
              <a:t>Voorbeeld voettekst | juli 2018</a:t>
            </a:r>
          </a:p>
        </p:txBody>
      </p:sp>
      <p:sp>
        <p:nvSpPr>
          <p:cNvPr id="9" name="Tijdelijke aanduiding voor afbeelding 8">
            <a:extLst>
              <a:ext uri="{FF2B5EF4-FFF2-40B4-BE49-F238E27FC236}">
                <a16:creationId xmlns:a16="http://schemas.microsoft.com/office/drawing/2014/main" id="{B01829AF-F5A5-489C-90FE-660E14CFDB88}"/>
              </a:ext>
            </a:extLst>
          </p:cNvPr>
          <p:cNvSpPr>
            <a:spLocks noGrp="1"/>
          </p:cNvSpPr>
          <p:nvPr>
            <p:ph type="pic" sz="quarter" idx="12"/>
          </p:nvPr>
        </p:nvSpPr>
        <p:spPr>
          <a:xfrm>
            <a:off x="6096000" y="1540933"/>
            <a:ext cx="6096000" cy="4722440"/>
          </a:xfrm>
          <a:prstGeom prst="rect">
            <a:avLst/>
          </a:prstGeom>
          <a:blipFill>
            <a:blip r:embed="rId2"/>
            <a:stretch>
              <a:fillRect/>
            </a:stretch>
          </a:blipFill>
        </p:spPr>
        <p:txBody>
          <a:bodyPr/>
          <a:lstStyle>
            <a:lvl1pPr>
              <a:defRPr>
                <a:noFill/>
              </a:defRPr>
            </a:lvl1pPr>
          </a:lstStyle>
          <a:p>
            <a:endParaRPr lang="nl-NL" dirty="0"/>
          </a:p>
        </p:txBody>
      </p:sp>
      <p:sp>
        <p:nvSpPr>
          <p:cNvPr id="2" name="Titel 1">
            <a:extLst>
              <a:ext uri="{FF2B5EF4-FFF2-40B4-BE49-F238E27FC236}">
                <a16:creationId xmlns:a16="http://schemas.microsoft.com/office/drawing/2014/main" id="{96841DAF-11CD-4D6E-A9E2-F440749B1112}"/>
              </a:ext>
            </a:extLst>
          </p:cNvPr>
          <p:cNvSpPr>
            <a:spLocks noGrp="1"/>
          </p:cNvSpPr>
          <p:nvPr>
            <p:ph type="title" hasCustomPrompt="1"/>
          </p:nvPr>
        </p:nvSpPr>
        <p:spPr>
          <a:xfrm>
            <a:off x="647700" y="1884145"/>
            <a:ext cx="5346700" cy="646331"/>
          </a:xfrm>
        </p:spPr>
        <p:txBody>
          <a:bodyPr anchor="t" anchorCtr="0">
            <a:spAutoFit/>
          </a:bodyPr>
          <a:lstStyle>
            <a:lvl1pPr>
              <a:defRPr>
                <a:solidFill>
                  <a:schemeClr val="bg1"/>
                </a:solidFill>
              </a:defRPr>
            </a:lvl1pPr>
          </a:lstStyle>
          <a:p>
            <a:r>
              <a:rPr lang="nl-NL" dirty="0"/>
              <a:t>Hier de titel</a:t>
            </a:r>
          </a:p>
        </p:txBody>
      </p:sp>
    </p:spTree>
    <p:extLst>
      <p:ext uri="{BB962C8B-B14F-4D97-AF65-F5344CB8AC3E}">
        <p14:creationId xmlns:p14="http://schemas.microsoft.com/office/powerpoint/2010/main" val="3194542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iggend kleurvlak - onderzoek">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77FC29EB-7314-49D1-BCCF-0C1FC9DD7AFF}"/>
              </a:ext>
            </a:extLst>
          </p:cNvPr>
          <p:cNvSpPr/>
          <p:nvPr userDrawn="1"/>
        </p:nvSpPr>
        <p:spPr>
          <a:xfrm>
            <a:off x="0" y="4360985"/>
            <a:ext cx="12192000" cy="1900987"/>
          </a:xfrm>
          <a:prstGeom prst="rect">
            <a:avLst/>
          </a:prstGeom>
          <a:solidFill>
            <a:srgbClr val="009C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a:extLst>
              <a:ext uri="{FF2B5EF4-FFF2-40B4-BE49-F238E27FC236}">
                <a16:creationId xmlns:a16="http://schemas.microsoft.com/office/drawing/2014/main" id="{59E529B3-AB90-4577-AB7E-9471B1A4493D}"/>
              </a:ext>
            </a:extLst>
          </p:cNvPr>
          <p:cNvSpPr/>
          <p:nvPr userDrawn="1"/>
        </p:nvSpPr>
        <p:spPr>
          <a:xfrm>
            <a:off x="0" y="6263370"/>
            <a:ext cx="12192000" cy="5946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ijdelijke aanduiding voor inhoud 2">
            <a:extLst>
              <a:ext uri="{FF2B5EF4-FFF2-40B4-BE49-F238E27FC236}">
                <a16:creationId xmlns:a16="http://schemas.microsoft.com/office/drawing/2014/main" id="{AC18372C-9B21-4DA0-8A35-9ACF44B7D0B9}"/>
              </a:ext>
            </a:extLst>
          </p:cNvPr>
          <p:cNvSpPr>
            <a:spLocks noGrp="1"/>
          </p:cNvSpPr>
          <p:nvPr>
            <p:ph sz="half" idx="1" hasCustomPrompt="1"/>
          </p:nvPr>
        </p:nvSpPr>
        <p:spPr>
          <a:xfrm>
            <a:off x="657224" y="4591050"/>
            <a:ext cx="5438775" cy="1428750"/>
          </a:xfrm>
          <a:prstGeom prst="rect">
            <a:avLst/>
          </a:prstGeom>
        </p:spPr>
        <p:txBody>
          <a:bodyPr/>
          <a:lstStyle>
            <a:lvl1pPr marL="0" indent="0">
              <a:lnSpc>
                <a:spcPct val="125000"/>
              </a:lnSpc>
              <a:spcBef>
                <a:spcPts val="0"/>
              </a:spcBef>
              <a:buFont typeface="Arial" panose="020B0604020202020204" pitchFamily="34" charset="0"/>
              <a:buNone/>
              <a:defRPr sz="23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Hier een toelichtende tekst en/of puntenlijst</a:t>
            </a:r>
          </a:p>
        </p:txBody>
      </p:sp>
      <p:sp>
        <p:nvSpPr>
          <p:cNvPr id="6" name="Tijdelijke aanduiding voor voettekst 5">
            <a:extLst>
              <a:ext uri="{FF2B5EF4-FFF2-40B4-BE49-F238E27FC236}">
                <a16:creationId xmlns:a16="http://schemas.microsoft.com/office/drawing/2014/main" id="{F493DA45-1050-4E5B-B003-C91658D346E8}"/>
              </a:ext>
            </a:extLst>
          </p:cNvPr>
          <p:cNvSpPr>
            <a:spLocks noGrp="1"/>
          </p:cNvSpPr>
          <p:nvPr>
            <p:ph type="ftr" sz="quarter" idx="11"/>
          </p:nvPr>
        </p:nvSpPr>
        <p:spPr/>
        <p:txBody>
          <a:bodyPr/>
          <a:lstStyle/>
          <a:p>
            <a:r>
              <a:rPr lang="nl-NL"/>
              <a:t>Voorbeeld voettekst | juli 2018</a:t>
            </a:r>
          </a:p>
        </p:txBody>
      </p:sp>
      <p:sp>
        <p:nvSpPr>
          <p:cNvPr id="9" name="Tijdelijke aanduiding voor afbeelding 8">
            <a:extLst>
              <a:ext uri="{FF2B5EF4-FFF2-40B4-BE49-F238E27FC236}">
                <a16:creationId xmlns:a16="http://schemas.microsoft.com/office/drawing/2014/main" id="{B01829AF-F5A5-489C-90FE-660E14CFDB88}"/>
              </a:ext>
            </a:extLst>
          </p:cNvPr>
          <p:cNvSpPr>
            <a:spLocks noGrp="1"/>
          </p:cNvSpPr>
          <p:nvPr>
            <p:ph type="pic" sz="quarter" idx="12"/>
          </p:nvPr>
        </p:nvSpPr>
        <p:spPr>
          <a:xfrm>
            <a:off x="6096000" y="1543050"/>
            <a:ext cx="6096000" cy="2816537"/>
          </a:xfrm>
          <a:prstGeom prst="rect">
            <a:avLst/>
          </a:prstGeom>
          <a:blipFill>
            <a:blip r:embed="rId2"/>
            <a:stretch>
              <a:fillRect/>
            </a:stretch>
          </a:blipFill>
        </p:spPr>
        <p:txBody>
          <a:bodyPr/>
          <a:lstStyle>
            <a:lvl1pPr>
              <a:defRPr>
                <a:noFill/>
              </a:defRPr>
            </a:lvl1pPr>
          </a:lstStyle>
          <a:p>
            <a:endParaRPr lang="nl-NL" dirty="0"/>
          </a:p>
        </p:txBody>
      </p:sp>
      <p:sp>
        <p:nvSpPr>
          <p:cNvPr id="2" name="Titel 1">
            <a:extLst>
              <a:ext uri="{FF2B5EF4-FFF2-40B4-BE49-F238E27FC236}">
                <a16:creationId xmlns:a16="http://schemas.microsoft.com/office/drawing/2014/main" id="{96841DAF-11CD-4D6E-A9E2-F440749B1112}"/>
              </a:ext>
            </a:extLst>
          </p:cNvPr>
          <p:cNvSpPr>
            <a:spLocks noGrp="1"/>
          </p:cNvSpPr>
          <p:nvPr>
            <p:ph type="title" hasCustomPrompt="1"/>
          </p:nvPr>
        </p:nvSpPr>
        <p:spPr>
          <a:xfrm>
            <a:off x="647700" y="1884145"/>
            <a:ext cx="5346700" cy="646331"/>
          </a:xfrm>
        </p:spPr>
        <p:txBody>
          <a:bodyPr anchor="t" anchorCtr="0">
            <a:spAutoFit/>
          </a:bodyPr>
          <a:lstStyle>
            <a:lvl1pPr>
              <a:defRPr>
                <a:solidFill>
                  <a:schemeClr val="bg1"/>
                </a:solidFill>
              </a:defRPr>
            </a:lvl1pPr>
          </a:lstStyle>
          <a:p>
            <a:r>
              <a:rPr lang="nl-NL" dirty="0"/>
              <a:t>Hier de titel</a:t>
            </a:r>
          </a:p>
        </p:txBody>
      </p:sp>
      <p:sp>
        <p:nvSpPr>
          <p:cNvPr id="10" name="Tijdelijke aanduiding voor afbeelding 8">
            <a:extLst>
              <a:ext uri="{FF2B5EF4-FFF2-40B4-BE49-F238E27FC236}">
                <a16:creationId xmlns:a16="http://schemas.microsoft.com/office/drawing/2014/main" id="{2567F586-9BCF-4F4E-9B12-659A83DECC0E}"/>
              </a:ext>
            </a:extLst>
          </p:cNvPr>
          <p:cNvSpPr>
            <a:spLocks noGrp="1"/>
          </p:cNvSpPr>
          <p:nvPr>
            <p:ph type="pic" sz="quarter" idx="13"/>
          </p:nvPr>
        </p:nvSpPr>
        <p:spPr>
          <a:xfrm>
            <a:off x="0" y="1543050"/>
            <a:ext cx="6096000" cy="2816537"/>
          </a:xfrm>
          <a:prstGeom prst="rect">
            <a:avLst/>
          </a:prstGeom>
          <a:blipFill>
            <a:blip r:embed="rId3"/>
            <a:stretch>
              <a:fillRect/>
            </a:stretch>
          </a:blipFill>
        </p:spPr>
        <p:txBody>
          <a:bodyPr/>
          <a:lstStyle>
            <a:lvl1pPr>
              <a:defRPr>
                <a:noFill/>
              </a:defRPr>
            </a:lvl1pPr>
          </a:lstStyle>
          <a:p>
            <a:endParaRPr lang="nl-NL" dirty="0"/>
          </a:p>
        </p:txBody>
      </p:sp>
      <p:sp>
        <p:nvSpPr>
          <p:cNvPr id="11" name="Tijdelijke aanduiding voor inhoud 2">
            <a:extLst>
              <a:ext uri="{FF2B5EF4-FFF2-40B4-BE49-F238E27FC236}">
                <a16:creationId xmlns:a16="http://schemas.microsoft.com/office/drawing/2014/main" id="{0E57F8D3-B0E4-4983-AE22-66D32A275319}"/>
              </a:ext>
            </a:extLst>
          </p:cNvPr>
          <p:cNvSpPr>
            <a:spLocks noGrp="1"/>
          </p:cNvSpPr>
          <p:nvPr>
            <p:ph sz="half" idx="14" hasCustomPrompt="1"/>
          </p:nvPr>
        </p:nvSpPr>
        <p:spPr>
          <a:xfrm>
            <a:off x="6296024" y="4600575"/>
            <a:ext cx="5438775" cy="1428750"/>
          </a:xfrm>
          <a:prstGeom prst="rect">
            <a:avLst/>
          </a:prstGeom>
        </p:spPr>
        <p:txBody>
          <a:bodyPr/>
          <a:lstStyle>
            <a:lvl1pPr marL="342900" indent="-342900">
              <a:lnSpc>
                <a:spcPct val="125000"/>
              </a:lnSpc>
              <a:spcBef>
                <a:spcPts val="0"/>
              </a:spcBef>
              <a:buFont typeface="Arial" panose="020B0604020202020204" pitchFamily="34" charset="0"/>
              <a:buChar char="•"/>
              <a:defRPr sz="23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Hier een puntenlijst</a:t>
            </a:r>
          </a:p>
        </p:txBody>
      </p:sp>
    </p:spTree>
    <p:extLst>
      <p:ext uri="{BB962C8B-B14F-4D97-AF65-F5344CB8AC3E}">
        <p14:creationId xmlns:p14="http://schemas.microsoft.com/office/powerpoint/2010/main" val="2456276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pagina - onderwijs">
    <p:spTree>
      <p:nvGrpSpPr>
        <p:cNvPr id="1" name=""/>
        <p:cNvGrpSpPr/>
        <p:nvPr/>
      </p:nvGrpSpPr>
      <p:grpSpPr>
        <a:xfrm>
          <a:off x="0" y="0"/>
          <a:ext cx="0" cy="0"/>
          <a:chOff x="0" y="0"/>
          <a:chExt cx="0" cy="0"/>
        </a:xfrm>
      </p:grpSpPr>
      <p:sp>
        <p:nvSpPr>
          <p:cNvPr id="11" name="Rechthoek 10">
            <a:extLst>
              <a:ext uri="{FF2B5EF4-FFF2-40B4-BE49-F238E27FC236}">
                <a16:creationId xmlns:a16="http://schemas.microsoft.com/office/drawing/2014/main" id="{333C430D-E413-4705-BF87-59067A65F4AD}"/>
              </a:ext>
            </a:extLst>
          </p:cNvPr>
          <p:cNvSpPr/>
          <p:nvPr userDrawn="1"/>
        </p:nvSpPr>
        <p:spPr>
          <a:xfrm>
            <a:off x="0" y="603738"/>
            <a:ext cx="12192000" cy="2825262"/>
          </a:xfrm>
          <a:prstGeom prst="rect">
            <a:avLst/>
          </a:prstGeom>
          <a:solidFill>
            <a:srgbClr val="6AB6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 name="Titel 1">
            <a:extLst>
              <a:ext uri="{FF2B5EF4-FFF2-40B4-BE49-F238E27FC236}">
                <a16:creationId xmlns:a16="http://schemas.microsoft.com/office/drawing/2014/main" id="{5B1D3611-1177-48EA-A067-CEF0CDB42490}"/>
              </a:ext>
            </a:extLst>
          </p:cNvPr>
          <p:cNvSpPr>
            <a:spLocks noGrp="1"/>
          </p:cNvSpPr>
          <p:nvPr>
            <p:ph type="ctrTitle" hasCustomPrompt="1"/>
          </p:nvPr>
        </p:nvSpPr>
        <p:spPr>
          <a:xfrm>
            <a:off x="653143" y="1057047"/>
            <a:ext cx="10776857" cy="1152751"/>
          </a:xfrm>
        </p:spPr>
        <p:txBody>
          <a:bodyPr anchor="b">
            <a:normAutofit/>
          </a:bodyPr>
          <a:lstStyle>
            <a:lvl1pPr algn="l">
              <a:defRPr sz="5000" b="1">
                <a:solidFill>
                  <a:schemeClr val="bg1"/>
                </a:solidFill>
                <a:latin typeface="Trebuchet MS" panose="020B0603020202020204" pitchFamily="34" charset="0"/>
              </a:defRPr>
            </a:lvl1pPr>
          </a:lstStyle>
          <a:p>
            <a:r>
              <a:rPr lang="nl-NL" dirty="0"/>
              <a:t>Hier de titel</a:t>
            </a:r>
          </a:p>
        </p:txBody>
      </p:sp>
      <p:sp>
        <p:nvSpPr>
          <p:cNvPr id="3" name="Ondertitel 2">
            <a:extLst>
              <a:ext uri="{FF2B5EF4-FFF2-40B4-BE49-F238E27FC236}">
                <a16:creationId xmlns:a16="http://schemas.microsoft.com/office/drawing/2014/main" id="{3AC4A8E8-3E90-4C49-8DE9-AAB8EE459045}"/>
              </a:ext>
            </a:extLst>
          </p:cNvPr>
          <p:cNvSpPr>
            <a:spLocks noGrp="1"/>
          </p:cNvSpPr>
          <p:nvPr>
            <p:ph type="subTitle" idx="1" hasCustomPrompt="1"/>
          </p:nvPr>
        </p:nvSpPr>
        <p:spPr>
          <a:xfrm>
            <a:off x="674915" y="2340428"/>
            <a:ext cx="10776857" cy="653143"/>
          </a:xfrm>
          <a:prstGeom prst="rect">
            <a:avLst/>
          </a:prstGeom>
        </p:spPr>
        <p:txBody>
          <a:bodyPr>
            <a:normAutofit/>
          </a:bodyPr>
          <a:lstStyle>
            <a:lvl1pPr marL="0" indent="0" algn="l">
              <a:buNone/>
              <a:defRPr sz="3800" b="0">
                <a:solidFill>
                  <a:schemeClr val="bg1"/>
                </a:solidFill>
                <a:latin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a:t>Hier de subtitel</a:t>
            </a:r>
          </a:p>
        </p:txBody>
      </p:sp>
      <p:pic>
        <p:nvPicPr>
          <p:cNvPr id="10" name="Afbeelding 9">
            <a:extLst>
              <a:ext uri="{FF2B5EF4-FFF2-40B4-BE49-F238E27FC236}">
                <a16:creationId xmlns:a16="http://schemas.microsoft.com/office/drawing/2014/main" id="{2E896DCE-6314-4456-ADEB-F5C25B82E6A7}"/>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312762" y="0"/>
            <a:ext cx="3563547" cy="992580"/>
          </a:xfrm>
          <a:prstGeom prst="rect">
            <a:avLst/>
          </a:prstGeom>
        </p:spPr>
      </p:pic>
      <p:sp>
        <p:nvSpPr>
          <p:cNvPr id="15" name="Tijdelijke aanduiding voor afbeelding 14">
            <a:extLst>
              <a:ext uri="{FF2B5EF4-FFF2-40B4-BE49-F238E27FC236}">
                <a16:creationId xmlns:a16="http://schemas.microsoft.com/office/drawing/2014/main" id="{2DCE008E-4AC9-41CA-AD71-DCFAAF3FCE89}"/>
              </a:ext>
            </a:extLst>
          </p:cNvPr>
          <p:cNvSpPr>
            <a:spLocks noGrp="1"/>
          </p:cNvSpPr>
          <p:nvPr>
            <p:ph type="pic" sz="quarter" idx="10"/>
          </p:nvPr>
        </p:nvSpPr>
        <p:spPr>
          <a:xfrm>
            <a:off x="0" y="3429000"/>
            <a:ext cx="12192000" cy="3429000"/>
          </a:xfrm>
          <a:prstGeom prst="rect">
            <a:avLst/>
          </a:prstGeom>
          <a:blipFill>
            <a:blip r:embed="rId3"/>
            <a:stretch>
              <a:fillRect/>
            </a:stretch>
          </a:blipFill>
        </p:spPr>
        <p:txBody>
          <a:bodyPr/>
          <a:lstStyle>
            <a:lvl1pPr marL="0" indent="0">
              <a:buNone/>
              <a:defRPr>
                <a:noFill/>
              </a:defRPr>
            </a:lvl1pPr>
          </a:lstStyle>
          <a:p>
            <a:endParaRPr lang="nl-NL" dirty="0"/>
          </a:p>
        </p:txBody>
      </p:sp>
    </p:spTree>
    <p:extLst>
      <p:ext uri="{BB962C8B-B14F-4D97-AF65-F5344CB8AC3E}">
        <p14:creationId xmlns:p14="http://schemas.microsoft.com/office/powerpoint/2010/main" val="311425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ee kolommen - onderwijs">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841DAF-11CD-4D6E-A9E2-F440749B1112}"/>
              </a:ext>
            </a:extLst>
          </p:cNvPr>
          <p:cNvSpPr>
            <a:spLocks noGrp="1"/>
          </p:cNvSpPr>
          <p:nvPr>
            <p:ph type="title" hasCustomPrompt="1"/>
          </p:nvPr>
        </p:nvSpPr>
        <p:spPr>
          <a:xfrm>
            <a:off x="673100" y="1100092"/>
            <a:ext cx="10766044" cy="1325563"/>
          </a:xfrm>
        </p:spPr>
        <p:txBody>
          <a:bodyPr>
            <a:noAutofit/>
          </a:bodyPr>
          <a:lstStyle>
            <a:lvl1pPr>
              <a:defRPr>
                <a:solidFill>
                  <a:srgbClr val="6AB650"/>
                </a:solidFill>
              </a:defRPr>
            </a:lvl1pPr>
          </a:lstStyle>
          <a:p>
            <a:r>
              <a:rPr lang="nl-NL" dirty="0"/>
              <a:t>Hier de titel</a:t>
            </a:r>
          </a:p>
        </p:txBody>
      </p:sp>
      <p:sp>
        <p:nvSpPr>
          <p:cNvPr id="3" name="Tijdelijke aanduiding voor inhoud 2">
            <a:extLst>
              <a:ext uri="{FF2B5EF4-FFF2-40B4-BE49-F238E27FC236}">
                <a16:creationId xmlns:a16="http://schemas.microsoft.com/office/drawing/2014/main" id="{AC18372C-9B21-4DA0-8A35-9ACF44B7D0B9}"/>
              </a:ext>
            </a:extLst>
          </p:cNvPr>
          <p:cNvSpPr>
            <a:spLocks noGrp="1"/>
          </p:cNvSpPr>
          <p:nvPr>
            <p:ph sz="half" idx="1" hasCustomPrompt="1"/>
          </p:nvPr>
        </p:nvSpPr>
        <p:spPr>
          <a:xfrm>
            <a:off x="673100" y="2425655"/>
            <a:ext cx="5346700" cy="3751308"/>
          </a:xfrm>
          <a:prstGeom prst="rect">
            <a:avLst/>
          </a:prstGeom>
        </p:spPr>
        <p:txBody>
          <a:bodyPr/>
          <a:lstStyle>
            <a:lvl1pPr marL="0" indent="0">
              <a:lnSpc>
                <a:spcPct val="125000"/>
              </a:lnSpc>
              <a:spcBef>
                <a:spcPts val="0"/>
              </a:spcBef>
              <a:buNone/>
              <a:defRPr sz="2300"/>
            </a:lvl1pPr>
            <a:lvl2pPr marL="457200" indent="0">
              <a:buNone/>
              <a:defRPr/>
            </a:lvl2pPr>
            <a:lvl3pPr marL="914400" indent="0">
              <a:buNone/>
              <a:defRPr/>
            </a:lvl3pPr>
            <a:lvl4pPr marL="1371600" indent="0">
              <a:buNone/>
              <a:defRPr/>
            </a:lvl4pPr>
            <a:lvl5pPr marL="1828800" indent="0">
              <a:buNone/>
              <a:defRPr/>
            </a:lvl5pPr>
          </a:lstStyle>
          <a:p>
            <a:pPr lvl="0"/>
            <a:r>
              <a:rPr lang="nl-NL" dirty="0"/>
              <a:t>Hier een toelichtende tekst.</a:t>
            </a:r>
          </a:p>
        </p:txBody>
      </p:sp>
      <p:sp>
        <p:nvSpPr>
          <p:cNvPr id="4" name="Tijdelijke aanduiding voor inhoud 3">
            <a:extLst>
              <a:ext uri="{FF2B5EF4-FFF2-40B4-BE49-F238E27FC236}">
                <a16:creationId xmlns:a16="http://schemas.microsoft.com/office/drawing/2014/main" id="{3C723EE4-8616-4984-A1F0-0582DFEC5738}"/>
              </a:ext>
            </a:extLst>
          </p:cNvPr>
          <p:cNvSpPr>
            <a:spLocks noGrp="1"/>
          </p:cNvSpPr>
          <p:nvPr>
            <p:ph sz="half" idx="2" hasCustomPrompt="1"/>
          </p:nvPr>
        </p:nvSpPr>
        <p:spPr>
          <a:xfrm>
            <a:off x="6291072" y="2425655"/>
            <a:ext cx="5148072" cy="3751308"/>
          </a:xfrm>
          <a:prstGeom prst="rect">
            <a:avLst/>
          </a:prstGeom>
        </p:spPr>
        <p:txBody>
          <a:bodyPr/>
          <a:lstStyle>
            <a:lvl1pPr>
              <a:lnSpc>
                <a:spcPct val="125000"/>
              </a:lnSpc>
              <a:spcBef>
                <a:spcPts val="0"/>
              </a:spcBef>
              <a:defRPr sz="2300"/>
            </a:lvl1pPr>
            <a:lvl2pPr>
              <a:defRPr sz="2300"/>
            </a:lvl2pPr>
            <a:lvl3pPr>
              <a:defRPr sz="2300"/>
            </a:lvl3pPr>
            <a:lvl4pPr>
              <a:defRPr sz="2300"/>
            </a:lvl4pPr>
            <a:lvl5pPr>
              <a:defRPr sz="2300"/>
            </a:lvl5pPr>
          </a:lstStyle>
          <a:p>
            <a:pPr lvl="0"/>
            <a:r>
              <a:rPr lang="nl-NL" dirty="0"/>
              <a:t>Hier een puntenlijst</a:t>
            </a:r>
          </a:p>
        </p:txBody>
      </p:sp>
      <p:sp>
        <p:nvSpPr>
          <p:cNvPr id="6" name="Tijdelijke aanduiding voor voettekst 5">
            <a:extLst>
              <a:ext uri="{FF2B5EF4-FFF2-40B4-BE49-F238E27FC236}">
                <a16:creationId xmlns:a16="http://schemas.microsoft.com/office/drawing/2014/main" id="{F493DA45-1050-4E5B-B003-C91658D346E8}"/>
              </a:ext>
            </a:extLst>
          </p:cNvPr>
          <p:cNvSpPr>
            <a:spLocks noGrp="1"/>
          </p:cNvSpPr>
          <p:nvPr>
            <p:ph type="ftr" sz="quarter" idx="11"/>
          </p:nvPr>
        </p:nvSpPr>
        <p:spPr/>
        <p:txBody>
          <a:bodyPr/>
          <a:lstStyle/>
          <a:p>
            <a:r>
              <a:rPr lang="nl-NL"/>
              <a:t>Voorbeeld voettekst | juli 2018</a:t>
            </a:r>
          </a:p>
        </p:txBody>
      </p:sp>
    </p:spTree>
    <p:extLst>
      <p:ext uri="{BB962C8B-B14F-4D97-AF65-F5344CB8AC3E}">
        <p14:creationId xmlns:p14="http://schemas.microsoft.com/office/powerpoint/2010/main" val="2236650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Een kolom - onderwijs">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841DAF-11CD-4D6E-A9E2-F440749B1112}"/>
              </a:ext>
            </a:extLst>
          </p:cNvPr>
          <p:cNvSpPr>
            <a:spLocks noGrp="1"/>
          </p:cNvSpPr>
          <p:nvPr>
            <p:ph type="title" hasCustomPrompt="1"/>
          </p:nvPr>
        </p:nvSpPr>
        <p:spPr>
          <a:xfrm>
            <a:off x="673100" y="1100092"/>
            <a:ext cx="10766044" cy="1325563"/>
          </a:xfrm>
        </p:spPr>
        <p:txBody>
          <a:bodyPr>
            <a:noAutofit/>
          </a:bodyPr>
          <a:lstStyle>
            <a:lvl1pPr>
              <a:defRPr>
                <a:solidFill>
                  <a:srgbClr val="6AB650"/>
                </a:solidFill>
              </a:defRPr>
            </a:lvl1pPr>
          </a:lstStyle>
          <a:p>
            <a:r>
              <a:rPr lang="nl-NL" dirty="0"/>
              <a:t>Hier de titel</a:t>
            </a:r>
          </a:p>
        </p:txBody>
      </p:sp>
      <p:sp>
        <p:nvSpPr>
          <p:cNvPr id="4" name="Tijdelijke aanduiding voor inhoud 3">
            <a:extLst>
              <a:ext uri="{FF2B5EF4-FFF2-40B4-BE49-F238E27FC236}">
                <a16:creationId xmlns:a16="http://schemas.microsoft.com/office/drawing/2014/main" id="{3C723EE4-8616-4984-A1F0-0582DFEC5738}"/>
              </a:ext>
            </a:extLst>
          </p:cNvPr>
          <p:cNvSpPr>
            <a:spLocks noGrp="1"/>
          </p:cNvSpPr>
          <p:nvPr>
            <p:ph sz="half" idx="2" hasCustomPrompt="1"/>
          </p:nvPr>
        </p:nvSpPr>
        <p:spPr>
          <a:xfrm>
            <a:off x="694944" y="2425655"/>
            <a:ext cx="10744200" cy="3751308"/>
          </a:xfrm>
          <a:prstGeom prst="rect">
            <a:avLst/>
          </a:prstGeom>
        </p:spPr>
        <p:txBody>
          <a:bodyPr/>
          <a:lstStyle>
            <a:lvl1pPr>
              <a:lnSpc>
                <a:spcPct val="125000"/>
              </a:lnSpc>
              <a:spcBef>
                <a:spcPts val="0"/>
              </a:spcBef>
              <a:defRPr sz="2300"/>
            </a:lvl1pPr>
            <a:lvl2pPr>
              <a:defRPr sz="2300"/>
            </a:lvl2pPr>
            <a:lvl3pPr>
              <a:defRPr sz="2300"/>
            </a:lvl3pPr>
            <a:lvl4pPr>
              <a:defRPr sz="2300"/>
            </a:lvl4pPr>
            <a:lvl5pPr>
              <a:defRPr sz="2300"/>
            </a:lvl5pPr>
          </a:lstStyle>
          <a:p>
            <a:pPr lvl="0"/>
            <a:r>
              <a:rPr lang="nl-NL" dirty="0"/>
              <a:t>Hier een puntenlijst</a:t>
            </a:r>
          </a:p>
        </p:txBody>
      </p:sp>
      <p:sp>
        <p:nvSpPr>
          <p:cNvPr id="6" name="Tijdelijke aanduiding voor voettekst 5">
            <a:extLst>
              <a:ext uri="{FF2B5EF4-FFF2-40B4-BE49-F238E27FC236}">
                <a16:creationId xmlns:a16="http://schemas.microsoft.com/office/drawing/2014/main" id="{F493DA45-1050-4E5B-B003-C91658D346E8}"/>
              </a:ext>
            </a:extLst>
          </p:cNvPr>
          <p:cNvSpPr>
            <a:spLocks noGrp="1"/>
          </p:cNvSpPr>
          <p:nvPr>
            <p:ph type="ftr" sz="quarter" idx="11"/>
          </p:nvPr>
        </p:nvSpPr>
        <p:spPr/>
        <p:txBody>
          <a:bodyPr/>
          <a:lstStyle/>
          <a:p>
            <a:r>
              <a:rPr lang="nl-NL"/>
              <a:t>Voorbeeld voettekst | juli 2018</a:t>
            </a:r>
          </a:p>
        </p:txBody>
      </p:sp>
    </p:spTree>
    <p:extLst>
      <p:ext uri="{BB962C8B-B14F-4D97-AF65-F5344CB8AC3E}">
        <p14:creationId xmlns:p14="http://schemas.microsoft.com/office/powerpoint/2010/main" val="2442656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kst en beeld - onderwijs">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841DAF-11CD-4D6E-A9E2-F440749B1112}"/>
              </a:ext>
            </a:extLst>
          </p:cNvPr>
          <p:cNvSpPr>
            <a:spLocks noGrp="1"/>
          </p:cNvSpPr>
          <p:nvPr>
            <p:ph type="title" hasCustomPrompt="1"/>
          </p:nvPr>
        </p:nvSpPr>
        <p:spPr>
          <a:xfrm>
            <a:off x="673100" y="1439708"/>
            <a:ext cx="5346700" cy="646331"/>
          </a:xfrm>
        </p:spPr>
        <p:txBody>
          <a:bodyPr anchor="t" anchorCtr="0">
            <a:spAutoFit/>
          </a:bodyPr>
          <a:lstStyle>
            <a:lvl1pPr>
              <a:defRPr>
                <a:solidFill>
                  <a:srgbClr val="6AB650"/>
                </a:solidFill>
              </a:defRPr>
            </a:lvl1pPr>
          </a:lstStyle>
          <a:p>
            <a:r>
              <a:rPr lang="nl-NL" dirty="0"/>
              <a:t>Hier de titel</a:t>
            </a:r>
          </a:p>
        </p:txBody>
      </p:sp>
      <p:sp>
        <p:nvSpPr>
          <p:cNvPr id="3" name="Tijdelijke aanduiding voor inhoud 2">
            <a:extLst>
              <a:ext uri="{FF2B5EF4-FFF2-40B4-BE49-F238E27FC236}">
                <a16:creationId xmlns:a16="http://schemas.microsoft.com/office/drawing/2014/main" id="{AC18372C-9B21-4DA0-8A35-9ACF44B7D0B9}"/>
              </a:ext>
            </a:extLst>
          </p:cNvPr>
          <p:cNvSpPr>
            <a:spLocks noGrp="1"/>
          </p:cNvSpPr>
          <p:nvPr>
            <p:ph sz="half" idx="1" hasCustomPrompt="1"/>
          </p:nvPr>
        </p:nvSpPr>
        <p:spPr>
          <a:xfrm>
            <a:off x="673100" y="2350009"/>
            <a:ext cx="5346700" cy="3559178"/>
          </a:xfrm>
          <a:prstGeom prst="rect">
            <a:avLst/>
          </a:prstGeom>
        </p:spPr>
        <p:txBody>
          <a:bodyPr/>
          <a:lstStyle>
            <a:lvl1pPr marL="0" indent="0">
              <a:lnSpc>
                <a:spcPct val="125000"/>
              </a:lnSpc>
              <a:spcBef>
                <a:spcPts val="0"/>
              </a:spcBef>
              <a:buFont typeface="Arial" panose="020B0604020202020204" pitchFamily="34" charset="0"/>
              <a:buNone/>
              <a:defRPr sz="2300"/>
            </a:lvl1pPr>
            <a:lvl2pPr marL="457200" indent="0">
              <a:buNone/>
              <a:defRPr/>
            </a:lvl2pPr>
            <a:lvl3pPr marL="914400" indent="0">
              <a:buNone/>
              <a:defRPr/>
            </a:lvl3pPr>
            <a:lvl4pPr marL="1371600" indent="0">
              <a:buNone/>
              <a:defRPr/>
            </a:lvl4pPr>
            <a:lvl5pPr marL="1828800" indent="0">
              <a:buNone/>
              <a:defRPr/>
            </a:lvl5pPr>
          </a:lstStyle>
          <a:p>
            <a:pPr lvl="0"/>
            <a:r>
              <a:rPr lang="nl-NL" dirty="0"/>
              <a:t>Hier een toelichtende tekst en/of puntenlijst</a:t>
            </a:r>
          </a:p>
        </p:txBody>
      </p:sp>
      <p:sp>
        <p:nvSpPr>
          <p:cNvPr id="6" name="Tijdelijke aanduiding voor voettekst 5">
            <a:extLst>
              <a:ext uri="{FF2B5EF4-FFF2-40B4-BE49-F238E27FC236}">
                <a16:creationId xmlns:a16="http://schemas.microsoft.com/office/drawing/2014/main" id="{F493DA45-1050-4E5B-B003-C91658D346E8}"/>
              </a:ext>
            </a:extLst>
          </p:cNvPr>
          <p:cNvSpPr>
            <a:spLocks noGrp="1"/>
          </p:cNvSpPr>
          <p:nvPr>
            <p:ph type="ftr" sz="quarter" idx="11"/>
          </p:nvPr>
        </p:nvSpPr>
        <p:spPr/>
        <p:txBody>
          <a:bodyPr/>
          <a:lstStyle/>
          <a:p>
            <a:r>
              <a:rPr lang="nl-NL"/>
              <a:t>Voorbeeld voettekst | juli 2018</a:t>
            </a:r>
          </a:p>
        </p:txBody>
      </p:sp>
      <p:sp>
        <p:nvSpPr>
          <p:cNvPr id="9" name="Tijdelijke aanduiding voor afbeelding 8">
            <a:extLst>
              <a:ext uri="{FF2B5EF4-FFF2-40B4-BE49-F238E27FC236}">
                <a16:creationId xmlns:a16="http://schemas.microsoft.com/office/drawing/2014/main" id="{B01829AF-F5A5-489C-90FE-660E14CFDB88}"/>
              </a:ext>
            </a:extLst>
          </p:cNvPr>
          <p:cNvSpPr>
            <a:spLocks noGrp="1"/>
          </p:cNvSpPr>
          <p:nvPr>
            <p:ph type="pic" sz="quarter" idx="12"/>
          </p:nvPr>
        </p:nvSpPr>
        <p:spPr>
          <a:xfrm>
            <a:off x="6361113" y="1543665"/>
            <a:ext cx="5054600" cy="4365521"/>
          </a:xfrm>
          <a:prstGeom prst="rect">
            <a:avLst/>
          </a:prstGeom>
          <a:blipFill>
            <a:blip r:embed="rId2"/>
            <a:stretch>
              <a:fillRect/>
            </a:stretch>
          </a:blipFill>
        </p:spPr>
        <p:txBody>
          <a:bodyPr/>
          <a:lstStyle>
            <a:lvl1pPr>
              <a:defRPr>
                <a:noFill/>
              </a:defRPr>
            </a:lvl1pPr>
          </a:lstStyle>
          <a:p>
            <a:endParaRPr lang="nl-NL"/>
          </a:p>
        </p:txBody>
      </p:sp>
    </p:spTree>
    <p:extLst>
      <p:ext uri="{BB962C8B-B14F-4D97-AF65-F5344CB8AC3E}">
        <p14:creationId xmlns:p14="http://schemas.microsoft.com/office/powerpoint/2010/main" val="3581366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aand kleurvlak - onderwijs">
    <p:spTree>
      <p:nvGrpSpPr>
        <p:cNvPr id="1" name=""/>
        <p:cNvGrpSpPr/>
        <p:nvPr/>
      </p:nvGrpSpPr>
      <p:grpSpPr>
        <a:xfrm>
          <a:off x="0" y="0"/>
          <a:ext cx="0" cy="0"/>
          <a:chOff x="0" y="0"/>
          <a:chExt cx="0" cy="0"/>
        </a:xfrm>
      </p:grpSpPr>
      <p:sp>
        <p:nvSpPr>
          <p:cNvPr id="8" name="Rechthoek 7">
            <a:extLst>
              <a:ext uri="{FF2B5EF4-FFF2-40B4-BE49-F238E27FC236}">
                <a16:creationId xmlns:a16="http://schemas.microsoft.com/office/drawing/2014/main" id="{59E529B3-AB90-4577-AB7E-9471B1A4493D}"/>
              </a:ext>
            </a:extLst>
          </p:cNvPr>
          <p:cNvSpPr/>
          <p:nvPr userDrawn="1"/>
        </p:nvSpPr>
        <p:spPr>
          <a:xfrm>
            <a:off x="0" y="6263370"/>
            <a:ext cx="12192000" cy="5946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 6">
            <a:extLst>
              <a:ext uri="{FF2B5EF4-FFF2-40B4-BE49-F238E27FC236}">
                <a16:creationId xmlns:a16="http://schemas.microsoft.com/office/drawing/2014/main" id="{77FC29EB-7314-49D1-BCCF-0C1FC9DD7AFF}"/>
              </a:ext>
            </a:extLst>
          </p:cNvPr>
          <p:cNvSpPr/>
          <p:nvPr userDrawn="1"/>
        </p:nvSpPr>
        <p:spPr>
          <a:xfrm>
            <a:off x="0" y="1540932"/>
            <a:ext cx="6096000" cy="4722439"/>
          </a:xfrm>
          <a:prstGeom prst="rect">
            <a:avLst/>
          </a:prstGeom>
          <a:solidFill>
            <a:srgbClr val="6AB6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ijdelijke aanduiding voor inhoud 2">
            <a:extLst>
              <a:ext uri="{FF2B5EF4-FFF2-40B4-BE49-F238E27FC236}">
                <a16:creationId xmlns:a16="http://schemas.microsoft.com/office/drawing/2014/main" id="{AC18372C-9B21-4DA0-8A35-9ACF44B7D0B9}"/>
              </a:ext>
            </a:extLst>
          </p:cNvPr>
          <p:cNvSpPr>
            <a:spLocks noGrp="1"/>
          </p:cNvSpPr>
          <p:nvPr>
            <p:ph sz="half" idx="1" hasCustomPrompt="1"/>
          </p:nvPr>
        </p:nvSpPr>
        <p:spPr>
          <a:xfrm>
            <a:off x="647700" y="2705101"/>
            <a:ext cx="5359400" cy="3204086"/>
          </a:xfrm>
          <a:prstGeom prst="rect">
            <a:avLst/>
          </a:prstGeom>
        </p:spPr>
        <p:txBody>
          <a:bodyPr/>
          <a:lstStyle>
            <a:lvl1pPr marL="0" indent="0">
              <a:lnSpc>
                <a:spcPct val="125000"/>
              </a:lnSpc>
              <a:spcBef>
                <a:spcPts val="0"/>
              </a:spcBef>
              <a:buFont typeface="Arial" panose="020B0604020202020204" pitchFamily="34" charset="0"/>
              <a:buNone/>
              <a:defRPr sz="23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Hier een toelichtende tekst en/of puntenlijst</a:t>
            </a:r>
          </a:p>
        </p:txBody>
      </p:sp>
      <p:sp>
        <p:nvSpPr>
          <p:cNvPr id="6" name="Tijdelijke aanduiding voor voettekst 5">
            <a:extLst>
              <a:ext uri="{FF2B5EF4-FFF2-40B4-BE49-F238E27FC236}">
                <a16:creationId xmlns:a16="http://schemas.microsoft.com/office/drawing/2014/main" id="{F493DA45-1050-4E5B-B003-C91658D346E8}"/>
              </a:ext>
            </a:extLst>
          </p:cNvPr>
          <p:cNvSpPr>
            <a:spLocks noGrp="1"/>
          </p:cNvSpPr>
          <p:nvPr>
            <p:ph type="ftr" sz="quarter" idx="11"/>
          </p:nvPr>
        </p:nvSpPr>
        <p:spPr/>
        <p:txBody>
          <a:bodyPr/>
          <a:lstStyle/>
          <a:p>
            <a:r>
              <a:rPr lang="nl-NL"/>
              <a:t>Voorbeeld voettekst | juli 2018</a:t>
            </a:r>
          </a:p>
        </p:txBody>
      </p:sp>
      <p:sp>
        <p:nvSpPr>
          <p:cNvPr id="9" name="Tijdelijke aanduiding voor afbeelding 8">
            <a:extLst>
              <a:ext uri="{FF2B5EF4-FFF2-40B4-BE49-F238E27FC236}">
                <a16:creationId xmlns:a16="http://schemas.microsoft.com/office/drawing/2014/main" id="{B01829AF-F5A5-489C-90FE-660E14CFDB88}"/>
              </a:ext>
            </a:extLst>
          </p:cNvPr>
          <p:cNvSpPr>
            <a:spLocks noGrp="1"/>
          </p:cNvSpPr>
          <p:nvPr>
            <p:ph type="pic" sz="quarter" idx="12"/>
          </p:nvPr>
        </p:nvSpPr>
        <p:spPr>
          <a:xfrm>
            <a:off x="6096000" y="1540933"/>
            <a:ext cx="6096000" cy="4722440"/>
          </a:xfrm>
          <a:prstGeom prst="rect">
            <a:avLst/>
          </a:prstGeom>
          <a:blipFill>
            <a:blip r:embed="rId2"/>
            <a:stretch>
              <a:fillRect/>
            </a:stretch>
          </a:blipFill>
        </p:spPr>
        <p:txBody>
          <a:bodyPr/>
          <a:lstStyle>
            <a:lvl1pPr>
              <a:defRPr>
                <a:noFill/>
              </a:defRPr>
            </a:lvl1pPr>
          </a:lstStyle>
          <a:p>
            <a:endParaRPr lang="nl-NL" dirty="0"/>
          </a:p>
        </p:txBody>
      </p:sp>
      <p:sp>
        <p:nvSpPr>
          <p:cNvPr id="2" name="Titel 1">
            <a:extLst>
              <a:ext uri="{FF2B5EF4-FFF2-40B4-BE49-F238E27FC236}">
                <a16:creationId xmlns:a16="http://schemas.microsoft.com/office/drawing/2014/main" id="{96841DAF-11CD-4D6E-A9E2-F440749B1112}"/>
              </a:ext>
            </a:extLst>
          </p:cNvPr>
          <p:cNvSpPr>
            <a:spLocks noGrp="1"/>
          </p:cNvSpPr>
          <p:nvPr>
            <p:ph type="title" hasCustomPrompt="1"/>
          </p:nvPr>
        </p:nvSpPr>
        <p:spPr>
          <a:xfrm>
            <a:off x="647700" y="1884145"/>
            <a:ext cx="5346700" cy="646331"/>
          </a:xfrm>
        </p:spPr>
        <p:txBody>
          <a:bodyPr anchor="t" anchorCtr="0">
            <a:spAutoFit/>
          </a:bodyPr>
          <a:lstStyle>
            <a:lvl1pPr>
              <a:defRPr>
                <a:solidFill>
                  <a:schemeClr val="bg1"/>
                </a:solidFill>
              </a:defRPr>
            </a:lvl1pPr>
          </a:lstStyle>
          <a:p>
            <a:r>
              <a:rPr lang="nl-NL" dirty="0"/>
              <a:t>Hier de titel</a:t>
            </a:r>
          </a:p>
        </p:txBody>
      </p:sp>
    </p:spTree>
    <p:extLst>
      <p:ext uri="{BB962C8B-B14F-4D97-AF65-F5344CB8AC3E}">
        <p14:creationId xmlns:p14="http://schemas.microsoft.com/office/powerpoint/2010/main" val="1073348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Liggend kleurvlak - onderwijs">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77FC29EB-7314-49D1-BCCF-0C1FC9DD7AFF}"/>
              </a:ext>
            </a:extLst>
          </p:cNvPr>
          <p:cNvSpPr/>
          <p:nvPr userDrawn="1"/>
        </p:nvSpPr>
        <p:spPr>
          <a:xfrm>
            <a:off x="0" y="4360985"/>
            <a:ext cx="12192000" cy="1900987"/>
          </a:xfrm>
          <a:prstGeom prst="rect">
            <a:avLst/>
          </a:prstGeom>
          <a:solidFill>
            <a:srgbClr val="6AB6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a:extLst>
              <a:ext uri="{FF2B5EF4-FFF2-40B4-BE49-F238E27FC236}">
                <a16:creationId xmlns:a16="http://schemas.microsoft.com/office/drawing/2014/main" id="{59E529B3-AB90-4577-AB7E-9471B1A4493D}"/>
              </a:ext>
            </a:extLst>
          </p:cNvPr>
          <p:cNvSpPr/>
          <p:nvPr userDrawn="1"/>
        </p:nvSpPr>
        <p:spPr>
          <a:xfrm>
            <a:off x="0" y="6263370"/>
            <a:ext cx="12192000" cy="5946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ijdelijke aanduiding voor inhoud 2">
            <a:extLst>
              <a:ext uri="{FF2B5EF4-FFF2-40B4-BE49-F238E27FC236}">
                <a16:creationId xmlns:a16="http://schemas.microsoft.com/office/drawing/2014/main" id="{AC18372C-9B21-4DA0-8A35-9ACF44B7D0B9}"/>
              </a:ext>
            </a:extLst>
          </p:cNvPr>
          <p:cNvSpPr>
            <a:spLocks noGrp="1"/>
          </p:cNvSpPr>
          <p:nvPr>
            <p:ph sz="half" idx="1" hasCustomPrompt="1"/>
          </p:nvPr>
        </p:nvSpPr>
        <p:spPr>
          <a:xfrm>
            <a:off x="657224" y="4591050"/>
            <a:ext cx="5438775" cy="1428750"/>
          </a:xfrm>
          <a:prstGeom prst="rect">
            <a:avLst/>
          </a:prstGeom>
        </p:spPr>
        <p:txBody>
          <a:bodyPr/>
          <a:lstStyle>
            <a:lvl1pPr marL="0" indent="0">
              <a:lnSpc>
                <a:spcPct val="125000"/>
              </a:lnSpc>
              <a:spcBef>
                <a:spcPts val="0"/>
              </a:spcBef>
              <a:buFont typeface="Arial" panose="020B0604020202020204" pitchFamily="34" charset="0"/>
              <a:buNone/>
              <a:defRPr sz="23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Hier een toelichtende tekst en/of puntenlijst</a:t>
            </a:r>
          </a:p>
        </p:txBody>
      </p:sp>
      <p:sp>
        <p:nvSpPr>
          <p:cNvPr id="6" name="Tijdelijke aanduiding voor voettekst 5">
            <a:extLst>
              <a:ext uri="{FF2B5EF4-FFF2-40B4-BE49-F238E27FC236}">
                <a16:creationId xmlns:a16="http://schemas.microsoft.com/office/drawing/2014/main" id="{F493DA45-1050-4E5B-B003-C91658D346E8}"/>
              </a:ext>
            </a:extLst>
          </p:cNvPr>
          <p:cNvSpPr>
            <a:spLocks noGrp="1"/>
          </p:cNvSpPr>
          <p:nvPr>
            <p:ph type="ftr" sz="quarter" idx="11"/>
          </p:nvPr>
        </p:nvSpPr>
        <p:spPr/>
        <p:txBody>
          <a:bodyPr/>
          <a:lstStyle/>
          <a:p>
            <a:r>
              <a:rPr lang="nl-NL"/>
              <a:t>Voorbeeld voettekst | juli 2018</a:t>
            </a:r>
          </a:p>
        </p:txBody>
      </p:sp>
      <p:sp>
        <p:nvSpPr>
          <p:cNvPr id="9" name="Tijdelijke aanduiding voor afbeelding 8">
            <a:extLst>
              <a:ext uri="{FF2B5EF4-FFF2-40B4-BE49-F238E27FC236}">
                <a16:creationId xmlns:a16="http://schemas.microsoft.com/office/drawing/2014/main" id="{B01829AF-F5A5-489C-90FE-660E14CFDB88}"/>
              </a:ext>
            </a:extLst>
          </p:cNvPr>
          <p:cNvSpPr>
            <a:spLocks noGrp="1"/>
          </p:cNvSpPr>
          <p:nvPr>
            <p:ph type="pic" sz="quarter" idx="12"/>
          </p:nvPr>
        </p:nvSpPr>
        <p:spPr>
          <a:xfrm>
            <a:off x="6096000" y="1543050"/>
            <a:ext cx="6096000" cy="2816537"/>
          </a:xfrm>
          <a:prstGeom prst="rect">
            <a:avLst/>
          </a:prstGeom>
          <a:blipFill>
            <a:blip r:embed="rId2"/>
            <a:stretch>
              <a:fillRect/>
            </a:stretch>
          </a:blipFill>
        </p:spPr>
        <p:txBody>
          <a:bodyPr/>
          <a:lstStyle>
            <a:lvl1pPr>
              <a:defRPr>
                <a:noFill/>
              </a:defRPr>
            </a:lvl1pPr>
          </a:lstStyle>
          <a:p>
            <a:endParaRPr lang="nl-NL" dirty="0"/>
          </a:p>
        </p:txBody>
      </p:sp>
      <p:sp>
        <p:nvSpPr>
          <p:cNvPr id="2" name="Titel 1">
            <a:extLst>
              <a:ext uri="{FF2B5EF4-FFF2-40B4-BE49-F238E27FC236}">
                <a16:creationId xmlns:a16="http://schemas.microsoft.com/office/drawing/2014/main" id="{96841DAF-11CD-4D6E-A9E2-F440749B1112}"/>
              </a:ext>
            </a:extLst>
          </p:cNvPr>
          <p:cNvSpPr>
            <a:spLocks noGrp="1"/>
          </p:cNvSpPr>
          <p:nvPr>
            <p:ph type="title" hasCustomPrompt="1"/>
          </p:nvPr>
        </p:nvSpPr>
        <p:spPr>
          <a:xfrm>
            <a:off x="647700" y="1884145"/>
            <a:ext cx="5346700" cy="646331"/>
          </a:xfrm>
        </p:spPr>
        <p:txBody>
          <a:bodyPr anchor="t" anchorCtr="0">
            <a:spAutoFit/>
          </a:bodyPr>
          <a:lstStyle>
            <a:lvl1pPr>
              <a:defRPr>
                <a:solidFill>
                  <a:schemeClr val="bg1"/>
                </a:solidFill>
              </a:defRPr>
            </a:lvl1pPr>
          </a:lstStyle>
          <a:p>
            <a:r>
              <a:rPr lang="nl-NL" dirty="0"/>
              <a:t>Hier de titel</a:t>
            </a:r>
          </a:p>
        </p:txBody>
      </p:sp>
      <p:sp>
        <p:nvSpPr>
          <p:cNvPr id="10" name="Tijdelijke aanduiding voor afbeelding 8">
            <a:extLst>
              <a:ext uri="{FF2B5EF4-FFF2-40B4-BE49-F238E27FC236}">
                <a16:creationId xmlns:a16="http://schemas.microsoft.com/office/drawing/2014/main" id="{2567F586-9BCF-4F4E-9B12-659A83DECC0E}"/>
              </a:ext>
            </a:extLst>
          </p:cNvPr>
          <p:cNvSpPr>
            <a:spLocks noGrp="1"/>
          </p:cNvSpPr>
          <p:nvPr>
            <p:ph type="pic" sz="quarter" idx="13"/>
          </p:nvPr>
        </p:nvSpPr>
        <p:spPr>
          <a:xfrm>
            <a:off x="0" y="1543050"/>
            <a:ext cx="6096000" cy="2816537"/>
          </a:xfrm>
          <a:prstGeom prst="rect">
            <a:avLst/>
          </a:prstGeom>
          <a:blipFill>
            <a:blip r:embed="rId3"/>
            <a:stretch>
              <a:fillRect/>
            </a:stretch>
          </a:blipFill>
        </p:spPr>
        <p:txBody>
          <a:bodyPr/>
          <a:lstStyle>
            <a:lvl1pPr>
              <a:defRPr>
                <a:noFill/>
              </a:defRPr>
            </a:lvl1pPr>
          </a:lstStyle>
          <a:p>
            <a:endParaRPr lang="nl-NL" dirty="0"/>
          </a:p>
        </p:txBody>
      </p:sp>
      <p:sp>
        <p:nvSpPr>
          <p:cNvPr id="11" name="Tijdelijke aanduiding voor inhoud 2">
            <a:extLst>
              <a:ext uri="{FF2B5EF4-FFF2-40B4-BE49-F238E27FC236}">
                <a16:creationId xmlns:a16="http://schemas.microsoft.com/office/drawing/2014/main" id="{0E57F8D3-B0E4-4983-AE22-66D32A275319}"/>
              </a:ext>
            </a:extLst>
          </p:cNvPr>
          <p:cNvSpPr>
            <a:spLocks noGrp="1"/>
          </p:cNvSpPr>
          <p:nvPr>
            <p:ph sz="half" idx="14" hasCustomPrompt="1"/>
          </p:nvPr>
        </p:nvSpPr>
        <p:spPr>
          <a:xfrm>
            <a:off x="6296024" y="4600575"/>
            <a:ext cx="5438775" cy="1428750"/>
          </a:xfrm>
          <a:prstGeom prst="rect">
            <a:avLst/>
          </a:prstGeom>
        </p:spPr>
        <p:txBody>
          <a:bodyPr/>
          <a:lstStyle>
            <a:lvl1pPr marL="342900" indent="-342900">
              <a:lnSpc>
                <a:spcPct val="125000"/>
              </a:lnSpc>
              <a:spcBef>
                <a:spcPts val="0"/>
              </a:spcBef>
              <a:buFont typeface="Arial" panose="020B0604020202020204" pitchFamily="34" charset="0"/>
              <a:buChar char="•"/>
              <a:defRPr sz="23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Hier een puntenlijst</a:t>
            </a:r>
          </a:p>
        </p:txBody>
      </p:sp>
    </p:spTree>
    <p:extLst>
      <p:ext uri="{BB962C8B-B14F-4D97-AF65-F5344CB8AC3E}">
        <p14:creationId xmlns:p14="http://schemas.microsoft.com/office/powerpoint/2010/main" val="991393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elpagina - algemeen">
    <p:spTree>
      <p:nvGrpSpPr>
        <p:cNvPr id="1" name=""/>
        <p:cNvGrpSpPr/>
        <p:nvPr/>
      </p:nvGrpSpPr>
      <p:grpSpPr>
        <a:xfrm>
          <a:off x="0" y="0"/>
          <a:ext cx="0" cy="0"/>
          <a:chOff x="0" y="0"/>
          <a:chExt cx="0" cy="0"/>
        </a:xfrm>
      </p:grpSpPr>
      <p:sp>
        <p:nvSpPr>
          <p:cNvPr id="11" name="Rechthoek 10">
            <a:extLst>
              <a:ext uri="{FF2B5EF4-FFF2-40B4-BE49-F238E27FC236}">
                <a16:creationId xmlns:a16="http://schemas.microsoft.com/office/drawing/2014/main" id="{333C430D-E413-4705-BF87-59067A65F4AD}"/>
              </a:ext>
            </a:extLst>
          </p:cNvPr>
          <p:cNvSpPr/>
          <p:nvPr userDrawn="1"/>
        </p:nvSpPr>
        <p:spPr>
          <a:xfrm>
            <a:off x="0" y="603738"/>
            <a:ext cx="12192000" cy="2825262"/>
          </a:xfrm>
          <a:prstGeom prst="rect">
            <a:avLst/>
          </a:prstGeom>
          <a:solidFill>
            <a:srgbClr val="0037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 name="Titel 1">
            <a:extLst>
              <a:ext uri="{FF2B5EF4-FFF2-40B4-BE49-F238E27FC236}">
                <a16:creationId xmlns:a16="http://schemas.microsoft.com/office/drawing/2014/main" id="{5B1D3611-1177-48EA-A067-CEF0CDB42490}"/>
              </a:ext>
            </a:extLst>
          </p:cNvPr>
          <p:cNvSpPr>
            <a:spLocks noGrp="1"/>
          </p:cNvSpPr>
          <p:nvPr>
            <p:ph type="ctrTitle" hasCustomPrompt="1"/>
          </p:nvPr>
        </p:nvSpPr>
        <p:spPr>
          <a:xfrm>
            <a:off x="653143" y="1057047"/>
            <a:ext cx="10776857" cy="1152751"/>
          </a:xfrm>
        </p:spPr>
        <p:txBody>
          <a:bodyPr anchor="b">
            <a:normAutofit/>
          </a:bodyPr>
          <a:lstStyle>
            <a:lvl1pPr algn="l">
              <a:defRPr sz="5000" b="1">
                <a:solidFill>
                  <a:schemeClr val="bg1"/>
                </a:solidFill>
                <a:latin typeface="Trebuchet MS" panose="020B0603020202020204" pitchFamily="34" charset="0"/>
              </a:defRPr>
            </a:lvl1pPr>
          </a:lstStyle>
          <a:p>
            <a:r>
              <a:rPr lang="nl-NL" dirty="0"/>
              <a:t>Hier de titel</a:t>
            </a:r>
          </a:p>
        </p:txBody>
      </p:sp>
      <p:sp>
        <p:nvSpPr>
          <p:cNvPr id="3" name="Ondertitel 2">
            <a:extLst>
              <a:ext uri="{FF2B5EF4-FFF2-40B4-BE49-F238E27FC236}">
                <a16:creationId xmlns:a16="http://schemas.microsoft.com/office/drawing/2014/main" id="{3AC4A8E8-3E90-4C49-8DE9-AAB8EE459045}"/>
              </a:ext>
            </a:extLst>
          </p:cNvPr>
          <p:cNvSpPr>
            <a:spLocks noGrp="1"/>
          </p:cNvSpPr>
          <p:nvPr>
            <p:ph type="subTitle" idx="1" hasCustomPrompt="1"/>
          </p:nvPr>
        </p:nvSpPr>
        <p:spPr>
          <a:xfrm>
            <a:off x="674915" y="2340428"/>
            <a:ext cx="10776857" cy="653143"/>
          </a:xfrm>
          <a:prstGeom prst="rect">
            <a:avLst/>
          </a:prstGeom>
        </p:spPr>
        <p:txBody>
          <a:bodyPr>
            <a:normAutofit/>
          </a:bodyPr>
          <a:lstStyle>
            <a:lvl1pPr marL="0" indent="0" algn="l">
              <a:buNone/>
              <a:defRPr sz="3800" b="0">
                <a:solidFill>
                  <a:schemeClr val="bg1"/>
                </a:solidFill>
                <a:latin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a:t>Hier de subtitel</a:t>
            </a:r>
          </a:p>
        </p:txBody>
      </p:sp>
      <p:pic>
        <p:nvPicPr>
          <p:cNvPr id="10" name="Afbeelding 9">
            <a:extLst>
              <a:ext uri="{FF2B5EF4-FFF2-40B4-BE49-F238E27FC236}">
                <a16:creationId xmlns:a16="http://schemas.microsoft.com/office/drawing/2014/main" id="{2E896DCE-6314-4456-ADEB-F5C25B82E6A7}"/>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312762" y="0"/>
            <a:ext cx="3563547" cy="992580"/>
          </a:xfrm>
          <a:prstGeom prst="rect">
            <a:avLst/>
          </a:prstGeom>
        </p:spPr>
      </p:pic>
      <p:sp>
        <p:nvSpPr>
          <p:cNvPr id="15" name="Tijdelijke aanduiding voor afbeelding 14">
            <a:extLst>
              <a:ext uri="{FF2B5EF4-FFF2-40B4-BE49-F238E27FC236}">
                <a16:creationId xmlns:a16="http://schemas.microsoft.com/office/drawing/2014/main" id="{2DCE008E-4AC9-41CA-AD71-DCFAAF3FCE89}"/>
              </a:ext>
            </a:extLst>
          </p:cNvPr>
          <p:cNvSpPr>
            <a:spLocks noGrp="1"/>
          </p:cNvSpPr>
          <p:nvPr>
            <p:ph type="pic" sz="quarter" idx="10"/>
          </p:nvPr>
        </p:nvSpPr>
        <p:spPr>
          <a:xfrm>
            <a:off x="0" y="3429000"/>
            <a:ext cx="12192000" cy="3429000"/>
          </a:xfrm>
          <a:prstGeom prst="rect">
            <a:avLst/>
          </a:prstGeom>
          <a:blipFill>
            <a:blip r:embed="rId3"/>
            <a:stretch>
              <a:fillRect/>
            </a:stretch>
          </a:blipFill>
        </p:spPr>
        <p:txBody>
          <a:bodyPr/>
          <a:lstStyle>
            <a:lvl1pPr marL="0" indent="0">
              <a:buNone/>
              <a:defRPr>
                <a:noFill/>
              </a:defRPr>
            </a:lvl1pPr>
          </a:lstStyle>
          <a:p>
            <a:endParaRPr lang="nl-NL" dirty="0"/>
          </a:p>
        </p:txBody>
      </p:sp>
    </p:spTree>
    <p:extLst>
      <p:ext uri="{BB962C8B-B14F-4D97-AF65-F5344CB8AC3E}">
        <p14:creationId xmlns:p14="http://schemas.microsoft.com/office/powerpoint/2010/main" val="68413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wee kolommen - patiëntenzor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841DAF-11CD-4D6E-A9E2-F440749B1112}"/>
              </a:ext>
            </a:extLst>
          </p:cNvPr>
          <p:cNvSpPr>
            <a:spLocks noGrp="1"/>
          </p:cNvSpPr>
          <p:nvPr>
            <p:ph type="title" hasCustomPrompt="1"/>
          </p:nvPr>
        </p:nvSpPr>
        <p:spPr>
          <a:xfrm>
            <a:off x="673100" y="1100092"/>
            <a:ext cx="10766044" cy="1325563"/>
          </a:xfrm>
        </p:spPr>
        <p:txBody>
          <a:bodyPr>
            <a:noAutofit/>
          </a:bodyPr>
          <a:lstStyle>
            <a:lvl1pPr>
              <a:defRPr/>
            </a:lvl1pPr>
          </a:lstStyle>
          <a:p>
            <a:r>
              <a:rPr lang="nl-NL" dirty="0"/>
              <a:t>Hier de titel</a:t>
            </a:r>
          </a:p>
        </p:txBody>
      </p:sp>
      <p:sp>
        <p:nvSpPr>
          <p:cNvPr id="3" name="Tijdelijke aanduiding voor inhoud 2">
            <a:extLst>
              <a:ext uri="{FF2B5EF4-FFF2-40B4-BE49-F238E27FC236}">
                <a16:creationId xmlns:a16="http://schemas.microsoft.com/office/drawing/2014/main" id="{AC18372C-9B21-4DA0-8A35-9ACF44B7D0B9}"/>
              </a:ext>
            </a:extLst>
          </p:cNvPr>
          <p:cNvSpPr>
            <a:spLocks noGrp="1"/>
          </p:cNvSpPr>
          <p:nvPr>
            <p:ph sz="half" idx="1" hasCustomPrompt="1"/>
          </p:nvPr>
        </p:nvSpPr>
        <p:spPr>
          <a:xfrm>
            <a:off x="673100" y="2425655"/>
            <a:ext cx="5346700" cy="3751308"/>
          </a:xfrm>
          <a:prstGeom prst="rect">
            <a:avLst/>
          </a:prstGeom>
        </p:spPr>
        <p:txBody>
          <a:bodyPr/>
          <a:lstStyle>
            <a:lvl1pPr marL="0" indent="0">
              <a:lnSpc>
                <a:spcPct val="125000"/>
              </a:lnSpc>
              <a:spcBef>
                <a:spcPts val="0"/>
              </a:spcBef>
              <a:buNone/>
              <a:defRPr sz="2300"/>
            </a:lvl1pPr>
            <a:lvl2pPr marL="457200" indent="0">
              <a:buNone/>
              <a:defRPr/>
            </a:lvl2pPr>
            <a:lvl3pPr marL="914400" indent="0">
              <a:buNone/>
              <a:defRPr/>
            </a:lvl3pPr>
            <a:lvl4pPr marL="1371600" indent="0">
              <a:buNone/>
              <a:defRPr/>
            </a:lvl4pPr>
            <a:lvl5pPr marL="1828800" indent="0">
              <a:buNone/>
              <a:defRPr/>
            </a:lvl5pPr>
          </a:lstStyle>
          <a:p>
            <a:pPr lvl="0"/>
            <a:r>
              <a:rPr lang="nl-NL" dirty="0"/>
              <a:t>Hier een toelichtende tekst.</a:t>
            </a:r>
          </a:p>
        </p:txBody>
      </p:sp>
      <p:sp>
        <p:nvSpPr>
          <p:cNvPr id="4" name="Tijdelijke aanduiding voor inhoud 3">
            <a:extLst>
              <a:ext uri="{FF2B5EF4-FFF2-40B4-BE49-F238E27FC236}">
                <a16:creationId xmlns:a16="http://schemas.microsoft.com/office/drawing/2014/main" id="{3C723EE4-8616-4984-A1F0-0582DFEC5738}"/>
              </a:ext>
            </a:extLst>
          </p:cNvPr>
          <p:cNvSpPr>
            <a:spLocks noGrp="1"/>
          </p:cNvSpPr>
          <p:nvPr>
            <p:ph sz="half" idx="2" hasCustomPrompt="1"/>
          </p:nvPr>
        </p:nvSpPr>
        <p:spPr>
          <a:xfrm>
            <a:off x="6291072" y="2425655"/>
            <a:ext cx="5148072" cy="3751308"/>
          </a:xfrm>
          <a:prstGeom prst="rect">
            <a:avLst/>
          </a:prstGeom>
        </p:spPr>
        <p:txBody>
          <a:bodyPr/>
          <a:lstStyle>
            <a:lvl1pPr>
              <a:lnSpc>
                <a:spcPct val="125000"/>
              </a:lnSpc>
              <a:spcBef>
                <a:spcPts val="0"/>
              </a:spcBef>
              <a:defRPr sz="2300"/>
            </a:lvl1pPr>
            <a:lvl2pPr>
              <a:defRPr sz="2300"/>
            </a:lvl2pPr>
            <a:lvl3pPr>
              <a:defRPr sz="2300"/>
            </a:lvl3pPr>
            <a:lvl4pPr>
              <a:defRPr sz="2300"/>
            </a:lvl4pPr>
            <a:lvl5pPr>
              <a:defRPr sz="2300"/>
            </a:lvl5pPr>
          </a:lstStyle>
          <a:p>
            <a:pPr lvl="0"/>
            <a:r>
              <a:rPr lang="nl-NL" dirty="0"/>
              <a:t>Hier een puntenlijst</a:t>
            </a:r>
          </a:p>
        </p:txBody>
      </p:sp>
      <p:sp>
        <p:nvSpPr>
          <p:cNvPr id="6" name="Tijdelijke aanduiding voor voettekst 5">
            <a:extLst>
              <a:ext uri="{FF2B5EF4-FFF2-40B4-BE49-F238E27FC236}">
                <a16:creationId xmlns:a16="http://schemas.microsoft.com/office/drawing/2014/main" id="{F493DA45-1050-4E5B-B003-C91658D346E8}"/>
              </a:ext>
            </a:extLst>
          </p:cNvPr>
          <p:cNvSpPr>
            <a:spLocks noGrp="1"/>
          </p:cNvSpPr>
          <p:nvPr>
            <p:ph type="ftr" sz="quarter" idx="11"/>
          </p:nvPr>
        </p:nvSpPr>
        <p:spPr/>
        <p:txBody>
          <a:bodyPr/>
          <a:lstStyle/>
          <a:p>
            <a:r>
              <a:rPr lang="nl-NL"/>
              <a:t>Voorbeeld voettekst | juli 2018</a:t>
            </a:r>
          </a:p>
        </p:txBody>
      </p:sp>
    </p:spTree>
    <p:extLst>
      <p:ext uri="{BB962C8B-B14F-4D97-AF65-F5344CB8AC3E}">
        <p14:creationId xmlns:p14="http://schemas.microsoft.com/office/powerpoint/2010/main" val="1367457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ee kolommen - algeme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841DAF-11CD-4D6E-A9E2-F440749B1112}"/>
              </a:ext>
            </a:extLst>
          </p:cNvPr>
          <p:cNvSpPr>
            <a:spLocks noGrp="1"/>
          </p:cNvSpPr>
          <p:nvPr>
            <p:ph type="title" hasCustomPrompt="1"/>
          </p:nvPr>
        </p:nvSpPr>
        <p:spPr>
          <a:xfrm>
            <a:off x="673100" y="1100092"/>
            <a:ext cx="10766044" cy="1325563"/>
          </a:xfrm>
        </p:spPr>
        <p:txBody>
          <a:bodyPr>
            <a:noAutofit/>
          </a:bodyPr>
          <a:lstStyle>
            <a:lvl1pPr>
              <a:defRPr>
                <a:solidFill>
                  <a:srgbClr val="003741"/>
                </a:solidFill>
              </a:defRPr>
            </a:lvl1pPr>
          </a:lstStyle>
          <a:p>
            <a:r>
              <a:rPr lang="nl-NL" dirty="0"/>
              <a:t>Hier de titel</a:t>
            </a:r>
          </a:p>
        </p:txBody>
      </p:sp>
      <p:sp>
        <p:nvSpPr>
          <p:cNvPr id="3" name="Tijdelijke aanduiding voor inhoud 2">
            <a:extLst>
              <a:ext uri="{FF2B5EF4-FFF2-40B4-BE49-F238E27FC236}">
                <a16:creationId xmlns:a16="http://schemas.microsoft.com/office/drawing/2014/main" id="{AC18372C-9B21-4DA0-8A35-9ACF44B7D0B9}"/>
              </a:ext>
            </a:extLst>
          </p:cNvPr>
          <p:cNvSpPr>
            <a:spLocks noGrp="1"/>
          </p:cNvSpPr>
          <p:nvPr>
            <p:ph sz="half" idx="1" hasCustomPrompt="1"/>
          </p:nvPr>
        </p:nvSpPr>
        <p:spPr>
          <a:xfrm>
            <a:off x="673100" y="2425655"/>
            <a:ext cx="5346700" cy="3751308"/>
          </a:xfrm>
          <a:prstGeom prst="rect">
            <a:avLst/>
          </a:prstGeom>
        </p:spPr>
        <p:txBody>
          <a:bodyPr/>
          <a:lstStyle>
            <a:lvl1pPr marL="0" indent="0">
              <a:lnSpc>
                <a:spcPct val="125000"/>
              </a:lnSpc>
              <a:spcBef>
                <a:spcPts val="0"/>
              </a:spcBef>
              <a:buNone/>
              <a:defRPr sz="2300"/>
            </a:lvl1pPr>
            <a:lvl2pPr marL="457200" indent="0">
              <a:buNone/>
              <a:defRPr/>
            </a:lvl2pPr>
            <a:lvl3pPr marL="914400" indent="0">
              <a:buNone/>
              <a:defRPr/>
            </a:lvl3pPr>
            <a:lvl4pPr marL="1371600" indent="0">
              <a:buNone/>
              <a:defRPr/>
            </a:lvl4pPr>
            <a:lvl5pPr marL="1828800" indent="0">
              <a:buNone/>
              <a:defRPr/>
            </a:lvl5pPr>
          </a:lstStyle>
          <a:p>
            <a:pPr lvl="0"/>
            <a:r>
              <a:rPr lang="nl-NL" dirty="0"/>
              <a:t>Hier een toelichtende tekst.</a:t>
            </a:r>
          </a:p>
        </p:txBody>
      </p:sp>
      <p:sp>
        <p:nvSpPr>
          <p:cNvPr id="4" name="Tijdelijke aanduiding voor inhoud 3">
            <a:extLst>
              <a:ext uri="{FF2B5EF4-FFF2-40B4-BE49-F238E27FC236}">
                <a16:creationId xmlns:a16="http://schemas.microsoft.com/office/drawing/2014/main" id="{3C723EE4-8616-4984-A1F0-0582DFEC5738}"/>
              </a:ext>
            </a:extLst>
          </p:cNvPr>
          <p:cNvSpPr>
            <a:spLocks noGrp="1"/>
          </p:cNvSpPr>
          <p:nvPr>
            <p:ph sz="half" idx="2" hasCustomPrompt="1"/>
          </p:nvPr>
        </p:nvSpPr>
        <p:spPr>
          <a:xfrm>
            <a:off x="6291072" y="2425655"/>
            <a:ext cx="5148072" cy="3751308"/>
          </a:xfrm>
          <a:prstGeom prst="rect">
            <a:avLst/>
          </a:prstGeom>
        </p:spPr>
        <p:txBody>
          <a:bodyPr/>
          <a:lstStyle>
            <a:lvl1pPr>
              <a:lnSpc>
                <a:spcPct val="125000"/>
              </a:lnSpc>
              <a:spcBef>
                <a:spcPts val="0"/>
              </a:spcBef>
              <a:defRPr sz="2300"/>
            </a:lvl1pPr>
            <a:lvl2pPr>
              <a:defRPr sz="2300"/>
            </a:lvl2pPr>
            <a:lvl3pPr>
              <a:defRPr sz="2300"/>
            </a:lvl3pPr>
            <a:lvl4pPr>
              <a:defRPr sz="2300"/>
            </a:lvl4pPr>
            <a:lvl5pPr>
              <a:defRPr sz="2300"/>
            </a:lvl5pPr>
          </a:lstStyle>
          <a:p>
            <a:pPr lvl="0"/>
            <a:r>
              <a:rPr lang="nl-NL" dirty="0"/>
              <a:t>Hier een puntenlijst</a:t>
            </a:r>
          </a:p>
        </p:txBody>
      </p:sp>
      <p:sp>
        <p:nvSpPr>
          <p:cNvPr id="6" name="Tijdelijke aanduiding voor voettekst 5">
            <a:extLst>
              <a:ext uri="{FF2B5EF4-FFF2-40B4-BE49-F238E27FC236}">
                <a16:creationId xmlns:a16="http://schemas.microsoft.com/office/drawing/2014/main" id="{F493DA45-1050-4E5B-B003-C91658D346E8}"/>
              </a:ext>
            </a:extLst>
          </p:cNvPr>
          <p:cNvSpPr>
            <a:spLocks noGrp="1"/>
          </p:cNvSpPr>
          <p:nvPr>
            <p:ph type="ftr" sz="quarter" idx="11"/>
          </p:nvPr>
        </p:nvSpPr>
        <p:spPr/>
        <p:txBody>
          <a:bodyPr/>
          <a:lstStyle/>
          <a:p>
            <a:r>
              <a:rPr lang="nl-NL"/>
              <a:t>Voorbeeld voettekst | juli 2018</a:t>
            </a:r>
          </a:p>
        </p:txBody>
      </p:sp>
    </p:spTree>
    <p:extLst>
      <p:ext uri="{BB962C8B-B14F-4D97-AF65-F5344CB8AC3E}">
        <p14:creationId xmlns:p14="http://schemas.microsoft.com/office/powerpoint/2010/main" val="530297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Een kolom - algeme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841DAF-11CD-4D6E-A9E2-F440749B1112}"/>
              </a:ext>
            </a:extLst>
          </p:cNvPr>
          <p:cNvSpPr>
            <a:spLocks noGrp="1"/>
          </p:cNvSpPr>
          <p:nvPr>
            <p:ph type="title" hasCustomPrompt="1"/>
          </p:nvPr>
        </p:nvSpPr>
        <p:spPr>
          <a:xfrm>
            <a:off x="673100" y="1100092"/>
            <a:ext cx="10766044" cy="1325563"/>
          </a:xfrm>
        </p:spPr>
        <p:txBody>
          <a:bodyPr>
            <a:noAutofit/>
          </a:bodyPr>
          <a:lstStyle>
            <a:lvl1pPr>
              <a:defRPr>
                <a:solidFill>
                  <a:srgbClr val="003741"/>
                </a:solidFill>
              </a:defRPr>
            </a:lvl1pPr>
          </a:lstStyle>
          <a:p>
            <a:r>
              <a:rPr lang="nl-NL" dirty="0"/>
              <a:t>Hier de titel</a:t>
            </a:r>
          </a:p>
        </p:txBody>
      </p:sp>
      <p:sp>
        <p:nvSpPr>
          <p:cNvPr id="4" name="Tijdelijke aanduiding voor inhoud 3">
            <a:extLst>
              <a:ext uri="{FF2B5EF4-FFF2-40B4-BE49-F238E27FC236}">
                <a16:creationId xmlns:a16="http://schemas.microsoft.com/office/drawing/2014/main" id="{3C723EE4-8616-4984-A1F0-0582DFEC5738}"/>
              </a:ext>
            </a:extLst>
          </p:cNvPr>
          <p:cNvSpPr>
            <a:spLocks noGrp="1"/>
          </p:cNvSpPr>
          <p:nvPr>
            <p:ph sz="half" idx="2" hasCustomPrompt="1"/>
          </p:nvPr>
        </p:nvSpPr>
        <p:spPr>
          <a:xfrm>
            <a:off x="694944" y="2425655"/>
            <a:ext cx="10744200" cy="3751308"/>
          </a:xfrm>
          <a:prstGeom prst="rect">
            <a:avLst/>
          </a:prstGeom>
        </p:spPr>
        <p:txBody>
          <a:bodyPr/>
          <a:lstStyle>
            <a:lvl1pPr>
              <a:lnSpc>
                <a:spcPct val="125000"/>
              </a:lnSpc>
              <a:spcBef>
                <a:spcPts val="0"/>
              </a:spcBef>
              <a:defRPr sz="2300"/>
            </a:lvl1pPr>
            <a:lvl2pPr>
              <a:defRPr sz="2300"/>
            </a:lvl2pPr>
            <a:lvl3pPr>
              <a:defRPr sz="2300"/>
            </a:lvl3pPr>
            <a:lvl4pPr>
              <a:defRPr sz="2300"/>
            </a:lvl4pPr>
            <a:lvl5pPr>
              <a:defRPr sz="2300"/>
            </a:lvl5pPr>
          </a:lstStyle>
          <a:p>
            <a:pPr lvl="0"/>
            <a:r>
              <a:rPr lang="nl-NL" dirty="0"/>
              <a:t>Hier een puntenlijst</a:t>
            </a:r>
          </a:p>
        </p:txBody>
      </p:sp>
      <p:sp>
        <p:nvSpPr>
          <p:cNvPr id="6" name="Tijdelijke aanduiding voor voettekst 5">
            <a:extLst>
              <a:ext uri="{FF2B5EF4-FFF2-40B4-BE49-F238E27FC236}">
                <a16:creationId xmlns:a16="http://schemas.microsoft.com/office/drawing/2014/main" id="{F493DA45-1050-4E5B-B003-C91658D346E8}"/>
              </a:ext>
            </a:extLst>
          </p:cNvPr>
          <p:cNvSpPr>
            <a:spLocks noGrp="1"/>
          </p:cNvSpPr>
          <p:nvPr>
            <p:ph type="ftr" sz="quarter" idx="11"/>
          </p:nvPr>
        </p:nvSpPr>
        <p:spPr/>
        <p:txBody>
          <a:bodyPr/>
          <a:lstStyle/>
          <a:p>
            <a:r>
              <a:rPr lang="nl-NL"/>
              <a:t>Voorbeeld voettekst | juli 2018</a:t>
            </a:r>
          </a:p>
        </p:txBody>
      </p:sp>
    </p:spTree>
    <p:extLst>
      <p:ext uri="{BB962C8B-B14F-4D97-AF65-F5344CB8AC3E}">
        <p14:creationId xmlns:p14="http://schemas.microsoft.com/office/powerpoint/2010/main" val="2975492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kst en beeld - algeme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841DAF-11CD-4D6E-A9E2-F440749B1112}"/>
              </a:ext>
            </a:extLst>
          </p:cNvPr>
          <p:cNvSpPr>
            <a:spLocks noGrp="1"/>
          </p:cNvSpPr>
          <p:nvPr>
            <p:ph type="title" hasCustomPrompt="1"/>
          </p:nvPr>
        </p:nvSpPr>
        <p:spPr>
          <a:xfrm>
            <a:off x="673100" y="1439708"/>
            <a:ext cx="5346700" cy="646331"/>
          </a:xfrm>
        </p:spPr>
        <p:txBody>
          <a:bodyPr anchor="t" anchorCtr="0">
            <a:spAutoFit/>
          </a:bodyPr>
          <a:lstStyle>
            <a:lvl1pPr>
              <a:defRPr>
                <a:solidFill>
                  <a:srgbClr val="003741"/>
                </a:solidFill>
              </a:defRPr>
            </a:lvl1pPr>
          </a:lstStyle>
          <a:p>
            <a:r>
              <a:rPr lang="nl-NL" dirty="0"/>
              <a:t>Hier de titel</a:t>
            </a:r>
          </a:p>
        </p:txBody>
      </p:sp>
      <p:sp>
        <p:nvSpPr>
          <p:cNvPr id="3" name="Tijdelijke aanduiding voor inhoud 2">
            <a:extLst>
              <a:ext uri="{FF2B5EF4-FFF2-40B4-BE49-F238E27FC236}">
                <a16:creationId xmlns:a16="http://schemas.microsoft.com/office/drawing/2014/main" id="{AC18372C-9B21-4DA0-8A35-9ACF44B7D0B9}"/>
              </a:ext>
            </a:extLst>
          </p:cNvPr>
          <p:cNvSpPr>
            <a:spLocks noGrp="1"/>
          </p:cNvSpPr>
          <p:nvPr>
            <p:ph sz="half" idx="1" hasCustomPrompt="1"/>
          </p:nvPr>
        </p:nvSpPr>
        <p:spPr>
          <a:xfrm>
            <a:off x="673100" y="2350009"/>
            <a:ext cx="5346700" cy="3559178"/>
          </a:xfrm>
          <a:prstGeom prst="rect">
            <a:avLst/>
          </a:prstGeom>
        </p:spPr>
        <p:txBody>
          <a:bodyPr/>
          <a:lstStyle>
            <a:lvl1pPr marL="0" indent="0">
              <a:lnSpc>
                <a:spcPct val="125000"/>
              </a:lnSpc>
              <a:spcBef>
                <a:spcPts val="0"/>
              </a:spcBef>
              <a:buFont typeface="Arial" panose="020B0604020202020204" pitchFamily="34" charset="0"/>
              <a:buNone/>
              <a:defRPr sz="2300"/>
            </a:lvl1pPr>
            <a:lvl2pPr marL="457200" indent="0">
              <a:buNone/>
              <a:defRPr/>
            </a:lvl2pPr>
            <a:lvl3pPr marL="914400" indent="0">
              <a:buNone/>
              <a:defRPr/>
            </a:lvl3pPr>
            <a:lvl4pPr marL="1371600" indent="0">
              <a:buNone/>
              <a:defRPr/>
            </a:lvl4pPr>
            <a:lvl5pPr marL="1828800" indent="0">
              <a:buNone/>
              <a:defRPr/>
            </a:lvl5pPr>
          </a:lstStyle>
          <a:p>
            <a:pPr lvl="0"/>
            <a:r>
              <a:rPr lang="nl-NL" dirty="0"/>
              <a:t>Hier een toelichtende tekst en/of puntenlijst</a:t>
            </a:r>
          </a:p>
        </p:txBody>
      </p:sp>
      <p:sp>
        <p:nvSpPr>
          <p:cNvPr id="6" name="Tijdelijke aanduiding voor voettekst 5">
            <a:extLst>
              <a:ext uri="{FF2B5EF4-FFF2-40B4-BE49-F238E27FC236}">
                <a16:creationId xmlns:a16="http://schemas.microsoft.com/office/drawing/2014/main" id="{F493DA45-1050-4E5B-B003-C91658D346E8}"/>
              </a:ext>
            </a:extLst>
          </p:cNvPr>
          <p:cNvSpPr>
            <a:spLocks noGrp="1"/>
          </p:cNvSpPr>
          <p:nvPr>
            <p:ph type="ftr" sz="quarter" idx="11"/>
          </p:nvPr>
        </p:nvSpPr>
        <p:spPr/>
        <p:txBody>
          <a:bodyPr/>
          <a:lstStyle/>
          <a:p>
            <a:r>
              <a:rPr lang="nl-NL"/>
              <a:t>Voorbeeld voettekst | juli 2018</a:t>
            </a:r>
          </a:p>
        </p:txBody>
      </p:sp>
      <p:sp>
        <p:nvSpPr>
          <p:cNvPr id="9" name="Tijdelijke aanduiding voor afbeelding 8">
            <a:extLst>
              <a:ext uri="{FF2B5EF4-FFF2-40B4-BE49-F238E27FC236}">
                <a16:creationId xmlns:a16="http://schemas.microsoft.com/office/drawing/2014/main" id="{B01829AF-F5A5-489C-90FE-660E14CFDB88}"/>
              </a:ext>
            </a:extLst>
          </p:cNvPr>
          <p:cNvSpPr>
            <a:spLocks noGrp="1"/>
          </p:cNvSpPr>
          <p:nvPr>
            <p:ph type="pic" sz="quarter" idx="12"/>
          </p:nvPr>
        </p:nvSpPr>
        <p:spPr>
          <a:xfrm>
            <a:off x="6361113" y="1543665"/>
            <a:ext cx="5054600" cy="4365521"/>
          </a:xfrm>
          <a:prstGeom prst="rect">
            <a:avLst/>
          </a:prstGeom>
          <a:blipFill>
            <a:blip r:embed="rId2"/>
            <a:stretch>
              <a:fillRect/>
            </a:stretch>
          </a:blipFill>
        </p:spPr>
        <p:txBody>
          <a:bodyPr/>
          <a:lstStyle>
            <a:lvl1pPr>
              <a:defRPr>
                <a:noFill/>
              </a:defRPr>
            </a:lvl1pPr>
          </a:lstStyle>
          <a:p>
            <a:endParaRPr lang="nl-NL"/>
          </a:p>
        </p:txBody>
      </p:sp>
    </p:spTree>
    <p:extLst>
      <p:ext uri="{BB962C8B-B14F-4D97-AF65-F5344CB8AC3E}">
        <p14:creationId xmlns:p14="http://schemas.microsoft.com/office/powerpoint/2010/main" val="338876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taand kleurvlak - algemeen">
    <p:spTree>
      <p:nvGrpSpPr>
        <p:cNvPr id="1" name=""/>
        <p:cNvGrpSpPr/>
        <p:nvPr/>
      </p:nvGrpSpPr>
      <p:grpSpPr>
        <a:xfrm>
          <a:off x="0" y="0"/>
          <a:ext cx="0" cy="0"/>
          <a:chOff x="0" y="0"/>
          <a:chExt cx="0" cy="0"/>
        </a:xfrm>
      </p:grpSpPr>
      <p:sp>
        <p:nvSpPr>
          <p:cNvPr id="8" name="Rechthoek 7">
            <a:extLst>
              <a:ext uri="{FF2B5EF4-FFF2-40B4-BE49-F238E27FC236}">
                <a16:creationId xmlns:a16="http://schemas.microsoft.com/office/drawing/2014/main" id="{59E529B3-AB90-4577-AB7E-9471B1A4493D}"/>
              </a:ext>
            </a:extLst>
          </p:cNvPr>
          <p:cNvSpPr/>
          <p:nvPr userDrawn="1"/>
        </p:nvSpPr>
        <p:spPr>
          <a:xfrm>
            <a:off x="0" y="6263370"/>
            <a:ext cx="12192000" cy="5946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 6">
            <a:extLst>
              <a:ext uri="{FF2B5EF4-FFF2-40B4-BE49-F238E27FC236}">
                <a16:creationId xmlns:a16="http://schemas.microsoft.com/office/drawing/2014/main" id="{77FC29EB-7314-49D1-BCCF-0C1FC9DD7AFF}"/>
              </a:ext>
            </a:extLst>
          </p:cNvPr>
          <p:cNvSpPr/>
          <p:nvPr userDrawn="1"/>
        </p:nvSpPr>
        <p:spPr>
          <a:xfrm>
            <a:off x="0" y="1540932"/>
            <a:ext cx="6096000" cy="4722439"/>
          </a:xfrm>
          <a:prstGeom prst="rect">
            <a:avLst/>
          </a:prstGeom>
          <a:solidFill>
            <a:srgbClr val="0037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ijdelijke aanduiding voor inhoud 2">
            <a:extLst>
              <a:ext uri="{FF2B5EF4-FFF2-40B4-BE49-F238E27FC236}">
                <a16:creationId xmlns:a16="http://schemas.microsoft.com/office/drawing/2014/main" id="{AC18372C-9B21-4DA0-8A35-9ACF44B7D0B9}"/>
              </a:ext>
            </a:extLst>
          </p:cNvPr>
          <p:cNvSpPr>
            <a:spLocks noGrp="1"/>
          </p:cNvSpPr>
          <p:nvPr>
            <p:ph sz="half" idx="1" hasCustomPrompt="1"/>
          </p:nvPr>
        </p:nvSpPr>
        <p:spPr>
          <a:xfrm>
            <a:off x="647700" y="2705101"/>
            <a:ext cx="5359400" cy="3204086"/>
          </a:xfrm>
          <a:prstGeom prst="rect">
            <a:avLst/>
          </a:prstGeom>
        </p:spPr>
        <p:txBody>
          <a:bodyPr/>
          <a:lstStyle>
            <a:lvl1pPr marL="0" indent="0">
              <a:lnSpc>
                <a:spcPct val="125000"/>
              </a:lnSpc>
              <a:spcBef>
                <a:spcPts val="0"/>
              </a:spcBef>
              <a:buFont typeface="Arial" panose="020B0604020202020204" pitchFamily="34" charset="0"/>
              <a:buNone/>
              <a:defRPr sz="23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Hier een toelichtende tekst en/of puntenlijst</a:t>
            </a:r>
          </a:p>
        </p:txBody>
      </p:sp>
      <p:sp>
        <p:nvSpPr>
          <p:cNvPr id="6" name="Tijdelijke aanduiding voor voettekst 5">
            <a:extLst>
              <a:ext uri="{FF2B5EF4-FFF2-40B4-BE49-F238E27FC236}">
                <a16:creationId xmlns:a16="http://schemas.microsoft.com/office/drawing/2014/main" id="{F493DA45-1050-4E5B-B003-C91658D346E8}"/>
              </a:ext>
            </a:extLst>
          </p:cNvPr>
          <p:cNvSpPr>
            <a:spLocks noGrp="1"/>
          </p:cNvSpPr>
          <p:nvPr>
            <p:ph type="ftr" sz="quarter" idx="11"/>
          </p:nvPr>
        </p:nvSpPr>
        <p:spPr/>
        <p:txBody>
          <a:bodyPr/>
          <a:lstStyle/>
          <a:p>
            <a:r>
              <a:rPr lang="nl-NL"/>
              <a:t>Voorbeeld voettekst | juli 2018</a:t>
            </a:r>
          </a:p>
        </p:txBody>
      </p:sp>
      <p:sp>
        <p:nvSpPr>
          <p:cNvPr id="9" name="Tijdelijke aanduiding voor afbeelding 8">
            <a:extLst>
              <a:ext uri="{FF2B5EF4-FFF2-40B4-BE49-F238E27FC236}">
                <a16:creationId xmlns:a16="http://schemas.microsoft.com/office/drawing/2014/main" id="{B01829AF-F5A5-489C-90FE-660E14CFDB88}"/>
              </a:ext>
            </a:extLst>
          </p:cNvPr>
          <p:cNvSpPr>
            <a:spLocks noGrp="1"/>
          </p:cNvSpPr>
          <p:nvPr>
            <p:ph type="pic" sz="quarter" idx="12"/>
          </p:nvPr>
        </p:nvSpPr>
        <p:spPr>
          <a:xfrm>
            <a:off x="6096000" y="1540933"/>
            <a:ext cx="6096000" cy="4722440"/>
          </a:xfrm>
          <a:prstGeom prst="rect">
            <a:avLst/>
          </a:prstGeom>
          <a:blipFill>
            <a:blip r:embed="rId2"/>
            <a:stretch>
              <a:fillRect/>
            </a:stretch>
          </a:blipFill>
        </p:spPr>
        <p:txBody>
          <a:bodyPr/>
          <a:lstStyle>
            <a:lvl1pPr>
              <a:defRPr>
                <a:noFill/>
              </a:defRPr>
            </a:lvl1pPr>
          </a:lstStyle>
          <a:p>
            <a:endParaRPr lang="nl-NL" dirty="0"/>
          </a:p>
        </p:txBody>
      </p:sp>
      <p:sp>
        <p:nvSpPr>
          <p:cNvPr id="2" name="Titel 1">
            <a:extLst>
              <a:ext uri="{FF2B5EF4-FFF2-40B4-BE49-F238E27FC236}">
                <a16:creationId xmlns:a16="http://schemas.microsoft.com/office/drawing/2014/main" id="{96841DAF-11CD-4D6E-A9E2-F440749B1112}"/>
              </a:ext>
            </a:extLst>
          </p:cNvPr>
          <p:cNvSpPr>
            <a:spLocks noGrp="1"/>
          </p:cNvSpPr>
          <p:nvPr>
            <p:ph type="title" hasCustomPrompt="1"/>
          </p:nvPr>
        </p:nvSpPr>
        <p:spPr>
          <a:xfrm>
            <a:off x="647700" y="1884145"/>
            <a:ext cx="5346700" cy="646331"/>
          </a:xfrm>
        </p:spPr>
        <p:txBody>
          <a:bodyPr anchor="t" anchorCtr="0">
            <a:spAutoFit/>
          </a:bodyPr>
          <a:lstStyle>
            <a:lvl1pPr>
              <a:defRPr>
                <a:solidFill>
                  <a:schemeClr val="bg1"/>
                </a:solidFill>
              </a:defRPr>
            </a:lvl1pPr>
          </a:lstStyle>
          <a:p>
            <a:r>
              <a:rPr lang="nl-NL" dirty="0"/>
              <a:t>Hier de titel</a:t>
            </a:r>
          </a:p>
        </p:txBody>
      </p:sp>
    </p:spTree>
    <p:extLst>
      <p:ext uri="{BB962C8B-B14F-4D97-AF65-F5344CB8AC3E}">
        <p14:creationId xmlns:p14="http://schemas.microsoft.com/office/powerpoint/2010/main" val="1434440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iggend kleurvlak - algemeen">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77FC29EB-7314-49D1-BCCF-0C1FC9DD7AFF}"/>
              </a:ext>
            </a:extLst>
          </p:cNvPr>
          <p:cNvSpPr/>
          <p:nvPr userDrawn="1"/>
        </p:nvSpPr>
        <p:spPr>
          <a:xfrm>
            <a:off x="0" y="4360985"/>
            <a:ext cx="12192000" cy="1900987"/>
          </a:xfrm>
          <a:prstGeom prst="rect">
            <a:avLst/>
          </a:prstGeom>
          <a:solidFill>
            <a:srgbClr val="0037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a:extLst>
              <a:ext uri="{FF2B5EF4-FFF2-40B4-BE49-F238E27FC236}">
                <a16:creationId xmlns:a16="http://schemas.microsoft.com/office/drawing/2014/main" id="{59E529B3-AB90-4577-AB7E-9471B1A4493D}"/>
              </a:ext>
            </a:extLst>
          </p:cNvPr>
          <p:cNvSpPr/>
          <p:nvPr userDrawn="1"/>
        </p:nvSpPr>
        <p:spPr>
          <a:xfrm>
            <a:off x="0" y="6263370"/>
            <a:ext cx="12192000" cy="5946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ijdelijke aanduiding voor inhoud 2">
            <a:extLst>
              <a:ext uri="{FF2B5EF4-FFF2-40B4-BE49-F238E27FC236}">
                <a16:creationId xmlns:a16="http://schemas.microsoft.com/office/drawing/2014/main" id="{AC18372C-9B21-4DA0-8A35-9ACF44B7D0B9}"/>
              </a:ext>
            </a:extLst>
          </p:cNvPr>
          <p:cNvSpPr>
            <a:spLocks noGrp="1"/>
          </p:cNvSpPr>
          <p:nvPr>
            <p:ph sz="half" idx="1" hasCustomPrompt="1"/>
          </p:nvPr>
        </p:nvSpPr>
        <p:spPr>
          <a:xfrm>
            <a:off x="657224" y="4591050"/>
            <a:ext cx="5438775" cy="1428750"/>
          </a:xfrm>
          <a:prstGeom prst="rect">
            <a:avLst/>
          </a:prstGeom>
        </p:spPr>
        <p:txBody>
          <a:bodyPr/>
          <a:lstStyle>
            <a:lvl1pPr marL="0" indent="0">
              <a:lnSpc>
                <a:spcPct val="125000"/>
              </a:lnSpc>
              <a:spcBef>
                <a:spcPts val="0"/>
              </a:spcBef>
              <a:buFont typeface="Arial" panose="020B0604020202020204" pitchFamily="34" charset="0"/>
              <a:buNone/>
              <a:defRPr sz="23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Hier een toelichtende tekst en/of puntenlijst</a:t>
            </a:r>
          </a:p>
        </p:txBody>
      </p:sp>
      <p:sp>
        <p:nvSpPr>
          <p:cNvPr id="6" name="Tijdelijke aanduiding voor voettekst 5">
            <a:extLst>
              <a:ext uri="{FF2B5EF4-FFF2-40B4-BE49-F238E27FC236}">
                <a16:creationId xmlns:a16="http://schemas.microsoft.com/office/drawing/2014/main" id="{F493DA45-1050-4E5B-B003-C91658D346E8}"/>
              </a:ext>
            </a:extLst>
          </p:cNvPr>
          <p:cNvSpPr>
            <a:spLocks noGrp="1"/>
          </p:cNvSpPr>
          <p:nvPr>
            <p:ph type="ftr" sz="quarter" idx="11"/>
          </p:nvPr>
        </p:nvSpPr>
        <p:spPr/>
        <p:txBody>
          <a:bodyPr/>
          <a:lstStyle/>
          <a:p>
            <a:r>
              <a:rPr lang="nl-NL"/>
              <a:t>Voorbeeld voettekst | juli 2018</a:t>
            </a:r>
          </a:p>
        </p:txBody>
      </p:sp>
      <p:sp>
        <p:nvSpPr>
          <p:cNvPr id="9" name="Tijdelijke aanduiding voor afbeelding 8">
            <a:extLst>
              <a:ext uri="{FF2B5EF4-FFF2-40B4-BE49-F238E27FC236}">
                <a16:creationId xmlns:a16="http://schemas.microsoft.com/office/drawing/2014/main" id="{B01829AF-F5A5-489C-90FE-660E14CFDB88}"/>
              </a:ext>
            </a:extLst>
          </p:cNvPr>
          <p:cNvSpPr>
            <a:spLocks noGrp="1"/>
          </p:cNvSpPr>
          <p:nvPr>
            <p:ph type="pic" sz="quarter" idx="12"/>
          </p:nvPr>
        </p:nvSpPr>
        <p:spPr>
          <a:xfrm>
            <a:off x="6096000" y="1543050"/>
            <a:ext cx="6096000" cy="2816537"/>
          </a:xfrm>
          <a:prstGeom prst="rect">
            <a:avLst/>
          </a:prstGeom>
          <a:blipFill>
            <a:blip r:embed="rId2"/>
            <a:stretch>
              <a:fillRect/>
            </a:stretch>
          </a:blipFill>
        </p:spPr>
        <p:txBody>
          <a:bodyPr/>
          <a:lstStyle>
            <a:lvl1pPr>
              <a:defRPr>
                <a:noFill/>
              </a:defRPr>
            </a:lvl1pPr>
          </a:lstStyle>
          <a:p>
            <a:endParaRPr lang="nl-NL" dirty="0"/>
          </a:p>
        </p:txBody>
      </p:sp>
      <p:sp>
        <p:nvSpPr>
          <p:cNvPr id="2" name="Titel 1">
            <a:extLst>
              <a:ext uri="{FF2B5EF4-FFF2-40B4-BE49-F238E27FC236}">
                <a16:creationId xmlns:a16="http://schemas.microsoft.com/office/drawing/2014/main" id="{96841DAF-11CD-4D6E-A9E2-F440749B1112}"/>
              </a:ext>
            </a:extLst>
          </p:cNvPr>
          <p:cNvSpPr>
            <a:spLocks noGrp="1"/>
          </p:cNvSpPr>
          <p:nvPr>
            <p:ph type="title" hasCustomPrompt="1"/>
          </p:nvPr>
        </p:nvSpPr>
        <p:spPr>
          <a:xfrm>
            <a:off x="647700" y="1884145"/>
            <a:ext cx="5346700" cy="646331"/>
          </a:xfrm>
        </p:spPr>
        <p:txBody>
          <a:bodyPr anchor="t" anchorCtr="0">
            <a:spAutoFit/>
          </a:bodyPr>
          <a:lstStyle>
            <a:lvl1pPr>
              <a:defRPr>
                <a:solidFill>
                  <a:schemeClr val="bg1"/>
                </a:solidFill>
              </a:defRPr>
            </a:lvl1pPr>
          </a:lstStyle>
          <a:p>
            <a:r>
              <a:rPr lang="nl-NL" dirty="0"/>
              <a:t>Hier de titel</a:t>
            </a:r>
          </a:p>
        </p:txBody>
      </p:sp>
      <p:sp>
        <p:nvSpPr>
          <p:cNvPr id="10" name="Tijdelijke aanduiding voor afbeelding 8">
            <a:extLst>
              <a:ext uri="{FF2B5EF4-FFF2-40B4-BE49-F238E27FC236}">
                <a16:creationId xmlns:a16="http://schemas.microsoft.com/office/drawing/2014/main" id="{2567F586-9BCF-4F4E-9B12-659A83DECC0E}"/>
              </a:ext>
            </a:extLst>
          </p:cNvPr>
          <p:cNvSpPr>
            <a:spLocks noGrp="1"/>
          </p:cNvSpPr>
          <p:nvPr>
            <p:ph type="pic" sz="quarter" idx="13"/>
          </p:nvPr>
        </p:nvSpPr>
        <p:spPr>
          <a:xfrm>
            <a:off x="0" y="1543050"/>
            <a:ext cx="6096000" cy="2816537"/>
          </a:xfrm>
          <a:prstGeom prst="rect">
            <a:avLst/>
          </a:prstGeom>
          <a:blipFill>
            <a:blip r:embed="rId3"/>
            <a:stretch>
              <a:fillRect/>
            </a:stretch>
          </a:blipFill>
        </p:spPr>
        <p:txBody>
          <a:bodyPr/>
          <a:lstStyle>
            <a:lvl1pPr>
              <a:defRPr>
                <a:noFill/>
              </a:defRPr>
            </a:lvl1pPr>
          </a:lstStyle>
          <a:p>
            <a:endParaRPr lang="nl-NL" dirty="0"/>
          </a:p>
        </p:txBody>
      </p:sp>
      <p:sp>
        <p:nvSpPr>
          <p:cNvPr id="11" name="Tijdelijke aanduiding voor inhoud 2">
            <a:extLst>
              <a:ext uri="{FF2B5EF4-FFF2-40B4-BE49-F238E27FC236}">
                <a16:creationId xmlns:a16="http://schemas.microsoft.com/office/drawing/2014/main" id="{0E57F8D3-B0E4-4983-AE22-66D32A275319}"/>
              </a:ext>
            </a:extLst>
          </p:cNvPr>
          <p:cNvSpPr>
            <a:spLocks noGrp="1"/>
          </p:cNvSpPr>
          <p:nvPr>
            <p:ph sz="half" idx="14" hasCustomPrompt="1"/>
          </p:nvPr>
        </p:nvSpPr>
        <p:spPr>
          <a:xfrm>
            <a:off x="6296024" y="4600575"/>
            <a:ext cx="5438775" cy="1428750"/>
          </a:xfrm>
          <a:prstGeom prst="rect">
            <a:avLst/>
          </a:prstGeom>
        </p:spPr>
        <p:txBody>
          <a:bodyPr/>
          <a:lstStyle>
            <a:lvl1pPr marL="342900" indent="-342900">
              <a:lnSpc>
                <a:spcPct val="125000"/>
              </a:lnSpc>
              <a:spcBef>
                <a:spcPts val="0"/>
              </a:spcBef>
              <a:buFont typeface="Arial" panose="020B0604020202020204" pitchFamily="34" charset="0"/>
              <a:buChar char="•"/>
              <a:defRPr sz="23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Hier een puntenlijst</a:t>
            </a:r>
          </a:p>
        </p:txBody>
      </p:sp>
    </p:spTree>
    <p:extLst>
      <p:ext uri="{BB962C8B-B14F-4D97-AF65-F5344CB8AC3E}">
        <p14:creationId xmlns:p14="http://schemas.microsoft.com/office/powerpoint/2010/main" val="2171548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9" name="Tijdelijke aanduiding voor afbeelding 14">
            <a:extLst>
              <a:ext uri="{FF2B5EF4-FFF2-40B4-BE49-F238E27FC236}">
                <a16:creationId xmlns:a16="http://schemas.microsoft.com/office/drawing/2014/main" id="{DA58A6F3-534A-40A0-83C6-89CBA2926159}"/>
              </a:ext>
            </a:extLst>
          </p:cNvPr>
          <p:cNvSpPr>
            <a:spLocks noGrp="1"/>
          </p:cNvSpPr>
          <p:nvPr>
            <p:ph type="pic" sz="quarter" idx="10"/>
          </p:nvPr>
        </p:nvSpPr>
        <p:spPr>
          <a:xfrm>
            <a:off x="0" y="603738"/>
            <a:ext cx="12192000" cy="6254262"/>
          </a:xfrm>
          <a:prstGeom prst="rect">
            <a:avLst/>
          </a:prstGeom>
          <a:blipFill>
            <a:blip r:embed="rId2"/>
            <a:stretch>
              <a:fillRect/>
            </a:stretch>
          </a:blipFill>
        </p:spPr>
        <p:txBody>
          <a:bodyPr/>
          <a:lstStyle>
            <a:lvl1pPr marL="0" indent="0">
              <a:buNone/>
              <a:defRPr>
                <a:noFill/>
              </a:defRPr>
            </a:lvl1pPr>
          </a:lstStyle>
          <a:p>
            <a:endParaRPr lang="nl-NL" dirty="0"/>
          </a:p>
        </p:txBody>
      </p:sp>
      <p:pic>
        <p:nvPicPr>
          <p:cNvPr id="8" name="Afbeelding 7">
            <a:extLst>
              <a:ext uri="{FF2B5EF4-FFF2-40B4-BE49-F238E27FC236}">
                <a16:creationId xmlns:a16="http://schemas.microsoft.com/office/drawing/2014/main" id="{BDDD695A-1081-46FE-92DA-DE89DD3F4C0F}"/>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4312762" y="0"/>
            <a:ext cx="3563547" cy="992580"/>
          </a:xfrm>
          <a:prstGeom prst="rect">
            <a:avLst/>
          </a:prstGeom>
        </p:spPr>
      </p:pic>
    </p:spTree>
    <p:extLst>
      <p:ext uri="{BB962C8B-B14F-4D97-AF65-F5344CB8AC3E}">
        <p14:creationId xmlns:p14="http://schemas.microsoft.com/office/powerpoint/2010/main" val="2673046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en kolom - patiëntenzor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841DAF-11CD-4D6E-A9E2-F440749B1112}"/>
              </a:ext>
            </a:extLst>
          </p:cNvPr>
          <p:cNvSpPr>
            <a:spLocks noGrp="1"/>
          </p:cNvSpPr>
          <p:nvPr>
            <p:ph type="title" hasCustomPrompt="1"/>
          </p:nvPr>
        </p:nvSpPr>
        <p:spPr>
          <a:xfrm>
            <a:off x="673100" y="1100092"/>
            <a:ext cx="10766044" cy="1325563"/>
          </a:xfrm>
        </p:spPr>
        <p:txBody>
          <a:bodyPr>
            <a:noAutofit/>
          </a:bodyPr>
          <a:lstStyle>
            <a:lvl1pPr>
              <a:defRPr/>
            </a:lvl1pPr>
          </a:lstStyle>
          <a:p>
            <a:r>
              <a:rPr lang="nl-NL" dirty="0"/>
              <a:t>Hier de titel</a:t>
            </a:r>
          </a:p>
        </p:txBody>
      </p:sp>
      <p:sp>
        <p:nvSpPr>
          <p:cNvPr id="4" name="Tijdelijke aanduiding voor inhoud 3">
            <a:extLst>
              <a:ext uri="{FF2B5EF4-FFF2-40B4-BE49-F238E27FC236}">
                <a16:creationId xmlns:a16="http://schemas.microsoft.com/office/drawing/2014/main" id="{3C723EE4-8616-4984-A1F0-0582DFEC5738}"/>
              </a:ext>
            </a:extLst>
          </p:cNvPr>
          <p:cNvSpPr>
            <a:spLocks noGrp="1"/>
          </p:cNvSpPr>
          <p:nvPr>
            <p:ph sz="half" idx="2" hasCustomPrompt="1"/>
          </p:nvPr>
        </p:nvSpPr>
        <p:spPr>
          <a:xfrm>
            <a:off x="694944" y="2425655"/>
            <a:ext cx="10744200" cy="3751308"/>
          </a:xfrm>
          <a:prstGeom prst="rect">
            <a:avLst/>
          </a:prstGeom>
        </p:spPr>
        <p:txBody>
          <a:bodyPr/>
          <a:lstStyle>
            <a:lvl1pPr>
              <a:lnSpc>
                <a:spcPct val="125000"/>
              </a:lnSpc>
              <a:spcBef>
                <a:spcPts val="0"/>
              </a:spcBef>
              <a:defRPr sz="2300"/>
            </a:lvl1pPr>
            <a:lvl2pPr>
              <a:defRPr sz="2300"/>
            </a:lvl2pPr>
            <a:lvl3pPr>
              <a:defRPr sz="2300"/>
            </a:lvl3pPr>
            <a:lvl4pPr>
              <a:defRPr sz="2300"/>
            </a:lvl4pPr>
            <a:lvl5pPr>
              <a:defRPr sz="2300"/>
            </a:lvl5pPr>
          </a:lstStyle>
          <a:p>
            <a:pPr lvl="0"/>
            <a:r>
              <a:rPr lang="nl-NL" dirty="0"/>
              <a:t>Hier een puntenlijst</a:t>
            </a:r>
          </a:p>
        </p:txBody>
      </p:sp>
      <p:sp>
        <p:nvSpPr>
          <p:cNvPr id="6" name="Tijdelijke aanduiding voor voettekst 5">
            <a:extLst>
              <a:ext uri="{FF2B5EF4-FFF2-40B4-BE49-F238E27FC236}">
                <a16:creationId xmlns:a16="http://schemas.microsoft.com/office/drawing/2014/main" id="{F493DA45-1050-4E5B-B003-C91658D346E8}"/>
              </a:ext>
            </a:extLst>
          </p:cNvPr>
          <p:cNvSpPr>
            <a:spLocks noGrp="1"/>
          </p:cNvSpPr>
          <p:nvPr>
            <p:ph type="ftr" sz="quarter" idx="11"/>
          </p:nvPr>
        </p:nvSpPr>
        <p:spPr/>
        <p:txBody>
          <a:bodyPr/>
          <a:lstStyle/>
          <a:p>
            <a:r>
              <a:rPr lang="nl-NL"/>
              <a:t>Voorbeeld voettekst | juli 2018</a:t>
            </a:r>
          </a:p>
        </p:txBody>
      </p:sp>
    </p:spTree>
    <p:extLst>
      <p:ext uri="{BB962C8B-B14F-4D97-AF65-F5344CB8AC3E}">
        <p14:creationId xmlns:p14="http://schemas.microsoft.com/office/powerpoint/2010/main" val="2128250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kst en beeld - patiëntenzor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841DAF-11CD-4D6E-A9E2-F440749B1112}"/>
              </a:ext>
            </a:extLst>
          </p:cNvPr>
          <p:cNvSpPr>
            <a:spLocks noGrp="1"/>
          </p:cNvSpPr>
          <p:nvPr>
            <p:ph type="title" hasCustomPrompt="1"/>
          </p:nvPr>
        </p:nvSpPr>
        <p:spPr>
          <a:xfrm>
            <a:off x="673100" y="1439708"/>
            <a:ext cx="5346700" cy="646331"/>
          </a:xfrm>
        </p:spPr>
        <p:txBody>
          <a:bodyPr anchor="t" anchorCtr="0">
            <a:spAutoFit/>
          </a:bodyPr>
          <a:lstStyle>
            <a:lvl1pPr>
              <a:defRPr/>
            </a:lvl1pPr>
          </a:lstStyle>
          <a:p>
            <a:r>
              <a:rPr lang="nl-NL" dirty="0"/>
              <a:t>Hier de titel</a:t>
            </a:r>
          </a:p>
        </p:txBody>
      </p:sp>
      <p:sp>
        <p:nvSpPr>
          <p:cNvPr id="3" name="Tijdelijke aanduiding voor inhoud 2">
            <a:extLst>
              <a:ext uri="{FF2B5EF4-FFF2-40B4-BE49-F238E27FC236}">
                <a16:creationId xmlns:a16="http://schemas.microsoft.com/office/drawing/2014/main" id="{AC18372C-9B21-4DA0-8A35-9ACF44B7D0B9}"/>
              </a:ext>
            </a:extLst>
          </p:cNvPr>
          <p:cNvSpPr>
            <a:spLocks noGrp="1"/>
          </p:cNvSpPr>
          <p:nvPr>
            <p:ph sz="half" idx="1" hasCustomPrompt="1"/>
          </p:nvPr>
        </p:nvSpPr>
        <p:spPr>
          <a:xfrm>
            <a:off x="673100" y="2350009"/>
            <a:ext cx="5346700" cy="3559178"/>
          </a:xfrm>
          <a:prstGeom prst="rect">
            <a:avLst/>
          </a:prstGeom>
        </p:spPr>
        <p:txBody>
          <a:bodyPr/>
          <a:lstStyle>
            <a:lvl1pPr marL="0" indent="0">
              <a:lnSpc>
                <a:spcPct val="125000"/>
              </a:lnSpc>
              <a:spcBef>
                <a:spcPts val="0"/>
              </a:spcBef>
              <a:buFont typeface="Arial" panose="020B0604020202020204" pitchFamily="34" charset="0"/>
              <a:buNone/>
              <a:defRPr sz="2300"/>
            </a:lvl1pPr>
            <a:lvl2pPr marL="457200" indent="0">
              <a:buNone/>
              <a:defRPr/>
            </a:lvl2pPr>
            <a:lvl3pPr marL="914400" indent="0">
              <a:buNone/>
              <a:defRPr/>
            </a:lvl3pPr>
            <a:lvl4pPr marL="1371600" indent="0">
              <a:buNone/>
              <a:defRPr/>
            </a:lvl4pPr>
            <a:lvl5pPr marL="1828800" indent="0">
              <a:buNone/>
              <a:defRPr/>
            </a:lvl5pPr>
          </a:lstStyle>
          <a:p>
            <a:pPr lvl="0"/>
            <a:r>
              <a:rPr lang="nl-NL" dirty="0"/>
              <a:t>Hier een toelichtende tekst en/of puntenlijst</a:t>
            </a:r>
          </a:p>
        </p:txBody>
      </p:sp>
      <p:sp>
        <p:nvSpPr>
          <p:cNvPr id="6" name="Tijdelijke aanduiding voor voettekst 5">
            <a:extLst>
              <a:ext uri="{FF2B5EF4-FFF2-40B4-BE49-F238E27FC236}">
                <a16:creationId xmlns:a16="http://schemas.microsoft.com/office/drawing/2014/main" id="{F493DA45-1050-4E5B-B003-C91658D346E8}"/>
              </a:ext>
            </a:extLst>
          </p:cNvPr>
          <p:cNvSpPr>
            <a:spLocks noGrp="1"/>
          </p:cNvSpPr>
          <p:nvPr>
            <p:ph type="ftr" sz="quarter" idx="11"/>
          </p:nvPr>
        </p:nvSpPr>
        <p:spPr/>
        <p:txBody>
          <a:bodyPr/>
          <a:lstStyle/>
          <a:p>
            <a:r>
              <a:rPr lang="nl-NL"/>
              <a:t>Voorbeeld voettekst | juli 2018</a:t>
            </a:r>
          </a:p>
        </p:txBody>
      </p:sp>
      <p:sp>
        <p:nvSpPr>
          <p:cNvPr id="9" name="Tijdelijke aanduiding voor afbeelding 8">
            <a:extLst>
              <a:ext uri="{FF2B5EF4-FFF2-40B4-BE49-F238E27FC236}">
                <a16:creationId xmlns:a16="http://schemas.microsoft.com/office/drawing/2014/main" id="{B01829AF-F5A5-489C-90FE-660E14CFDB88}"/>
              </a:ext>
            </a:extLst>
          </p:cNvPr>
          <p:cNvSpPr>
            <a:spLocks noGrp="1"/>
          </p:cNvSpPr>
          <p:nvPr>
            <p:ph type="pic" sz="quarter" idx="12"/>
          </p:nvPr>
        </p:nvSpPr>
        <p:spPr>
          <a:xfrm>
            <a:off x="6361113" y="1543665"/>
            <a:ext cx="5054600" cy="4365521"/>
          </a:xfrm>
          <a:prstGeom prst="rect">
            <a:avLst/>
          </a:prstGeom>
          <a:blipFill>
            <a:blip r:embed="rId2"/>
            <a:stretch>
              <a:fillRect/>
            </a:stretch>
          </a:blipFill>
        </p:spPr>
        <p:txBody>
          <a:bodyPr/>
          <a:lstStyle>
            <a:lvl1pPr>
              <a:defRPr>
                <a:noFill/>
              </a:defRPr>
            </a:lvl1pPr>
          </a:lstStyle>
          <a:p>
            <a:endParaRPr lang="nl-NL"/>
          </a:p>
        </p:txBody>
      </p:sp>
    </p:spTree>
    <p:extLst>
      <p:ext uri="{BB962C8B-B14F-4D97-AF65-F5344CB8AC3E}">
        <p14:creationId xmlns:p14="http://schemas.microsoft.com/office/powerpoint/2010/main" val="2140601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aand kleurvlak - patiëntenzorg">
    <p:spTree>
      <p:nvGrpSpPr>
        <p:cNvPr id="1" name=""/>
        <p:cNvGrpSpPr/>
        <p:nvPr/>
      </p:nvGrpSpPr>
      <p:grpSpPr>
        <a:xfrm>
          <a:off x="0" y="0"/>
          <a:ext cx="0" cy="0"/>
          <a:chOff x="0" y="0"/>
          <a:chExt cx="0" cy="0"/>
        </a:xfrm>
      </p:grpSpPr>
      <p:sp>
        <p:nvSpPr>
          <p:cNvPr id="8" name="Rechthoek 7">
            <a:extLst>
              <a:ext uri="{FF2B5EF4-FFF2-40B4-BE49-F238E27FC236}">
                <a16:creationId xmlns:a16="http://schemas.microsoft.com/office/drawing/2014/main" id="{59E529B3-AB90-4577-AB7E-9471B1A4493D}"/>
              </a:ext>
            </a:extLst>
          </p:cNvPr>
          <p:cNvSpPr/>
          <p:nvPr userDrawn="1"/>
        </p:nvSpPr>
        <p:spPr>
          <a:xfrm>
            <a:off x="0" y="6263370"/>
            <a:ext cx="12192000" cy="5946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 6">
            <a:extLst>
              <a:ext uri="{FF2B5EF4-FFF2-40B4-BE49-F238E27FC236}">
                <a16:creationId xmlns:a16="http://schemas.microsoft.com/office/drawing/2014/main" id="{77FC29EB-7314-49D1-BCCF-0C1FC9DD7AFF}"/>
              </a:ext>
            </a:extLst>
          </p:cNvPr>
          <p:cNvSpPr/>
          <p:nvPr userDrawn="1"/>
        </p:nvSpPr>
        <p:spPr>
          <a:xfrm>
            <a:off x="0" y="1540932"/>
            <a:ext cx="6096000" cy="4722439"/>
          </a:xfrm>
          <a:prstGeom prst="rect">
            <a:avLst/>
          </a:prstGeom>
          <a:solidFill>
            <a:srgbClr val="E89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ijdelijke aanduiding voor inhoud 2">
            <a:extLst>
              <a:ext uri="{FF2B5EF4-FFF2-40B4-BE49-F238E27FC236}">
                <a16:creationId xmlns:a16="http://schemas.microsoft.com/office/drawing/2014/main" id="{AC18372C-9B21-4DA0-8A35-9ACF44B7D0B9}"/>
              </a:ext>
            </a:extLst>
          </p:cNvPr>
          <p:cNvSpPr>
            <a:spLocks noGrp="1"/>
          </p:cNvSpPr>
          <p:nvPr>
            <p:ph sz="half" idx="1" hasCustomPrompt="1"/>
          </p:nvPr>
        </p:nvSpPr>
        <p:spPr>
          <a:xfrm>
            <a:off x="647700" y="2705101"/>
            <a:ext cx="5359400" cy="3204086"/>
          </a:xfrm>
          <a:prstGeom prst="rect">
            <a:avLst/>
          </a:prstGeom>
        </p:spPr>
        <p:txBody>
          <a:bodyPr/>
          <a:lstStyle>
            <a:lvl1pPr marL="0" indent="0">
              <a:lnSpc>
                <a:spcPct val="125000"/>
              </a:lnSpc>
              <a:spcBef>
                <a:spcPts val="0"/>
              </a:spcBef>
              <a:buFont typeface="Arial" panose="020B0604020202020204" pitchFamily="34" charset="0"/>
              <a:buNone/>
              <a:defRPr sz="23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Hier een toelichtende tekst en/of puntenlijst</a:t>
            </a:r>
          </a:p>
        </p:txBody>
      </p:sp>
      <p:sp>
        <p:nvSpPr>
          <p:cNvPr id="6" name="Tijdelijke aanduiding voor voettekst 5">
            <a:extLst>
              <a:ext uri="{FF2B5EF4-FFF2-40B4-BE49-F238E27FC236}">
                <a16:creationId xmlns:a16="http://schemas.microsoft.com/office/drawing/2014/main" id="{F493DA45-1050-4E5B-B003-C91658D346E8}"/>
              </a:ext>
            </a:extLst>
          </p:cNvPr>
          <p:cNvSpPr>
            <a:spLocks noGrp="1"/>
          </p:cNvSpPr>
          <p:nvPr>
            <p:ph type="ftr" sz="quarter" idx="11"/>
          </p:nvPr>
        </p:nvSpPr>
        <p:spPr/>
        <p:txBody>
          <a:bodyPr/>
          <a:lstStyle/>
          <a:p>
            <a:r>
              <a:rPr lang="nl-NL"/>
              <a:t>Voorbeeld voettekst | juli 2018</a:t>
            </a:r>
          </a:p>
        </p:txBody>
      </p:sp>
      <p:sp>
        <p:nvSpPr>
          <p:cNvPr id="9" name="Tijdelijke aanduiding voor afbeelding 8">
            <a:extLst>
              <a:ext uri="{FF2B5EF4-FFF2-40B4-BE49-F238E27FC236}">
                <a16:creationId xmlns:a16="http://schemas.microsoft.com/office/drawing/2014/main" id="{B01829AF-F5A5-489C-90FE-660E14CFDB88}"/>
              </a:ext>
            </a:extLst>
          </p:cNvPr>
          <p:cNvSpPr>
            <a:spLocks noGrp="1"/>
          </p:cNvSpPr>
          <p:nvPr>
            <p:ph type="pic" sz="quarter" idx="12"/>
          </p:nvPr>
        </p:nvSpPr>
        <p:spPr>
          <a:xfrm>
            <a:off x="6096000" y="1540933"/>
            <a:ext cx="6096000" cy="4722440"/>
          </a:xfrm>
          <a:prstGeom prst="rect">
            <a:avLst/>
          </a:prstGeom>
          <a:blipFill dpi="0" rotWithShape="1">
            <a:blip r:embed="rId2"/>
            <a:srcRect/>
            <a:tile tx="0" ty="0" sx="60000" sy="60000" flip="none" algn="tl"/>
          </a:blipFill>
        </p:spPr>
        <p:txBody>
          <a:bodyPr/>
          <a:lstStyle>
            <a:lvl1pPr>
              <a:defRPr>
                <a:noFill/>
              </a:defRPr>
            </a:lvl1pPr>
          </a:lstStyle>
          <a:p>
            <a:endParaRPr lang="nl-NL" dirty="0"/>
          </a:p>
        </p:txBody>
      </p:sp>
      <p:sp>
        <p:nvSpPr>
          <p:cNvPr id="2" name="Titel 1">
            <a:extLst>
              <a:ext uri="{FF2B5EF4-FFF2-40B4-BE49-F238E27FC236}">
                <a16:creationId xmlns:a16="http://schemas.microsoft.com/office/drawing/2014/main" id="{96841DAF-11CD-4D6E-A9E2-F440749B1112}"/>
              </a:ext>
            </a:extLst>
          </p:cNvPr>
          <p:cNvSpPr>
            <a:spLocks noGrp="1"/>
          </p:cNvSpPr>
          <p:nvPr>
            <p:ph type="title" hasCustomPrompt="1"/>
          </p:nvPr>
        </p:nvSpPr>
        <p:spPr>
          <a:xfrm>
            <a:off x="647700" y="1884145"/>
            <a:ext cx="5346700" cy="646331"/>
          </a:xfrm>
        </p:spPr>
        <p:txBody>
          <a:bodyPr anchor="t" anchorCtr="0">
            <a:spAutoFit/>
          </a:bodyPr>
          <a:lstStyle>
            <a:lvl1pPr>
              <a:defRPr>
                <a:solidFill>
                  <a:schemeClr val="bg1"/>
                </a:solidFill>
              </a:defRPr>
            </a:lvl1pPr>
          </a:lstStyle>
          <a:p>
            <a:r>
              <a:rPr lang="nl-NL" dirty="0"/>
              <a:t>Hier de titel</a:t>
            </a:r>
          </a:p>
        </p:txBody>
      </p:sp>
    </p:spTree>
    <p:extLst>
      <p:ext uri="{BB962C8B-B14F-4D97-AF65-F5344CB8AC3E}">
        <p14:creationId xmlns:p14="http://schemas.microsoft.com/office/powerpoint/2010/main" val="1659753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gend kleurvlak - patiëntenzor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77FC29EB-7314-49D1-BCCF-0C1FC9DD7AFF}"/>
              </a:ext>
            </a:extLst>
          </p:cNvPr>
          <p:cNvSpPr/>
          <p:nvPr userDrawn="1"/>
        </p:nvSpPr>
        <p:spPr>
          <a:xfrm>
            <a:off x="0" y="4360985"/>
            <a:ext cx="12192000" cy="1900987"/>
          </a:xfrm>
          <a:prstGeom prst="rect">
            <a:avLst/>
          </a:prstGeom>
          <a:solidFill>
            <a:srgbClr val="E89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a:extLst>
              <a:ext uri="{FF2B5EF4-FFF2-40B4-BE49-F238E27FC236}">
                <a16:creationId xmlns:a16="http://schemas.microsoft.com/office/drawing/2014/main" id="{59E529B3-AB90-4577-AB7E-9471B1A4493D}"/>
              </a:ext>
            </a:extLst>
          </p:cNvPr>
          <p:cNvSpPr/>
          <p:nvPr userDrawn="1"/>
        </p:nvSpPr>
        <p:spPr>
          <a:xfrm>
            <a:off x="0" y="6263370"/>
            <a:ext cx="12192000" cy="5946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ijdelijke aanduiding voor inhoud 2">
            <a:extLst>
              <a:ext uri="{FF2B5EF4-FFF2-40B4-BE49-F238E27FC236}">
                <a16:creationId xmlns:a16="http://schemas.microsoft.com/office/drawing/2014/main" id="{AC18372C-9B21-4DA0-8A35-9ACF44B7D0B9}"/>
              </a:ext>
            </a:extLst>
          </p:cNvPr>
          <p:cNvSpPr>
            <a:spLocks noGrp="1"/>
          </p:cNvSpPr>
          <p:nvPr>
            <p:ph sz="half" idx="1" hasCustomPrompt="1"/>
          </p:nvPr>
        </p:nvSpPr>
        <p:spPr>
          <a:xfrm>
            <a:off x="657224" y="4591050"/>
            <a:ext cx="5438775" cy="1428750"/>
          </a:xfrm>
          <a:prstGeom prst="rect">
            <a:avLst/>
          </a:prstGeom>
        </p:spPr>
        <p:txBody>
          <a:bodyPr/>
          <a:lstStyle>
            <a:lvl1pPr marL="0" indent="0">
              <a:lnSpc>
                <a:spcPct val="125000"/>
              </a:lnSpc>
              <a:spcBef>
                <a:spcPts val="0"/>
              </a:spcBef>
              <a:buFont typeface="Arial" panose="020B0604020202020204" pitchFamily="34" charset="0"/>
              <a:buNone/>
              <a:defRPr sz="23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Hier een toelichtende tekst en/of puntenlijst</a:t>
            </a:r>
          </a:p>
        </p:txBody>
      </p:sp>
      <p:sp>
        <p:nvSpPr>
          <p:cNvPr id="6" name="Tijdelijke aanduiding voor voettekst 5">
            <a:extLst>
              <a:ext uri="{FF2B5EF4-FFF2-40B4-BE49-F238E27FC236}">
                <a16:creationId xmlns:a16="http://schemas.microsoft.com/office/drawing/2014/main" id="{F493DA45-1050-4E5B-B003-C91658D346E8}"/>
              </a:ext>
            </a:extLst>
          </p:cNvPr>
          <p:cNvSpPr>
            <a:spLocks noGrp="1"/>
          </p:cNvSpPr>
          <p:nvPr>
            <p:ph type="ftr" sz="quarter" idx="11"/>
          </p:nvPr>
        </p:nvSpPr>
        <p:spPr/>
        <p:txBody>
          <a:bodyPr/>
          <a:lstStyle/>
          <a:p>
            <a:r>
              <a:rPr lang="nl-NL"/>
              <a:t>Voorbeeld voettekst | juli 2018</a:t>
            </a:r>
          </a:p>
        </p:txBody>
      </p:sp>
      <p:sp>
        <p:nvSpPr>
          <p:cNvPr id="9" name="Tijdelijke aanduiding voor afbeelding 8">
            <a:extLst>
              <a:ext uri="{FF2B5EF4-FFF2-40B4-BE49-F238E27FC236}">
                <a16:creationId xmlns:a16="http://schemas.microsoft.com/office/drawing/2014/main" id="{B01829AF-F5A5-489C-90FE-660E14CFDB88}"/>
              </a:ext>
            </a:extLst>
          </p:cNvPr>
          <p:cNvSpPr>
            <a:spLocks noGrp="1"/>
          </p:cNvSpPr>
          <p:nvPr>
            <p:ph type="pic" sz="quarter" idx="12"/>
          </p:nvPr>
        </p:nvSpPr>
        <p:spPr>
          <a:xfrm>
            <a:off x="6096000" y="1543050"/>
            <a:ext cx="6096000" cy="2816537"/>
          </a:xfrm>
          <a:prstGeom prst="rect">
            <a:avLst/>
          </a:prstGeom>
          <a:blipFill>
            <a:blip r:embed="rId2"/>
            <a:stretch>
              <a:fillRect/>
            </a:stretch>
          </a:blipFill>
        </p:spPr>
        <p:txBody>
          <a:bodyPr/>
          <a:lstStyle>
            <a:lvl1pPr>
              <a:defRPr>
                <a:noFill/>
              </a:defRPr>
            </a:lvl1pPr>
          </a:lstStyle>
          <a:p>
            <a:endParaRPr lang="nl-NL" dirty="0"/>
          </a:p>
        </p:txBody>
      </p:sp>
      <p:sp>
        <p:nvSpPr>
          <p:cNvPr id="2" name="Titel 1">
            <a:extLst>
              <a:ext uri="{FF2B5EF4-FFF2-40B4-BE49-F238E27FC236}">
                <a16:creationId xmlns:a16="http://schemas.microsoft.com/office/drawing/2014/main" id="{96841DAF-11CD-4D6E-A9E2-F440749B1112}"/>
              </a:ext>
            </a:extLst>
          </p:cNvPr>
          <p:cNvSpPr>
            <a:spLocks noGrp="1"/>
          </p:cNvSpPr>
          <p:nvPr>
            <p:ph type="title" hasCustomPrompt="1"/>
          </p:nvPr>
        </p:nvSpPr>
        <p:spPr>
          <a:xfrm>
            <a:off x="647700" y="1884145"/>
            <a:ext cx="5346700" cy="646331"/>
          </a:xfrm>
        </p:spPr>
        <p:txBody>
          <a:bodyPr anchor="t" anchorCtr="0">
            <a:spAutoFit/>
          </a:bodyPr>
          <a:lstStyle>
            <a:lvl1pPr>
              <a:defRPr>
                <a:solidFill>
                  <a:schemeClr val="bg1"/>
                </a:solidFill>
              </a:defRPr>
            </a:lvl1pPr>
          </a:lstStyle>
          <a:p>
            <a:r>
              <a:rPr lang="nl-NL" dirty="0"/>
              <a:t>Hier de titel</a:t>
            </a:r>
          </a:p>
        </p:txBody>
      </p:sp>
      <p:sp>
        <p:nvSpPr>
          <p:cNvPr id="10" name="Tijdelijke aanduiding voor afbeelding 8">
            <a:extLst>
              <a:ext uri="{FF2B5EF4-FFF2-40B4-BE49-F238E27FC236}">
                <a16:creationId xmlns:a16="http://schemas.microsoft.com/office/drawing/2014/main" id="{2567F586-9BCF-4F4E-9B12-659A83DECC0E}"/>
              </a:ext>
            </a:extLst>
          </p:cNvPr>
          <p:cNvSpPr>
            <a:spLocks noGrp="1"/>
          </p:cNvSpPr>
          <p:nvPr>
            <p:ph type="pic" sz="quarter" idx="13"/>
          </p:nvPr>
        </p:nvSpPr>
        <p:spPr>
          <a:xfrm>
            <a:off x="0" y="1543050"/>
            <a:ext cx="6096000" cy="2816537"/>
          </a:xfrm>
          <a:prstGeom prst="rect">
            <a:avLst/>
          </a:prstGeom>
          <a:blipFill>
            <a:blip r:embed="rId3"/>
            <a:stretch>
              <a:fillRect/>
            </a:stretch>
          </a:blipFill>
        </p:spPr>
        <p:txBody>
          <a:bodyPr/>
          <a:lstStyle>
            <a:lvl1pPr>
              <a:defRPr>
                <a:noFill/>
              </a:defRPr>
            </a:lvl1pPr>
          </a:lstStyle>
          <a:p>
            <a:endParaRPr lang="nl-NL" dirty="0"/>
          </a:p>
        </p:txBody>
      </p:sp>
      <p:sp>
        <p:nvSpPr>
          <p:cNvPr id="11" name="Tijdelijke aanduiding voor inhoud 2">
            <a:extLst>
              <a:ext uri="{FF2B5EF4-FFF2-40B4-BE49-F238E27FC236}">
                <a16:creationId xmlns:a16="http://schemas.microsoft.com/office/drawing/2014/main" id="{0E57F8D3-B0E4-4983-AE22-66D32A275319}"/>
              </a:ext>
            </a:extLst>
          </p:cNvPr>
          <p:cNvSpPr>
            <a:spLocks noGrp="1"/>
          </p:cNvSpPr>
          <p:nvPr>
            <p:ph sz="half" idx="14" hasCustomPrompt="1"/>
          </p:nvPr>
        </p:nvSpPr>
        <p:spPr>
          <a:xfrm>
            <a:off x="6296024" y="4600575"/>
            <a:ext cx="5438775" cy="1428750"/>
          </a:xfrm>
          <a:prstGeom prst="rect">
            <a:avLst/>
          </a:prstGeom>
        </p:spPr>
        <p:txBody>
          <a:bodyPr/>
          <a:lstStyle>
            <a:lvl1pPr marL="342900" indent="-342900">
              <a:lnSpc>
                <a:spcPct val="125000"/>
              </a:lnSpc>
              <a:spcBef>
                <a:spcPts val="0"/>
              </a:spcBef>
              <a:buFont typeface="Arial" panose="020B0604020202020204" pitchFamily="34" charset="0"/>
              <a:buChar char="•"/>
              <a:defRPr sz="23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nl-NL" dirty="0"/>
              <a:t>Hier een puntenlijst</a:t>
            </a:r>
          </a:p>
        </p:txBody>
      </p:sp>
    </p:spTree>
    <p:extLst>
      <p:ext uri="{BB962C8B-B14F-4D97-AF65-F5344CB8AC3E}">
        <p14:creationId xmlns:p14="http://schemas.microsoft.com/office/powerpoint/2010/main" val="4141098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pagina - onderzoek">
    <p:spTree>
      <p:nvGrpSpPr>
        <p:cNvPr id="1" name=""/>
        <p:cNvGrpSpPr/>
        <p:nvPr/>
      </p:nvGrpSpPr>
      <p:grpSpPr>
        <a:xfrm>
          <a:off x="0" y="0"/>
          <a:ext cx="0" cy="0"/>
          <a:chOff x="0" y="0"/>
          <a:chExt cx="0" cy="0"/>
        </a:xfrm>
      </p:grpSpPr>
      <p:sp>
        <p:nvSpPr>
          <p:cNvPr id="11" name="Rechthoek 10">
            <a:extLst>
              <a:ext uri="{FF2B5EF4-FFF2-40B4-BE49-F238E27FC236}">
                <a16:creationId xmlns:a16="http://schemas.microsoft.com/office/drawing/2014/main" id="{333C430D-E413-4705-BF87-59067A65F4AD}"/>
              </a:ext>
            </a:extLst>
          </p:cNvPr>
          <p:cNvSpPr/>
          <p:nvPr userDrawn="1"/>
        </p:nvSpPr>
        <p:spPr>
          <a:xfrm>
            <a:off x="0" y="603738"/>
            <a:ext cx="12192000" cy="2825262"/>
          </a:xfrm>
          <a:prstGeom prst="rect">
            <a:avLst/>
          </a:prstGeom>
          <a:solidFill>
            <a:srgbClr val="009C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 name="Titel 1">
            <a:extLst>
              <a:ext uri="{FF2B5EF4-FFF2-40B4-BE49-F238E27FC236}">
                <a16:creationId xmlns:a16="http://schemas.microsoft.com/office/drawing/2014/main" id="{5B1D3611-1177-48EA-A067-CEF0CDB42490}"/>
              </a:ext>
            </a:extLst>
          </p:cNvPr>
          <p:cNvSpPr>
            <a:spLocks noGrp="1"/>
          </p:cNvSpPr>
          <p:nvPr>
            <p:ph type="ctrTitle" hasCustomPrompt="1"/>
          </p:nvPr>
        </p:nvSpPr>
        <p:spPr>
          <a:xfrm>
            <a:off x="653143" y="1057047"/>
            <a:ext cx="10776857" cy="1152751"/>
          </a:xfrm>
        </p:spPr>
        <p:txBody>
          <a:bodyPr anchor="b">
            <a:normAutofit/>
          </a:bodyPr>
          <a:lstStyle>
            <a:lvl1pPr algn="l">
              <a:defRPr sz="5000" b="1">
                <a:solidFill>
                  <a:schemeClr val="bg1"/>
                </a:solidFill>
                <a:latin typeface="Trebuchet MS" panose="020B0603020202020204" pitchFamily="34" charset="0"/>
              </a:defRPr>
            </a:lvl1pPr>
          </a:lstStyle>
          <a:p>
            <a:r>
              <a:rPr lang="nl-NL" dirty="0"/>
              <a:t>Hier de titel</a:t>
            </a:r>
          </a:p>
        </p:txBody>
      </p:sp>
      <p:sp>
        <p:nvSpPr>
          <p:cNvPr id="3" name="Ondertitel 2">
            <a:extLst>
              <a:ext uri="{FF2B5EF4-FFF2-40B4-BE49-F238E27FC236}">
                <a16:creationId xmlns:a16="http://schemas.microsoft.com/office/drawing/2014/main" id="{3AC4A8E8-3E90-4C49-8DE9-AAB8EE459045}"/>
              </a:ext>
            </a:extLst>
          </p:cNvPr>
          <p:cNvSpPr>
            <a:spLocks noGrp="1"/>
          </p:cNvSpPr>
          <p:nvPr>
            <p:ph type="subTitle" idx="1" hasCustomPrompt="1"/>
          </p:nvPr>
        </p:nvSpPr>
        <p:spPr>
          <a:xfrm>
            <a:off x="674915" y="2340428"/>
            <a:ext cx="10776857" cy="653143"/>
          </a:xfrm>
          <a:prstGeom prst="rect">
            <a:avLst/>
          </a:prstGeom>
        </p:spPr>
        <p:txBody>
          <a:bodyPr>
            <a:normAutofit/>
          </a:bodyPr>
          <a:lstStyle>
            <a:lvl1pPr marL="0" indent="0" algn="l">
              <a:buNone/>
              <a:defRPr sz="3800" b="0">
                <a:solidFill>
                  <a:schemeClr val="bg1"/>
                </a:solidFill>
                <a:latin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a:t>Hier de subtitel</a:t>
            </a:r>
          </a:p>
        </p:txBody>
      </p:sp>
      <p:pic>
        <p:nvPicPr>
          <p:cNvPr id="10" name="Afbeelding 9">
            <a:extLst>
              <a:ext uri="{FF2B5EF4-FFF2-40B4-BE49-F238E27FC236}">
                <a16:creationId xmlns:a16="http://schemas.microsoft.com/office/drawing/2014/main" id="{2E896DCE-6314-4456-ADEB-F5C25B82E6A7}"/>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312762" y="0"/>
            <a:ext cx="3563547" cy="992580"/>
          </a:xfrm>
          <a:prstGeom prst="rect">
            <a:avLst/>
          </a:prstGeom>
        </p:spPr>
      </p:pic>
      <p:sp>
        <p:nvSpPr>
          <p:cNvPr id="15" name="Tijdelijke aanduiding voor afbeelding 14">
            <a:extLst>
              <a:ext uri="{FF2B5EF4-FFF2-40B4-BE49-F238E27FC236}">
                <a16:creationId xmlns:a16="http://schemas.microsoft.com/office/drawing/2014/main" id="{2DCE008E-4AC9-41CA-AD71-DCFAAF3FCE89}"/>
              </a:ext>
            </a:extLst>
          </p:cNvPr>
          <p:cNvSpPr>
            <a:spLocks noGrp="1"/>
          </p:cNvSpPr>
          <p:nvPr>
            <p:ph type="pic" sz="quarter" idx="10"/>
          </p:nvPr>
        </p:nvSpPr>
        <p:spPr>
          <a:xfrm>
            <a:off x="0" y="3429000"/>
            <a:ext cx="12192000" cy="3429000"/>
          </a:xfrm>
          <a:prstGeom prst="rect">
            <a:avLst/>
          </a:prstGeom>
          <a:blipFill>
            <a:blip r:embed="rId3"/>
            <a:stretch>
              <a:fillRect/>
            </a:stretch>
          </a:blipFill>
        </p:spPr>
        <p:txBody>
          <a:bodyPr/>
          <a:lstStyle>
            <a:lvl1pPr marL="0" indent="0">
              <a:buNone/>
              <a:defRPr>
                <a:noFill/>
              </a:defRPr>
            </a:lvl1pPr>
          </a:lstStyle>
          <a:p>
            <a:endParaRPr lang="nl-NL" dirty="0"/>
          </a:p>
        </p:txBody>
      </p:sp>
    </p:spTree>
    <p:extLst>
      <p:ext uri="{BB962C8B-B14F-4D97-AF65-F5344CB8AC3E}">
        <p14:creationId xmlns:p14="http://schemas.microsoft.com/office/powerpoint/2010/main" val="3123308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ee kolommen - onderzoek">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841DAF-11CD-4D6E-A9E2-F440749B1112}"/>
              </a:ext>
            </a:extLst>
          </p:cNvPr>
          <p:cNvSpPr>
            <a:spLocks noGrp="1"/>
          </p:cNvSpPr>
          <p:nvPr>
            <p:ph type="title" hasCustomPrompt="1"/>
          </p:nvPr>
        </p:nvSpPr>
        <p:spPr>
          <a:xfrm>
            <a:off x="673100" y="1100092"/>
            <a:ext cx="10766044" cy="1325563"/>
          </a:xfrm>
        </p:spPr>
        <p:txBody>
          <a:bodyPr>
            <a:noAutofit/>
          </a:bodyPr>
          <a:lstStyle>
            <a:lvl1pPr>
              <a:defRPr>
                <a:solidFill>
                  <a:srgbClr val="009CB4"/>
                </a:solidFill>
              </a:defRPr>
            </a:lvl1pPr>
          </a:lstStyle>
          <a:p>
            <a:r>
              <a:rPr lang="nl-NL" dirty="0"/>
              <a:t>Hier de titel</a:t>
            </a:r>
          </a:p>
        </p:txBody>
      </p:sp>
      <p:sp>
        <p:nvSpPr>
          <p:cNvPr id="3" name="Tijdelijke aanduiding voor inhoud 2">
            <a:extLst>
              <a:ext uri="{FF2B5EF4-FFF2-40B4-BE49-F238E27FC236}">
                <a16:creationId xmlns:a16="http://schemas.microsoft.com/office/drawing/2014/main" id="{AC18372C-9B21-4DA0-8A35-9ACF44B7D0B9}"/>
              </a:ext>
            </a:extLst>
          </p:cNvPr>
          <p:cNvSpPr>
            <a:spLocks noGrp="1"/>
          </p:cNvSpPr>
          <p:nvPr>
            <p:ph sz="half" idx="1" hasCustomPrompt="1"/>
          </p:nvPr>
        </p:nvSpPr>
        <p:spPr>
          <a:xfrm>
            <a:off x="673100" y="2425655"/>
            <a:ext cx="5346700" cy="3751308"/>
          </a:xfrm>
          <a:prstGeom prst="rect">
            <a:avLst/>
          </a:prstGeom>
        </p:spPr>
        <p:txBody>
          <a:bodyPr/>
          <a:lstStyle>
            <a:lvl1pPr marL="0" indent="0">
              <a:lnSpc>
                <a:spcPct val="125000"/>
              </a:lnSpc>
              <a:spcBef>
                <a:spcPts val="0"/>
              </a:spcBef>
              <a:buNone/>
              <a:defRPr sz="2300"/>
            </a:lvl1pPr>
            <a:lvl2pPr marL="457200" indent="0">
              <a:buNone/>
              <a:defRPr/>
            </a:lvl2pPr>
            <a:lvl3pPr marL="914400" indent="0">
              <a:buNone/>
              <a:defRPr/>
            </a:lvl3pPr>
            <a:lvl4pPr marL="1371600" indent="0">
              <a:buNone/>
              <a:defRPr/>
            </a:lvl4pPr>
            <a:lvl5pPr marL="1828800" indent="0">
              <a:buNone/>
              <a:defRPr/>
            </a:lvl5pPr>
          </a:lstStyle>
          <a:p>
            <a:pPr lvl="0"/>
            <a:r>
              <a:rPr lang="nl-NL" dirty="0"/>
              <a:t>Hier een toelichtende tekst.</a:t>
            </a:r>
          </a:p>
        </p:txBody>
      </p:sp>
      <p:sp>
        <p:nvSpPr>
          <p:cNvPr id="4" name="Tijdelijke aanduiding voor inhoud 3">
            <a:extLst>
              <a:ext uri="{FF2B5EF4-FFF2-40B4-BE49-F238E27FC236}">
                <a16:creationId xmlns:a16="http://schemas.microsoft.com/office/drawing/2014/main" id="{3C723EE4-8616-4984-A1F0-0582DFEC5738}"/>
              </a:ext>
            </a:extLst>
          </p:cNvPr>
          <p:cNvSpPr>
            <a:spLocks noGrp="1"/>
          </p:cNvSpPr>
          <p:nvPr>
            <p:ph sz="half" idx="2" hasCustomPrompt="1"/>
          </p:nvPr>
        </p:nvSpPr>
        <p:spPr>
          <a:xfrm>
            <a:off x="6291072" y="2425655"/>
            <a:ext cx="5148072" cy="3751308"/>
          </a:xfrm>
          <a:prstGeom prst="rect">
            <a:avLst/>
          </a:prstGeom>
        </p:spPr>
        <p:txBody>
          <a:bodyPr/>
          <a:lstStyle>
            <a:lvl1pPr>
              <a:lnSpc>
                <a:spcPct val="125000"/>
              </a:lnSpc>
              <a:spcBef>
                <a:spcPts val="0"/>
              </a:spcBef>
              <a:defRPr sz="2300"/>
            </a:lvl1pPr>
            <a:lvl2pPr>
              <a:defRPr sz="2300"/>
            </a:lvl2pPr>
            <a:lvl3pPr>
              <a:defRPr sz="2300"/>
            </a:lvl3pPr>
            <a:lvl4pPr>
              <a:defRPr sz="2300"/>
            </a:lvl4pPr>
            <a:lvl5pPr>
              <a:defRPr sz="2300"/>
            </a:lvl5pPr>
          </a:lstStyle>
          <a:p>
            <a:pPr lvl="0"/>
            <a:r>
              <a:rPr lang="nl-NL" dirty="0"/>
              <a:t>Hier een puntenlijst</a:t>
            </a:r>
          </a:p>
        </p:txBody>
      </p:sp>
      <p:sp>
        <p:nvSpPr>
          <p:cNvPr id="6" name="Tijdelijke aanduiding voor voettekst 5">
            <a:extLst>
              <a:ext uri="{FF2B5EF4-FFF2-40B4-BE49-F238E27FC236}">
                <a16:creationId xmlns:a16="http://schemas.microsoft.com/office/drawing/2014/main" id="{F493DA45-1050-4E5B-B003-C91658D346E8}"/>
              </a:ext>
            </a:extLst>
          </p:cNvPr>
          <p:cNvSpPr>
            <a:spLocks noGrp="1"/>
          </p:cNvSpPr>
          <p:nvPr>
            <p:ph type="ftr" sz="quarter" idx="11"/>
          </p:nvPr>
        </p:nvSpPr>
        <p:spPr/>
        <p:txBody>
          <a:bodyPr/>
          <a:lstStyle/>
          <a:p>
            <a:r>
              <a:rPr lang="nl-NL"/>
              <a:t>Voorbeeld voettekst | juli 2018</a:t>
            </a:r>
          </a:p>
        </p:txBody>
      </p:sp>
    </p:spTree>
    <p:extLst>
      <p:ext uri="{BB962C8B-B14F-4D97-AF65-F5344CB8AC3E}">
        <p14:creationId xmlns:p14="http://schemas.microsoft.com/office/powerpoint/2010/main" val="221071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en kolom - onderzoek">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841DAF-11CD-4D6E-A9E2-F440749B1112}"/>
              </a:ext>
            </a:extLst>
          </p:cNvPr>
          <p:cNvSpPr>
            <a:spLocks noGrp="1"/>
          </p:cNvSpPr>
          <p:nvPr>
            <p:ph type="title" hasCustomPrompt="1"/>
          </p:nvPr>
        </p:nvSpPr>
        <p:spPr>
          <a:xfrm>
            <a:off x="673100" y="1100092"/>
            <a:ext cx="10766044" cy="1325563"/>
          </a:xfrm>
        </p:spPr>
        <p:txBody>
          <a:bodyPr>
            <a:noAutofit/>
          </a:bodyPr>
          <a:lstStyle>
            <a:lvl1pPr>
              <a:defRPr>
                <a:solidFill>
                  <a:srgbClr val="009CB4"/>
                </a:solidFill>
              </a:defRPr>
            </a:lvl1pPr>
          </a:lstStyle>
          <a:p>
            <a:r>
              <a:rPr lang="nl-NL" dirty="0"/>
              <a:t>Hier de titel</a:t>
            </a:r>
          </a:p>
        </p:txBody>
      </p:sp>
      <p:sp>
        <p:nvSpPr>
          <p:cNvPr id="4" name="Tijdelijke aanduiding voor inhoud 3">
            <a:extLst>
              <a:ext uri="{FF2B5EF4-FFF2-40B4-BE49-F238E27FC236}">
                <a16:creationId xmlns:a16="http://schemas.microsoft.com/office/drawing/2014/main" id="{3C723EE4-8616-4984-A1F0-0582DFEC5738}"/>
              </a:ext>
            </a:extLst>
          </p:cNvPr>
          <p:cNvSpPr>
            <a:spLocks noGrp="1"/>
          </p:cNvSpPr>
          <p:nvPr>
            <p:ph sz="half" idx="2" hasCustomPrompt="1"/>
          </p:nvPr>
        </p:nvSpPr>
        <p:spPr>
          <a:xfrm>
            <a:off x="694944" y="2425655"/>
            <a:ext cx="10744200" cy="3751308"/>
          </a:xfrm>
          <a:prstGeom prst="rect">
            <a:avLst/>
          </a:prstGeom>
        </p:spPr>
        <p:txBody>
          <a:bodyPr/>
          <a:lstStyle>
            <a:lvl1pPr>
              <a:lnSpc>
                <a:spcPct val="125000"/>
              </a:lnSpc>
              <a:spcBef>
                <a:spcPts val="0"/>
              </a:spcBef>
              <a:defRPr sz="2300"/>
            </a:lvl1pPr>
            <a:lvl2pPr>
              <a:defRPr sz="2300"/>
            </a:lvl2pPr>
            <a:lvl3pPr>
              <a:defRPr sz="2300"/>
            </a:lvl3pPr>
            <a:lvl4pPr>
              <a:defRPr sz="2300"/>
            </a:lvl4pPr>
            <a:lvl5pPr>
              <a:defRPr sz="2300"/>
            </a:lvl5pPr>
          </a:lstStyle>
          <a:p>
            <a:pPr lvl="0"/>
            <a:r>
              <a:rPr lang="nl-NL" dirty="0"/>
              <a:t>Hier een puntenlijst</a:t>
            </a:r>
          </a:p>
        </p:txBody>
      </p:sp>
      <p:sp>
        <p:nvSpPr>
          <p:cNvPr id="6" name="Tijdelijke aanduiding voor voettekst 5">
            <a:extLst>
              <a:ext uri="{FF2B5EF4-FFF2-40B4-BE49-F238E27FC236}">
                <a16:creationId xmlns:a16="http://schemas.microsoft.com/office/drawing/2014/main" id="{F493DA45-1050-4E5B-B003-C91658D346E8}"/>
              </a:ext>
            </a:extLst>
          </p:cNvPr>
          <p:cNvSpPr>
            <a:spLocks noGrp="1"/>
          </p:cNvSpPr>
          <p:nvPr>
            <p:ph type="ftr" sz="quarter" idx="11"/>
          </p:nvPr>
        </p:nvSpPr>
        <p:spPr/>
        <p:txBody>
          <a:bodyPr/>
          <a:lstStyle/>
          <a:p>
            <a:r>
              <a:rPr lang="nl-NL"/>
              <a:t>Voorbeeld voettekst | juli 2018</a:t>
            </a:r>
          </a:p>
        </p:txBody>
      </p:sp>
    </p:spTree>
    <p:extLst>
      <p:ext uri="{BB962C8B-B14F-4D97-AF65-F5344CB8AC3E}">
        <p14:creationId xmlns:p14="http://schemas.microsoft.com/office/powerpoint/2010/main" val="2982742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hthoek 10">
            <a:extLst>
              <a:ext uri="{FF2B5EF4-FFF2-40B4-BE49-F238E27FC236}">
                <a16:creationId xmlns:a16="http://schemas.microsoft.com/office/drawing/2014/main" id="{3CCC1A1E-656A-4AF0-AA4A-4C5B0A9CBB55}"/>
              </a:ext>
            </a:extLst>
          </p:cNvPr>
          <p:cNvSpPr/>
          <p:nvPr userDrawn="1"/>
        </p:nvSpPr>
        <p:spPr>
          <a:xfrm>
            <a:off x="1" y="6271260"/>
            <a:ext cx="12192000" cy="586740"/>
          </a:xfrm>
          <a:prstGeom prst="rect">
            <a:avLst/>
          </a:prstGeom>
          <a:solidFill>
            <a:srgbClr val="CED9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jdelijke aanduiding voor titel 1">
            <a:extLst>
              <a:ext uri="{FF2B5EF4-FFF2-40B4-BE49-F238E27FC236}">
                <a16:creationId xmlns:a16="http://schemas.microsoft.com/office/drawing/2014/main" id="{F05E57A9-EF42-41CC-A2FF-69FC444635B3}"/>
              </a:ext>
            </a:extLst>
          </p:cNvPr>
          <p:cNvSpPr>
            <a:spLocks noGrp="1"/>
          </p:cNvSpPr>
          <p:nvPr>
            <p:ph type="title"/>
          </p:nvPr>
        </p:nvSpPr>
        <p:spPr>
          <a:xfrm>
            <a:off x="673100" y="1100092"/>
            <a:ext cx="10515600" cy="1325563"/>
          </a:xfrm>
          <a:prstGeom prst="rect">
            <a:avLst/>
          </a:prstGeom>
        </p:spPr>
        <p:txBody>
          <a:bodyPr vert="horz" lIns="91440" tIns="45720" rIns="91440" bIns="45720" rtlCol="0" anchor="ctr">
            <a:normAutofit/>
          </a:bodyPr>
          <a:lstStyle/>
          <a:p>
            <a:r>
              <a:rPr lang="nl-NL" dirty="0"/>
              <a:t>Hier de titel</a:t>
            </a:r>
          </a:p>
        </p:txBody>
      </p:sp>
      <p:sp>
        <p:nvSpPr>
          <p:cNvPr id="5" name="Tijdelijke aanduiding voor voettekst 4">
            <a:extLst>
              <a:ext uri="{FF2B5EF4-FFF2-40B4-BE49-F238E27FC236}">
                <a16:creationId xmlns:a16="http://schemas.microsoft.com/office/drawing/2014/main" id="{F64C743E-8D29-4316-98AB-B30200D583DD}"/>
              </a:ext>
            </a:extLst>
          </p:cNvPr>
          <p:cNvSpPr>
            <a:spLocks noGrp="1"/>
          </p:cNvSpPr>
          <p:nvPr>
            <p:ph type="ftr" sz="quarter" idx="3"/>
          </p:nvPr>
        </p:nvSpPr>
        <p:spPr>
          <a:xfrm>
            <a:off x="711200" y="6381750"/>
            <a:ext cx="4114800" cy="365125"/>
          </a:xfrm>
          <a:prstGeom prst="rect">
            <a:avLst/>
          </a:prstGeom>
        </p:spPr>
        <p:txBody>
          <a:bodyPr vert="horz" lIns="91440" tIns="45720" rIns="91440" bIns="45720" rtlCol="0" anchor="ctr"/>
          <a:lstStyle>
            <a:lvl1pPr algn="l">
              <a:defRPr sz="1250">
                <a:solidFill>
                  <a:srgbClr val="00373E"/>
                </a:solidFill>
              </a:defRPr>
            </a:lvl1pPr>
          </a:lstStyle>
          <a:p>
            <a:r>
              <a:rPr lang="nl-NL"/>
              <a:t>Voorbeeld voettekst | juli 2018</a:t>
            </a:r>
            <a:endParaRPr lang="nl-NL" dirty="0"/>
          </a:p>
        </p:txBody>
      </p:sp>
      <p:pic>
        <p:nvPicPr>
          <p:cNvPr id="8" name="Afbeelding 7">
            <a:extLst>
              <a:ext uri="{FF2B5EF4-FFF2-40B4-BE49-F238E27FC236}">
                <a16:creationId xmlns:a16="http://schemas.microsoft.com/office/drawing/2014/main" id="{1A6CEDF9-8401-43A2-A4AB-0E7332B8A3EF}"/>
              </a:ext>
            </a:extLst>
          </p:cNvPr>
          <p:cNvPicPr>
            <a:picLocks noChangeAspect="1"/>
          </p:cNvPicPr>
          <p:nvPr userDrawn="1"/>
        </p:nvPicPr>
        <p:blipFill>
          <a:blip r:embed="rId27" cstate="email">
            <a:extLst>
              <a:ext uri="{28A0092B-C50C-407E-A947-70E740481C1C}">
                <a14:useLocalDpi xmlns:a14="http://schemas.microsoft.com/office/drawing/2010/main" val="0"/>
              </a:ext>
            </a:extLst>
          </a:blip>
          <a:stretch>
            <a:fillRect/>
          </a:stretch>
        </p:blipFill>
        <p:spPr>
          <a:xfrm>
            <a:off x="5848413" y="0"/>
            <a:ext cx="495173" cy="1011192"/>
          </a:xfrm>
          <a:prstGeom prst="rect">
            <a:avLst/>
          </a:prstGeom>
        </p:spPr>
      </p:pic>
    </p:spTree>
    <p:extLst>
      <p:ext uri="{BB962C8B-B14F-4D97-AF65-F5344CB8AC3E}">
        <p14:creationId xmlns:p14="http://schemas.microsoft.com/office/powerpoint/2010/main" val="2670640674"/>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 id="2147483674" r:id="rId17"/>
    <p:sldLayoutId id="2147483675" r:id="rId18"/>
    <p:sldLayoutId id="2147483676" r:id="rId19"/>
    <p:sldLayoutId id="2147483677" r:id="rId20"/>
    <p:sldLayoutId id="2147483678" r:id="rId21"/>
    <p:sldLayoutId id="2147483679" r:id="rId22"/>
    <p:sldLayoutId id="2147483680" r:id="rId23"/>
    <p:sldLayoutId id="2147483681" r:id="rId24"/>
    <p:sldLayoutId id="2147483655"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914400" rtl="0" eaLnBrk="1" latinLnBrk="0" hangingPunct="1">
        <a:lnSpc>
          <a:spcPct val="90000"/>
        </a:lnSpc>
        <a:spcBef>
          <a:spcPct val="0"/>
        </a:spcBef>
        <a:buNone/>
        <a:defRPr sz="4000" b="1" kern="1200">
          <a:solidFill>
            <a:srgbClr val="E89E00"/>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3.xml"/><Relationship Id="rId5" Type="http://schemas.openxmlformats.org/officeDocument/2006/relationships/image" Target="../media/image43.png"/><Relationship Id="rId4" Type="http://schemas.openxmlformats.org/officeDocument/2006/relationships/image" Target="../media/image42.png"/></Relationships>
</file>

<file path=ppt/slides/_rels/slide12.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44.png"/><Relationship Id="rId1" Type="http://schemas.openxmlformats.org/officeDocument/2006/relationships/slideLayout" Target="../slideLayouts/slideLayout3.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 Id="rId9" Type="http://schemas.openxmlformats.org/officeDocument/2006/relationships/image" Target="../media/image51.png"/></Relationships>
</file>

<file path=ppt/slides/_rels/slide13.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1.png"/><Relationship Id="rId7" Type="http://schemas.openxmlformats.org/officeDocument/2006/relationships/image" Target="../media/image53.png"/><Relationship Id="rId2" Type="http://schemas.openxmlformats.org/officeDocument/2006/relationships/image" Target="../media/image40.png"/><Relationship Id="rId1" Type="http://schemas.openxmlformats.org/officeDocument/2006/relationships/slideLayout" Target="../slideLayouts/slideLayout3.xml"/><Relationship Id="rId6" Type="http://schemas.openxmlformats.org/officeDocument/2006/relationships/image" Target="../media/image52.png"/><Relationship Id="rId5" Type="http://schemas.openxmlformats.org/officeDocument/2006/relationships/image" Target="../media/image43.png"/><Relationship Id="rId4" Type="http://schemas.openxmlformats.org/officeDocument/2006/relationships/image" Target="../media/image42.png"/><Relationship Id="rId9" Type="http://schemas.openxmlformats.org/officeDocument/2006/relationships/image" Target="../media/image55.png"/></Relationships>
</file>

<file path=ppt/slides/_rels/slide1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3.xml"/><Relationship Id="rId5" Type="http://schemas.openxmlformats.org/officeDocument/2006/relationships/image" Target="../media/image58.png"/><Relationship Id="rId4" Type="http://schemas.openxmlformats.org/officeDocument/2006/relationships/image" Target="../media/image54.png"/></Relationships>
</file>

<file path=ppt/slides/_rels/slide15.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image" Target="../media/image59.png"/><Relationship Id="rId1" Type="http://schemas.openxmlformats.org/officeDocument/2006/relationships/slideLayout" Target="../slideLayouts/slideLayout3.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65.png"/><Relationship Id="rId1" Type="http://schemas.openxmlformats.org/officeDocument/2006/relationships/slideLayout" Target="../slideLayouts/slideLayout3.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17.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image" Target="../media/image69.png"/><Relationship Id="rId1" Type="http://schemas.openxmlformats.org/officeDocument/2006/relationships/slideLayout" Target="../slideLayouts/slideLayout3.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1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3.xml"/><Relationship Id="rId6" Type="http://schemas.openxmlformats.org/officeDocument/2006/relationships/image" Target="../media/image41.png"/><Relationship Id="rId5" Type="http://schemas.openxmlformats.org/officeDocument/2006/relationships/image" Target="../media/image78.png"/><Relationship Id="rId4" Type="http://schemas.openxmlformats.org/officeDocument/2006/relationships/image" Target="../media/image77.png"/></Relationships>
</file>

<file path=ppt/slides/_rels/slide19.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image" Target="../media/image79.png"/><Relationship Id="rId1" Type="http://schemas.openxmlformats.org/officeDocument/2006/relationships/slideLayout" Target="../slideLayouts/slideLayout3.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 Id="rId9" Type="http://schemas.openxmlformats.org/officeDocument/2006/relationships/image" Target="../media/image86.png"/></Relationships>
</file>

<file path=ppt/slides/_rels/slide2.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8.xml"/><Relationship Id="rId3" Type="http://schemas.openxmlformats.org/officeDocument/2006/relationships/slide" Target="slide5.xml"/><Relationship Id="rId7" Type="http://schemas.openxmlformats.org/officeDocument/2006/relationships/slide" Target="slide10.xml"/><Relationship Id="rId12" Type="http://schemas.openxmlformats.org/officeDocument/2006/relationships/slide" Target="slide21.xml"/><Relationship Id="rId2" Type="http://schemas.openxmlformats.org/officeDocument/2006/relationships/slide" Target="slide4.xml"/><Relationship Id="rId1" Type="http://schemas.openxmlformats.org/officeDocument/2006/relationships/slideLayout" Target="../slideLayouts/slideLayout3.xml"/><Relationship Id="rId6" Type="http://schemas.openxmlformats.org/officeDocument/2006/relationships/slide" Target="slide8.xml"/><Relationship Id="rId11" Type="http://schemas.openxmlformats.org/officeDocument/2006/relationships/slide" Target="slide19.xml"/><Relationship Id="rId5" Type="http://schemas.openxmlformats.org/officeDocument/2006/relationships/slide" Target="slide7.xml"/><Relationship Id="rId15" Type="http://schemas.openxmlformats.org/officeDocument/2006/relationships/slide" Target="slide30.xml"/><Relationship Id="rId10" Type="http://schemas.openxmlformats.org/officeDocument/2006/relationships/slide" Target="slide17.xml"/><Relationship Id="rId4" Type="http://schemas.openxmlformats.org/officeDocument/2006/relationships/slide" Target="slide6.xml"/><Relationship Id="rId9" Type="http://schemas.openxmlformats.org/officeDocument/2006/relationships/slide" Target="slide14.xml"/><Relationship Id="rId14" Type="http://schemas.openxmlformats.org/officeDocument/2006/relationships/slide" Target="slide29.xml"/></Relationships>
</file>

<file path=ppt/slides/_rels/slide20.xml.rels><?xml version="1.0" encoding="UTF-8" standalone="yes"?>
<Relationships xmlns="http://schemas.openxmlformats.org/package/2006/relationships"><Relationship Id="rId8" Type="http://schemas.openxmlformats.org/officeDocument/2006/relationships/image" Target="../media/image88.png"/><Relationship Id="rId3" Type="http://schemas.openxmlformats.org/officeDocument/2006/relationships/image" Target="../media/image76.png"/><Relationship Id="rId7" Type="http://schemas.openxmlformats.org/officeDocument/2006/relationships/image" Target="../media/image87.png"/><Relationship Id="rId2" Type="http://schemas.openxmlformats.org/officeDocument/2006/relationships/image" Target="../media/image75.png"/><Relationship Id="rId1" Type="http://schemas.openxmlformats.org/officeDocument/2006/relationships/slideLayout" Target="../slideLayouts/slideLayout3.xml"/><Relationship Id="rId6" Type="http://schemas.openxmlformats.org/officeDocument/2006/relationships/image" Target="../media/image41.png"/><Relationship Id="rId5" Type="http://schemas.openxmlformats.org/officeDocument/2006/relationships/image" Target="../media/image78.png"/><Relationship Id="rId10" Type="http://schemas.openxmlformats.org/officeDocument/2006/relationships/image" Target="../media/image90.png"/><Relationship Id="rId4" Type="http://schemas.openxmlformats.org/officeDocument/2006/relationships/image" Target="../media/image77.png"/><Relationship Id="rId9" Type="http://schemas.openxmlformats.org/officeDocument/2006/relationships/image" Target="../media/image89.png"/></Relationships>
</file>

<file path=ppt/slides/_rels/slide21.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3.xml"/><Relationship Id="rId4" Type="http://schemas.openxmlformats.org/officeDocument/2006/relationships/image" Target="../media/image93.png"/></Relationships>
</file>

<file path=ppt/slides/_rels/slide22.xml.rels><?xml version="1.0" encoding="UTF-8" standalone="yes"?>
<Relationships xmlns="http://schemas.openxmlformats.org/package/2006/relationships"><Relationship Id="rId3" Type="http://schemas.openxmlformats.org/officeDocument/2006/relationships/image" Target="../media/image92.png"/><Relationship Id="rId7" Type="http://schemas.openxmlformats.org/officeDocument/2006/relationships/image" Target="../media/image96.png"/><Relationship Id="rId2" Type="http://schemas.openxmlformats.org/officeDocument/2006/relationships/image" Target="../media/image91.png"/><Relationship Id="rId1" Type="http://schemas.openxmlformats.org/officeDocument/2006/relationships/slideLayout" Target="../slideLayouts/slideLayout3.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s>
</file>

<file path=ppt/slides/_rels/slide23.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image" Target="../media/image98.png"/><Relationship Id="rId7" Type="http://schemas.openxmlformats.org/officeDocument/2006/relationships/image" Target="../media/image102.png"/><Relationship Id="rId2" Type="http://schemas.openxmlformats.org/officeDocument/2006/relationships/image" Target="../media/image97.png"/><Relationship Id="rId1" Type="http://schemas.openxmlformats.org/officeDocument/2006/relationships/slideLayout" Target="../slideLayouts/slideLayout3.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24.xml.rels><?xml version="1.0" encoding="UTF-8" standalone="yes"?>
<Relationships xmlns="http://schemas.openxmlformats.org/package/2006/relationships"><Relationship Id="rId8" Type="http://schemas.openxmlformats.org/officeDocument/2006/relationships/image" Target="../media/image103.png"/><Relationship Id="rId13" Type="http://schemas.openxmlformats.org/officeDocument/2006/relationships/image" Target="../media/image108.png"/><Relationship Id="rId3" Type="http://schemas.openxmlformats.org/officeDocument/2006/relationships/image" Target="../media/image98.png"/><Relationship Id="rId7" Type="http://schemas.openxmlformats.org/officeDocument/2006/relationships/image" Target="../media/image102.png"/><Relationship Id="rId12" Type="http://schemas.openxmlformats.org/officeDocument/2006/relationships/image" Target="../media/image107.png"/><Relationship Id="rId2" Type="http://schemas.openxmlformats.org/officeDocument/2006/relationships/image" Target="../media/image97.png"/><Relationship Id="rId1" Type="http://schemas.openxmlformats.org/officeDocument/2006/relationships/slideLayout" Target="../slideLayouts/slideLayout3.xml"/><Relationship Id="rId6" Type="http://schemas.openxmlformats.org/officeDocument/2006/relationships/image" Target="../media/image101.png"/><Relationship Id="rId11" Type="http://schemas.openxmlformats.org/officeDocument/2006/relationships/image" Target="../media/image106.png"/><Relationship Id="rId5" Type="http://schemas.openxmlformats.org/officeDocument/2006/relationships/image" Target="../media/image100.png"/><Relationship Id="rId10" Type="http://schemas.openxmlformats.org/officeDocument/2006/relationships/image" Target="../media/image105.png"/><Relationship Id="rId4" Type="http://schemas.openxmlformats.org/officeDocument/2006/relationships/image" Target="../media/image99.png"/><Relationship Id="rId9" Type="http://schemas.openxmlformats.org/officeDocument/2006/relationships/image" Target="../media/image104.png"/><Relationship Id="rId14" Type="http://schemas.openxmlformats.org/officeDocument/2006/relationships/image" Target="../media/image109.png"/></Relationships>
</file>

<file path=ppt/slides/_rels/slide25.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3.xml"/><Relationship Id="rId5" Type="http://schemas.openxmlformats.org/officeDocument/2006/relationships/image" Target="../media/image114.png"/><Relationship Id="rId4" Type="http://schemas.openxmlformats.org/officeDocument/2006/relationships/image" Target="../media/image113.png"/></Relationships>
</file>

<file path=ppt/slides/_rels/slide27.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5.png"/><Relationship Id="rId1" Type="http://schemas.openxmlformats.org/officeDocument/2006/relationships/slideLayout" Target="../slideLayouts/slideLayout3.xml"/><Relationship Id="rId5" Type="http://schemas.openxmlformats.org/officeDocument/2006/relationships/image" Target="../media/image117.emf"/><Relationship Id="rId4" Type="http://schemas.openxmlformats.org/officeDocument/2006/relationships/image" Target="../media/image116.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image" Target="../media/image123.png"/><Relationship Id="rId3" Type="http://schemas.openxmlformats.org/officeDocument/2006/relationships/image" Target="../media/image118.png"/><Relationship Id="rId7" Type="http://schemas.openxmlformats.org/officeDocument/2006/relationships/image" Target="../media/image122.png"/><Relationship Id="rId12" Type="http://schemas.openxmlformats.org/officeDocument/2006/relationships/image" Target="../media/image127.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21.png"/><Relationship Id="rId11" Type="http://schemas.openxmlformats.org/officeDocument/2006/relationships/image" Target="../media/image126.png"/><Relationship Id="rId5" Type="http://schemas.openxmlformats.org/officeDocument/2006/relationships/image" Target="../media/image120.png"/><Relationship Id="rId10" Type="http://schemas.openxmlformats.org/officeDocument/2006/relationships/image" Target="../media/image125.png"/><Relationship Id="rId4" Type="http://schemas.openxmlformats.org/officeDocument/2006/relationships/image" Target="../media/image119.png"/><Relationship Id="rId9" Type="http://schemas.openxmlformats.org/officeDocument/2006/relationships/image" Target="../media/image124.png"/></Relationships>
</file>

<file path=ppt/slides/_rels/slide31.xml.rels><?xml version="1.0" encoding="UTF-8" standalone="yes"?>
<Relationships xmlns="http://schemas.openxmlformats.org/package/2006/relationships"><Relationship Id="rId8" Type="http://schemas.openxmlformats.org/officeDocument/2006/relationships/image" Target="../media/image133.png"/><Relationship Id="rId3" Type="http://schemas.openxmlformats.org/officeDocument/2006/relationships/image" Target="../media/image128.png"/><Relationship Id="rId7" Type="http://schemas.openxmlformats.org/officeDocument/2006/relationships/image" Target="../media/image132.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31.png"/><Relationship Id="rId11" Type="http://schemas.openxmlformats.org/officeDocument/2006/relationships/image" Target="../media/image136.png"/><Relationship Id="rId5" Type="http://schemas.openxmlformats.org/officeDocument/2006/relationships/image" Target="../media/image130.png"/><Relationship Id="rId10" Type="http://schemas.openxmlformats.org/officeDocument/2006/relationships/image" Target="../media/image135.png"/><Relationship Id="rId4" Type="http://schemas.openxmlformats.org/officeDocument/2006/relationships/image" Target="../media/image129.png"/><Relationship Id="rId9" Type="http://schemas.openxmlformats.org/officeDocument/2006/relationships/image" Target="../media/image13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7.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3.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8.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3.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 Id="rId9" Type="http://schemas.openxmlformats.org/officeDocument/2006/relationships/image" Target="../media/image3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B27C79-C680-4A7F-8DF6-D93FA9B640E9}"/>
              </a:ext>
            </a:extLst>
          </p:cNvPr>
          <p:cNvSpPr>
            <a:spLocks noGrp="1"/>
          </p:cNvSpPr>
          <p:nvPr>
            <p:ph type="ctrTitle"/>
          </p:nvPr>
        </p:nvSpPr>
        <p:spPr>
          <a:xfrm>
            <a:off x="653143" y="1457097"/>
            <a:ext cx="10776857" cy="1152751"/>
          </a:xfrm>
        </p:spPr>
        <p:txBody>
          <a:bodyPr>
            <a:normAutofit/>
          </a:bodyPr>
          <a:lstStyle/>
          <a:p>
            <a:r>
              <a:rPr lang="en-US" dirty="0"/>
              <a:t>AML- Leukemic Stem </a:t>
            </a:r>
            <a:r>
              <a:rPr lang="en-US" dirty="0" smtClean="0"/>
              <a:t>Cell</a:t>
            </a:r>
            <a:endParaRPr lang="nl-NL" dirty="0"/>
          </a:p>
        </p:txBody>
      </p:sp>
      <p:sp>
        <p:nvSpPr>
          <p:cNvPr id="3" name="Ondertitel 2">
            <a:extLst>
              <a:ext uri="{FF2B5EF4-FFF2-40B4-BE49-F238E27FC236}">
                <a16:creationId xmlns:a16="http://schemas.microsoft.com/office/drawing/2014/main" id="{829CBB0D-5C54-4D58-8000-D86D3E690B77}"/>
              </a:ext>
            </a:extLst>
          </p:cNvPr>
          <p:cNvSpPr>
            <a:spLocks noGrp="1"/>
          </p:cNvSpPr>
          <p:nvPr>
            <p:ph type="subTitle" idx="1"/>
          </p:nvPr>
        </p:nvSpPr>
        <p:spPr>
          <a:xfrm>
            <a:off x="674915" y="2740478"/>
            <a:ext cx="10776857" cy="653143"/>
          </a:xfrm>
        </p:spPr>
        <p:txBody>
          <a:bodyPr/>
          <a:lstStyle/>
          <a:p>
            <a:r>
              <a:rPr lang="en-US" dirty="0"/>
              <a:t>gating at diagnosis and in MRD</a:t>
            </a:r>
            <a:endParaRPr lang="nl-NL" dirty="0"/>
          </a:p>
        </p:txBody>
      </p:sp>
      <p:sp>
        <p:nvSpPr>
          <p:cNvPr id="4" name="Rechthoek 3"/>
          <p:cNvSpPr/>
          <p:nvPr/>
        </p:nvSpPr>
        <p:spPr>
          <a:xfrm>
            <a:off x="0" y="3305175"/>
            <a:ext cx="12192000" cy="1019175"/>
          </a:xfrm>
          <a:prstGeom prst="rect">
            <a:avLst/>
          </a:prstGeom>
          <a:solidFill>
            <a:srgbClr val="E89E00"/>
          </a:solidFill>
          <a:ln>
            <a:solidFill>
              <a:srgbClr val="E89E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Rectangle 3"/>
          <p:cNvSpPr txBox="1">
            <a:spLocks noChangeArrowheads="1"/>
          </p:cNvSpPr>
          <p:nvPr/>
        </p:nvSpPr>
        <p:spPr bwMode="auto">
          <a:xfrm>
            <a:off x="2007209" y="4764296"/>
            <a:ext cx="8177582" cy="1341101"/>
          </a:xfrm>
          <a:prstGeom prst="rect">
            <a:avLst/>
          </a:prstGeom>
          <a:noFill/>
          <a:ln>
            <a:noFill/>
          </a:ln>
          <a:extLst/>
        </p:spPr>
        <p:txBody>
          <a:bodyPr lIns="0" tIns="0" rIns="0" bIns="0"/>
          <a:lstStyle>
            <a:lvl1pPr marL="284163" indent="-284163" algn="l" defTabSz="1079500" rtl="0" eaLnBrk="0" fontAlgn="base" hangingPunct="0">
              <a:lnSpc>
                <a:spcPct val="110000"/>
              </a:lnSpc>
              <a:spcBef>
                <a:spcPct val="0"/>
              </a:spcBef>
              <a:spcAft>
                <a:spcPct val="0"/>
              </a:spcAft>
              <a:buFont typeface="Times" pitchFamily="18" charset="0"/>
              <a:buChar char="•"/>
              <a:defRPr sz="2400">
                <a:solidFill>
                  <a:schemeClr val="tx1"/>
                </a:solidFill>
                <a:latin typeface="+mn-lt"/>
                <a:ea typeface="ＭＳ Ｐゴシック" pitchFamily="34" charset="-128"/>
                <a:cs typeface="+mn-cs"/>
              </a:defRPr>
            </a:lvl1pPr>
            <a:lvl2pPr marL="574675" indent="-288925" algn="l" defTabSz="1079500" rtl="0" eaLnBrk="0" fontAlgn="base" hangingPunct="0">
              <a:lnSpc>
                <a:spcPct val="110000"/>
              </a:lnSpc>
              <a:spcBef>
                <a:spcPct val="0"/>
              </a:spcBef>
              <a:spcAft>
                <a:spcPct val="0"/>
              </a:spcAft>
              <a:buChar char="–"/>
              <a:defRPr sz="2400">
                <a:solidFill>
                  <a:schemeClr val="tx1"/>
                </a:solidFill>
                <a:latin typeface="+mn-lt"/>
                <a:ea typeface="ＭＳ Ｐゴシック" pitchFamily="34" charset="-128"/>
              </a:defRPr>
            </a:lvl2pPr>
            <a:lvl3pPr marL="858838" indent="-282575" algn="l" defTabSz="1079500" rtl="0" eaLnBrk="0" fontAlgn="base" hangingPunct="0">
              <a:lnSpc>
                <a:spcPct val="110000"/>
              </a:lnSpc>
              <a:spcBef>
                <a:spcPct val="0"/>
              </a:spcBef>
              <a:spcAft>
                <a:spcPct val="0"/>
              </a:spcAft>
              <a:buChar char="–"/>
              <a:defRPr sz="2400">
                <a:solidFill>
                  <a:schemeClr val="tx1"/>
                </a:solidFill>
                <a:latin typeface="+mn-lt"/>
                <a:ea typeface="ＭＳ Ｐゴシック" pitchFamily="34" charset="-128"/>
              </a:defRPr>
            </a:lvl3pPr>
            <a:lvl4pPr marL="1144588" indent="-284163" algn="l" defTabSz="1079500" rtl="0" eaLnBrk="0" fontAlgn="base" hangingPunct="0">
              <a:lnSpc>
                <a:spcPct val="110000"/>
              </a:lnSpc>
              <a:spcBef>
                <a:spcPct val="0"/>
              </a:spcBef>
              <a:spcAft>
                <a:spcPct val="0"/>
              </a:spcAft>
              <a:buChar char="–"/>
              <a:defRPr sz="2400">
                <a:solidFill>
                  <a:schemeClr val="tx1"/>
                </a:solidFill>
                <a:latin typeface="+mn-lt"/>
                <a:ea typeface="ＭＳ Ｐゴシック" pitchFamily="34" charset="-128"/>
              </a:defRPr>
            </a:lvl4pPr>
            <a:lvl5pPr marL="1428750" indent="-282575" algn="l" defTabSz="1079500" rtl="0" eaLnBrk="0" fontAlgn="base" hangingPunct="0">
              <a:lnSpc>
                <a:spcPct val="110000"/>
              </a:lnSpc>
              <a:spcBef>
                <a:spcPct val="0"/>
              </a:spcBef>
              <a:spcAft>
                <a:spcPct val="0"/>
              </a:spcAft>
              <a:buChar char="–"/>
              <a:defRPr sz="2400">
                <a:solidFill>
                  <a:schemeClr val="tx1"/>
                </a:solidFill>
                <a:latin typeface="+mn-lt"/>
                <a:ea typeface="ＭＳ Ｐゴシック" pitchFamily="34" charset="-128"/>
              </a:defRPr>
            </a:lvl5pPr>
            <a:lvl6pPr marL="1885950" indent="-282575" algn="l" defTabSz="1079500" rtl="0" fontAlgn="base">
              <a:lnSpc>
                <a:spcPct val="110000"/>
              </a:lnSpc>
              <a:spcBef>
                <a:spcPct val="0"/>
              </a:spcBef>
              <a:spcAft>
                <a:spcPct val="0"/>
              </a:spcAft>
              <a:buChar char="–"/>
              <a:defRPr sz="2400">
                <a:solidFill>
                  <a:schemeClr val="tx1"/>
                </a:solidFill>
                <a:latin typeface="+mn-lt"/>
                <a:ea typeface="+mn-ea"/>
              </a:defRPr>
            </a:lvl6pPr>
            <a:lvl7pPr marL="2343150" indent="-282575" algn="l" defTabSz="1079500" rtl="0" fontAlgn="base">
              <a:lnSpc>
                <a:spcPct val="110000"/>
              </a:lnSpc>
              <a:spcBef>
                <a:spcPct val="0"/>
              </a:spcBef>
              <a:spcAft>
                <a:spcPct val="0"/>
              </a:spcAft>
              <a:buChar char="–"/>
              <a:defRPr sz="2400">
                <a:solidFill>
                  <a:schemeClr val="tx1"/>
                </a:solidFill>
                <a:latin typeface="+mn-lt"/>
                <a:ea typeface="+mn-ea"/>
              </a:defRPr>
            </a:lvl7pPr>
            <a:lvl8pPr marL="2800350" indent="-282575" algn="l" defTabSz="1079500" rtl="0" fontAlgn="base">
              <a:lnSpc>
                <a:spcPct val="110000"/>
              </a:lnSpc>
              <a:spcBef>
                <a:spcPct val="0"/>
              </a:spcBef>
              <a:spcAft>
                <a:spcPct val="0"/>
              </a:spcAft>
              <a:buChar char="–"/>
              <a:defRPr sz="2400">
                <a:solidFill>
                  <a:schemeClr val="tx1"/>
                </a:solidFill>
                <a:latin typeface="+mn-lt"/>
                <a:ea typeface="+mn-ea"/>
              </a:defRPr>
            </a:lvl8pPr>
            <a:lvl9pPr marL="3257550" indent="-282575" algn="l" defTabSz="1079500" rtl="0" fontAlgn="base">
              <a:lnSpc>
                <a:spcPct val="110000"/>
              </a:lnSpc>
              <a:spcBef>
                <a:spcPct val="0"/>
              </a:spcBef>
              <a:spcAft>
                <a:spcPct val="0"/>
              </a:spcAft>
              <a:buChar char="–"/>
              <a:defRPr sz="2400">
                <a:solidFill>
                  <a:schemeClr val="tx1"/>
                </a:solidFill>
                <a:latin typeface="+mn-lt"/>
                <a:ea typeface="+mn-ea"/>
              </a:defRPr>
            </a:lvl9pPr>
          </a:lstStyle>
          <a:p>
            <a:pPr marL="0" indent="0" algn="ctr">
              <a:lnSpc>
                <a:spcPct val="100000"/>
              </a:lnSpc>
              <a:buNone/>
              <a:defRPr/>
            </a:pPr>
            <a:endParaRPr lang="en-US" sz="1400" kern="0" dirty="0">
              <a:solidFill>
                <a:srgbClr val="000000"/>
              </a:solidFill>
            </a:endParaRPr>
          </a:p>
          <a:p>
            <a:pPr marL="0" indent="0" algn="ctr">
              <a:lnSpc>
                <a:spcPct val="100000"/>
              </a:lnSpc>
              <a:buNone/>
              <a:defRPr/>
            </a:pPr>
            <a:endParaRPr lang="en-US" sz="1400" kern="0" dirty="0">
              <a:solidFill>
                <a:srgbClr val="000000"/>
              </a:solidFill>
            </a:endParaRPr>
          </a:p>
          <a:p>
            <a:pPr marL="0" indent="0" algn="ctr">
              <a:lnSpc>
                <a:spcPct val="100000"/>
              </a:lnSpc>
              <a:buNone/>
              <a:defRPr/>
            </a:pPr>
            <a:r>
              <a:rPr lang="en-US" sz="1400" kern="0" dirty="0">
                <a:solidFill>
                  <a:srgbClr val="000000"/>
                </a:solidFill>
              </a:rPr>
              <a:t>Department of Hematology</a:t>
            </a:r>
          </a:p>
          <a:p>
            <a:pPr marL="0" indent="0" algn="ctr">
              <a:lnSpc>
                <a:spcPct val="100000"/>
              </a:lnSpc>
              <a:buNone/>
              <a:defRPr/>
            </a:pPr>
            <a:r>
              <a:rPr lang="en-US" sz="1400" kern="0" dirty="0">
                <a:solidFill>
                  <a:srgbClr val="000000"/>
                </a:solidFill>
              </a:rPr>
              <a:t>VU University Medical Center, Cancer Center Amsterdam</a:t>
            </a:r>
          </a:p>
          <a:p>
            <a:pPr marL="0" indent="0" algn="ctr">
              <a:lnSpc>
                <a:spcPct val="100000"/>
              </a:lnSpc>
              <a:buNone/>
              <a:defRPr/>
            </a:pPr>
            <a:r>
              <a:rPr lang="en-US" sz="1400" kern="0" dirty="0">
                <a:solidFill>
                  <a:srgbClr val="000000"/>
                </a:solidFill>
              </a:rPr>
              <a:t>Amsterdam, The Netherlands</a:t>
            </a:r>
          </a:p>
          <a:p>
            <a:pPr marL="0" indent="0" algn="ctr">
              <a:lnSpc>
                <a:spcPct val="100000"/>
              </a:lnSpc>
              <a:buNone/>
              <a:defRPr/>
            </a:pPr>
            <a:endParaRPr lang="en-US" sz="1400" kern="0" dirty="0">
              <a:solidFill>
                <a:srgbClr val="000000"/>
              </a:solidFill>
            </a:endParaRPr>
          </a:p>
          <a:p>
            <a:pPr marL="0" indent="0" algn="ctr">
              <a:lnSpc>
                <a:spcPct val="100000"/>
              </a:lnSpc>
              <a:buNone/>
              <a:defRPr/>
            </a:pPr>
            <a:endParaRPr lang="en-US" sz="1400" i="1" kern="0" dirty="0">
              <a:solidFill>
                <a:srgbClr val="000000"/>
              </a:solidFill>
            </a:endParaRPr>
          </a:p>
          <a:p>
            <a:pPr marL="0" indent="0" algn="ctr">
              <a:lnSpc>
                <a:spcPct val="100000"/>
              </a:lnSpc>
              <a:buNone/>
              <a:defRPr/>
            </a:pPr>
            <a:endParaRPr lang="en-US" sz="1400" kern="0" dirty="0">
              <a:solidFill>
                <a:srgbClr val="000000"/>
              </a:solidFill>
            </a:endParaRPr>
          </a:p>
        </p:txBody>
      </p:sp>
    </p:spTree>
    <p:extLst>
      <p:ext uri="{BB962C8B-B14F-4D97-AF65-F5344CB8AC3E}">
        <p14:creationId xmlns:p14="http://schemas.microsoft.com/office/powerpoint/2010/main" val="3754865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solidFill>
            <a:schemeClr val="bg1"/>
          </a:solidFill>
        </p:spPr>
        <p:txBody>
          <a:bodyPr/>
          <a:lstStyle/>
          <a:p>
            <a:r>
              <a:rPr lang="nl-NL" sz="3600" dirty="0" err="1"/>
              <a:t>Determining</a:t>
            </a:r>
            <a:r>
              <a:rPr lang="nl-NL" sz="3600" dirty="0"/>
              <a:t> LSC/HSC</a:t>
            </a:r>
          </a:p>
        </p:txBody>
      </p:sp>
      <p:sp>
        <p:nvSpPr>
          <p:cNvPr id="3" name="Content Placeholder 2"/>
          <p:cNvSpPr>
            <a:spLocks noGrp="1"/>
          </p:cNvSpPr>
          <p:nvPr>
            <p:ph idx="4294967295"/>
          </p:nvPr>
        </p:nvSpPr>
        <p:spPr>
          <a:xfrm>
            <a:off x="658207" y="1229627"/>
            <a:ext cx="10895618" cy="4660593"/>
          </a:xfrm>
          <a:prstGeom prst="rect">
            <a:avLst/>
          </a:prstGeom>
        </p:spPr>
        <p:txBody>
          <a:bodyPr/>
          <a:lstStyle/>
          <a:p>
            <a:pPr marL="0" indent="0" algn="just">
              <a:buNone/>
            </a:pPr>
            <a:r>
              <a:rPr lang="en-US" sz="2000" dirty="0">
                <a:solidFill>
                  <a:srgbClr val="000000"/>
                </a:solidFill>
                <a:latin typeface="Calibri" pitchFamily="34" charset="0"/>
              </a:rPr>
              <a:t>After defining CD38</a:t>
            </a:r>
            <a:r>
              <a:rPr lang="en-US" sz="2000" baseline="30000" dirty="0">
                <a:solidFill>
                  <a:srgbClr val="000000"/>
                </a:solidFill>
                <a:latin typeface="Calibri" pitchFamily="34" charset="0"/>
              </a:rPr>
              <a:t>low</a:t>
            </a:r>
            <a:r>
              <a:rPr lang="en-US" sz="2000" dirty="0">
                <a:solidFill>
                  <a:srgbClr val="000000"/>
                </a:solidFill>
                <a:latin typeface="Calibri" pitchFamily="34" charset="0"/>
              </a:rPr>
              <a:t> and CD38</a:t>
            </a:r>
            <a:r>
              <a:rPr lang="en-US" sz="2000" baseline="30000" dirty="0">
                <a:solidFill>
                  <a:srgbClr val="000000"/>
                </a:solidFill>
                <a:latin typeface="Calibri" pitchFamily="34" charset="0"/>
              </a:rPr>
              <a:t>verylow</a:t>
            </a:r>
            <a:r>
              <a:rPr lang="en-US" sz="2000" dirty="0">
                <a:solidFill>
                  <a:srgbClr val="000000"/>
                </a:solidFill>
                <a:latin typeface="Calibri" pitchFamily="34" charset="0"/>
              </a:rPr>
              <a:t> population, the other makers in the LSC tube (CD33, CD44, CD123, CD45RA and Combi) are used to define normal hematopoietic stem cells/progenitor cells versus leukemic stem cells/progenitors cells. </a:t>
            </a:r>
          </a:p>
          <a:p>
            <a:pPr marL="0" indent="0" algn="just">
              <a:buNone/>
            </a:pPr>
            <a:endParaRPr lang="en-US" sz="1100" dirty="0" smtClean="0">
              <a:solidFill>
                <a:srgbClr val="000000"/>
              </a:solidFill>
              <a:latin typeface="Calibri" pitchFamily="34" charset="0"/>
            </a:endParaRPr>
          </a:p>
          <a:p>
            <a:pPr marL="0" indent="0" algn="just">
              <a:buNone/>
            </a:pPr>
            <a:r>
              <a:rPr lang="en-US" sz="2000" dirty="0" smtClean="0">
                <a:solidFill>
                  <a:srgbClr val="000000"/>
                </a:solidFill>
                <a:latin typeface="Calibri" pitchFamily="34" charset="0"/>
              </a:rPr>
              <a:t>Specific </a:t>
            </a:r>
            <a:r>
              <a:rPr lang="en-US" sz="2000" dirty="0">
                <a:solidFill>
                  <a:srgbClr val="000000"/>
                </a:solidFill>
                <a:latin typeface="Calibri" pitchFamily="34" charset="0"/>
              </a:rPr>
              <a:t>features on expression of these markers are described in the next slides. Positivity/negativity of marker expression is preferably defined by fluorescence of </a:t>
            </a:r>
            <a:r>
              <a:rPr lang="en-US" sz="2000" dirty="0" err="1">
                <a:solidFill>
                  <a:srgbClr val="000000"/>
                </a:solidFill>
                <a:latin typeface="Calibri" pitchFamily="34" charset="0"/>
              </a:rPr>
              <a:t>spherotech</a:t>
            </a:r>
            <a:r>
              <a:rPr lang="en-US" sz="2000" dirty="0">
                <a:solidFill>
                  <a:srgbClr val="000000"/>
                </a:solidFill>
                <a:latin typeface="Calibri" pitchFamily="34" charset="0"/>
              </a:rPr>
              <a:t> beads or of a negative lymphocyte (sub)population. </a:t>
            </a:r>
          </a:p>
          <a:p>
            <a:pPr marL="405491" indent="-405491">
              <a:buAutoNum type="arabicPeriod"/>
            </a:pPr>
            <a:endParaRPr lang="en-US" sz="2000" dirty="0">
              <a:solidFill>
                <a:srgbClr val="000000"/>
              </a:solidFill>
              <a:latin typeface="Calibri" pitchFamily="34" charset="0"/>
            </a:endParaRPr>
          </a:p>
          <a:p>
            <a:pPr marL="405491" indent="-405491">
              <a:buAutoNum type="arabicPeriod"/>
            </a:pPr>
            <a:endParaRPr lang="en-US" sz="2000" dirty="0">
              <a:solidFill>
                <a:srgbClr val="000000"/>
              </a:solidFill>
              <a:latin typeface="Calibri" pitchFamily="34" charset="0"/>
            </a:endParaRPr>
          </a:p>
        </p:txBody>
      </p:sp>
      <p:sp>
        <p:nvSpPr>
          <p:cNvPr id="4" name="TextBox 15"/>
          <p:cNvSpPr txBox="1"/>
          <p:nvPr/>
        </p:nvSpPr>
        <p:spPr>
          <a:xfrm>
            <a:off x="6420080" y="6314981"/>
            <a:ext cx="6572020" cy="220389"/>
          </a:xfrm>
          <a:prstGeom prst="rect">
            <a:avLst/>
          </a:prstGeom>
          <a:noFill/>
        </p:spPr>
        <p:txBody>
          <a:bodyPr wrap="square" lIns="81098" tIns="40549" rIns="81098" bIns="40549" rtlCol="0" anchor="b">
            <a:spAutoFit/>
          </a:bodyPr>
          <a:lstStyle/>
          <a:p>
            <a:r>
              <a:rPr lang="en-US" sz="900" dirty="0" smtClean="0"/>
              <a:t>CD34</a:t>
            </a:r>
            <a:r>
              <a:rPr lang="en-US" sz="900" dirty="0"/>
              <a:t>+ blast </a:t>
            </a:r>
            <a:r>
              <a:rPr lang="en-US" sz="900" dirty="0" smtClean="0"/>
              <a:t>cells          red fraction          CD34+CD38low         </a:t>
            </a:r>
            <a:r>
              <a:rPr lang="en-US" sz="900" dirty="0"/>
              <a:t>CD34+CD38verylow </a:t>
            </a:r>
          </a:p>
        </p:txBody>
      </p:sp>
      <p:sp>
        <p:nvSpPr>
          <p:cNvPr id="5" name="Rectangle 17"/>
          <p:cNvSpPr/>
          <p:nvPr/>
        </p:nvSpPr>
        <p:spPr bwMode="auto">
          <a:xfrm>
            <a:off x="7557817" y="6352492"/>
            <a:ext cx="133305" cy="147078"/>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6" name="Rectangle 19"/>
          <p:cNvSpPr/>
          <p:nvPr/>
        </p:nvSpPr>
        <p:spPr bwMode="auto">
          <a:xfrm>
            <a:off x="8494710" y="6352492"/>
            <a:ext cx="133305" cy="147078"/>
          </a:xfrm>
          <a:prstGeom prst="rect">
            <a:avLst/>
          </a:prstGeom>
          <a:solidFill>
            <a:srgbClr val="C090F4"/>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9" name="Rectangle 23"/>
          <p:cNvSpPr/>
          <p:nvPr/>
        </p:nvSpPr>
        <p:spPr bwMode="auto">
          <a:xfrm>
            <a:off x="6318602" y="6352492"/>
            <a:ext cx="133305" cy="147078"/>
          </a:xfrm>
          <a:prstGeom prst="rect">
            <a:avLst/>
          </a:prstGeom>
          <a:solidFill>
            <a:srgbClr val="00FF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0" name="Rectangle 45"/>
          <p:cNvSpPr/>
          <p:nvPr/>
        </p:nvSpPr>
        <p:spPr bwMode="auto">
          <a:xfrm>
            <a:off x="9561113" y="6352492"/>
            <a:ext cx="133305" cy="147078"/>
          </a:xfrm>
          <a:prstGeom prst="rect">
            <a:avLst/>
          </a:prstGeom>
          <a:solidFill>
            <a:srgbClr val="00B0F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1" name="Rectangle 49"/>
          <p:cNvSpPr/>
          <p:nvPr/>
        </p:nvSpPr>
        <p:spPr bwMode="auto">
          <a:xfrm>
            <a:off x="7204336" y="4336977"/>
            <a:ext cx="78101" cy="1209889"/>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pic>
        <p:nvPicPr>
          <p:cNvPr id="12"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920406" y="3674346"/>
            <a:ext cx="2112714" cy="2221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8"/>
          <p:cNvSpPr txBox="1"/>
          <p:nvPr/>
        </p:nvSpPr>
        <p:spPr>
          <a:xfrm rot="16200000">
            <a:off x="3546526" y="5162304"/>
            <a:ext cx="695977" cy="220389"/>
          </a:xfrm>
          <a:prstGeom prst="rect">
            <a:avLst/>
          </a:prstGeom>
          <a:solidFill>
            <a:schemeClr val="bg1"/>
          </a:solidFill>
          <a:ln w="57150">
            <a:solidFill>
              <a:schemeClr val="bg1"/>
            </a:solidFill>
          </a:ln>
        </p:spPr>
        <p:txBody>
          <a:bodyPr wrap="none" lIns="81098" tIns="40549" rIns="81098" bIns="40549" rtlCol="0">
            <a:spAutoFit/>
          </a:bodyPr>
          <a:lstStyle/>
          <a:p>
            <a:r>
              <a:rPr lang="en-US" sz="900" dirty="0">
                <a:solidFill>
                  <a:srgbClr val="000000"/>
                </a:solidFill>
              </a:rPr>
              <a:t>CD38  APC</a:t>
            </a:r>
          </a:p>
        </p:txBody>
      </p:sp>
      <p:sp>
        <p:nvSpPr>
          <p:cNvPr id="14" name="TextBox 19"/>
          <p:cNvSpPr txBox="1"/>
          <p:nvPr/>
        </p:nvSpPr>
        <p:spPr>
          <a:xfrm>
            <a:off x="4071774" y="5728078"/>
            <a:ext cx="1164054" cy="220389"/>
          </a:xfrm>
          <a:prstGeom prst="rect">
            <a:avLst/>
          </a:prstGeom>
          <a:solidFill>
            <a:schemeClr val="bg1"/>
          </a:solidFill>
        </p:spPr>
        <p:txBody>
          <a:bodyPr wrap="none" lIns="81098" tIns="40549" rIns="81098" bIns="40549" rtlCol="0">
            <a:spAutoFit/>
          </a:bodyPr>
          <a:lstStyle/>
          <a:p>
            <a:r>
              <a:rPr lang="en-US" sz="900" dirty="0">
                <a:solidFill>
                  <a:srgbClr val="000000"/>
                </a:solidFill>
              </a:rPr>
              <a:t>CD34 </a:t>
            </a:r>
            <a:r>
              <a:rPr lang="en-US" sz="900" dirty="0" smtClean="0">
                <a:solidFill>
                  <a:srgbClr val="000000"/>
                </a:solidFill>
              </a:rPr>
              <a:t>BV421           </a:t>
            </a:r>
            <a:endParaRPr lang="en-US" sz="900" dirty="0">
              <a:solidFill>
                <a:srgbClr val="000000"/>
              </a:solidFill>
            </a:endParaRPr>
          </a:p>
        </p:txBody>
      </p:sp>
      <p:cxnSp>
        <p:nvCxnSpPr>
          <p:cNvPr id="15" name="Straight Arrow Connector 3"/>
          <p:cNvCxnSpPr/>
          <p:nvPr/>
        </p:nvCxnSpPr>
        <p:spPr bwMode="auto">
          <a:xfrm flipV="1">
            <a:off x="5720606" y="4972498"/>
            <a:ext cx="288032" cy="1"/>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Arrow Connector 25"/>
          <p:cNvCxnSpPr/>
          <p:nvPr/>
        </p:nvCxnSpPr>
        <p:spPr bwMode="auto">
          <a:xfrm flipV="1">
            <a:off x="5720606" y="5364115"/>
            <a:ext cx="288032" cy="1"/>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TextBox 24"/>
          <p:cNvSpPr txBox="1"/>
          <p:nvPr/>
        </p:nvSpPr>
        <p:spPr>
          <a:xfrm>
            <a:off x="6458408" y="4838451"/>
            <a:ext cx="1497526" cy="738664"/>
          </a:xfrm>
          <a:prstGeom prst="rect">
            <a:avLst/>
          </a:prstGeom>
          <a:noFill/>
        </p:spPr>
        <p:txBody>
          <a:bodyPr wrap="none" rtlCol="0">
            <a:spAutoFit/>
          </a:bodyPr>
          <a:lstStyle/>
          <a:p>
            <a:r>
              <a:rPr lang="en-US" sz="1400" dirty="0" smtClean="0">
                <a:solidFill>
                  <a:srgbClr val="000000"/>
                </a:solidFill>
              </a:rPr>
              <a:t>Marker negative</a:t>
            </a:r>
          </a:p>
          <a:p>
            <a:r>
              <a:rPr lang="en-US" sz="1400" dirty="0">
                <a:solidFill>
                  <a:srgbClr val="000000"/>
                </a:solidFill>
              </a:rPr>
              <a:t> </a:t>
            </a:r>
            <a:r>
              <a:rPr lang="en-US" sz="1400" dirty="0" smtClean="0">
                <a:solidFill>
                  <a:srgbClr val="000000"/>
                </a:solidFill>
              </a:rPr>
              <a:t>         or </a:t>
            </a:r>
            <a:br>
              <a:rPr lang="en-US" sz="1400" dirty="0" smtClean="0">
                <a:solidFill>
                  <a:srgbClr val="000000"/>
                </a:solidFill>
              </a:rPr>
            </a:br>
            <a:r>
              <a:rPr lang="en-US" sz="1400" dirty="0" smtClean="0">
                <a:solidFill>
                  <a:srgbClr val="000000"/>
                </a:solidFill>
              </a:rPr>
              <a:t>Marker positive</a:t>
            </a:r>
            <a:endParaRPr lang="en-US" sz="1400" dirty="0">
              <a:solidFill>
                <a:srgbClr val="000000"/>
              </a:solidFill>
            </a:endParaRPr>
          </a:p>
        </p:txBody>
      </p:sp>
      <p:sp>
        <p:nvSpPr>
          <p:cNvPr id="18" name="Left Brace 7"/>
          <p:cNvSpPr/>
          <p:nvPr/>
        </p:nvSpPr>
        <p:spPr bwMode="auto">
          <a:xfrm>
            <a:off x="6257074" y="4838451"/>
            <a:ext cx="255620" cy="782036"/>
          </a:xfrm>
          <a:prstGeom prst="leftBrace">
            <a:avLst/>
          </a:prstGeom>
          <a:solidFill>
            <a:schemeClr val="bg1"/>
          </a:solidFill>
          <a:ln w="9525"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Tree>
    <p:extLst>
      <p:ext uri="{BB962C8B-B14F-4D97-AF65-F5344CB8AC3E}">
        <p14:creationId xmlns:p14="http://schemas.microsoft.com/office/powerpoint/2010/main" val="4103057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solidFill>
            <a:schemeClr val="bg1"/>
          </a:solidFill>
        </p:spPr>
        <p:txBody>
          <a:bodyPr/>
          <a:lstStyle/>
          <a:p>
            <a:r>
              <a:rPr lang="nl-NL" sz="3600" dirty="0"/>
              <a:t>CD33</a:t>
            </a:r>
          </a:p>
        </p:txBody>
      </p:sp>
      <p:sp>
        <p:nvSpPr>
          <p:cNvPr id="4" name="Content Placeholder 2"/>
          <p:cNvSpPr>
            <a:spLocks noGrp="1"/>
          </p:cNvSpPr>
          <p:nvPr>
            <p:ph idx="4294967295"/>
          </p:nvPr>
        </p:nvSpPr>
        <p:spPr>
          <a:xfrm>
            <a:off x="658207" y="1229627"/>
            <a:ext cx="10895618" cy="4660593"/>
          </a:xfrm>
          <a:prstGeom prst="rect">
            <a:avLst/>
          </a:prstGeom>
        </p:spPr>
        <p:txBody>
          <a:bodyPr/>
          <a:lstStyle/>
          <a:p>
            <a:pPr marL="0" indent="0" algn="just">
              <a:buNone/>
            </a:pPr>
            <a:r>
              <a:rPr lang="en-US" sz="2000" dirty="0">
                <a:solidFill>
                  <a:srgbClr val="000000"/>
                </a:solidFill>
                <a:latin typeface="Calibri" pitchFamily="34" charset="0"/>
              </a:rPr>
              <a:t>CD33 is especially useful at time of diagnosis. CD33 is usually weakly expressed on HSCs at time of diagnosis but can be up-regulated on HSC after treatment. </a:t>
            </a:r>
          </a:p>
          <a:p>
            <a:pPr marL="0" indent="0" algn="just">
              <a:buNone/>
            </a:pPr>
            <a:endParaRPr lang="en-US" sz="2000" dirty="0">
              <a:solidFill>
                <a:srgbClr val="000000"/>
              </a:solidFill>
              <a:latin typeface="Calibri" pitchFamily="34" charset="0"/>
            </a:endParaRPr>
          </a:p>
          <a:p>
            <a:pPr marL="0" indent="0" algn="just">
              <a:buNone/>
            </a:pPr>
            <a:r>
              <a:rPr lang="en-US" sz="2000" dirty="0">
                <a:solidFill>
                  <a:srgbClr val="000000"/>
                </a:solidFill>
                <a:latin typeface="Calibri" pitchFamily="34" charset="0"/>
              </a:rPr>
              <a:t>Diagnosis examples:</a:t>
            </a:r>
          </a:p>
          <a:p>
            <a:pPr marL="405491" indent="-405491">
              <a:buAutoNum type="arabicPeriod"/>
            </a:pPr>
            <a:endParaRPr lang="en-US" sz="2000" dirty="0">
              <a:solidFill>
                <a:srgbClr val="000000"/>
              </a:solidFill>
              <a:latin typeface="Calibri" pitchFamily="34" charset="0"/>
            </a:endParaRPr>
          </a:p>
          <a:p>
            <a:pPr marL="405491" indent="-405491">
              <a:buAutoNum type="arabicPeriod"/>
            </a:pPr>
            <a:endParaRPr lang="en-US" sz="2000" dirty="0">
              <a:solidFill>
                <a:srgbClr val="000000"/>
              </a:solidFill>
              <a:latin typeface="Calibri" pitchFamily="34" charset="0"/>
            </a:endParaRPr>
          </a:p>
        </p:txBody>
      </p:sp>
      <p:sp>
        <p:nvSpPr>
          <p:cNvPr id="5" name="TextBox 35"/>
          <p:cNvSpPr txBox="1"/>
          <p:nvPr/>
        </p:nvSpPr>
        <p:spPr>
          <a:xfrm>
            <a:off x="3162397" y="6331450"/>
            <a:ext cx="8981977" cy="220389"/>
          </a:xfrm>
          <a:prstGeom prst="rect">
            <a:avLst/>
          </a:prstGeom>
          <a:noFill/>
        </p:spPr>
        <p:txBody>
          <a:bodyPr wrap="square" lIns="81098" tIns="40549" rIns="81098" bIns="40549" rtlCol="0" anchor="b">
            <a:spAutoFit/>
          </a:bodyPr>
          <a:lstStyle/>
          <a:p>
            <a:r>
              <a:rPr lang="en-US" sz="900" dirty="0" smtClean="0"/>
              <a:t> lymphocytes         CD34+CD38+ blasts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neg</a:t>
            </a:r>
            <a:r>
              <a:rPr lang="en-US" sz="900" dirty="0"/>
              <a:t>,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pos</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neg</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pos</a:t>
            </a:r>
            <a:r>
              <a:rPr lang="en-US" sz="900" dirty="0"/>
              <a:t>  </a:t>
            </a:r>
          </a:p>
        </p:txBody>
      </p:sp>
      <p:sp>
        <p:nvSpPr>
          <p:cNvPr id="6" name="Rectangle 10"/>
          <p:cNvSpPr/>
          <p:nvPr/>
        </p:nvSpPr>
        <p:spPr bwMode="auto">
          <a:xfrm>
            <a:off x="4033734" y="6368961"/>
            <a:ext cx="133305" cy="147078"/>
          </a:xfrm>
          <a:prstGeom prst="rect">
            <a:avLst/>
          </a:prstGeom>
          <a:solidFill>
            <a:srgbClr val="00FF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7" name="Rectangle 11"/>
          <p:cNvSpPr/>
          <p:nvPr/>
        </p:nvSpPr>
        <p:spPr bwMode="auto">
          <a:xfrm>
            <a:off x="5329878" y="6368961"/>
            <a:ext cx="133305" cy="147078"/>
          </a:xfrm>
          <a:prstGeom prst="rect">
            <a:avLst/>
          </a:prstGeom>
          <a:solidFill>
            <a:srgbClr val="92D05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8" name="Rectangle 13"/>
          <p:cNvSpPr/>
          <p:nvPr/>
        </p:nvSpPr>
        <p:spPr bwMode="auto">
          <a:xfrm>
            <a:off x="3096352" y="6368961"/>
            <a:ext cx="133305" cy="147078"/>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9" name="Rectangle 15"/>
          <p:cNvSpPr/>
          <p:nvPr/>
        </p:nvSpPr>
        <p:spPr bwMode="auto">
          <a:xfrm>
            <a:off x="6914054" y="6368961"/>
            <a:ext cx="133305" cy="147078"/>
          </a:xfrm>
          <a:prstGeom prst="rect">
            <a:avLst/>
          </a:prstGeom>
          <a:solidFill>
            <a:srgbClr val="9933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0" name="Rectangle 36"/>
          <p:cNvSpPr/>
          <p:nvPr/>
        </p:nvSpPr>
        <p:spPr bwMode="auto">
          <a:xfrm>
            <a:off x="8498230" y="6367438"/>
            <a:ext cx="133305" cy="147078"/>
          </a:xfrm>
          <a:prstGeom prst="rect">
            <a:avLst/>
          </a:prstGeom>
          <a:solidFill>
            <a:srgbClr val="008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1" name="Rectangle 37"/>
          <p:cNvSpPr/>
          <p:nvPr/>
        </p:nvSpPr>
        <p:spPr bwMode="auto">
          <a:xfrm>
            <a:off x="10298430" y="6367438"/>
            <a:ext cx="133305" cy="147078"/>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2" name="Rectangle 6"/>
          <p:cNvSpPr/>
          <p:nvPr/>
        </p:nvSpPr>
        <p:spPr bwMode="auto">
          <a:xfrm>
            <a:off x="1402131" y="3120312"/>
            <a:ext cx="144016" cy="1209889"/>
          </a:xfrm>
          <a:prstGeom prst="rect">
            <a:avLst/>
          </a:prstGeom>
          <a:solidFill>
            <a:schemeClr val="bg1"/>
          </a:solidFill>
          <a:ln w="57150"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3" name="Rectangle 49"/>
          <p:cNvSpPr/>
          <p:nvPr/>
        </p:nvSpPr>
        <p:spPr bwMode="auto">
          <a:xfrm>
            <a:off x="8430477" y="4242191"/>
            <a:ext cx="78101" cy="1209889"/>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pic>
        <p:nvPicPr>
          <p:cNvPr id="14"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30114" y="3094927"/>
            <a:ext cx="2320289"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852004" y="3094927"/>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156260" y="3094927"/>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5"/>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8460516" y="3094927"/>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27"/>
          <p:cNvSpPr txBox="1"/>
          <p:nvPr/>
        </p:nvSpPr>
        <p:spPr>
          <a:xfrm rot="16200000">
            <a:off x="1149875" y="4585785"/>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19" name="TextBox 28"/>
          <p:cNvSpPr txBox="1"/>
          <p:nvPr/>
        </p:nvSpPr>
        <p:spPr>
          <a:xfrm>
            <a:off x="1681891" y="5205320"/>
            <a:ext cx="936427"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CD33 PC7        </a:t>
            </a:r>
            <a:endParaRPr lang="en-US" sz="900" dirty="0">
              <a:solidFill>
                <a:srgbClr val="000000"/>
              </a:solidFill>
            </a:endParaRPr>
          </a:p>
        </p:txBody>
      </p:sp>
      <p:sp>
        <p:nvSpPr>
          <p:cNvPr id="20" name="TextBox 29"/>
          <p:cNvSpPr txBox="1"/>
          <p:nvPr/>
        </p:nvSpPr>
        <p:spPr>
          <a:xfrm rot="16200000">
            <a:off x="3371100" y="4513779"/>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21" name="TextBox 30"/>
          <p:cNvSpPr txBox="1"/>
          <p:nvPr/>
        </p:nvSpPr>
        <p:spPr>
          <a:xfrm>
            <a:off x="3903116" y="5133314"/>
            <a:ext cx="936427"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CD33 PC7        </a:t>
            </a:r>
            <a:endParaRPr lang="en-US" sz="900" dirty="0">
              <a:solidFill>
                <a:srgbClr val="000000"/>
              </a:solidFill>
            </a:endParaRPr>
          </a:p>
        </p:txBody>
      </p:sp>
      <p:sp>
        <p:nvSpPr>
          <p:cNvPr id="22" name="TextBox 31"/>
          <p:cNvSpPr txBox="1"/>
          <p:nvPr/>
        </p:nvSpPr>
        <p:spPr>
          <a:xfrm rot="16200000">
            <a:off x="5672012" y="4513779"/>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23" name="TextBox 32"/>
          <p:cNvSpPr txBox="1"/>
          <p:nvPr/>
        </p:nvSpPr>
        <p:spPr>
          <a:xfrm>
            <a:off x="6204028" y="5133314"/>
            <a:ext cx="936427"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CD33 PC7        </a:t>
            </a:r>
            <a:endParaRPr lang="en-US" sz="900" dirty="0">
              <a:solidFill>
                <a:srgbClr val="000000"/>
              </a:solidFill>
            </a:endParaRPr>
          </a:p>
        </p:txBody>
      </p:sp>
      <p:sp>
        <p:nvSpPr>
          <p:cNvPr id="24" name="TextBox 33"/>
          <p:cNvSpPr txBox="1"/>
          <p:nvPr/>
        </p:nvSpPr>
        <p:spPr>
          <a:xfrm rot="16200000">
            <a:off x="7979612" y="4513779"/>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25" name="TextBox 34"/>
          <p:cNvSpPr txBox="1"/>
          <p:nvPr/>
        </p:nvSpPr>
        <p:spPr>
          <a:xfrm>
            <a:off x="8511628" y="5133314"/>
            <a:ext cx="936427"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CD33 PC7        </a:t>
            </a:r>
            <a:endParaRPr lang="en-US" sz="900" dirty="0">
              <a:solidFill>
                <a:srgbClr val="000000"/>
              </a:solidFill>
            </a:endParaRPr>
          </a:p>
        </p:txBody>
      </p:sp>
      <p:sp>
        <p:nvSpPr>
          <p:cNvPr id="26" name="TextBox 5"/>
          <p:cNvSpPr txBox="1"/>
          <p:nvPr/>
        </p:nvSpPr>
        <p:spPr>
          <a:xfrm>
            <a:off x="-28575" y="6295931"/>
            <a:ext cx="1672366" cy="235778"/>
          </a:xfrm>
          <a:prstGeom prst="rect">
            <a:avLst/>
          </a:prstGeom>
          <a:noFill/>
        </p:spPr>
        <p:txBody>
          <a:bodyPr wrap="square" lIns="81098" tIns="40549" rIns="81098" bIns="40549" rtlCol="0">
            <a:spAutoFit/>
          </a:bodyPr>
          <a:lstStyle/>
          <a:p>
            <a:pPr algn="r"/>
            <a:r>
              <a:rPr lang="en-US" sz="1000" dirty="0">
                <a:solidFill>
                  <a:schemeClr val="bg1">
                    <a:lumMod val="50000"/>
                  </a:schemeClr>
                </a:solidFill>
              </a:rPr>
              <a:t>#</a:t>
            </a:r>
            <a:r>
              <a:rPr lang="en-US" sz="1000" dirty="0" smtClean="0">
                <a:solidFill>
                  <a:schemeClr val="bg1">
                    <a:lumMod val="50000"/>
                  </a:schemeClr>
                </a:solidFill>
              </a:rPr>
              <a:t>2518, 2534, 2534, 2506</a:t>
            </a:r>
            <a:endParaRPr lang="en-US" sz="1000" dirty="0">
              <a:solidFill>
                <a:schemeClr val="bg1">
                  <a:lumMod val="50000"/>
                </a:schemeClr>
              </a:solidFill>
            </a:endParaRPr>
          </a:p>
        </p:txBody>
      </p:sp>
    </p:spTree>
    <p:extLst>
      <p:ext uri="{BB962C8B-B14F-4D97-AF65-F5344CB8AC3E}">
        <p14:creationId xmlns:p14="http://schemas.microsoft.com/office/powerpoint/2010/main" val="4103057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solidFill>
            <a:schemeClr val="bg1"/>
          </a:solidFill>
        </p:spPr>
        <p:txBody>
          <a:bodyPr/>
          <a:lstStyle/>
          <a:p>
            <a:r>
              <a:rPr lang="en-US" sz="3600" dirty="0"/>
              <a:t>How to gate CD33 positivity</a:t>
            </a:r>
          </a:p>
        </p:txBody>
      </p:sp>
      <p:sp>
        <p:nvSpPr>
          <p:cNvPr id="4" name="Content Placeholder 2"/>
          <p:cNvSpPr>
            <a:spLocks noGrp="1"/>
          </p:cNvSpPr>
          <p:nvPr>
            <p:ph idx="4294967295"/>
          </p:nvPr>
        </p:nvSpPr>
        <p:spPr>
          <a:xfrm>
            <a:off x="658207" y="1229627"/>
            <a:ext cx="10895618" cy="4660593"/>
          </a:xfrm>
          <a:prstGeom prst="rect">
            <a:avLst/>
          </a:prstGeom>
        </p:spPr>
        <p:txBody>
          <a:bodyPr/>
          <a:lstStyle/>
          <a:p>
            <a:pPr marL="0" indent="0" algn="just">
              <a:buNone/>
            </a:pPr>
            <a:r>
              <a:rPr lang="en-US" sz="2000" dirty="0">
                <a:solidFill>
                  <a:srgbClr val="000000"/>
                </a:solidFill>
                <a:latin typeface="Calibri" pitchFamily="34" charset="0"/>
              </a:rPr>
              <a:t>When gating for marker positivity/negativity, both lymphocytes, red fraction and/or beads can be used as these are all CD33</a:t>
            </a:r>
            <a:r>
              <a:rPr lang="en-US" sz="2000" baseline="30000" dirty="0">
                <a:solidFill>
                  <a:srgbClr val="000000"/>
                </a:solidFill>
                <a:latin typeface="Calibri" pitchFamily="34" charset="0"/>
              </a:rPr>
              <a:t>-</a:t>
            </a:r>
            <a:r>
              <a:rPr lang="en-US" sz="2000" dirty="0">
                <a:solidFill>
                  <a:srgbClr val="000000"/>
                </a:solidFill>
                <a:latin typeface="Calibri" pitchFamily="34" charset="0"/>
              </a:rPr>
              <a:t> as shown here. </a:t>
            </a:r>
          </a:p>
          <a:p>
            <a:pPr marL="405491" indent="-405491">
              <a:buAutoNum type="arabicPeriod"/>
            </a:pPr>
            <a:endParaRPr lang="en-US" sz="2000" dirty="0">
              <a:solidFill>
                <a:srgbClr val="000000"/>
              </a:solidFill>
              <a:latin typeface="Calibri" pitchFamily="34" charset="0"/>
            </a:endParaRPr>
          </a:p>
          <a:p>
            <a:pPr marL="405491" indent="-405491">
              <a:buAutoNum type="arabicPeriod"/>
            </a:pPr>
            <a:endParaRPr lang="en-US" sz="2000" dirty="0">
              <a:solidFill>
                <a:srgbClr val="000000"/>
              </a:solidFill>
              <a:latin typeface="Calibri" pitchFamily="34" charset="0"/>
            </a:endParaRPr>
          </a:p>
        </p:txBody>
      </p:sp>
      <p:sp>
        <p:nvSpPr>
          <p:cNvPr id="5" name="TextBox 35"/>
          <p:cNvSpPr txBox="1"/>
          <p:nvPr/>
        </p:nvSpPr>
        <p:spPr>
          <a:xfrm>
            <a:off x="2821271" y="6331450"/>
            <a:ext cx="9334464" cy="220389"/>
          </a:xfrm>
          <a:prstGeom prst="rect">
            <a:avLst/>
          </a:prstGeom>
          <a:noFill/>
        </p:spPr>
        <p:txBody>
          <a:bodyPr wrap="square" lIns="81098" tIns="40549" rIns="81098" bIns="40549" rtlCol="0" anchor="b">
            <a:spAutoFit/>
          </a:bodyPr>
          <a:lstStyle/>
          <a:p>
            <a:r>
              <a:rPr lang="en-US" sz="900" dirty="0" smtClean="0"/>
              <a:t> negative population          CD34+CD38+ blasts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neg</a:t>
            </a:r>
            <a:r>
              <a:rPr lang="en-US" sz="900" dirty="0"/>
              <a:t>,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pos</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neg</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pos</a:t>
            </a:r>
            <a:r>
              <a:rPr lang="en-US" sz="900" dirty="0"/>
              <a:t>  </a:t>
            </a:r>
          </a:p>
        </p:txBody>
      </p:sp>
      <p:sp>
        <p:nvSpPr>
          <p:cNvPr id="6" name="Rectangle 10"/>
          <p:cNvSpPr/>
          <p:nvPr/>
        </p:nvSpPr>
        <p:spPr bwMode="auto">
          <a:xfrm>
            <a:off x="4029542" y="6368961"/>
            <a:ext cx="133305" cy="147078"/>
          </a:xfrm>
          <a:prstGeom prst="rect">
            <a:avLst/>
          </a:prstGeom>
          <a:solidFill>
            <a:srgbClr val="00FF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7" name="Rectangle 11"/>
          <p:cNvSpPr/>
          <p:nvPr/>
        </p:nvSpPr>
        <p:spPr bwMode="auto">
          <a:xfrm>
            <a:off x="5397694" y="6368961"/>
            <a:ext cx="133305" cy="147078"/>
          </a:xfrm>
          <a:prstGeom prst="rect">
            <a:avLst/>
          </a:prstGeom>
          <a:solidFill>
            <a:srgbClr val="92D05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8" name="Rectangle 13"/>
          <p:cNvSpPr/>
          <p:nvPr/>
        </p:nvSpPr>
        <p:spPr bwMode="auto">
          <a:xfrm>
            <a:off x="2722687" y="6368961"/>
            <a:ext cx="133305" cy="147078"/>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9" name="Rectangle 15"/>
          <p:cNvSpPr/>
          <p:nvPr/>
        </p:nvSpPr>
        <p:spPr bwMode="auto">
          <a:xfrm>
            <a:off x="6981870" y="6368961"/>
            <a:ext cx="133305" cy="147078"/>
          </a:xfrm>
          <a:prstGeom prst="rect">
            <a:avLst/>
          </a:prstGeom>
          <a:solidFill>
            <a:srgbClr val="9933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0" name="Rectangle 36"/>
          <p:cNvSpPr/>
          <p:nvPr/>
        </p:nvSpPr>
        <p:spPr bwMode="auto">
          <a:xfrm>
            <a:off x="8651771" y="6367438"/>
            <a:ext cx="133305" cy="147078"/>
          </a:xfrm>
          <a:prstGeom prst="rect">
            <a:avLst/>
          </a:prstGeom>
          <a:solidFill>
            <a:srgbClr val="008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1" name="Rectangle 37"/>
          <p:cNvSpPr/>
          <p:nvPr/>
        </p:nvSpPr>
        <p:spPr bwMode="auto">
          <a:xfrm>
            <a:off x="10360913" y="6367438"/>
            <a:ext cx="133305" cy="147078"/>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pic>
        <p:nvPicPr>
          <p:cNvPr id="13"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418303" y="4545920"/>
            <a:ext cx="2039112" cy="1162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745447" y="4545920"/>
            <a:ext cx="2039112" cy="1162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6"/>
          <p:cNvSpPr/>
          <p:nvPr/>
        </p:nvSpPr>
        <p:spPr bwMode="auto">
          <a:xfrm>
            <a:off x="1225167" y="3192015"/>
            <a:ext cx="144016" cy="1209889"/>
          </a:xfrm>
          <a:prstGeom prst="rect">
            <a:avLst/>
          </a:prstGeom>
          <a:solidFill>
            <a:schemeClr val="bg1"/>
          </a:solidFill>
          <a:ln w="57150"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6" name="Rectangle 49"/>
          <p:cNvSpPr/>
          <p:nvPr/>
        </p:nvSpPr>
        <p:spPr bwMode="auto">
          <a:xfrm>
            <a:off x="8253513" y="4313894"/>
            <a:ext cx="78101" cy="1209889"/>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pic>
        <p:nvPicPr>
          <p:cNvPr id="17" name="Picture 7"/>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026815" y="4535824"/>
            <a:ext cx="2039112" cy="1162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8"/>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8353959" y="4535824"/>
            <a:ext cx="2039112" cy="1162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extBox 28"/>
          <p:cNvSpPr txBox="1"/>
          <p:nvPr/>
        </p:nvSpPr>
        <p:spPr>
          <a:xfrm>
            <a:off x="1490560" y="5637063"/>
            <a:ext cx="936427"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CD33 PC7        </a:t>
            </a:r>
            <a:endParaRPr lang="en-US" sz="900" dirty="0">
              <a:solidFill>
                <a:srgbClr val="000000"/>
              </a:solidFill>
            </a:endParaRPr>
          </a:p>
        </p:txBody>
      </p:sp>
      <p:sp>
        <p:nvSpPr>
          <p:cNvPr id="20" name="TextBox 30"/>
          <p:cNvSpPr txBox="1"/>
          <p:nvPr/>
        </p:nvSpPr>
        <p:spPr>
          <a:xfrm>
            <a:off x="3866824" y="5626040"/>
            <a:ext cx="936427"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CD33 PC7        </a:t>
            </a:r>
            <a:endParaRPr lang="en-US" sz="900" dirty="0">
              <a:solidFill>
                <a:srgbClr val="000000"/>
              </a:solidFill>
            </a:endParaRPr>
          </a:p>
        </p:txBody>
      </p:sp>
      <p:sp>
        <p:nvSpPr>
          <p:cNvPr id="21" name="TextBox 32"/>
          <p:cNvSpPr txBox="1"/>
          <p:nvPr/>
        </p:nvSpPr>
        <p:spPr>
          <a:xfrm>
            <a:off x="6171080" y="5637063"/>
            <a:ext cx="936427"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CD33 PC7        </a:t>
            </a:r>
            <a:endParaRPr lang="en-US" sz="900" dirty="0">
              <a:solidFill>
                <a:srgbClr val="000000"/>
              </a:solidFill>
            </a:endParaRPr>
          </a:p>
        </p:txBody>
      </p:sp>
      <p:sp>
        <p:nvSpPr>
          <p:cNvPr id="22" name="TextBox 34"/>
          <p:cNvSpPr txBox="1"/>
          <p:nvPr/>
        </p:nvSpPr>
        <p:spPr>
          <a:xfrm>
            <a:off x="8475336" y="5637063"/>
            <a:ext cx="936427"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CD33 PC7        </a:t>
            </a:r>
            <a:endParaRPr lang="en-US" sz="900" dirty="0">
              <a:solidFill>
                <a:srgbClr val="000000"/>
              </a:solidFill>
            </a:endParaRPr>
          </a:p>
        </p:txBody>
      </p:sp>
      <p:pic>
        <p:nvPicPr>
          <p:cNvPr id="23" name="Picture 2"/>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360911" y="2241664"/>
            <a:ext cx="2049206" cy="203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Box 27"/>
          <p:cNvSpPr txBox="1"/>
          <p:nvPr/>
        </p:nvSpPr>
        <p:spPr>
          <a:xfrm rot="16200000">
            <a:off x="889880" y="3577368"/>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pic>
        <p:nvPicPr>
          <p:cNvPr id="25" name="Picture 5"/>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673439" y="2241664"/>
            <a:ext cx="2049206" cy="203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TextBox 29"/>
          <p:cNvSpPr txBox="1"/>
          <p:nvPr/>
        </p:nvSpPr>
        <p:spPr>
          <a:xfrm rot="16200000">
            <a:off x="3255121" y="3505362"/>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pic>
        <p:nvPicPr>
          <p:cNvPr id="27" name="Picture 6"/>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5977695" y="2241664"/>
            <a:ext cx="2049206" cy="203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TextBox 31"/>
          <p:cNvSpPr txBox="1"/>
          <p:nvPr/>
        </p:nvSpPr>
        <p:spPr>
          <a:xfrm rot="16200000">
            <a:off x="5556033" y="3505362"/>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pic>
        <p:nvPicPr>
          <p:cNvPr id="29" name="Picture 9"/>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8281951" y="2241664"/>
            <a:ext cx="2049207" cy="203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TextBox 33"/>
          <p:cNvSpPr txBox="1"/>
          <p:nvPr/>
        </p:nvSpPr>
        <p:spPr>
          <a:xfrm rot="16200000">
            <a:off x="7863633" y="3505362"/>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31" name="TextBox 38"/>
          <p:cNvSpPr txBox="1"/>
          <p:nvPr/>
        </p:nvSpPr>
        <p:spPr>
          <a:xfrm>
            <a:off x="1490560" y="4196903"/>
            <a:ext cx="936427"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CD33 PC7        </a:t>
            </a:r>
            <a:endParaRPr lang="en-US" sz="900" dirty="0">
              <a:solidFill>
                <a:srgbClr val="000000"/>
              </a:solidFill>
            </a:endParaRPr>
          </a:p>
        </p:txBody>
      </p:sp>
      <p:sp>
        <p:nvSpPr>
          <p:cNvPr id="32" name="TextBox 39"/>
          <p:cNvSpPr txBox="1"/>
          <p:nvPr/>
        </p:nvSpPr>
        <p:spPr>
          <a:xfrm>
            <a:off x="3866824" y="4196903"/>
            <a:ext cx="936427"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CD33 PC7        </a:t>
            </a:r>
            <a:endParaRPr lang="en-US" sz="900" dirty="0">
              <a:solidFill>
                <a:srgbClr val="000000"/>
              </a:solidFill>
            </a:endParaRPr>
          </a:p>
        </p:txBody>
      </p:sp>
      <p:sp>
        <p:nvSpPr>
          <p:cNvPr id="33" name="TextBox 40"/>
          <p:cNvSpPr txBox="1"/>
          <p:nvPr/>
        </p:nvSpPr>
        <p:spPr>
          <a:xfrm>
            <a:off x="6171080" y="4185880"/>
            <a:ext cx="936427"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CD33 PC7        </a:t>
            </a:r>
            <a:endParaRPr lang="en-US" sz="900" dirty="0">
              <a:solidFill>
                <a:srgbClr val="000000"/>
              </a:solidFill>
            </a:endParaRPr>
          </a:p>
        </p:txBody>
      </p:sp>
      <p:sp>
        <p:nvSpPr>
          <p:cNvPr id="34" name="TextBox 41"/>
          <p:cNvSpPr txBox="1"/>
          <p:nvPr/>
        </p:nvSpPr>
        <p:spPr>
          <a:xfrm>
            <a:off x="8475336" y="4185880"/>
            <a:ext cx="936427"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CD33 PC7        </a:t>
            </a:r>
            <a:endParaRPr lang="en-US" sz="900" dirty="0">
              <a:solidFill>
                <a:srgbClr val="000000"/>
              </a:solidFill>
            </a:endParaRPr>
          </a:p>
        </p:txBody>
      </p:sp>
      <p:sp>
        <p:nvSpPr>
          <p:cNvPr id="35" name="TextBox 42"/>
          <p:cNvSpPr txBox="1"/>
          <p:nvPr/>
        </p:nvSpPr>
        <p:spPr>
          <a:xfrm>
            <a:off x="1513199" y="2272442"/>
            <a:ext cx="8902416" cy="235778"/>
          </a:xfrm>
          <a:prstGeom prst="rect">
            <a:avLst/>
          </a:prstGeom>
          <a:noFill/>
        </p:spPr>
        <p:txBody>
          <a:bodyPr wrap="square" lIns="81098" tIns="40549" rIns="81098" bIns="40549" rtlCol="0" anchor="b">
            <a:spAutoFit/>
          </a:bodyPr>
          <a:lstStyle/>
          <a:p>
            <a:r>
              <a:rPr lang="en-US" sz="1000" b="1" dirty="0" smtClean="0">
                <a:solidFill>
                  <a:srgbClr val="000000"/>
                </a:solidFill>
              </a:rPr>
              <a:t>overlay		              lymphocytes	                            red fraction		               </a:t>
            </a:r>
            <a:r>
              <a:rPr lang="en-US" sz="1000" b="1" dirty="0" err="1" smtClean="0">
                <a:solidFill>
                  <a:srgbClr val="000000"/>
                </a:solidFill>
              </a:rPr>
              <a:t>spherotech</a:t>
            </a:r>
            <a:r>
              <a:rPr lang="en-US" sz="1000" b="1" dirty="0" smtClean="0">
                <a:solidFill>
                  <a:srgbClr val="000000"/>
                </a:solidFill>
              </a:rPr>
              <a:t> beads</a:t>
            </a:r>
            <a:endParaRPr lang="en-US" sz="1000" b="1" dirty="0">
              <a:solidFill>
                <a:srgbClr val="000000"/>
              </a:solidFill>
            </a:endParaRPr>
          </a:p>
        </p:txBody>
      </p:sp>
      <p:sp>
        <p:nvSpPr>
          <p:cNvPr id="36" name="TextBox 43"/>
          <p:cNvSpPr txBox="1"/>
          <p:nvPr/>
        </p:nvSpPr>
        <p:spPr>
          <a:xfrm>
            <a:off x="1784360" y="4726863"/>
            <a:ext cx="2160240" cy="861774"/>
          </a:xfrm>
          <a:prstGeom prst="rect">
            <a:avLst/>
          </a:prstGeom>
          <a:noFill/>
        </p:spPr>
        <p:txBody>
          <a:bodyPr wrap="square" rtlCol="0">
            <a:spAutoFit/>
          </a:bodyPr>
          <a:lstStyle/>
          <a:p>
            <a:r>
              <a:rPr lang="en-US" sz="1000" dirty="0" smtClean="0"/>
              <a:t>                 </a:t>
            </a:r>
            <a:r>
              <a:rPr lang="en-US" sz="1000" dirty="0"/>
              <a:t> </a:t>
            </a:r>
            <a:r>
              <a:rPr lang="en-US" sz="1000" dirty="0" smtClean="0"/>
              <a:t>     lymphocytes</a:t>
            </a:r>
          </a:p>
          <a:p>
            <a:r>
              <a:rPr lang="en-US" sz="1000" dirty="0" smtClean="0"/>
              <a:t>                     </a:t>
            </a:r>
          </a:p>
          <a:p>
            <a:r>
              <a:rPr lang="en-US" sz="1000" dirty="0" smtClean="0"/>
              <a:t>                       beads</a:t>
            </a:r>
          </a:p>
          <a:p>
            <a:r>
              <a:rPr lang="en-US" sz="1000" dirty="0"/>
              <a:t> </a:t>
            </a:r>
            <a:r>
              <a:rPr lang="en-US" sz="1000" dirty="0" smtClean="0"/>
              <a:t>                    </a:t>
            </a:r>
          </a:p>
          <a:p>
            <a:r>
              <a:rPr lang="en-US" sz="1000" dirty="0"/>
              <a:t> </a:t>
            </a:r>
            <a:r>
              <a:rPr lang="en-US" sz="1000" dirty="0" smtClean="0"/>
              <a:t>                      red fraction              </a:t>
            </a:r>
            <a:endParaRPr lang="en-US" sz="1000" dirty="0"/>
          </a:p>
        </p:txBody>
      </p:sp>
      <p:cxnSp>
        <p:nvCxnSpPr>
          <p:cNvPr id="37" name="Straight Arrow Connector 44"/>
          <p:cNvCxnSpPr/>
          <p:nvPr/>
        </p:nvCxnSpPr>
        <p:spPr bwMode="auto">
          <a:xfrm flipH="1">
            <a:off x="2400986" y="4876395"/>
            <a:ext cx="203044" cy="42443"/>
          </a:xfrm>
          <a:prstGeom prst="straightConnector1">
            <a:avLst/>
          </a:prstGeom>
          <a:solidFill>
            <a:schemeClr val="accent1"/>
          </a:solidFill>
          <a:ln w="31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Straight Arrow Connector 45"/>
          <p:cNvCxnSpPr/>
          <p:nvPr/>
        </p:nvCxnSpPr>
        <p:spPr bwMode="auto">
          <a:xfrm flipH="1">
            <a:off x="2233279" y="5193292"/>
            <a:ext cx="370751" cy="72708"/>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Straight Arrow Connector 46"/>
          <p:cNvCxnSpPr/>
          <p:nvPr/>
        </p:nvCxnSpPr>
        <p:spPr bwMode="auto">
          <a:xfrm flipH="1">
            <a:off x="2377296" y="5482024"/>
            <a:ext cx="226734" cy="0"/>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 name="TextBox 5"/>
          <p:cNvSpPr txBox="1"/>
          <p:nvPr/>
        </p:nvSpPr>
        <p:spPr>
          <a:xfrm>
            <a:off x="9525" y="6295931"/>
            <a:ext cx="594438" cy="235778"/>
          </a:xfrm>
          <a:prstGeom prst="rect">
            <a:avLst/>
          </a:prstGeom>
          <a:noFill/>
        </p:spPr>
        <p:txBody>
          <a:bodyPr wrap="square" lIns="81098" tIns="40549" rIns="81098" bIns="40549" rtlCol="0">
            <a:spAutoFit/>
          </a:bodyPr>
          <a:lstStyle/>
          <a:p>
            <a:pPr algn="r"/>
            <a:r>
              <a:rPr lang="en-US" sz="1000" dirty="0">
                <a:solidFill>
                  <a:schemeClr val="bg1">
                    <a:lumMod val="50000"/>
                  </a:schemeClr>
                </a:solidFill>
              </a:rPr>
              <a:t>#</a:t>
            </a:r>
            <a:r>
              <a:rPr lang="en-US" sz="1000" dirty="0" smtClean="0">
                <a:solidFill>
                  <a:schemeClr val="bg1">
                    <a:lumMod val="50000"/>
                  </a:schemeClr>
                </a:solidFill>
              </a:rPr>
              <a:t>2622</a:t>
            </a:r>
            <a:endParaRPr lang="en-US" sz="1000" dirty="0">
              <a:solidFill>
                <a:schemeClr val="bg1">
                  <a:lumMod val="50000"/>
                </a:schemeClr>
              </a:solidFill>
            </a:endParaRPr>
          </a:p>
        </p:txBody>
      </p:sp>
    </p:spTree>
    <p:extLst>
      <p:ext uri="{BB962C8B-B14F-4D97-AF65-F5344CB8AC3E}">
        <p14:creationId xmlns:p14="http://schemas.microsoft.com/office/powerpoint/2010/main" val="4103057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solidFill>
            <a:schemeClr val="bg1"/>
          </a:solidFill>
        </p:spPr>
        <p:txBody>
          <a:bodyPr/>
          <a:lstStyle/>
          <a:p>
            <a:r>
              <a:rPr lang="nl-NL" sz="3600" dirty="0" smtClean="0"/>
              <a:t>CD44</a:t>
            </a:r>
            <a:endParaRPr lang="nl-NL" sz="3600" dirty="0"/>
          </a:p>
        </p:txBody>
      </p:sp>
      <p:sp>
        <p:nvSpPr>
          <p:cNvPr id="4" name="Content Placeholder 2"/>
          <p:cNvSpPr>
            <a:spLocks noGrp="1"/>
          </p:cNvSpPr>
          <p:nvPr>
            <p:ph idx="4294967295"/>
          </p:nvPr>
        </p:nvSpPr>
        <p:spPr>
          <a:xfrm>
            <a:off x="658207" y="1229627"/>
            <a:ext cx="10895618" cy="4660593"/>
          </a:xfrm>
          <a:prstGeom prst="rect">
            <a:avLst/>
          </a:prstGeom>
        </p:spPr>
        <p:txBody>
          <a:bodyPr/>
          <a:lstStyle/>
          <a:p>
            <a:pPr marL="0" indent="0" algn="just">
              <a:buNone/>
            </a:pPr>
            <a:r>
              <a:rPr lang="en-US" sz="2000" dirty="0">
                <a:solidFill>
                  <a:srgbClr val="000000"/>
                </a:solidFill>
                <a:latin typeface="Calibri" pitchFamily="34" charset="0"/>
              </a:rPr>
              <a:t>CD44 is highly expressed on HSCs (CD44</a:t>
            </a:r>
            <a:r>
              <a:rPr lang="en-US" sz="2000" baseline="30000" dirty="0">
                <a:solidFill>
                  <a:srgbClr val="000000"/>
                </a:solidFill>
                <a:latin typeface="Calibri" pitchFamily="34" charset="0"/>
              </a:rPr>
              <a:t>++</a:t>
            </a:r>
            <a:r>
              <a:rPr lang="en-US" sz="2000" dirty="0">
                <a:solidFill>
                  <a:srgbClr val="000000"/>
                </a:solidFill>
                <a:latin typeface="Calibri" pitchFamily="34" charset="0"/>
              </a:rPr>
              <a:t>) at time of diagnosis and F-up AML. LSCs are CD44</a:t>
            </a:r>
            <a:r>
              <a:rPr lang="en-US" sz="2000" baseline="30000" dirty="0">
                <a:solidFill>
                  <a:srgbClr val="000000"/>
                </a:solidFill>
                <a:latin typeface="Calibri" pitchFamily="34" charset="0"/>
              </a:rPr>
              <a:t>+++</a:t>
            </a:r>
            <a:r>
              <a:rPr lang="en-US" sz="2000" dirty="0">
                <a:solidFill>
                  <a:srgbClr val="000000"/>
                </a:solidFill>
                <a:latin typeface="Calibri" pitchFamily="34" charset="0"/>
              </a:rPr>
              <a:t>. CD44</a:t>
            </a:r>
            <a:r>
              <a:rPr lang="en-US" sz="2000" baseline="30000" dirty="0">
                <a:solidFill>
                  <a:srgbClr val="000000"/>
                </a:solidFill>
                <a:latin typeface="Calibri" pitchFamily="34" charset="0"/>
              </a:rPr>
              <a:t>-/dim</a:t>
            </a:r>
            <a:r>
              <a:rPr lang="en-US" sz="2000" dirty="0">
                <a:solidFill>
                  <a:srgbClr val="000000"/>
                </a:solidFill>
                <a:latin typeface="Calibri" pitchFamily="34" charset="0"/>
              </a:rPr>
              <a:t> are indicative for a-specific events. CD44 expression is only used as discriminative marker when there is </a:t>
            </a:r>
            <a:r>
              <a:rPr lang="en-US" sz="2000" b="1" dirty="0">
                <a:solidFill>
                  <a:srgbClr val="000000"/>
                </a:solidFill>
                <a:latin typeface="Calibri" pitchFamily="34" charset="0"/>
              </a:rPr>
              <a:t>unambiguous</a:t>
            </a:r>
            <a:r>
              <a:rPr lang="en-US" sz="2000" dirty="0">
                <a:solidFill>
                  <a:srgbClr val="000000"/>
                </a:solidFill>
                <a:latin typeface="Calibri" pitchFamily="34" charset="0"/>
              </a:rPr>
              <a:t> </a:t>
            </a:r>
            <a:r>
              <a:rPr lang="en-US" sz="2000" dirty="0" smtClean="0">
                <a:solidFill>
                  <a:srgbClr val="000000"/>
                </a:solidFill>
                <a:latin typeface="Calibri" pitchFamily="34" charset="0"/>
              </a:rPr>
              <a:t>overexpression</a:t>
            </a:r>
          </a:p>
          <a:p>
            <a:pPr marL="0" indent="0" algn="just">
              <a:buNone/>
            </a:pPr>
            <a:endParaRPr lang="en-US" sz="1100" dirty="0" smtClean="0">
              <a:solidFill>
                <a:srgbClr val="000000"/>
              </a:solidFill>
              <a:latin typeface="Calibri" pitchFamily="34" charset="0"/>
            </a:endParaRPr>
          </a:p>
          <a:p>
            <a:pPr marL="0" indent="0" algn="just">
              <a:buNone/>
            </a:pPr>
            <a:r>
              <a:rPr lang="en-US" sz="2000" dirty="0" smtClean="0">
                <a:solidFill>
                  <a:srgbClr val="000000"/>
                </a:solidFill>
                <a:latin typeface="Calibri" pitchFamily="34" charset="0"/>
              </a:rPr>
              <a:t>Diagnosis examples:</a:t>
            </a:r>
          </a:p>
          <a:p>
            <a:pPr marL="405491" indent="-405491">
              <a:buAutoNum type="arabicPeriod"/>
            </a:pPr>
            <a:endParaRPr lang="en-US" sz="2000" dirty="0">
              <a:solidFill>
                <a:srgbClr val="000000"/>
              </a:solidFill>
              <a:latin typeface="Calibri" pitchFamily="34" charset="0"/>
            </a:endParaRPr>
          </a:p>
          <a:p>
            <a:pPr marL="405491" indent="-405491">
              <a:buAutoNum type="arabicPeriod"/>
            </a:pPr>
            <a:endParaRPr lang="en-US" sz="2000" dirty="0">
              <a:solidFill>
                <a:srgbClr val="000000"/>
              </a:solidFill>
              <a:latin typeface="Calibri" pitchFamily="34" charset="0"/>
            </a:endParaRPr>
          </a:p>
        </p:txBody>
      </p:sp>
      <p:sp>
        <p:nvSpPr>
          <p:cNvPr id="5" name="TextBox 35"/>
          <p:cNvSpPr txBox="1"/>
          <p:nvPr/>
        </p:nvSpPr>
        <p:spPr>
          <a:xfrm>
            <a:off x="3162397" y="6331450"/>
            <a:ext cx="8981977" cy="220389"/>
          </a:xfrm>
          <a:prstGeom prst="rect">
            <a:avLst/>
          </a:prstGeom>
          <a:noFill/>
        </p:spPr>
        <p:txBody>
          <a:bodyPr wrap="square" lIns="81098" tIns="40549" rIns="81098" bIns="40549" rtlCol="0" anchor="b">
            <a:spAutoFit/>
          </a:bodyPr>
          <a:lstStyle/>
          <a:p>
            <a:r>
              <a:rPr lang="en-US" sz="900" dirty="0" smtClean="0"/>
              <a:t> lymphocytes         CD34+CD38+ blasts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neg</a:t>
            </a:r>
            <a:r>
              <a:rPr lang="en-US" sz="900" dirty="0"/>
              <a:t>,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pos</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neg</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pos</a:t>
            </a:r>
            <a:r>
              <a:rPr lang="en-US" sz="900" dirty="0"/>
              <a:t>  </a:t>
            </a:r>
          </a:p>
        </p:txBody>
      </p:sp>
      <p:sp>
        <p:nvSpPr>
          <p:cNvPr id="6" name="Rectangle 10"/>
          <p:cNvSpPr/>
          <p:nvPr/>
        </p:nvSpPr>
        <p:spPr bwMode="auto">
          <a:xfrm>
            <a:off x="4033734" y="6368961"/>
            <a:ext cx="133305" cy="147078"/>
          </a:xfrm>
          <a:prstGeom prst="rect">
            <a:avLst/>
          </a:prstGeom>
          <a:solidFill>
            <a:srgbClr val="00FF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8" name="Rectangle 13"/>
          <p:cNvSpPr/>
          <p:nvPr/>
        </p:nvSpPr>
        <p:spPr bwMode="auto">
          <a:xfrm>
            <a:off x="3096352" y="6368961"/>
            <a:ext cx="133305" cy="147078"/>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2" name="Rectangle 6"/>
          <p:cNvSpPr/>
          <p:nvPr/>
        </p:nvSpPr>
        <p:spPr bwMode="auto">
          <a:xfrm>
            <a:off x="1402131" y="3120312"/>
            <a:ext cx="144016" cy="1209889"/>
          </a:xfrm>
          <a:prstGeom prst="rect">
            <a:avLst/>
          </a:prstGeom>
          <a:solidFill>
            <a:schemeClr val="bg1"/>
          </a:solidFill>
          <a:ln w="57150"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3" name="Rectangle 49"/>
          <p:cNvSpPr/>
          <p:nvPr/>
        </p:nvSpPr>
        <p:spPr bwMode="auto">
          <a:xfrm>
            <a:off x="8430477" y="4242191"/>
            <a:ext cx="78101" cy="1209889"/>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pic>
        <p:nvPicPr>
          <p:cNvPr id="14"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30114" y="3094927"/>
            <a:ext cx="2320289"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852004" y="3094927"/>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156260" y="3094927"/>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5"/>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8460516" y="3094927"/>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27"/>
          <p:cNvSpPr txBox="1"/>
          <p:nvPr/>
        </p:nvSpPr>
        <p:spPr>
          <a:xfrm rot="16200000">
            <a:off x="1149875" y="4593479"/>
            <a:ext cx="875576" cy="205001"/>
          </a:xfrm>
          <a:prstGeom prst="rect">
            <a:avLst/>
          </a:prstGeom>
          <a:solidFill>
            <a:schemeClr val="bg1"/>
          </a:solidFill>
          <a:ln w="57150">
            <a:solidFill>
              <a:schemeClr val="bg1"/>
            </a:solidFill>
          </a:ln>
        </p:spPr>
        <p:txBody>
          <a:bodyPr wrap="square" lIns="81098" tIns="40549" rIns="81098" bIns="40549" rtlCol="0">
            <a:spAutoFit/>
          </a:bodyPr>
          <a:lstStyle/>
          <a:p>
            <a:r>
              <a:rPr lang="en-US" sz="800" dirty="0">
                <a:solidFill>
                  <a:srgbClr val="000000"/>
                </a:solidFill>
              </a:rPr>
              <a:t>CD38  APC</a:t>
            </a:r>
          </a:p>
        </p:txBody>
      </p:sp>
      <p:sp>
        <p:nvSpPr>
          <p:cNvPr id="19" name="TextBox 28"/>
          <p:cNvSpPr txBox="1"/>
          <p:nvPr/>
        </p:nvSpPr>
        <p:spPr>
          <a:xfrm>
            <a:off x="1681891" y="5205320"/>
            <a:ext cx="886735" cy="205001"/>
          </a:xfrm>
          <a:prstGeom prst="rect">
            <a:avLst/>
          </a:prstGeom>
          <a:solidFill>
            <a:schemeClr val="bg1"/>
          </a:solidFill>
          <a:ln w="76200">
            <a:solidFill>
              <a:srgbClr val="FFFFFF"/>
            </a:solidFill>
          </a:ln>
        </p:spPr>
        <p:txBody>
          <a:bodyPr wrap="none" lIns="81098" tIns="40549" rIns="81098" bIns="40549" rtlCol="0">
            <a:spAutoFit/>
          </a:bodyPr>
          <a:lstStyle/>
          <a:p>
            <a:r>
              <a:rPr lang="en-US" sz="800" dirty="0" smtClean="0">
                <a:solidFill>
                  <a:srgbClr val="000000"/>
                </a:solidFill>
              </a:rPr>
              <a:t>CD33 PC7        </a:t>
            </a:r>
            <a:endParaRPr lang="en-US" sz="800" dirty="0">
              <a:solidFill>
                <a:srgbClr val="000000"/>
              </a:solidFill>
            </a:endParaRPr>
          </a:p>
        </p:txBody>
      </p:sp>
      <p:sp>
        <p:nvSpPr>
          <p:cNvPr id="20" name="TextBox 29"/>
          <p:cNvSpPr txBox="1"/>
          <p:nvPr/>
        </p:nvSpPr>
        <p:spPr>
          <a:xfrm rot="16200000">
            <a:off x="3371100" y="4521473"/>
            <a:ext cx="875576" cy="205001"/>
          </a:xfrm>
          <a:prstGeom prst="rect">
            <a:avLst/>
          </a:prstGeom>
          <a:solidFill>
            <a:schemeClr val="bg1"/>
          </a:solidFill>
          <a:ln w="57150">
            <a:solidFill>
              <a:schemeClr val="bg1"/>
            </a:solidFill>
          </a:ln>
        </p:spPr>
        <p:txBody>
          <a:bodyPr wrap="square" lIns="81098" tIns="40549" rIns="81098" bIns="40549" rtlCol="0">
            <a:spAutoFit/>
          </a:bodyPr>
          <a:lstStyle/>
          <a:p>
            <a:r>
              <a:rPr lang="en-US" sz="800" dirty="0">
                <a:solidFill>
                  <a:srgbClr val="000000"/>
                </a:solidFill>
              </a:rPr>
              <a:t>CD38  APC</a:t>
            </a:r>
          </a:p>
        </p:txBody>
      </p:sp>
      <p:sp>
        <p:nvSpPr>
          <p:cNvPr id="21" name="TextBox 30"/>
          <p:cNvSpPr txBox="1"/>
          <p:nvPr/>
        </p:nvSpPr>
        <p:spPr>
          <a:xfrm>
            <a:off x="3903116" y="5133314"/>
            <a:ext cx="886735" cy="205001"/>
          </a:xfrm>
          <a:prstGeom prst="rect">
            <a:avLst/>
          </a:prstGeom>
          <a:solidFill>
            <a:schemeClr val="bg1"/>
          </a:solidFill>
          <a:ln w="76200">
            <a:solidFill>
              <a:srgbClr val="FFFFFF"/>
            </a:solidFill>
          </a:ln>
        </p:spPr>
        <p:txBody>
          <a:bodyPr wrap="none" lIns="81098" tIns="40549" rIns="81098" bIns="40549" rtlCol="0">
            <a:spAutoFit/>
          </a:bodyPr>
          <a:lstStyle/>
          <a:p>
            <a:r>
              <a:rPr lang="en-US" sz="800" dirty="0" smtClean="0">
                <a:solidFill>
                  <a:srgbClr val="000000"/>
                </a:solidFill>
              </a:rPr>
              <a:t>CD33 PC7        </a:t>
            </a:r>
            <a:endParaRPr lang="en-US" sz="800" dirty="0">
              <a:solidFill>
                <a:srgbClr val="000000"/>
              </a:solidFill>
            </a:endParaRPr>
          </a:p>
        </p:txBody>
      </p:sp>
      <p:sp>
        <p:nvSpPr>
          <p:cNvPr id="22" name="TextBox 31"/>
          <p:cNvSpPr txBox="1"/>
          <p:nvPr/>
        </p:nvSpPr>
        <p:spPr>
          <a:xfrm rot="16200000">
            <a:off x="5672012" y="4521473"/>
            <a:ext cx="875576" cy="205001"/>
          </a:xfrm>
          <a:prstGeom prst="rect">
            <a:avLst/>
          </a:prstGeom>
          <a:solidFill>
            <a:schemeClr val="bg1"/>
          </a:solidFill>
          <a:ln w="57150">
            <a:solidFill>
              <a:schemeClr val="bg1"/>
            </a:solidFill>
          </a:ln>
        </p:spPr>
        <p:txBody>
          <a:bodyPr wrap="square" lIns="81098" tIns="40549" rIns="81098" bIns="40549" rtlCol="0">
            <a:spAutoFit/>
          </a:bodyPr>
          <a:lstStyle/>
          <a:p>
            <a:r>
              <a:rPr lang="en-US" sz="800" dirty="0">
                <a:solidFill>
                  <a:srgbClr val="000000"/>
                </a:solidFill>
              </a:rPr>
              <a:t>CD38  APC</a:t>
            </a:r>
          </a:p>
        </p:txBody>
      </p:sp>
      <p:sp>
        <p:nvSpPr>
          <p:cNvPr id="23" name="TextBox 32"/>
          <p:cNvSpPr txBox="1"/>
          <p:nvPr/>
        </p:nvSpPr>
        <p:spPr>
          <a:xfrm>
            <a:off x="6204028" y="5133314"/>
            <a:ext cx="886735" cy="205001"/>
          </a:xfrm>
          <a:prstGeom prst="rect">
            <a:avLst/>
          </a:prstGeom>
          <a:solidFill>
            <a:schemeClr val="bg1"/>
          </a:solidFill>
          <a:ln w="76200">
            <a:solidFill>
              <a:srgbClr val="FFFFFF"/>
            </a:solidFill>
          </a:ln>
        </p:spPr>
        <p:txBody>
          <a:bodyPr wrap="none" lIns="81098" tIns="40549" rIns="81098" bIns="40549" rtlCol="0">
            <a:spAutoFit/>
          </a:bodyPr>
          <a:lstStyle/>
          <a:p>
            <a:r>
              <a:rPr lang="en-US" sz="800" dirty="0" smtClean="0">
                <a:solidFill>
                  <a:srgbClr val="000000"/>
                </a:solidFill>
              </a:rPr>
              <a:t>CD33 PC7        </a:t>
            </a:r>
            <a:endParaRPr lang="en-US" sz="800" dirty="0">
              <a:solidFill>
                <a:srgbClr val="000000"/>
              </a:solidFill>
            </a:endParaRPr>
          </a:p>
        </p:txBody>
      </p:sp>
      <p:sp>
        <p:nvSpPr>
          <p:cNvPr id="24" name="TextBox 33"/>
          <p:cNvSpPr txBox="1"/>
          <p:nvPr/>
        </p:nvSpPr>
        <p:spPr>
          <a:xfrm rot="16200000">
            <a:off x="7979612" y="4521473"/>
            <a:ext cx="875576" cy="205001"/>
          </a:xfrm>
          <a:prstGeom prst="rect">
            <a:avLst/>
          </a:prstGeom>
          <a:solidFill>
            <a:schemeClr val="bg1"/>
          </a:solidFill>
          <a:ln w="57150">
            <a:solidFill>
              <a:schemeClr val="bg1"/>
            </a:solidFill>
          </a:ln>
        </p:spPr>
        <p:txBody>
          <a:bodyPr wrap="square" lIns="81098" tIns="40549" rIns="81098" bIns="40549" rtlCol="0">
            <a:spAutoFit/>
          </a:bodyPr>
          <a:lstStyle/>
          <a:p>
            <a:r>
              <a:rPr lang="en-US" sz="800" dirty="0">
                <a:solidFill>
                  <a:srgbClr val="000000"/>
                </a:solidFill>
              </a:rPr>
              <a:t>CD38  APC</a:t>
            </a:r>
          </a:p>
        </p:txBody>
      </p:sp>
      <p:sp>
        <p:nvSpPr>
          <p:cNvPr id="25" name="TextBox 34"/>
          <p:cNvSpPr txBox="1"/>
          <p:nvPr/>
        </p:nvSpPr>
        <p:spPr>
          <a:xfrm>
            <a:off x="8511628" y="5133314"/>
            <a:ext cx="886735" cy="205001"/>
          </a:xfrm>
          <a:prstGeom prst="rect">
            <a:avLst/>
          </a:prstGeom>
          <a:solidFill>
            <a:schemeClr val="bg1"/>
          </a:solidFill>
          <a:ln w="76200">
            <a:solidFill>
              <a:srgbClr val="FFFFFF"/>
            </a:solidFill>
          </a:ln>
        </p:spPr>
        <p:txBody>
          <a:bodyPr wrap="none" lIns="81098" tIns="40549" rIns="81098" bIns="40549" rtlCol="0">
            <a:spAutoFit/>
          </a:bodyPr>
          <a:lstStyle/>
          <a:p>
            <a:r>
              <a:rPr lang="en-US" sz="800" dirty="0" smtClean="0">
                <a:solidFill>
                  <a:srgbClr val="000000"/>
                </a:solidFill>
              </a:rPr>
              <a:t>CD33 PC7        </a:t>
            </a:r>
            <a:endParaRPr lang="en-US" sz="800" dirty="0">
              <a:solidFill>
                <a:srgbClr val="000000"/>
              </a:solidFill>
            </a:endParaRPr>
          </a:p>
        </p:txBody>
      </p:sp>
      <p:pic>
        <p:nvPicPr>
          <p:cNvPr id="26" name="Picture 4"/>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140051" y="3088905"/>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5"/>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8442706" y="3088905"/>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Rectangle 6"/>
          <p:cNvSpPr/>
          <p:nvPr/>
        </p:nvSpPr>
        <p:spPr bwMode="auto">
          <a:xfrm>
            <a:off x="1385922" y="3065464"/>
            <a:ext cx="144016" cy="1209889"/>
          </a:xfrm>
          <a:prstGeom prst="rect">
            <a:avLst/>
          </a:prstGeom>
          <a:solidFill>
            <a:schemeClr val="bg1"/>
          </a:solidFill>
          <a:ln w="57150"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29" name="Rectangle 49"/>
          <p:cNvSpPr/>
          <p:nvPr/>
        </p:nvSpPr>
        <p:spPr bwMode="auto">
          <a:xfrm>
            <a:off x="8414268" y="4187343"/>
            <a:ext cx="78101" cy="1209889"/>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pic>
        <p:nvPicPr>
          <p:cNvPr id="30" name="Picture 2"/>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1603546" y="3088905"/>
            <a:ext cx="2086632"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3"/>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3835795" y="3088905"/>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TextBox 27"/>
          <p:cNvSpPr txBox="1"/>
          <p:nvPr/>
        </p:nvSpPr>
        <p:spPr>
          <a:xfrm rot="16200000">
            <a:off x="1133666" y="4530937"/>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33" name="TextBox 28"/>
          <p:cNvSpPr txBox="1"/>
          <p:nvPr/>
        </p:nvSpPr>
        <p:spPr>
          <a:xfrm>
            <a:off x="1665682" y="5150472"/>
            <a:ext cx="1120773"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CD44 APC-H7        </a:t>
            </a:r>
            <a:endParaRPr lang="en-US" sz="900" dirty="0">
              <a:solidFill>
                <a:srgbClr val="000000"/>
              </a:solidFill>
            </a:endParaRPr>
          </a:p>
        </p:txBody>
      </p:sp>
      <p:sp>
        <p:nvSpPr>
          <p:cNvPr id="34" name="TextBox 29"/>
          <p:cNvSpPr txBox="1"/>
          <p:nvPr/>
        </p:nvSpPr>
        <p:spPr>
          <a:xfrm rot="16200000">
            <a:off x="3354891" y="4458931"/>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35" name="TextBox 30"/>
          <p:cNvSpPr txBox="1"/>
          <p:nvPr/>
        </p:nvSpPr>
        <p:spPr>
          <a:xfrm>
            <a:off x="3883563" y="5139449"/>
            <a:ext cx="1085507"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CD44 </a:t>
            </a:r>
            <a:r>
              <a:rPr lang="en-US" sz="900" dirty="0">
                <a:solidFill>
                  <a:srgbClr val="000000"/>
                </a:solidFill>
              </a:rPr>
              <a:t>APC-H7       </a:t>
            </a:r>
          </a:p>
        </p:txBody>
      </p:sp>
      <p:sp>
        <p:nvSpPr>
          <p:cNvPr id="36" name="TextBox 31"/>
          <p:cNvSpPr txBox="1"/>
          <p:nvPr/>
        </p:nvSpPr>
        <p:spPr>
          <a:xfrm rot="16200000">
            <a:off x="5655803" y="4458931"/>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37" name="TextBox 32"/>
          <p:cNvSpPr txBox="1"/>
          <p:nvPr/>
        </p:nvSpPr>
        <p:spPr>
          <a:xfrm>
            <a:off x="6187819" y="5150472"/>
            <a:ext cx="1120773"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CD44 </a:t>
            </a:r>
            <a:r>
              <a:rPr lang="en-US" sz="900" dirty="0">
                <a:solidFill>
                  <a:srgbClr val="000000"/>
                </a:solidFill>
              </a:rPr>
              <a:t>APC-H7        </a:t>
            </a:r>
          </a:p>
        </p:txBody>
      </p:sp>
      <p:sp>
        <p:nvSpPr>
          <p:cNvPr id="38" name="TextBox 33"/>
          <p:cNvSpPr txBox="1"/>
          <p:nvPr/>
        </p:nvSpPr>
        <p:spPr>
          <a:xfrm rot="16200000">
            <a:off x="7963403" y="4458931"/>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39" name="TextBox 34"/>
          <p:cNvSpPr txBox="1"/>
          <p:nvPr/>
        </p:nvSpPr>
        <p:spPr>
          <a:xfrm>
            <a:off x="8495419" y="5150472"/>
            <a:ext cx="1120773"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CD44 </a:t>
            </a:r>
            <a:r>
              <a:rPr lang="en-US" sz="900" dirty="0">
                <a:solidFill>
                  <a:srgbClr val="000000"/>
                </a:solidFill>
              </a:rPr>
              <a:t>APC-H7        </a:t>
            </a:r>
          </a:p>
        </p:txBody>
      </p:sp>
      <p:sp>
        <p:nvSpPr>
          <p:cNvPr id="40" name="TextBox 26"/>
          <p:cNvSpPr txBox="1"/>
          <p:nvPr/>
        </p:nvSpPr>
        <p:spPr>
          <a:xfrm>
            <a:off x="1817970" y="3073854"/>
            <a:ext cx="8981977" cy="697443"/>
          </a:xfrm>
          <a:prstGeom prst="rect">
            <a:avLst/>
          </a:prstGeom>
          <a:noFill/>
        </p:spPr>
        <p:txBody>
          <a:bodyPr wrap="square" lIns="81098" tIns="40549" rIns="81098" bIns="40549" rtlCol="0" anchor="b">
            <a:spAutoFit/>
          </a:bodyPr>
          <a:lstStyle/>
          <a:p>
            <a:r>
              <a:rPr lang="en-US" sz="1000" b="1" dirty="0" smtClean="0">
                <a:solidFill>
                  <a:srgbClr val="000000"/>
                </a:solidFill>
              </a:rPr>
              <a:t>                                                                                                                          </a:t>
            </a:r>
            <a:r>
              <a:rPr lang="en-US" sz="1000" dirty="0" smtClean="0">
                <a:solidFill>
                  <a:srgbClr val="000000"/>
                </a:solidFill>
              </a:rPr>
              <a:t>Not clear: HSCs </a:t>
            </a:r>
            <a:r>
              <a:rPr lang="en-US" sz="1000" dirty="0">
                <a:solidFill>
                  <a:srgbClr val="000000"/>
                </a:solidFill>
              </a:rPr>
              <a:t>or LSCs </a:t>
            </a:r>
            <a:r>
              <a:rPr lang="en-US" sz="1000" dirty="0" smtClean="0">
                <a:solidFill>
                  <a:srgbClr val="000000"/>
                </a:solidFill>
              </a:rPr>
              <a:t>           	Not clear: HSCs </a:t>
            </a:r>
            <a:r>
              <a:rPr lang="en-US" sz="1000" dirty="0">
                <a:solidFill>
                  <a:srgbClr val="000000"/>
                </a:solidFill>
              </a:rPr>
              <a:t>or LSCs</a:t>
            </a:r>
            <a:r>
              <a:rPr lang="en-US" sz="1000" b="1" dirty="0" smtClean="0">
                <a:solidFill>
                  <a:srgbClr val="000000"/>
                </a:solidFill>
              </a:rPr>
              <a:t/>
            </a:r>
            <a:br>
              <a:rPr lang="en-US" sz="1000" b="1" dirty="0" smtClean="0">
                <a:solidFill>
                  <a:srgbClr val="000000"/>
                </a:solidFill>
              </a:rPr>
            </a:br>
            <a:r>
              <a:rPr lang="en-US" sz="1000" b="1" dirty="0">
                <a:solidFill>
                  <a:srgbClr val="000000"/>
                </a:solidFill>
              </a:rPr>
              <a:t>  </a:t>
            </a:r>
            <a:r>
              <a:rPr lang="en-US" sz="1000" b="1" dirty="0" smtClean="0">
                <a:solidFill>
                  <a:srgbClr val="000000"/>
                </a:solidFill>
              </a:rPr>
              <a:t>				                          </a:t>
            </a:r>
            <a:r>
              <a:rPr lang="en-US" sz="1000" dirty="0" smtClean="0">
                <a:solidFill>
                  <a:srgbClr val="000000"/>
                </a:solidFill>
              </a:rPr>
              <a:t>not </a:t>
            </a:r>
            <a:r>
              <a:rPr lang="en-US" sz="1000" dirty="0">
                <a:solidFill>
                  <a:srgbClr val="000000"/>
                </a:solidFill>
              </a:rPr>
              <a:t>used as LSC marker in this </a:t>
            </a:r>
            <a:r>
              <a:rPr lang="en-US" sz="1000" dirty="0" smtClean="0">
                <a:solidFill>
                  <a:srgbClr val="000000"/>
                </a:solidFill>
              </a:rPr>
              <a:t>patient</a:t>
            </a:r>
            <a:r>
              <a:rPr lang="en-US" sz="1000" dirty="0">
                <a:solidFill>
                  <a:srgbClr val="000000"/>
                </a:solidFill>
              </a:rPr>
              <a:t> </a:t>
            </a:r>
            <a:r>
              <a:rPr lang="en-US" sz="1000" dirty="0" smtClean="0">
                <a:solidFill>
                  <a:srgbClr val="000000"/>
                </a:solidFill>
              </a:rPr>
              <a:t>          	not </a:t>
            </a:r>
            <a:r>
              <a:rPr lang="en-US" sz="1000" dirty="0">
                <a:solidFill>
                  <a:srgbClr val="000000"/>
                </a:solidFill>
              </a:rPr>
              <a:t>used as LSC marker in </a:t>
            </a:r>
            <a:r>
              <a:rPr lang="en-US" sz="1000" dirty="0" smtClean="0">
                <a:solidFill>
                  <a:srgbClr val="000000"/>
                </a:solidFill>
              </a:rPr>
              <a:t>								this </a:t>
            </a:r>
            <a:r>
              <a:rPr lang="en-US" sz="1000" dirty="0">
                <a:solidFill>
                  <a:srgbClr val="000000"/>
                </a:solidFill>
              </a:rPr>
              <a:t>patient</a:t>
            </a:r>
            <a:r>
              <a:rPr lang="en-US" sz="1000" dirty="0" smtClean="0">
                <a:solidFill>
                  <a:srgbClr val="000000"/>
                </a:solidFill>
              </a:rPr>
              <a:t> </a:t>
            </a:r>
            <a:r>
              <a:rPr lang="en-US" sz="1000" b="1" dirty="0" smtClean="0">
                <a:solidFill>
                  <a:srgbClr val="000000"/>
                </a:solidFill>
              </a:rPr>
              <a:t/>
            </a:r>
            <a:br>
              <a:rPr lang="en-US" sz="1000" b="1" dirty="0" smtClean="0">
                <a:solidFill>
                  <a:srgbClr val="000000"/>
                </a:solidFill>
              </a:rPr>
            </a:br>
            <a:r>
              <a:rPr lang="en-US" sz="1000" b="1" dirty="0" smtClean="0">
                <a:solidFill>
                  <a:srgbClr val="000000"/>
                </a:solidFill>
              </a:rPr>
              <a:t>    a-specific             </a:t>
            </a:r>
            <a:r>
              <a:rPr lang="en-US" sz="1000" b="1" dirty="0">
                <a:solidFill>
                  <a:srgbClr val="000000"/>
                </a:solidFill>
              </a:rPr>
              <a:t>HSCs LSCs   </a:t>
            </a:r>
            <a:r>
              <a:rPr lang="en-US" sz="1000" b="1" dirty="0" smtClean="0">
                <a:solidFill>
                  <a:srgbClr val="000000"/>
                </a:solidFill>
              </a:rPr>
              <a:t>                                         HSCs  LSCs</a:t>
            </a:r>
            <a:endParaRPr lang="en-US" sz="1000" b="1" dirty="0">
              <a:solidFill>
                <a:srgbClr val="000000"/>
              </a:solidFill>
            </a:endParaRPr>
          </a:p>
        </p:txBody>
      </p:sp>
      <p:cxnSp>
        <p:nvCxnSpPr>
          <p:cNvPr id="41" name="Straight Arrow Connector 3"/>
          <p:cNvCxnSpPr/>
          <p:nvPr/>
        </p:nvCxnSpPr>
        <p:spPr bwMode="auto">
          <a:xfrm>
            <a:off x="3114114" y="3843305"/>
            <a:ext cx="0" cy="265753"/>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Straight Arrow Connector 38"/>
          <p:cNvCxnSpPr/>
          <p:nvPr/>
        </p:nvCxnSpPr>
        <p:spPr bwMode="auto">
          <a:xfrm>
            <a:off x="3402146" y="3843305"/>
            <a:ext cx="0" cy="265753"/>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Straight Arrow Connector 39"/>
          <p:cNvCxnSpPr/>
          <p:nvPr/>
        </p:nvCxnSpPr>
        <p:spPr bwMode="auto">
          <a:xfrm>
            <a:off x="2394034" y="3843305"/>
            <a:ext cx="239194" cy="261140"/>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Straight Arrow Connector 40"/>
          <p:cNvCxnSpPr/>
          <p:nvPr/>
        </p:nvCxnSpPr>
        <p:spPr bwMode="auto">
          <a:xfrm>
            <a:off x="5202346" y="3843305"/>
            <a:ext cx="0" cy="265753"/>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Straight Arrow Connector 41"/>
          <p:cNvCxnSpPr/>
          <p:nvPr/>
        </p:nvCxnSpPr>
        <p:spPr bwMode="auto">
          <a:xfrm>
            <a:off x="5490378" y="3843305"/>
            <a:ext cx="0" cy="265753"/>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 name="Rectangle 69"/>
          <p:cNvSpPr/>
          <p:nvPr/>
        </p:nvSpPr>
        <p:spPr bwMode="auto">
          <a:xfrm>
            <a:off x="5337493" y="6360599"/>
            <a:ext cx="133305" cy="147078"/>
          </a:xfrm>
          <a:prstGeom prst="rect">
            <a:avLst/>
          </a:prstGeom>
          <a:solidFill>
            <a:srgbClr val="92D05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51" name="Rectangle 70"/>
          <p:cNvSpPr/>
          <p:nvPr/>
        </p:nvSpPr>
        <p:spPr bwMode="auto">
          <a:xfrm>
            <a:off x="6901478" y="6360599"/>
            <a:ext cx="133305" cy="147078"/>
          </a:xfrm>
          <a:prstGeom prst="rect">
            <a:avLst/>
          </a:prstGeom>
          <a:solidFill>
            <a:srgbClr val="9933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52" name="Rectangle 71"/>
          <p:cNvSpPr/>
          <p:nvPr/>
        </p:nvSpPr>
        <p:spPr bwMode="auto">
          <a:xfrm>
            <a:off x="8579763" y="6359076"/>
            <a:ext cx="133305" cy="147078"/>
          </a:xfrm>
          <a:prstGeom prst="rect">
            <a:avLst/>
          </a:prstGeom>
          <a:solidFill>
            <a:srgbClr val="008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53" name="Rectangle 72"/>
          <p:cNvSpPr/>
          <p:nvPr/>
        </p:nvSpPr>
        <p:spPr bwMode="auto">
          <a:xfrm>
            <a:off x="10372303" y="6359076"/>
            <a:ext cx="133305" cy="147078"/>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54" name="TextBox 5"/>
          <p:cNvSpPr txBox="1"/>
          <p:nvPr/>
        </p:nvSpPr>
        <p:spPr>
          <a:xfrm>
            <a:off x="-28575" y="6295931"/>
            <a:ext cx="1672366" cy="235778"/>
          </a:xfrm>
          <a:prstGeom prst="rect">
            <a:avLst/>
          </a:prstGeom>
          <a:noFill/>
        </p:spPr>
        <p:txBody>
          <a:bodyPr wrap="square" lIns="81098" tIns="40549" rIns="81098" bIns="40549" rtlCol="0">
            <a:spAutoFit/>
          </a:bodyPr>
          <a:lstStyle/>
          <a:p>
            <a:pPr algn="r"/>
            <a:r>
              <a:rPr lang="en-US" sz="1000" dirty="0">
                <a:solidFill>
                  <a:schemeClr val="bg1">
                    <a:lumMod val="50000"/>
                  </a:schemeClr>
                </a:solidFill>
              </a:rPr>
              <a:t>#</a:t>
            </a:r>
            <a:r>
              <a:rPr lang="en-US" sz="1000" dirty="0" smtClean="0">
                <a:solidFill>
                  <a:schemeClr val="bg1">
                    <a:lumMod val="50000"/>
                  </a:schemeClr>
                </a:solidFill>
              </a:rPr>
              <a:t>2509, 2537, 2542, 2542</a:t>
            </a:r>
            <a:endParaRPr lang="en-US" sz="1000" dirty="0">
              <a:solidFill>
                <a:schemeClr val="bg1">
                  <a:lumMod val="50000"/>
                </a:schemeClr>
              </a:solidFill>
            </a:endParaRPr>
          </a:p>
        </p:txBody>
      </p:sp>
    </p:spTree>
    <p:extLst>
      <p:ext uri="{BB962C8B-B14F-4D97-AF65-F5344CB8AC3E}">
        <p14:creationId xmlns:p14="http://schemas.microsoft.com/office/powerpoint/2010/main" val="3150957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solidFill>
            <a:schemeClr val="bg1"/>
          </a:solidFill>
        </p:spPr>
        <p:txBody>
          <a:bodyPr/>
          <a:lstStyle/>
          <a:p>
            <a:r>
              <a:rPr lang="en-US" sz="3600" dirty="0"/>
              <a:t>How to gate </a:t>
            </a:r>
            <a:r>
              <a:rPr lang="en-US" sz="3600" dirty="0" smtClean="0"/>
              <a:t>CD44 </a:t>
            </a:r>
            <a:r>
              <a:rPr lang="en-US" sz="3600" dirty="0"/>
              <a:t>positivity</a:t>
            </a:r>
          </a:p>
        </p:txBody>
      </p:sp>
      <p:sp>
        <p:nvSpPr>
          <p:cNvPr id="4" name="Content Placeholder 2"/>
          <p:cNvSpPr>
            <a:spLocks noGrp="1"/>
          </p:cNvSpPr>
          <p:nvPr>
            <p:ph idx="4294967295"/>
          </p:nvPr>
        </p:nvSpPr>
        <p:spPr>
          <a:xfrm>
            <a:off x="658207" y="1229627"/>
            <a:ext cx="10895618" cy="4660593"/>
          </a:xfrm>
          <a:prstGeom prst="rect">
            <a:avLst/>
          </a:prstGeom>
        </p:spPr>
        <p:txBody>
          <a:bodyPr/>
          <a:lstStyle/>
          <a:p>
            <a:pPr marL="0" indent="0" algn="just">
              <a:buFont typeface="Times"/>
              <a:buNone/>
            </a:pPr>
            <a:r>
              <a:rPr lang="en-US" sz="2000" dirty="0">
                <a:solidFill>
                  <a:srgbClr val="000000"/>
                </a:solidFill>
                <a:latin typeface="Calibri" pitchFamily="34" charset="0"/>
              </a:rPr>
              <a:t>Gating CD44 overexpression is relatively difficult. However, looking at the pattern of the total CD38</a:t>
            </a:r>
            <a:r>
              <a:rPr lang="en-US" sz="2000" baseline="30000" dirty="0">
                <a:solidFill>
                  <a:srgbClr val="000000"/>
                </a:solidFill>
                <a:latin typeface="Calibri" pitchFamily="34" charset="0"/>
              </a:rPr>
              <a:t>low</a:t>
            </a:r>
            <a:r>
              <a:rPr lang="en-US" sz="2000" dirty="0">
                <a:solidFill>
                  <a:srgbClr val="000000"/>
                </a:solidFill>
                <a:latin typeface="Calibri" pitchFamily="34" charset="0"/>
              </a:rPr>
              <a:t> and CD38</a:t>
            </a:r>
            <a:r>
              <a:rPr lang="en-US" sz="2000" baseline="30000" dirty="0">
                <a:solidFill>
                  <a:srgbClr val="000000"/>
                </a:solidFill>
                <a:latin typeface="Calibri" pitchFamily="34" charset="0"/>
              </a:rPr>
              <a:t>verylow</a:t>
            </a:r>
            <a:r>
              <a:rPr lang="en-US" sz="2000" dirty="0">
                <a:solidFill>
                  <a:srgbClr val="000000"/>
                </a:solidFill>
                <a:latin typeface="Calibri" pitchFamily="34" charset="0"/>
              </a:rPr>
              <a:t> together with lymphocytes (     CD44</a:t>
            </a:r>
            <a:r>
              <a:rPr lang="en-US" sz="2000" baseline="30000" dirty="0">
                <a:solidFill>
                  <a:srgbClr val="000000"/>
                </a:solidFill>
                <a:latin typeface="Calibri" pitchFamily="34" charset="0"/>
              </a:rPr>
              <a:t>++</a:t>
            </a:r>
            <a:r>
              <a:rPr lang="en-US" sz="2000" dirty="0">
                <a:solidFill>
                  <a:srgbClr val="000000"/>
                </a:solidFill>
                <a:latin typeface="Calibri" pitchFamily="34" charset="0"/>
              </a:rPr>
              <a:t>) might help.</a:t>
            </a:r>
          </a:p>
          <a:p>
            <a:pPr marL="0" indent="0" algn="just">
              <a:buFont typeface="Times"/>
              <a:buNone/>
            </a:pPr>
            <a:r>
              <a:rPr lang="en-US" sz="2000" dirty="0">
                <a:solidFill>
                  <a:srgbClr val="000000"/>
                </a:solidFill>
                <a:latin typeface="Calibri" pitchFamily="34" charset="0"/>
              </a:rPr>
              <a:t>Relatively </a:t>
            </a:r>
            <a:r>
              <a:rPr lang="en-US" sz="2000" i="1" dirty="0">
                <a:solidFill>
                  <a:srgbClr val="000000"/>
                </a:solidFill>
                <a:latin typeface="Calibri" pitchFamily="34" charset="0"/>
              </a:rPr>
              <a:t>easy</a:t>
            </a:r>
            <a:r>
              <a:rPr lang="en-US" sz="2000" dirty="0">
                <a:solidFill>
                  <a:srgbClr val="000000"/>
                </a:solidFill>
                <a:latin typeface="Calibri" pitchFamily="34" charset="0"/>
              </a:rPr>
              <a:t> example:  </a:t>
            </a:r>
            <a:r>
              <a:rPr lang="en-US" sz="2000" baseline="30000" dirty="0">
                <a:solidFill>
                  <a:srgbClr val="000000"/>
                </a:solidFill>
                <a:latin typeface="Calibri" pitchFamily="34" charset="0"/>
              </a:rPr>
              <a:t> </a:t>
            </a:r>
            <a:endParaRPr lang="en-US" sz="2000" dirty="0">
              <a:solidFill>
                <a:srgbClr val="000000"/>
              </a:solidFill>
              <a:latin typeface="Calibri" pitchFamily="34" charset="0"/>
            </a:endParaRPr>
          </a:p>
          <a:p>
            <a:pPr marL="405491" indent="-405491">
              <a:buAutoNum type="arabicPeriod"/>
            </a:pPr>
            <a:endParaRPr lang="en-US" sz="2000" dirty="0">
              <a:solidFill>
                <a:srgbClr val="000000"/>
              </a:solidFill>
              <a:latin typeface="Calibri" pitchFamily="34" charset="0"/>
            </a:endParaRPr>
          </a:p>
          <a:p>
            <a:pPr marL="405491" indent="-405491">
              <a:buAutoNum type="arabicPeriod"/>
            </a:pPr>
            <a:endParaRPr lang="en-US" sz="2000" dirty="0">
              <a:solidFill>
                <a:srgbClr val="000000"/>
              </a:solidFill>
              <a:latin typeface="Calibri" pitchFamily="34" charset="0"/>
            </a:endParaRPr>
          </a:p>
        </p:txBody>
      </p:sp>
      <p:sp>
        <p:nvSpPr>
          <p:cNvPr id="40" name="Rectangle 57"/>
          <p:cNvSpPr/>
          <p:nvPr/>
        </p:nvSpPr>
        <p:spPr bwMode="auto">
          <a:xfrm>
            <a:off x="5306254" y="1594123"/>
            <a:ext cx="182880" cy="182880"/>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pic>
        <p:nvPicPr>
          <p:cNvPr id="55" name="Picture 8"/>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632849" y="4591635"/>
            <a:ext cx="2051813" cy="1298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6" name="Picture 9"/>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98032" y="2196321"/>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7"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119912" y="2196321"/>
            <a:ext cx="2086632"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 name="TextBox 62"/>
          <p:cNvSpPr txBox="1"/>
          <p:nvPr/>
        </p:nvSpPr>
        <p:spPr>
          <a:xfrm rot="16200000">
            <a:off x="3118729" y="3564323"/>
            <a:ext cx="875576" cy="205001"/>
          </a:xfrm>
          <a:prstGeom prst="rect">
            <a:avLst/>
          </a:prstGeom>
          <a:solidFill>
            <a:schemeClr val="bg1"/>
          </a:solidFill>
          <a:ln w="57150">
            <a:solidFill>
              <a:schemeClr val="bg1"/>
            </a:solidFill>
          </a:ln>
        </p:spPr>
        <p:txBody>
          <a:bodyPr wrap="square" lIns="81098" tIns="40549" rIns="81098" bIns="40549" rtlCol="0">
            <a:spAutoFit/>
          </a:bodyPr>
          <a:lstStyle/>
          <a:p>
            <a:r>
              <a:rPr lang="en-US" sz="800" dirty="0">
                <a:solidFill>
                  <a:srgbClr val="000000"/>
                </a:solidFill>
              </a:rPr>
              <a:t>CD38  APC</a:t>
            </a:r>
          </a:p>
        </p:txBody>
      </p:sp>
      <p:cxnSp>
        <p:nvCxnSpPr>
          <p:cNvPr id="59" name="Straight Connector 67"/>
          <p:cNvCxnSpPr/>
          <p:nvPr/>
        </p:nvCxnSpPr>
        <p:spPr bwMode="auto">
          <a:xfrm flipV="1">
            <a:off x="5239652" y="4540786"/>
            <a:ext cx="0" cy="1261207"/>
          </a:xfrm>
          <a:prstGeom prst="line">
            <a:avLst/>
          </a:prstGeom>
          <a:solidFill>
            <a:schemeClr val="accent1"/>
          </a:solidFill>
          <a:ln w="12700" cap="flat" cmpd="sng" algn="ctr">
            <a:solidFill>
              <a:srgbClr val="00374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0" name="TextBox 39"/>
          <p:cNvSpPr txBox="1"/>
          <p:nvPr/>
        </p:nvSpPr>
        <p:spPr>
          <a:xfrm>
            <a:off x="6171025" y="4255367"/>
            <a:ext cx="1120773"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CD44 </a:t>
            </a:r>
            <a:r>
              <a:rPr lang="en-US" sz="900" dirty="0">
                <a:solidFill>
                  <a:srgbClr val="000000"/>
                </a:solidFill>
              </a:rPr>
              <a:t>APC-H7        </a:t>
            </a:r>
          </a:p>
        </p:txBody>
      </p:sp>
      <p:sp>
        <p:nvSpPr>
          <p:cNvPr id="61" name="TextBox 40"/>
          <p:cNvSpPr txBox="1"/>
          <p:nvPr/>
        </p:nvSpPr>
        <p:spPr>
          <a:xfrm rot="16200000">
            <a:off x="5650031" y="3668846"/>
            <a:ext cx="875576" cy="220389"/>
          </a:xfrm>
          <a:prstGeom prst="rect">
            <a:avLst/>
          </a:prstGeom>
          <a:solidFill>
            <a:schemeClr val="bg1"/>
          </a:solidFill>
          <a:ln w="3810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62" name="TextBox 47"/>
          <p:cNvSpPr txBox="1"/>
          <p:nvPr/>
        </p:nvSpPr>
        <p:spPr>
          <a:xfrm rot="16200000">
            <a:off x="3118729" y="3668846"/>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63" name="TextBox 48"/>
          <p:cNvSpPr txBox="1"/>
          <p:nvPr/>
        </p:nvSpPr>
        <p:spPr>
          <a:xfrm>
            <a:off x="3650745" y="4255367"/>
            <a:ext cx="1120773"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CD44 </a:t>
            </a:r>
            <a:r>
              <a:rPr lang="en-US" sz="900" dirty="0">
                <a:solidFill>
                  <a:srgbClr val="000000"/>
                </a:solidFill>
              </a:rPr>
              <a:t>APC-H7        </a:t>
            </a:r>
          </a:p>
        </p:txBody>
      </p:sp>
      <p:sp>
        <p:nvSpPr>
          <p:cNvPr id="64" name="TextBox 49"/>
          <p:cNvSpPr txBox="1"/>
          <p:nvPr/>
        </p:nvSpPr>
        <p:spPr>
          <a:xfrm>
            <a:off x="3649492" y="5806246"/>
            <a:ext cx="1120773"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CD44 </a:t>
            </a:r>
            <a:r>
              <a:rPr lang="en-US" sz="900" dirty="0">
                <a:solidFill>
                  <a:srgbClr val="000000"/>
                </a:solidFill>
              </a:rPr>
              <a:t>APC-H7        </a:t>
            </a:r>
          </a:p>
        </p:txBody>
      </p:sp>
      <p:pic>
        <p:nvPicPr>
          <p:cNvPr id="65" name="Picture 2"/>
          <p:cNvPicPr>
            <a:picLocks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158288" y="4600773"/>
            <a:ext cx="2048256" cy="1298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6" name="Straight Connector 53"/>
          <p:cNvCxnSpPr/>
          <p:nvPr/>
        </p:nvCxnSpPr>
        <p:spPr bwMode="auto">
          <a:xfrm flipV="1">
            <a:off x="7770955" y="4438322"/>
            <a:ext cx="0" cy="1261207"/>
          </a:xfrm>
          <a:prstGeom prst="line">
            <a:avLst/>
          </a:prstGeom>
          <a:solidFill>
            <a:schemeClr val="accent1"/>
          </a:solidFill>
          <a:ln w="12700" cap="flat" cmpd="sng" algn="ctr">
            <a:solidFill>
              <a:srgbClr val="00374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7" name="TextBox 56"/>
          <p:cNvSpPr txBox="1"/>
          <p:nvPr/>
        </p:nvSpPr>
        <p:spPr>
          <a:xfrm>
            <a:off x="6180795" y="5827022"/>
            <a:ext cx="1120773"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CD44 </a:t>
            </a:r>
            <a:r>
              <a:rPr lang="en-US" sz="900" dirty="0">
                <a:solidFill>
                  <a:srgbClr val="000000"/>
                </a:solidFill>
              </a:rPr>
              <a:t>APC-H7        </a:t>
            </a:r>
          </a:p>
        </p:txBody>
      </p:sp>
      <p:sp>
        <p:nvSpPr>
          <p:cNvPr id="68" name="TextBox 73"/>
          <p:cNvSpPr txBox="1"/>
          <p:nvPr/>
        </p:nvSpPr>
        <p:spPr>
          <a:xfrm>
            <a:off x="8494577" y="5030936"/>
            <a:ext cx="3096344" cy="577081"/>
          </a:xfrm>
          <a:prstGeom prst="rect">
            <a:avLst/>
          </a:prstGeom>
          <a:noFill/>
        </p:spPr>
        <p:txBody>
          <a:bodyPr wrap="square" rtlCol="0">
            <a:spAutoFit/>
          </a:bodyPr>
          <a:lstStyle/>
          <a:p>
            <a:r>
              <a:rPr lang="en-US" sz="1050" dirty="0" smtClean="0">
                <a:solidFill>
                  <a:srgbClr val="000000"/>
                </a:solidFill>
              </a:rPr>
              <a:t>Expression of CD44 on LSCs is often higher than that of  the lymphocytes, while HSCs have less expression. </a:t>
            </a:r>
            <a:endParaRPr lang="en-US" sz="1050" dirty="0">
              <a:solidFill>
                <a:srgbClr val="000000"/>
              </a:solidFill>
            </a:endParaRPr>
          </a:p>
        </p:txBody>
      </p:sp>
      <p:sp>
        <p:nvSpPr>
          <p:cNvPr id="71" name="TextBox 58"/>
          <p:cNvSpPr txBox="1"/>
          <p:nvPr/>
        </p:nvSpPr>
        <p:spPr>
          <a:xfrm>
            <a:off x="2266950" y="6332613"/>
            <a:ext cx="9915525" cy="220389"/>
          </a:xfrm>
          <a:prstGeom prst="rect">
            <a:avLst/>
          </a:prstGeom>
          <a:noFill/>
        </p:spPr>
        <p:txBody>
          <a:bodyPr wrap="square" lIns="81098" tIns="40549" rIns="81098" bIns="40549" rtlCol="0" anchor="b">
            <a:spAutoFit/>
          </a:bodyPr>
          <a:lstStyle/>
          <a:p>
            <a:r>
              <a:rPr lang="en-US" sz="900" dirty="0" smtClean="0"/>
              <a:t> CD34</a:t>
            </a:r>
            <a:r>
              <a:rPr lang="en-US" sz="900" baseline="30000" dirty="0"/>
              <a:t>+</a:t>
            </a:r>
            <a:r>
              <a:rPr lang="en-US" sz="900" dirty="0"/>
              <a:t> blast </a:t>
            </a:r>
            <a:r>
              <a:rPr lang="en-US" sz="900" dirty="0" smtClean="0"/>
              <a:t>           CD34</a:t>
            </a:r>
            <a:r>
              <a:rPr lang="en-US" sz="900" baseline="30000" dirty="0" smtClean="0"/>
              <a:t>+</a:t>
            </a:r>
            <a:r>
              <a:rPr lang="en-US" sz="900" dirty="0" smtClean="0"/>
              <a:t>CD38</a:t>
            </a:r>
            <a:r>
              <a:rPr lang="en-US" sz="900" baseline="30000" dirty="0" smtClean="0"/>
              <a:t>low</a:t>
            </a:r>
            <a:r>
              <a:rPr lang="en-US" sz="900" dirty="0" smtClean="0"/>
              <a:t>         CD34</a:t>
            </a:r>
            <a:r>
              <a:rPr lang="en-US" sz="900" baseline="30000" dirty="0" smtClean="0"/>
              <a:t>+</a:t>
            </a:r>
            <a:r>
              <a:rPr lang="en-US" sz="900" dirty="0" smtClean="0"/>
              <a:t>CD38</a:t>
            </a:r>
            <a:r>
              <a:rPr lang="en-US" sz="900" baseline="30000" dirty="0" smtClean="0"/>
              <a:t>verylow</a:t>
            </a:r>
            <a:r>
              <a:rPr lang="en-US" sz="900" dirty="0" smtClean="0"/>
              <a:t>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neg</a:t>
            </a:r>
            <a:r>
              <a:rPr lang="en-US" sz="900" dirty="0"/>
              <a:t>,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pos</a:t>
            </a:r>
            <a:r>
              <a:rPr lang="en-US" sz="900" dirty="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neg</a:t>
            </a:r>
            <a:r>
              <a:rPr lang="en-US" sz="900" dirty="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pos</a:t>
            </a:r>
            <a:r>
              <a:rPr lang="en-US" sz="900" dirty="0" smtClean="0"/>
              <a:t> </a:t>
            </a:r>
            <a:endParaRPr lang="en-US" sz="900" dirty="0"/>
          </a:p>
        </p:txBody>
      </p:sp>
      <p:sp>
        <p:nvSpPr>
          <p:cNvPr id="72" name="Rectangle 59"/>
          <p:cNvSpPr/>
          <p:nvPr/>
        </p:nvSpPr>
        <p:spPr bwMode="auto">
          <a:xfrm>
            <a:off x="3182541" y="6360599"/>
            <a:ext cx="133305" cy="147078"/>
          </a:xfrm>
          <a:prstGeom prst="rect">
            <a:avLst/>
          </a:prstGeom>
          <a:solidFill>
            <a:srgbClr val="C090F4"/>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73" name="Rectangle 60"/>
          <p:cNvSpPr/>
          <p:nvPr/>
        </p:nvSpPr>
        <p:spPr bwMode="auto">
          <a:xfrm>
            <a:off x="4204370" y="6360599"/>
            <a:ext cx="133305" cy="147078"/>
          </a:xfrm>
          <a:prstGeom prst="rect">
            <a:avLst/>
          </a:prstGeom>
          <a:solidFill>
            <a:srgbClr val="00B0F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74" name="Rectangle 68"/>
          <p:cNvSpPr/>
          <p:nvPr/>
        </p:nvSpPr>
        <p:spPr bwMode="auto">
          <a:xfrm>
            <a:off x="2186930" y="6360599"/>
            <a:ext cx="133305" cy="147078"/>
          </a:xfrm>
          <a:prstGeom prst="rect">
            <a:avLst/>
          </a:prstGeom>
          <a:solidFill>
            <a:srgbClr val="00FF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75" name="Rectangle 69"/>
          <p:cNvSpPr/>
          <p:nvPr/>
        </p:nvSpPr>
        <p:spPr bwMode="auto">
          <a:xfrm>
            <a:off x="5337493" y="6360599"/>
            <a:ext cx="133305" cy="147078"/>
          </a:xfrm>
          <a:prstGeom prst="rect">
            <a:avLst/>
          </a:prstGeom>
          <a:solidFill>
            <a:srgbClr val="92D05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76" name="Rectangle 70"/>
          <p:cNvSpPr/>
          <p:nvPr/>
        </p:nvSpPr>
        <p:spPr bwMode="auto">
          <a:xfrm>
            <a:off x="6939578" y="6360599"/>
            <a:ext cx="133305" cy="147078"/>
          </a:xfrm>
          <a:prstGeom prst="rect">
            <a:avLst/>
          </a:prstGeom>
          <a:solidFill>
            <a:srgbClr val="9933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77" name="Rectangle 71"/>
          <p:cNvSpPr/>
          <p:nvPr/>
        </p:nvSpPr>
        <p:spPr bwMode="auto">
          <a:xfrm>
            <a:off x="8608338" y="6359076"/>
            <a:ext cx="133305" cy="147078"/>
          </a:xfrm>
          <a:prstGeom prst="rect">
            <a:avLst/>
          </a:prstGeom>
          <a:solidFill>
            <a:srgbClr val="008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78" name="Rectangle 72"/>
          <p:cNvSpPr/>
          <p:nvPr/>
        </p:nvSpPr>
        <p:spPr bwMode="auto">
          <a:xfrm>
            <a:off x="10372303" y="6359076"/>
            <a:ext cx="133305" cy="147078"/>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79" name="TextBox 5"/>
          <p:cNvSpPr txBox="1"/>
          <p:nvPr/>
        </p:nvSpPr>
        <p:spPr>
          <a:xfrm>
            <a:off x="9525" y="6295931"/>
            <a:ext cx="594438" cy="235778"/>
          </a:xfrm>
          <a:prstGeom prst="rect">
            <a:avLst/>
          </a:prstGeom>
          <a:noFill/>
        </p:spPr>
        <p:txBody>
          <a:bodyPr wrap="square" lIns="81098" tIns="40549" rIns="81098" bIns="40549" rtlCol="0">
            <a:spAutoFit/>
          </a:bodyPr>
          <a:lstStyle/>
          <a:p>
            <a:pPr algn="r"/>
            <a:r>
              <a:rPr lang="en-US" sz="1000" dirty="0">
                <a:solidFill>
                  <a:schemeClr val="bg1">
                    <a:lumMod val="50000"/>
                  </a:schemeClr>
                </a:solidFill>
              </a:rPr>
              <a:t>#</a:t>
            </a:r>
            <a:r>
              <a:rPr lang="en-US" sz="1000" dirty="0" smtClean="0">
                <a:solidFill>
                  <a:schemeClr val="bg1">
                    <a:lumMod val="50000"/>
                  </a:schemeClr>
                </a:solidFill>
              </a:rPr>
              <a:t>2509</a:t>
            </a:r>
            <a:endParaRPr lang="en-US" sz="1000" dirty="0">
              <a:solidFill>
                <a:schemeClr val="bg1">
                  <a:lumMod val="50000"/>
                </a:schemeClr>
              </a:solidFill>
            </a:endParaRPr>
          </a:p>
        </p:txBody>
      </p:sp>
    </p:spTree>
    <p:extLst>
      <p:ext uri="{BB962C8B-B14F-4D97-AF65-F5344CB8AC3E}">
        <p14:creationId xmlns:p14="http://schemas.microsoft.com/office/powerpoint/2010/main" val="1861985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solidFill>
            <a:schemeClr val="bg1"/>
          </a:solidFill>
        </p:spPr>
        <p:txBody>
          <a:bodyPr/>
          <a:lstStyle/>
          <a:p>
            <a:r>
              <a:rPr lang="en-US" sz="3600" dirty="0"/>
              <a:t>How to gate </a:t>
            </a:r>
            <a:r>
              <a:rPr lang="en-US" sz="3600" dirty="0" smtClean="0"/>
              <a:t>CD44 </a:t>
            </a:r>
            <a:r>
              <a:rPr lang="en-US" sz="3600" dirty="0"/>
              <a:t>positivity</a:t>
            </a:r>
          </a:p>
        </p:txBody>
      </p:sp>
      <p:sp>
        <p:nvSpPr>
          <p:cNvPr id="4" name="Content Placeholder 2"/>
          <p:cNvSpPr>
            <a:spLocks noGrp="1"/>
          </p:cNvSpPr>
          <p:nvPr>
            <p:ph idx="4294967295"/>
          </p:nvPr>
        </p:nvSpPr>
        <p:spPr>
          <a:xfrm>
            <a:off x="658207" y="1229627"/>
            <a:ext cx="10895618" cy="4660593"/>
          </a:xfrm>
          <a:prstGeom prst="rect">
            <a:avLst/>
          </a:prstGeom>
        </p:spPr>
        <p:txBody>
          <a:bodyPr/>
          <a:lstStyle/>
          <a:p>
            <a:pPr marL="0" indent="0" algn="just">
              <a:buNone/>
            </a:pPr>
            <a:r>
              <a:rPr lang="en-US" sz="2000" i="1" dirty="0">
                <a:solidFill>
                  <a:srgbClr val="000000"/>
                </a:solidFill>
                <a:latin typeface="Calibri" pitchFamily="34" charset="0"/>
              </a:rPr>
              <a:t>Difficult</a:t>
            </a:r>
            <a:r>
              <a:rPr lang="en-US" sz="2000" dirty="0">
                <a:solidFill>
                  <a:srgbClr val="000000"/>
                </a:solidFill>
                <a:latin typeface="Calibri" pitchFamily="34" charset="0"/>
              </a:rPr>
              <a:t> example: histogram distinguishes two populations in CD34</a:t>
            </a:r>
            <a:r>
              <a:rPr lang="en-US" sz="2000" baseline="30000" dirty="0">
                <a:solidFill>
                  <a:srgbClr val="000000"/>
                </a:solidFill>
                <a:latin typeface="Calibri" pitchFamily="34" charset="0"/>
              </a:rPr>
              <a:t>+</a:t>
            </a:r>
            <a:r>
              <a:rPr lang="en-US" sz="2000" dirty="0">
                <a:solidFill>
                  <a:srgbClr val="000000"/>
                </a:solidFill>
                <a:latin typeface="Calibri" pitchFamily="34" charset="0"/>
              </a:rPr>
              <a:t>CD38</a:t>
            </a:r>
            <a:r>
              <a:rPr lang="en-US" sz="2000" baseline="30000" dirty="0">
                <a:solidFill>
                  <a:srgbClr val="000000"/>
                </a:solidFill>
                <a:latin typeface="Calibri" pitchFamily="34" charset="0"/>
              </a:rPr>
              <a:t>verylow</a:t>
            </a:r>
            <a:r>
              <a:rPr lang="en-US" sz="2000" dirty="0">
                <a:solidFill>
                  <a:srgbClr val="000000"/>
                </a:solidFill>
                <a:latin typeface="Calibri" pitchFamily="34" charset="0"/>
              </a:rPr>
              <a:t>. Red fraction and </a:t>
            </a:r>
            <a:r>
              <a:rPr lang="en-US" sz="2000" dirty="0" err="1">
                <a:solidFill>
                  <a:srgbClr val="000000"/>
                </a:solidFill>
                <a:latin typeface="Calibri" pitchFamily="34" charset="0"/>
              </a:rPr>
              <a:t>spherotech</a:t>
            </a:r>
            <a:r>
              <a:rPr lang="en-US" sz="2000" dirty="0">
                <a:solidFill>
                  <a:srgbClr val="000000"/>
                </a:solidFill>
                <a:latin typeface="Calibri" pitchFamily="34" charset="0"/>
              </a:rPr>
              <a:t> beads support this cut-off point.  </a:t>
            </a:r>
          </a:p>
          <a:p>
            <a:pPr marL="405491" indent="-405491">
              <a:buAutoNum type="arabicPeriod"/>
            </a:pPr>
            <a:endParaRPr lang="en-US" sz="2000" dirty="0">
              <a:solidFill>
                <a:srgbClr val="000000"/>
              </a:solidFill>
              <a:latin typeface="Calibri" pitchFamily="34" charset="0"/>
            </a:endParaRPr>
          </a:p>
          <a:p>
            <a:pPr marL="405491" indent="-405491">
              <a:buAutoNum type="arabicPeriod"/>
            </a:pPr>
            <a:endParaRPr lang="en-US" sz="2000" dirty="0">
              <a:solidFill>
                <a:srgbClr val="000000"/>
              </a:solidFill>
              <a:latin typeface="Calibri" pitchFamily="34" charset="0"/>
            </a:endParaRPr>
          </a:p>
        </p:txBody>
      </p:sp>
      <p:sp>
        <p:nvSpPr>
          <p:cNvPr id="5" name="TextBox 35"/>
          <p:cNvSpPr txBox="1"/>
          <p:nvPr/>
        </p:nvSpPr>
        <p:spPr>
          <a:xfrm>
            <a:off x="2821271" y="6331450"/>
            <a:ext cx="9334464" cy="220389"/>
          </a:xfrm>
          <a:prstGeom prst="rect">
            <a:avLst/>
          </a:prstGeom>
          <a:noFill/>
        </p:spPr>
        <p:txBody>
          <a:bodyPr wrap="square" lIns="81098" tIns="40549" rIns="81098" bIns="40549" rtlCol="0" anchor="b">
            <a:spAutoFit/>
          </a:bodyPr>
          <a:lstStyle/>
          <a:p>
            <a:r>
              <a:rPr lang="en-US" sz="900" dirty="0" smtClean="0"/>
              <a:t> negative population          CD34+CD38+ blasts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neg</a:t>
            </a:r>
            <a:r>
              <a:rPr lang="en-US" sz="900" dirty="0"/>
              <a:t>,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pos</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neg</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pos</a:t>
            </a:r>
            <a:r>
              <a:rPr lang="en-US" sz="900" dirty="0"/>
              <a:t>  </a:t>
            </a:r>
          </a:p>
        </p:txBody>
      </p:sp>
      <p:sp>
        <p:nvSpPr>
          <p:cNvPr id="6" name="Rectangle 10"/>
          <p:cNvSpPr/>
          <p:nvPr/>
        </p:nvSpPr>
        <p:spPr bwMode="auto">
          <a:xfrm>
            <a:off x="4029542" y="6368961"/>
            <a:ext cx="133305" cy="147078"/>
          </a:xfrm>
          <a:prstGeom prst="rect">
            <a:avLst/>
          </a:prstGeom>
          <a:solidFill>
            <a:srgbClr val="00FF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7" name="Rectangle 11"/>
          <p:cNvSpPr/>
          <p:nvPr/>
        </p:nvSpPr>
        <p:spPr bwMode="auto">
          <a:xfrm>
            <a:off x="5397694" y="6368961"/>
            <a:ext cx="133305" cy="147078"/>
          </a:xfrm>
          <a:prstGeom prst="rect">
            <a:avLst/>
          </a:prstGeom>
          <a:solidFill>
            <a:srgbClr val="92D05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8" name="Rectangle 13"/>
          <p:cNvSpPr/>
          <p:nvPr/>
        </p:nvSpPr>
        <p:spPr bwMode="auto">
          <a:xfrm>
            <a:off x="2722687" y="6368961"/>
            <a:ext cx="133305" cy="147078"/>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9" name="Rectangle 15"/>
          <p:cNvSpPr/>
          <p:nvPr/>
        </p:nvSpPr>
        <p:spPr bwMode="auto">
          <a:xfrm>
            <a:off x="6981870" y="6368961"/>
            <a:ext cx="133305" cy="133200"/>
          </a:xfrm>
          <a:prstGeom prst="rect">
            <a:avLst/>
          </a:prstGeom>
          <a:solidFill>
            <a:srgbClr val="9933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0" name="Rectangle 36"/>
          <p:cNvSpPr/>
          <p:nvPr/>
        </p:nvSpPr>
        <p:spPr bwMode="auto">
          <a:xfrm>
            <a:off x="8651771" y="6367438"/>
            <a:ext cx="133305" cy="133200"/>
          </a:xfrm>
          <a:prstGeom prst="rect">
            <a:avLst/>
          </a:prstGeom>
          <a:solidFill>
            <a:srgbClr val="008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1" name="Rectangle 37"/>
          <p:cNvSpPr/>
          <p:nvPr/>
        </p:nvSpPr>
        <p:spPr bwMode="auto">
          <a:xfrm>
            <a:off x="10360913" y="6367438"/>
            <a:ext cx="133305" cy="133200"/>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pic>
        <p:nvPicPr>
          <p:cNvPr id="41" name="Picture 1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497923" y="2113928"/>
            <a:ext cx="2170321" cy="2331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974960" y="4600907"/>
            <a:ext cx="2157984" cy="1301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 name="Picture 5"/>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947513" y="2184434"/>
            <a:ext cx="2205424"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 name="TextBox 50"/>
          <p:cNvSpPr txBox="1"/>
          <p:nvPr/>
        </p:nvSpPr>
        <p:spPr>
          <a:xfrm rot="16200000">
            <a:off x="1508421" y="3697168"/>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45" name="TextBox 51"/>
          <p:cNvSpPr txBox="1"/>
          <p:nvPr/>
        </p:nvSpPr>
        <p:spPr>
          <a:xfrm>
            <a:off x="2040437" y="4283689"/>
            <a:ext cx="1120773"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CD44 </a:t>
            </a:r>
            <a:r>
              <a:rPr lang="en-US" sz="900" dirty="0">
                <a:solidFill>
                  <a:srgbClr val="000000"/>
                </a:solidFill>
              </a:rPr>
              <a:t>APC-H7        </a:t>
            </a:r>
          </a:p>
        </p:txBody>
      </p:sp>
      <p:sp>
        <p:nvSpPr>
          <p:cNvPr id="46" name="TextBox 52"/>
          <p:cNvSpPr txBox="1"/>
          <p:nvPr/>
        </p:nvSpPr>
        <p:spPr>
          <a:xfrm>
            <a:off x="2048709" y="5825043"/>
            <a:ext cx="1120773"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CD44 </a:t>
            </a:r>
            <a:r>
              <a:rPr lang="en-US" sz="900" dirty="0">
                <a:solidFill>
                  <a:srgbClr val="000000"/>
                </a:solidFill>
              </a:rPr>
              <a:t>APC-H7        </a:t>
            </a:r>
          </a:p>
        </p:txBody>
      </p:sp>
      <p:cxnSp>
        <p:nvCxnSpPr>
          <p:cNvPr id="47" name="Straight Connector 3"/>
          <p:cNvCxnSpPr/>
          <p:nvPr/>
        </p:nvCxnSpPr>
        <p:spPr bwMode="auto">
          <a:xfrm flipV="1">
            <a:off x="3416861" y="4600907"/>
            <a:ext cx="0" cy="1229407"/>
          </a:xfrm>
          <a:prstGeom prst="line">
            <a:avLst/>
          </a:prstGeom>
          <a:solidFill>
            <a:schemeClr val="accent1"/>
          </a:solidFill>
          <a:ln w="19050" cap="flat" cmpd="sng" algn="ctr">
            <a:solidFill>
              <a:srgbClr val="00374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48" name="Picture 1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911092" y="2088787"/>
            <a:ext cx="2205424" cy="2369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 name="Rectangle 5"/>
          <p:cNvSpPr/>
          <p:nvPr/>
        </p:nvSpPr>
        <p:spPr bwMode="auto">
          <a:xfrm>
            <a:off x="3232457" y="5528601"/>
            <a:ext cx="358096" cy="256233"/>
          </a:xfrm>
          <a:prstGeom prst="rect">
            <a:avLst/>
          </a:prstGeom>
          <a:noFill/>
          <a:ln w="19050" cap="flat" cmpd="sng" algn="ctr">
            <a:solidFill>
              <a:srgbClr val="00374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pic>
        <p:nvPicPr>
          <p:cNvPr id="50" name="Picture 6"/>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911092" y="2182618"/>
            <a:ext cx="2205424"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 name="TextBox 54"/>
          <p:cNvSpPr txBox="1"/>
          <p:nvPr/>
        </p:nvSpPr>
        <p:spPr>
          <a:xfrm rot="16200000">
            <a:off x="3979728" y="3652331"/>
            <a:ext cx="965253" cy="220389"/>
          </a:xfrm>
          <a:prstGeom prst="rect">
            <a:avLst/>
          </a:prstGeom>
          <a:solidFill>
            <a:schemeClr val="bg1"/>
          </a:solidFill>
          <a:ln w="7620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52" name="TextBox 55"/>
          <p:cNvSpPr txBox="1"/>
          <p:nvPr/>
        </p:nvSpPr>
        <p:spPr>
          <a:xfrm>
            <a:off x="4637766" y="4283689"/>
            <a:ext cx="1022366" cy="220389"/>
          </a:xfrm>
          <a:prstGeom prst="rect">
            <a:avLst/>
          </a:prstGeom>
          <a:solidFill>
            <a:schemeClr val="bg1"/>
          </a:solidFill>
          <a:ln w="76200">
            <a:solidFill>
              <a:srgbClr val="FFFFFF"/>
            </a:solidFill>
          </a:ln>
        </p:spPr>
        <p:txBody>
          <a:bodyPr wrap="square" lIns="81098" tIns="40549" rIns="81098" bIns="40549" rtlCol="0">
            <a:spAutoFit/>
          </a:bodyPr>
          <a:lstStyle/>
          <a:p>
            <a:r>
              <a:rPr lang="en-US" sz="900" dirty="0" smtClean="0">
                <a:solidFill>
                  <a:srgbClr val="000000"/>
                </a:solidFill>
              </a:rPr>
              <a:t>CD44 </a:t>
            </a:r>
            <a:r>
              <a:rPr lang="en-US" sz="900" dirty="0">
                <a:solidFill>
                  <a:srgbClr val="000000"/>
                </a:solidFill>
              </a:rPr>
              <a:t>APC-H7        </a:t>
            </a:r>
          </a:p>
        </p:txBody>
      </p:sp>
      <p:pic>
        <p:nvPicPr>
          <p:cNvPr id="53" name="Picture 11"/>
          <p:cNvPicPr>
            <a:picLocks noChangeAspect="1" noChangeArrowheads="1"/>
          </p:cNvPicPr>
          <p:nvPr/>
        </p:nvPicPr>
        <p:blipFill rotWithShape="1">
          <a:blip r:embed="rId7" cstate="email">
            <a:extLst>
              <a:ext uri="{28A0092B-C50C-407E-A947-70E740481C1C}">
                <a14:useLocalDpi xmlns:a14="http://schemas.microsoft.com/office/drawing/2010/main" val="0"/>
              </a:ext>
            </a:extLst>
          </a:blip>
          <a:srcRect/>
          <a:stretch/>
        </p:blipFill>
        <p:spPr bwMode="auto">
          <a:xfrm>
            <a:off x="4355330" y="5297174"/>
            <a:ext cx="800746" cy="48766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4" name="Straight Connector 18"/>
          <p:cNvCxnSpPr/>
          <p:nvPr/>
        </p:nvCxnSpPr>
        <p:spPr bwMode="auto">
          <a:xfrm flipV="1">
            <a:off x="3718573" y="5231511"/>
            <a:ext cx="562384" cy="265291"/>
          </a:xfrm>
          <a:prstGeom prst="line">
            <a:avLst/>
          </a:prstGeom>
          <a:solidFill>
            <a:schemeClr val="accent1"/>
          </a:solidFill>
          <a:ln w="19050" cap="flat" cmpd="sng" algn="ctr">
            <a:solidFill>
              <a:srgbClr val="00374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9" name="Straight Connector 76"/>
          <p:cNvCxnSpPr/>
          <p:nvPr/>
        </p:nvCxnSpPr>
        <p:spPr bwMode="auto">
          <a:xfrm>
            <a:off x="3718573" y="5784834"/>
            <a:ext cx="573025" cy="0"/>
          </a:xfrm>
          <a:prstGeom prst="line">
            <a:avLst/>
          </a:prstGeom>
          <a:solidFill>
            <a:schemeClr val="accent1"/>
          </a:solidFill>
          <a:ln w="19050" cap="flat" cmpd="sng" algn="ctr">
            <a:solidFill>
              <a:srgbClr val="00374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0" name="TextBox 87"/>
          <p:cNvSpPr txBox="1"/>
          <p:nvPr/>
        </p:nvSpPr>
        <p:spPr>
          <a:xfrm rot="16200000">
            <a:off x="6428000" y="3666173"/>
            <a:ext cx="965253" cy="220389"/>
          </a:xfrm>
          <a:prstGeom prst="rect">
            <a:avLst/>
          </a:prstGeom>
          <a:solidFill>
            <a:schemeClr val="bg1"/>
          </a:solidFill>
          <a:ln w="63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71" name="TextBox 88"/>
          <p:cNvSpPr txBox="1"/>
          <p:nvPr/>
        </p:nvSpPr>
        <p:spPr>
          <a:xfrm>
            <a:off x="7086038" y="4297531"/>
            <a:ext cx="1022366" cy="220389"/>
          </a:xfrm>
          <a:prstGeom prst="rect">
            <a:avLst/>
          </a:prstGeom>
          <a:solidFill>
            <a:schemeClr val="bg1"/>
          </a:solidFill>
          <a:ln w="76200">
            <a:solidFill>
              <a:srgbClr val="FFFFFF"/>
            </a:solidFill>
          </a:ln>
        </p:spPr>
        <p:txBody>
          <a:bodyPr wrap="square" lIns="81098" tIns="40549" rIns="81098" bIns="40549" rtlCol="0">
            <a:spAutoFit/>
          </a:bodyPr>
          <a:lstStyle/>
          <a:p>
            <a:r>
              <a:rPr lang="en-US" sz="900" dirty="0" smtClean="0">
                <a:solidFill>
                  <a:srgbClr val="000000"/>
                </a:solidFill>
              </a:rPr>
              <a:t>CD44 </a:t>
            </a:r>
            <a:r>
              <a:rPr lang="en-US" sz="900" dirty="0">
                <a:solidFill>
                  <a:srgbClr val="000000"/>
                </a:solidFill>
              </a:rPr>
              <a:t>APC-H7        </a:t>
            </a:r>
          </a:p>
        </p:txBody>
      </p:sp>
      <p:sp>
        <p:nvSpPr>
          <p:cNvPr id="72" name="TextBox 89"/>
          <p:cNvSpPr txBox="1"/>
          <p:nvPr/>
        </p:nvSpPr>
        <p:spPr>
          <a:xfrm>
            <a:off x="6884268" y="5110490"/>
            <a:ext cx="3368825" cy="577081"/>
          </a:xfrm>
          <a:prstGeom prst="rect">
            <a:avLst/>
          </a:prstGeom>
          <a:noFill/>
        </p:spPr>
        <p:txBody>
          <a:bodyPr wrap="square" rtlCol="0">
            <a:spAutoFit/>
          </a:bodyPr>
          <a:lstStyle/>
          <a:p>
            <a:r>
              <a:rPr lang="en-US" sz="1050" dirty="0" smtClean="0">
                <a:solidFill>
                  <a:srgbClr val="000000"/>
                </a:solidFill>
              </a:rPr>
              <a:t>Overexpression or normal CD44 expression which could be found on HSCs? </a:t>
            </a:r>
          </a:p>
          <a:p>
            <a:r>
              <a:rPr lang="en-US" sz="1050" b="1" dirty="0" smtClean="0">
                <a:solidFill>
                  <a:srgbClr val="000000"/>
                </a:solidFill>
              </a:rPr>
              <a:t>Not clearly distinctive</a:t>
            </a:r>
            <a:endParaRPr lang="en-US" sz="1050" b="1" dirty="0">
              <a:solidFill>
                <a:srgbClr val="000000"/>
              </a:solidFill>
            </a:endParaRPr>
          </a:p>
        </p:txBody>
      </p:sp>
      <p:sp>
        <p:nvSpPr>
          <p:cNvPr id="73" name="TextBox 91"/>
          <p:cNvSpPr txBox="1"/>
          <p:nvPr/>
        </p:nvSpPr>
        <p:spPr>
          <a:xfrm>
            <a:off x="4916615" y="3221732"/>
            <a:ext cx="599502" cy="253916"/>
          </a:xfrm>
          <a:prstGeom prst="rect">
            <a:avLst/>
          </a:prstGeom>
          <a:noFill/>
        </p:spPr>
        <p:txBody>
          <a:bodyPr wrap="square" rtlCol="0">
            <a:spAutoFit/>
          </a:bodyPr>
          <a:lstStyle/>
          <a:p>
            <a:r>
              <a:rPr lang="en-US" sz="1000" b="1" dirty="0" smtClean="0"/>
              <a:t> beads           </a:t>
            </a:r>
            <a:endParaRPr lang="en-US" sz="1000" b="1" dirty="0"/>
          </a:p>
        </p:txBody>
      </p:sp>
      <p:sp>
        <p:nvSpPr>
          <p:cNvPr id="74" name="TextBox 92"/>
          <p:cNvSpPr txBox="1"/>
          <p:nvPr/>
        </p:nvSpPr>
        <p:spPr>
          <a:xfrm rot="16200000">
            <a:off x="5173501" y="3563520"/>
            <a:ext cx="939149" cy="253916"/>
          </a:xfrm>
          <a:prstGeom prst="rect">
            <a:avLst/>
          </a:prstGeom>
          <a:noFill/>
        </p:spPr>
        <p:txBody>
          <a:bodyPr wrap="square" rtlCol="0">
            <a:spAutoFit/>
          </a:bodyPr>
          <a:lstStyle/>
          <a:p>
            <a:r>
              <a:rPr lang="en-US" sz="1000" b="1" dirty="0" smtClean="0"/>
              <a:t>Red fraction</a:t>
            </a:r>
            <a:endParaRPr lang="en-US" sz="1000" b="1" dirty="0"/>
          </a:p>
        </p:txBody>
      </p:sp>
      <p:sp>
        <p:nvSpPr>
          <p:cNvPr id="75" name="TextBox 5"/>
          <p:cNvSpPr txBox="1"/>
          <p:nvPr/>
        </p:nvSpPr>
        <p:spPr>
          <a:xfrm>
            <a:off x="9525" y="6295931"/>
            <a:ext cx="594438" cy="235778"/>
          </a:xfrm>
          <a:prstGeom prst="rect">
            <a:avLst/>
          </a:prstGeom>
          <a:noFill/>
        </p:spPr>
        <p:txBody>
          <a:bodyPr wrap="square" lIns="81098" tIns="40549" rIns="81098" bIns="40549" rtlCol="0">
            <a:spAutoFit/>
          </a:bodyPr>
          <a:lstStyle/>
          <a:p>
            <a:pPr algn="r"/>
            <a:r>
              <a:rPr lang="en-US" sz="1000" dirty="0">
                <a:solidFill>
                  <a:schemeClr val="bg1">
                    <a:lumMod val="50000"/>
                  </a:schemeClr>
                </a:solidFill>
              </a:rPr>
              <a:t>#</a:t>
            </a:r>
            <a:r>
              <a:rPr lang="en-US" sz="1000" dirty="0" smtClean="0">
                <a:solidFill>
                  <a:schemeClr val="bg1">
                    <a:lumMod val="50000"/>
                  </a:schemeClr>
                </a:solidFill>
              </a:rPr>
              <a:t>2622</a:t>
            </a:r>
            <a:endParaRPr lang="en-US" sz="1000" dirty="0">
              <a:solidFill>
                <a:schemeClr val="bg1">
                  <a:lumMod val="50000"/>
                </a:schemeClr>
              </a:solidFill>
            </a:endParaRPr>
          </a:p>
        </p:txBody>
      </p:sp>
    </p:spTree>
    <p:extLst>
      <p:ext uri="{BB962C8B-B14F-4D97-AF65-F5344CB8AC3E}">
        <p14:creationId xmlns:p14="http://schemas.microsoft.com/office/powerpoint/2010/main" val="2307506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solidFill>
            <a:schemeClr val="bg1"/>
          </a:solidFill>
        </p:spPr>
        <p:txBody>
          <a:bodyPr/>
          <a:lstStyle/>
          <a:p>
            <a:r>
              <a:rPr lang="nl-NL" sz="3600" dirty="0" smtClean="0"/>
              <a:t>CD45RA</a:t>
            </a:r>
            <a:endParaRPr lang="nl-NL" sz="3600" dirty="0"/>
          </a:p>
        </p:txBody>
      </p:sp>
      <p:sp>
        <p:nvSpPr>
          <p:cNvPr id="4" name="Content Placeholder 2"/>
          <p:cNvSpPr>
            <a:spLocks noGrp="1"/>
          </p:cNvSpPr>
          <p:nvPr>
            <p:ph idx="4294967295"/>
          </p:nvPr>
        </p:nvSpPr>
        <p:spPr>
          <a:xfrm>
            <a:off x="658207" y="1229627"/>
            <a:ext cx="10895618" cy="4660593"/>
          </a:xfrm>
          <a:prstGeom prst="rect">
            <a:avLst/>
          </a:prstGeom>
        </p:spPr>
        <p:txBody>
          <a:bodyPr/>
          <a:lstStyle/>
          <a:p>
            <a:pPr marL="0" indent="0" algn="just">
              <a:buNone/>
            </a:pPr>
            <a:r>
              <a:rPr lang="en-US" sz="2000" dirty="0">
                <a:solidFill>
                  <a:srgbClr val="000000"/>
                </a:solidFill>
                <a:latin typeface="Calibri" pitchFamily="34" charset="0"/>
              </a:rPr>
              <a:t>CD45RA is not expressed on HSCs and is a stable marker in both diagnosis and f-up. Mostly seen with clear separation between HSCs and LSCs. </a:t>
            </a:r>
          </a:p>
          <a:p>
            <a:pPr marL="0" indent="0" algn="just">
              <a:buNone/>
            </a:pPr>
            <a:endParaRPr lang="en-US" sz="1100" dirty="0">
              <a:solidFill>
                <a:srgbClr val="000000"/>
              </a:solidFill>
              <a:latin typeface="Calibri" pitchFamily="34" charset="0"/>
            </a:endParaRPr>
          </a:p>
          <a:p>
            <a:pPr marL="0" indent="0" algn="just">
              <a:buNone/>
            </a:pPr>
            <a:r>
              <a:rPr lang="en-US" sz="2000" dirty="0" smtClean="0">
                <a:solidFill>
                  <a:srgbClr val="000000"/>
                </a:solidFill>
                <a:latin typeface="Calibri" pitchFamily="34" charset="0"/>
              </a:rPr>
              <a:t>Examples</a:t>
            </a:r>
            <a:r>
              <a:rPr lang="en-US" sz="2000" dirty="0">
                <a:solidFill>
                  <a:srgbClr val="000000"/>
                </a:solidFill>
                <a:latin typeface="Calibri" pitchFamily="34" charset="0"/>
              </a:rPr>
              <a:t>:</a:t>
            </a:r>
          </a:p>
          <a:p>
            <a:pPr marL="405491" indent="-405491">
              <a:buAutoNum type="arabicPeriod"/>
            </a:pPr>
            <a:endParaRPr lang="en-US" sz="2000" dirty="0">
              <a:solidFill>
                <a:srgbClr val="000000"/>
              </a:solidFill>
              <a:latin typeface="Calibri" pitchFamily="34" charset="0"/>
            </a:endParaRPr>
          </a:p>
          <a:p>
            <a:pPr marL="405491" indent="-405491">
              <a:buAutoNum type="arabicPeriod"/>
            </a:pPr>
            <a:endParaRPr lang="en-US" sz="2000" dirty="0">
              <a:solidFill>
                <a:srgbClr val="000000"/>
              </a:solidFill>
              <a:latin typeface="Calibri" pitchFamily="34" charset="0"/>
            </a:endParaRPr>
          </a:p>
        </p:txBody>
      </p:sp>
      <p:sp>
        <p:nvSpPr>
          <p:cNvPr id="5" name="TextBox 35"/>
          <p:cNvSpPr txBox="1"/>
          <p:nvPr/>
        </p:nvSpPr>
        <p:spPr>
          <a:xfrm>
            <a:off x="3162397" y="6331450"/>
            <a:ext cx="8981977" cy="220389"/>
          </a:xfrm>
          <a:prstGeom prst="rect">
            <a:avLst/>
          </a:prstGeom>
          <a:noFill/>
        </p:spPr>
        <p:txBody>
          <a:bodyPr wrap="square" lIns="81098" tIns="40549" rIns="81098" bIns="40549" rtlCol="0" anchor="b">
            <a:spAutoFit/>
          </a:bodyPr>
          <a:lstStyle/>
          <a:p>
            <a:r>
              <a:rPr lang="en-US" sz="900" dirty="0" smtClean="0"/>
              <a:t>                             CD34+CD38+ blasts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neg</a:t>
            </a:r>
            <a:r>
              <a:rPr lang="en-US" sz="900" dirty="0"/>
              <a:t>,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pos</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neg</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pos</a:t>
            </a:r>
            <a:r>
              <a:rPr lang="en-US" sz="900" dirty="0"/>
              <a:t>  </a:t>
            </a:r>
          </a:p>
        </p:txBody>
      </p:sp>
      <p:sp>
        <p:nvSpPr>
          <p:cNvPr id="6" name="Rectangle 10"/>
          <p:cNvSpPr/>
          <p:nvPr/>
        </p:nvSpPr>
        <p:spPr bwMode="auto">
          <a:xfrm>
            <a:off x="4033734" y="6368961"/>
            <a:ext cx="133305" cy="147078"/>
          </a:xfrm>
          <a:prstGeom prst="rect">
            <a:avLst/>
          </a:prstGeom>
          <a:solidFill>
            <a:srgbClr val="00FF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7" name="Rectangle 11"/>
          <p:cNvSpPr/>
          <p:nvPr/>
        </p:nvSpPr>
        <p:spPr bwMode="auto">
          <a:xfrm>
            <a:off x="5329878" y="6368961"/>
            <a:ext cx="133305" cy="147078"/>
          </a:xfrm>
          <a:prstGeom prst="rect">
            <a:avLst/>
          </a:prstGeom>
          <a:solidFill>
            <a:srgbClr val="92D05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9" name="Rectangle 15"/>
          <p:cNvSpPr/>
          <p:nvPr/>
        </p:nvSpPr>
        <p:spPr bwMode="auto">
          <a:xfrm>
            <a:off x="6914054" y="6368961"/>
            <a:ext cx="133305" cy="147078"/>
          </a:xfrm>
          <a:prstGeom prst="rect">
            <a:avLst/>
          </a:prstGeom>
          <a:solidFill>
            <a:srgbClr val="9933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0" name="Rectangle 36"/>
          <p:cNvSpPr/>
          <p:nvPr/>
        </p:nvSpPr>
        <p:spPr bwMode="auto">
          <a:xfrm>
            <a:off x="8498230" y="6367438"/>
            <a:ext cx="133305" cy="147078"/>
          </a:xfrm>
          <a:prstGeom prst="rect">
            <a:avLst/>
          </a:prstGeom>
          <a:solidFill>
            <a:srgbClr val="008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1" name="Rectangle 37"/>
          <p:cNvSpPr/>
          <p:nvPr/>
        </p:nvSpPr>
        <p:spPr bwMode="auto">
          <a:xfrm>
            <a:off x="10298430" y="6367438"/>
            <a:ext cx="133305" cy="147078"/>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26" name="TextBox 5"/>
          <p:cNvSpPr txBox="1"/>
          <p:nvPr/>
        </p:nvSpPr>
        <p:spPr>
          <a:xfrm>
            <a:off x="-28575" y="6295931"/>
            <a:ext cx="1672366" cy="235778"/>
          </a:xfrm>
          <a:prstGeom prst="rect">
            <a:avLst/>
          </a:prstGeom>
          <a:noFill/>
        </p:spPr>
        <p:txBody>
          <a:bodyPr wrap="square" lIns="81098" tIns="40549" rIns="81098" bIns="40549" rtlCol="0">
            <a:spAutoFit/>
          </a:bodyPr>
          <a:lstStyle/>
          <a:p>
            <a:pPr algn="r"/>
            <a:r>
              <a:rPr lang="en-US" sz="1000" dirty="0">
                <a:solidFill>
                  <a:schemeClr val="bg1">
                    <a:lumMod val="50000"/>
                  </a:schemeClr>
                </a:solidFill>
              </a:rPr>
              <a:t>#</a:t>
            </a:r>
            <a:r>
              <a:rPr lang="en-US" sz="1000" dirty="0" smtClean="0">
                <a:solidFill>
                  <a:schemeClr val="bg1">
                    <a:lumMod val="50000"/>
                  </a:schemeClr>
                </a:solidFill>
              </a:rPr>
              <a:t>2518, 2535, 2452, 2453</a:t>
            </a:r>
            <a:endParaRPr lang="en-US" sz="1000" dirty="0">
              <a:solidFill>
                <a:schemeClr val="bg1">
                  <a:lumMod val="50000"/>
                </a:schemeClr>
              </a:solidFill>
            </a:endParaRPr>
          </a:p>
        </p:txBody>
      </p:sp>
      <p:pic>
        <p:nvPicPr>
          <p:cNvPr id="42"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60588" y="3069925"/>
            <a:ext cx="2141806"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 name="Rectangle 6"/>
          <p:cNvSpPr/>
          <p:nvPr/>
        </p:nvSpPr>
        <p:spPr bwMode="auto">
          <a:xfrm>
            <a:off x="1360616" y="3118492"/>
            <a:ext cx="144016" cy="1209889"/>
          </a:xfrm>
          <a:prstGeom prst="rect">
            <a:avLst/>
          </a:prstGeom>
          <a:solidFill>
            <a:schemeClr val="bg1"/>
          </a:solidFill>
          <a:ln w="57150"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44" name="Rectangle 49"/>
          <p:cNvSpPr/>
          <p:nvPr/>
        </p:nvSpPr>
        <p:spPr bwMode="auto">
          <a:xfrm>
            <a:off x="8388962" y="4240371"/>
            <a:ext cx="78101" cy="1209889"/>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pic>
        <p:nvPicPr>
          <p:cNvPr id="45"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810489" y="3093107"/>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 name="Picture 5"/>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8421992" y="3003867"/>
            <a:ext cx="2083640" cy="2404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 name="Picture 4"/>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095985" y="3069925"/>
            <a:ext cx="210539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 name="Picture 3"/>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808888" y="3104245"/>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 name="TextBox 27"/>
          <p:cNvSpPr txBox="1"/>
          <p:nvPr/>
        </p:nvSpPr>
        <p:spPr>
          <a:xfrm rot="16200000">
            <a:off x="1108360" y="4583965"/>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50" name="TextBox 28"/>
          <p:cNvSpPr txBox="1"/>
          <p:nvPr/>
        </p:nvSpPr>
        <p:spPr>
          <a:xfrm>
            <a:off x="1640376" y="5131492"/>
            <a:ext cx="1106346" cy="220389"/>
          </a:xfrm>
          <a:prstGeom prst="rect">
            <a:avLst/>
          </a:prstGeom>
          <a:solidFill>
            <a:schemeClr val="bg1"/>
          </a:solidFill>
          <a:ln w="28575">
            <a:solidFill>
              <a:schemeClr val="bg1"/>
            </a:solidFill>
          </a:ln>
        </p:spPr>
        <p:txBody>
          <a:bodyPr wrap="none" lIns="81098" tIns="40549" rIns="81098" bIns="40549" rtlCol="0">
            <a:spAutoFit/>
          </a:bodyPr>
          <a:lstStyle/>
          <a:p>
            <a:r>
              <a:rPr lang="en-US" sz="900" dirty="0" smtClean="0">
                <a:solidFill>
                  <a:srgbClr val="000000"/>
                </a:solidFill>
              </a:rPr>
              <a:t>CD45RA FITC        </a:t>
            </a:r>
            <a:endParaRPr lang="en-US" sz="900" dirty="0">
              <a:solidFill>
                <a:srgbClr val="000000"/>
              </a:solidFill>
            </a:endParaRPr>
          </a:p>
        </p:txBody>
      </p:sp>
      <p:sp>
        <p:nvSpPr>
          <p:cNvPr id="51" name="TextBox 29"/>
          <p:cNvSpPr txBox="1"/>
          <p:nvPr/>
        </p:nvSpPr>
        <p:spPr>
          <a:xfrm rot="16200000">
            <a:off x="3329585" y="4511959"/>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52" name="TextBox 30"/>
          <p:cNvSpPr txBox="1"/>
          <p:nvPr/>
        </p:nvSpPr>
        <p:spPr>
          <a:xfrm>
            <a:off x="3861601" y="5131494"/>
            <a:ext cx="1106346" cy="220389"/>
          </a:xfrm>
          <a:prstGeom prst="rect">
            <a:avLst/>
          </a:prstGeom>
          <a:solidFill>
            <a:schemeClr val="bg1"/>
          </a:solidFill>
          <a:ln w="12700">
            <a:solidFill>
              <a:srgbClr val="FFFFFF"/>
            </a:solidFill>
          </a:ln>
        </p:spPr>
        <p:txBody>
          <a:bodyPr wrap="none" lIns="81098" tIns="40549" rIns="81098" bIns="40549" rtlCol="0">
            <a:spAutoFit/>
          </a:bodyPr>
          <a:lstStyle/>
          <a:p>
            <a:r>
              <a:rPr lang="en-US" sz="900" dirty="0" smtClean="0">
                <a:solidFill>
                  <a:srgbClr val="000000"/>
                </a:solidFill>
              </a:rPr>
              <a:t>CD45RA FITC        </a:t>
            </a:r>
            <a:endParaRPr lang="en-US" sz="900" dirty="0">
              <a:solidFill>
                <a:srgbClr val="000000"/>
              </a:solidFill>
            </a:endParaRPr>
          </a:p>
        </p:txBody>
      </p:sp>
      <p:sp>
        <p:nvSpPr>
          <p:cNvPr id="53" name="TextBox 31"/>
          <p:cNvSpPr txBox="1"/>
          <p:nvPr/>
        </p:nvSpPr>
        <p:spPr>
          <a:xfrm rot="16200000">
            <a:off x="5630497" y="4511959"/>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54" name="TextBox 32"/>
          <p:cNvSpPr txBox="1"/>
          <p:nvPr/>
        </p:nvSpPr>
        <p:spPr>
          <a:xfrm>
            <a:off x="6162513" y="5131494"/>
            <a:ext cx="1106346" cy="220389"/>
          </a:xfrm>
          <a:prstGeom prst="rect">
            <a:avLst/>
          </a:prstGeom>
          <a:solidFill>
            <a:schemeClr val="bg1"/>
          </a:solidFill>
          <a:ln w="28575">
            <a:solidFill>
              <a:srgbClr val="FFFFFF"/>
            </a:solidFill>
          </a:ln>
        </p:spPr>
        <p:txBody>
          <a:bodyPr wrap="none" lIns="81098" tIns="40549" rIns="81098" bIns="40549" rtlCol="0">
            <a:spAutoFit/>
          </a:bodyPr>
          <a:lstStyle/>
          <a:p>
            <a:r>
              <a:rPr lang="en-US" sz="900" dirty="0" smtClean="0">
                <a:solidFill>
                  <a:srgbClr val="000000"/>
                </a:solidFill>
              </a:rPr>
              <a:t>CD45RA FITC        </a:t>
            </a:r>
            <a:endParaRPr lang="en-US" sz="900" dirty="0">
              <a:solidFill>
                <a:srgbClr val="000000"/>
              </a:solidFill>
            </a:endParaRPr>
          </a:p>
        </p:txBody>
      </p:sp>
      <p:sp>
        <p:nvSpPr>
          <p:cNvPr id="55" name="TextBox 33"/>
          <p:cNvSpPr txBox="1"/>
          <p:nvPr/>
        </p:nvSpPr>
        <p:spPr>
          <a:xfrm rot="16200000">
            <a:off x="7938097" y="4511959"/>
            <a:ext cx="875576" cy="220389"/>
          </a:xfrm>
          <a:prstGeom prst="rect">
            <a:avLst/>
          </a:prstGeom>
          <a:solidFill>
            <a:schemeClr val="bg1"/>
          </a:solidFill>
          <a:ln w="7620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56" name="TextBox 34"/>
          <p:cNvSpPr txBox="1"/>
          <p:nvPr/>
        </p:nvSpPr>
        <p:spPr>
          <a:xfrm>
            <a:off x="8584883" y="5131492"/>
            <a:ext cx="1106346" cy="220389"/>
          </a:xfrm>
          <a:prstGeom prst="rect">
            <a:avLst/>
          </a:prstGeom>
          <a:solidFill>
            <a:schemeClr val="bg1"/>
          </a:solidFill>
          <a:ln w="6350">
            <a:solidFill>
              <a:srgbClr val="FFFFFF"/>
            </a:solidFill>
          </a:ln>
        </p:spPr>
        <p:txBody>
          <a:bodyPr wrap="none" lIns="81098" tIns="40549" rIns="81098" bIns="40549" rtlCol="0">
            <a:spAutoFit/>
          </a:bodyPr>
          <a:lstStyle/>
          <a:p>
            <a:r>
              <a:rPr lang="en-US" sz="900" dirty="0" smtClean="0">
                <a:solidFill>
                  <a:srgbClr val="000000"/>
                </a:solidFill>
              </a:rPr>
              <a:t>CD45RA FITC        </a:t>
            </a:r>
            <a:endParaRPr lang="en-US" sz="900" dirty="0">
              <a:solidFill>
                <a:srgbClr val="000000"/>
              </a:solidFill>
            </a:endParaRPr>
          </a:p>
        </p:txBody>
      </p:sp>
    </p:spTree>
    <p:extLst>
      <p:ext uri="{BB962C8B-B14F-4D97-AF65-F5344CB8AC3E}">
        <p14:creationId xmlns:p14="http://schemas.microsoft.com/office/powerpoint/2010/main" val="4176742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solidFill>
            <a:schemeClr val="bg1"/>
          </a:solidFill>
        </p:spPr>
        <p:txBody>
          <a:bodyPr/>
          <a:lstStyle/>
          <a:p>
            <a:r>
              <a:rPr lang="en-US" sz="3600" dirty="0"/>
              <a:t>How to gate </a:t>
            </a:r>
            <a:r>
              <a:rPr lang="en-US" sz="3600" dirty="0" smtClean="0"/>
              <a:t>CD45RA </a:t>
            </a:r>
            <a:r>
              <a:rPr lang="en-US" sz="3600" dirty="0"/>
              <a:t>positivity</a:t>
            </a:r>
          </a:p>
        </p:txBody>
      </p:sp>
      <p:sp>
        <p:nvSpPr>
          <p:cNvPr id="4" name="Content Placeholder 2"/>
          <p:cNvSpPr>
            <a:spLocks noGrp="1"/>
          </p:cNvSpPr>
          <p:nvPr>
            <p:ph idx="4294967295"/>
          </p:nvPr>
        </p:nvSpPr>
        <p:spPr>
          <a:xfrm>
            <a:off x="658207" y="1229627"/>
            <a:ext cx="10895618" cy="4660593"/>
          </a:xfrm>
          <a:prstGeom prst="rect">
            <a:avLst/>
          </a:prstGeom>
        </p:spPr>
        <p:txBody>
          <a:bodyPr/>
          <a:lstStyle/>
          <a:p>
            <a:pPr marL="0" indent="0" algn="just">
              <a:buNone/>
            </a:pPr>
            <a:r>
              <a:rPr lang="en-US" sz="2000" dirty="0">
                <a:solidFill>
                  <a:srgbClr val="000000"/>
                </a:solidFill>
                <a:latin typeface="Calibri" pitchFamily="34" charset="0"/>
              </a:rPr>
              <a:t>When gating the CD45RA</a:t>
            </a:r>
            <a:r>
              <a:rPr lang="en-US" sz="2000" baseline="30000" dirty="0">
                <a:solidFill>
                  <a:srgbClr val="000000"/>
                </a:solidFill>
                <a:latin typeface="Calibri" pitchFamily="34" charset="0"/>
              </a:rPr>
              <a:t>negative</a:t>
            </a:r>
            <a:r>
              <a:rPr lang="en-US" sz="2000" dirty="0">
                <a:solidFill>
                  <a:srgbClr val="000000"/>
                </a:solidFill>
                <a:latin typeface="Calibri" pitchFamily="34" charset="0"/>
              </a:rPr>
              <a:t> fraction, the lymphocytes or </a:t>
            </a:r>
            <a:r>
              <a:rPr lang="en-US" sz="2000" dirty="0" err="1">
                <a:solidFill>
                  <a:srgbClr val="000000"/>
                </a:solidFill>
                <a:latin typeface="Calibri" pitchFamily="34" charset="0"/>
              </a:rPr>
              <a:t>spherotech</a:t>
            </a:r>
            <a:r>
              <a:rPr lang="en-US" sz="2000" dirty="0">
                <a:solidFill>
                  <a:srgbClr val="000000"/>
                </a:solidFill>
                <a:latin typeface="Calibri" pitchFamily="34" charset="0"/>
              </a:rPr>
              <a:t> beads can be used as negative control. Lymphocytes are clearly divided in two populations in a histogram </a:t>
            </a:r>
          </a:p>
          <a:p>
            <a:pPr marL="405491" indent="-405491">
              <a:buAutoNum type="arabicPeriod"/>
            </a:pPr>
            <a:endParaRPr lang="en-US" sz="2000" dirty="0">
              <a:solidFill>
                <a:srgbClr val="000000"/>
              </a:solidFill>
              <a:latin typeface="Calibri" pitchFamily="34" charset="0"/>
            </a:endParaRPr>
          </a:p>
          <a:p>
            <a:pPr marL="405491" indent="-405491">
              <a:buAutoNum type="arabicPeriod"/>
            </a:pPr>
            <a:endParaRPr lang="en-US" sz="2000" dirty="0">
              <a:solidFill>
                <a:srgbClr val="000000"/>
              </a:solidFill>
              <a:latin typeface="Calibri" pitchFamily="34" charset="0"/>
            </a:endParaRPr>
          </a:p>
        </p:txBody>
      </p:sp>
      <p:sp>
        <p:nvSpPr>
          <p:cNvPr id="5" name="TextBox 35"/>
          <p:cNvSpPr txBox="1"/>
          <p:nvPr/>
        </p:nvSpPr>
        <p:spPr>
          <a:xfrm>
            <a:off x="2821271" y="6331450"/>
            <a:ext cx="9334464" cy="220389"/>
          </a:xfrm>
          <a:prstGeom prst="rect">
            <a:avLst/>
          </a:prstGeom>
          <a:noFill/>
        </p:spPr>
        <p:txBody>
          <a:bodyPr wrap="square" lIns="81098" tIns="40549" rIns="81098" bIns="40549" rtlCol="0" anchor="b">
            <a:spAutoFit/>
          </a:bodyPr>
          <a:lstStyle/>
          <a:p>
            <a:r>
              <a:rPr lang="en-US" sz="900" dirty="0" smtClean="0"/>
              <a:t> negative population          CD34+CD38+ blasts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neg</a:t>
            </a:r>
            <a:r>
              <a:rPr lang="en-US" sz="900" dirty="0"/>
              <a:t>,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pos</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neg</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pos</a:t>
            </a:r>
            <a:r>
              <a:rPr lang="en-US" sz="900" dirty="0"/>
              <a:t>  </a:t>
            </a:r>
          </a:p>
        </p:txBody>
      </p:sp>
      <p:sp>
        <p:nvSpPr>
          <p:cNvPr id="6" name="Rectangle 10"/>
          <p:cNvSpPr/>
          <p:nvPr/>
        </p:nvSpPr>
        <p:spPr bwMode="auto">
          <a:xfrm>
            <a:off x="4029542" y="6368961"/>
            <a:ext cx="133305" cy="147078"/>
          </a:xfrm>
          <a:prstGeom prst="rect">
            <a:avLst/>
          </a:prstGeom>
          <a:solidFill>
            <a:srgbClr val="00FF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7" name="Rectangle 11"/>
          <p:cNvSpPr/>
          <p:nvPr/>
        </p:nvSpPr>
        <p:spPr bwMode="auto">
          <a:xfrm>
            <a:off x="5397694" y="6368961"/>
            <a:ext cx="133305" cy="147078"/>
          </a:xfrm>
          <a:prstGeom prst="rect">
            <a:avLst/>
          </a:prstGeom>
          <a:solidFill>
            <a:srgbClr val="92D05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8" name="Rectangle 13"/>
          <p:cNvSpPr/>
          <p:nvPr/>
        </p:nvSpPr>
        <p:spPr bwMode="auto">
          <a:xfrm>
            <a:off x="2722687" y="6368961"/>
            <a:ext cx="133305" cy="147078"/>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9" name="Rectangle 15"/>
          <p:cNvSpPr/>
          <p:nvPr/>
        </p:nvSpPr>
        <p:spPr bwMode="auto">
          <a:xfrm>
            <a:off x="6981870" y="6368961"/>
            <a:ext cx="133305" cy="147078"/>
          </a:xfrm>
          <a:prstGeom prst="rect">
            <a:avLst/>
          </a:prstGeom>
          <a:solidFill>
            <a:srgbClr val="9933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0" name="Rectangle 36"/>
          <p:cNvSpPr/>
          <p:nvPr/>
        </p:nvSpPr>
        <p:spPr bwMode="auto">
          <a:xfrm>
            <a:off x="8651771" y="6367438"/>
            <a:ext cx="133305" cy="147078"/>
          </a:xfrm>
          <a:prstGeom prst="rect">
            <a:avLst/>
          </a:prstGeom>
          <a:solidFill>
            <a:srgbClr val="008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1" name="Rectangle 37"/>
          <p:cNvSpPr/>
          <p:nvPr/>
        </p:nvSpPr>
        <p:spPr bwMode="auto">
          <a:xfrm>
            <a:off x="10360913" y="6367438"/>
            <a:ext cx="133305" cy="147078"/>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40" name="TextBox 5"/>
          <p:cNvSpPr txBox="1"/>
          <p:nvPr/>
        </p:nvSpPr>
        <p:spPr>
          <a:xfrm>
            <a:off x="9525" y="6295931"/>
            <a:ext cx="594438" cy="235778"/>
          </a:xfrm>
          <a:prstGeom prst="rect">
            <a:avLst/>
          </a:prstGeom>
          <a:noFill/>
        </p:spPr>
        <p:txBody>
          <a:bodyPr wrap="square" lIns="81098" tIns="40549" rIns="81098" bIns="40549" rtlCol="0">
            <a:spAutoFit/>
          </a:bodyPr>
          <a:lstStyle/>
          <a:p>
            <a:pPr algn="r"/>
            <a:r>
              <a:rPr lang="en-US" sz="1000" dirty="0">
                <a:solidFill>
                  <a:schemeClr val="bg1">
                    <a:lumMod val="50000"/>
                  </a:schemeClr>
                </a:solidFill>
              </a:rPr>
              <a:t>#</a:t>
            </a:r>
            <a:r>
              <a:rPr lang="en-US" sz="1000" dirty="0" smtClean="0">
                <a:solidFill>
                  <a:schemeClr val="bg1">
                    <a:lumMod val="50000"/>
                  </a:schemeClr>
                </a:solidFill>
              </a:rPr>
              <a:t>2531</a:t>
            </a:r>
            <a:endParaRPr lang="en-US" sz="1000" dirty="0">
              <a:solidFill>
                <a:schemeClr val="bg1">
                  <a:lumMod val="50000"/>
                </a:schemeClr>
              </a:solidFill>
            </a:endParaRPr>
          </a:p>
        </p:txBody>
      </p:sp>
      <p:pic>
        <p:nvPicPr>
          <p:cNvPr id="63" name="Picture 1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026607" y="4467778"/>
            <a:ext cx="2039112" cy="1238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 name="Picture 10"/>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28019" y="4535824"/>
            <a:ext cx="2039112" cy="1162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5" name="Picture 11"/>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369183" y="2230691"/>
            <a:ext cx="2048256" cy="2038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6" name="Rectangle 6"/>
          <p:cNvSpPr/>
          <p:nvPr/>
        </p:nvSpPr>
        <p:spPr bwMode="auto">
          <a:xfrm>
            <a:off x="1241183" y="3036976"/>
            <a:ext cx="144016" cy="1209889"/>
          </a:xfrm>
          <a:prstGeom prst="rect">
            <a:avLst/>
          </a:prstGeom>
          <a:solidFill>
            <a:schemeClr val="bg1"/>
          </a:solidFill>
          <a:ln w="57150"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67" name="Rectangle 49"/>
          <p:cNvSpPr/>
          <p:nvPr/>
        </p:nvSpPr>
        <p:spPr bwMode="auto">
          <a:xfrm>
            <a:off x="8269529" y="4158855"/>
            <a:ext cx="78101" cy="1209889"/>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68" name="TextBox 28"/>
          <p:cNvSpPr txBox="1"/>
          <p:nvPr/>
        </p:nvSpPr>
        <p:spPr>
          <a:xfrm>
            <a:off x="1506576" y="5626040"/>
            <a:ext cx="1106346"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CD45RA FITC        </a:t>
            </a:r>
            <a:endParaRPr lang="en-US" sz="900" dirty="0">
              <a:solidFill>
                <a:srgbClr val="000000"/>
              </a:solidFill>
            </a:endParaRPr>
          </a:p>
        </p:txBody>
      </p:sp>
      <p:sp>
        <p:nvSpPr>
          <p:cNvPr id="69" name="TextBox 30"/>
          <p:cNvSpPr txBox="1"/>
          <p:nvPr/>
        </p:nvSpPr>
        <p:spPr>
          <a:xfrm>
            <a:off x="4121503" y="5626040"/>
            <a:ext cx="1106346" cy="220389"/>
          </a:xfrm>
          <a:prstGeom prst="rect">
            <a:avLst/>
          </a:prstGeom>
          <a:solidFill>
            <a:schemeClr val="bg1"/>
          </a:solidFill>
          <a:ln w="28575">
            <a:solidFill>
              <a:srgbClr val="FFFFFF"/>
            </a:solidFill>
          </a:ln>
        </p:spPr>
        <p:txBody>
          <a:bodyPr wrap="none" lIns="81098" tIns="40549" rIns="81098" bIns="40549" rtlCol="0">
            <a:spAutoFit/>
          </a:bodyPr>
          <a:lstStyle/>
          <a:p>
            <a:r>
              <a:rPr lang="en-US" sz="900" dirty="0" smtClean="0">
                <a:solidFill>
                  <a:srgbClr val="000000"/>
                </a:solidFill>
              </a:rPr>
              <a:t>CD45RA FITC        </a:t>
            </a:r>
            <a:endParaRPr lang="en-US" sz="900" dirty="0">
              <a:solidFill>
                <a:srgbClr val="000000"/>
              </a:solidFill>
            </a:endParaRPr>
          </a:p>
        </p:txBody>
      </p:sp>
      <p:pic>
        <p:nvPicPr>
          <p:cNvPr id="70" name="Picture 1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965109" y="2169670"/>
            <a:ext cx="2048256" cy="2175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 name="TextBox 27"/>
          <p:cNvSpPr txBox="1"/>
          <p:nvPr/>
        </p:nvSpPr>
        <p:spPr>
          <a:xfrm rot="16200000">
            <a:off x="905896" y="3577368"/>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72" name="TextBox 29"/>
          <p:cNvSpPr txBox="1"/>
          <p:nvPr/>
        </p:nvSpPr>
        <p:spPr>
          <a:xfrm rot="16200000">
            <a:off x="3559169" y="3494339"/>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73" name="TextBox 38"/>
          <p:cNvSpPr txBox="1"/>
          <p:nvPr/>
        </p:nvSpPr>
        <p:spPr>
          <a:xfrm>
            <a:off x="1506576" y="4196903"/>
            <a:ext cx="1071080"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CD45RA FITC       </a:t>
            </a:r>
            <a:endParaRPr lang="en-US" sz="900" dirty="0">
              <a:solidFill>
                <a:srgbClr val="000000"/>
              </a:solidFill>
            </a:endParaRPr>
          </a:p>
        </p:txBody>
      </p:sp>
      <p:sp>
        <p:nvSpPr>
          <p:cNvPr id="74" name="TextBox 39"/>
          <p:cNvSpPr txBox="1"/>
          <p:nvPr/>
        </p:nvSpPr>
        <p:spPr>
          <a:xfrm>
            <a:off x="4121503" y="4174857"/>
            <a:ext cx="1106346"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CD45RA FITC        </a:t>
            </a:r>
            <a:endParaRPr lang="en-US" sz="900" dirty="0">
              <a:solidFill>
                <a:srgbClr val="000000"/>
              </a:solidFill>
            </a:endParaRPr>
          </a:p>
        </p:txBody>
      </p:sp>
      <p:pic>
        <p:nvPicPr>
          <p:cNvPr id="75" name="Picture 14"/>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425759" y="2122789"/>
            <a:ext cx="2048256" cy="2234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6" name="TextBox 43"/>
          <p:cNvSpPr txBox="1"/>
          <p:nvPr/>
        </p:nvSpPr>
        <p:spPr>
          <a:xfrm>
            <a:off x="1735151" y="3203052"/>
            <a:ext cx="1810288" cy="2400657"/>
          </a:xfrm>
          <a:prstGeom prst="rect">
            <a:avLst/>
          </a:prstGeom>
          <a:noFill/>
        </p:spPr>
        <p:txBody>
          <a:bodyPr wrap="square" rtlCol="0">
            <a:spAutoFit/>
          </a:bodyPr>
          <a:lstStyle/>
          <a:p>
            <a:r>
              <a:rPr lang="en-US" sz="1000" b="1" dirty="0" smtClean="0"/>
              <a:t> beads</a:t>
            </a:r>
            <a:br>
              <a:rPr lang="en-US" sz="1000" b="1" dirty="0" smtClean="0"/>
            </a:br>
            <a:r>
              <a:rPr lang="en-US" sz="1000" b="1" dirty="0" smtClean="0"/>
              <a:t>             </a:t>
            </a:r>
          </a:p>
          <a:p>
            <a:endParaRPr lang="en-US" sz="1000" dirty="0" smtClean="0"/>
          </a:p>
          <a:p>
            <a:endParaRPr lang="en-US" sz="1000" dirty="0"/>
          </a:p>
          <a:p>
            <a:endParaRPr lang="en-US" sz="1000" dirty="0" smtClean="0"/>
          </a:p>
          <a:p>
            <a:endParaRPr lang="en-US" sz="1000" dirty="0"/>
          </a:p>
          <a:p>
            <a:endParaRPr lang="en-US" sz="1000" dirty="0" smtClean="0"/>
          </a:p>
          <a:p>
            <a:endParaRPr lang="en-US" sz="1000" dirty="0"/>
          </a:p>
          <a:p>
            <a:endParaRPr lang="en-US" sz="1000" dirty="0" smtClean="0"/>
          </a:p>
          <a:p>
            <a:endParaRPr lang="en-US" sz="1000" dirty="0"/>
          </a:p>
          <a:p>
            <a:r>
              <a:rPr lang="en-US" sz="1000" dirty="0" smtClean="0"/>
              <a:t>Negative lymphocytes</a:t>
            </a:r>
          </a:p>
          <a:p>
            <a:r>
              <a:rPr lang="en-US" sz="1000" dirty="0" smtClean="0"/>
              <a:t>           positive lymphocytes</a:t>
            </a:r>
          </a:p>
          <a:p>
            <a:endParaRPr lang="en-US" sz="1000" dirty="0" smtClean="0"/>
          </a:p>
          <a:p>
            <a:endParaRPr lang="en-US" sz="1000" dirty="0"/>
          </a:p>
          <a:p>
            <a:r>
              <a:rPr lang="en-US" sz="1000" dirty="0"/>
              <a:t> </a:t>
            </a:r>
            <a:r>
              <a:rPr lang="en-US" sz="1000" dirty="0" smtClean="0"/>
              <a:t>  beads             </a:t>
            </a:r>
            <a:endParaRPr lang="en-US" sz="1000" dirty="0"/>
          </a:p>
        </p:txBody>
      </p:sp>
      <p:cxnSp>
        <p:nvCxnSpPr>
          <p:cNvPr id="77" name="Straight Arrow Connector 14"/>
          <p:cNvCxnSpPr/>
          <p:nvPr/>
        </p:nvCxnSpPr>
        <p:spPr bwMode="auto">
          <a:xfrm>
            <a:off x="1998082" y="4977968"/>
            <a:ext cx="0" cy="178997"/>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Straight Arrow Connector 51"/>
          <p:cNvCxnSpPr/>
          <p:nvPr/>
        </p:nvCxnSpPr>
        <p:spPr bwMode="auto">
          <a:xfrm>
            <a:off x="2794305" y="5121984"/>
            <a:ext cx="0" cy="178997"/>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Straight Connector 23"/>
          <p:cNvCxnSpPr>
            <a:stCxn id="63" idx="2"/>
          </p:cNvCxnSpPr>
          <p:nvPr/>
        </p:nvCxnSpPr>
        <p:spPr bwMode="auto">
          <a:xfrm flipV="1">
            <a:off x="5046163" y="2516247"/>
            <a:ext cx="0" cy="3189828"/>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80" name="Picture 15"/>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470307" y="4434774"/>
            <a:ext cx="2039112" cy="1266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 name="TextBox 64"/>
          <p:cNvSpPr txBox="1"/>
          <p:nvPr/>
        </p:nvSpPr>
        <p:spPr>
          <a:xfrm>
            <a:off x="6521234" y="5626040"/>
            <a:ext cx="1106346" cy="220389"/>
          </a:xfrm>
          <a:prstGeom prst="rect">
            <a:avLst/>
          </a:prstGeom>
          <a:solidFill>
            <a:schemeClr val="bg1"/>
          </a:solidFill>
          <a:ln w="28575">
            <a:solidFill>
              <a:srgbClr val="FFFFFF"/>
            </a:solidFill>
          </a:ln>
        </p:spPr>
        <p:txBody>
          <a:bodyPr wrap="none" lIns="81098" tIns="40549" rIns="81098" bIns="40549" rtlCol="0">
            <a:spAutoFit/>
          </a:bodyPr>
          <a:lstStyle/>
          <a:p>
            <a:r>
              <a:rPr lang="en-US" sz="900" dirty="0" smtClean="0">
                <a:solidFill>
                  <a:srgbClr val="000000"/>
                </a:solidFill>
              </a:rPr>
              <a:t>CD45RA FITC        </a:t>
            </a:r>
            <a:endParaRPr lang="en-US" sz="900" dirty="0">
              <a:solidFill>
                <a:srgbClr val="000000"/>
              </a:solidFill>
            </a:endParaRPr>
          </a:p>
        </p:txBody>
      </p:sp>
      <p:sp>
        <p:nvSpPr>
          <p:cNvPr id="82" name="TextBox 65"/>
          <p:cNvSpPr txBox="1"/>
          <p:nvPr/>
        </p:nvSpPr>
        <p:spPr>
          <a:xfrm rot="16200000">
            <a:off x="5958900" y="3494339"/>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83" name="TextBox 66"/>
          <p:cNvSpPr txBox="1"/>
          <p:nvPr/>
        </p:nvSpPr>
        <p:spPr>
          <a:xfrm>
            <a:off x="6521234" y="4174857"/>
            <a:ext cx="1106346"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CD45RA FITC        </a:t>
            </a:r>
            <a:endParaRPr lang="en-US" sz="900" dirty="0">
              <a:solidFill>
                <a:srgbClr val="000000"/>
              </a:solidFill>
            </a:endParaRPr>
          </a:p>
        </p:txBody>
      </p:sp>
      <p:cxnSp>
        <p:nvCxnSpPr>
          <p:cNvPr id="84" name="Straight Connector 67"/>
          <p:cNvCxnSpPr/>
          <p:nvPr/>
        </p:nvCxnSpPr>
        <p:spPr bwMode="auto">
          <a:xfrm flipV="1">
            <a:off x="7505879" y="2518673"/>
            <a:ext cx="0" cy="3189828"/>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65898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solidFill>
            <a:schemeClr val="bg1"/>
          </a:solidFill>
        </p:spPr>
        <p:txBody>
          <a:bodyPr/>
          <a:lstStyle/>
          <a:p>
            <a:r>
              <a:rPr lang="nl-NL" sz="3600" dirty="0" smtClean="0"/>
              <a:t>CD123</a:t>
            </a:r>
            <a:endParaRPr lang="nl-NL" sz="3600" dirty="0"/>
          </a:p>
        </p:txBody>
      </p:sp>
      <p:sp>
        <p:nvSpPr>
          <p:cNvPr id="4" name="Content Placeholder 2"/>
          <p:cNvSpPr>
            <a:spLocks noGrp="1"/>
          </p:cNvSpPr>
          <p:nvPr>
            <p:ph idx="4294967295"/>
          </p:nvPr>
        </p:nvSpPr>
        <p:spPr>
          <a:xfrm>
            <a:off x="658207" y="1229627"/>
            <a:ext cx="10895618" cy="4660593"/>
          </a:xfrm>
          <a:prstGeom prst="rect">
            <a:avLst/>
          </a:prstGeom>
        </p:spPr>
        <p:txBody>
          <a:bodyPr/>
          <a:lstStyle/>
          <a:p>
            <a:pPr marL="0" indent="0" algn="just">
              <a:buNone/>
            </a:pPr>
            <a:r>
              <a:rPr lang="en-US" sz="2000" dirty="0">
                <a:solidFill>
                  <a:srgbClr val="000000"/>
                </a:solidFill>
                <a:latin typeface="Calibri" pitchFamily="34" charset="0"/>
              </a:rPr>
              <a:t>CD123 is similar to </a:t>
            </a:r>
            <a:r>
              <a:rPr lang="en-US" sz="2000" dirty="0" smtClean="0">
                <a:solidFill>
                  <a:srgbClr val="000000"/>
                </a:solidFill>
                <a:latin typeface="Calibri" pitchFamily="34" charset="0"/>
              </a:rPr>
              <a:t>CD33</a:t>
            </a:r>
            <a:r>
              <a:rPr lang="nl-NL" sz="2000" dirty="0" smtClean="0">
                <a:solidFill>
                  <a:srgbClr val="000000"/>
                </a:solidFill>
                <a:latin typeface="Calibri" pitchFamily="34" charset="0"/>
              </a:rPr>
              <a:t>:</a:t>
            </a:r>
            <a:r>
              <a:rPr lang="en-US" sz="2000" dirty="0" smtClean="0">
                <a:solidFill>
                  <a:srgbClr val="000000"/>
                </a:solidFill>
                <a:latin typeface="Calibri" pitchFamily="34" charset="0"/>
              </a:rPr>
              <a:t> </a:t>
            </a:r>
            <a:r>
              <a:rPr lang="en-US" sz="2000" dirty="0">
                <a:solidFill>
                  <a:srgbClr val="000000"/>
                </a:solidFill>
                <a:latin typeface="Calibri" pitchFamily="34" charset="0"/>
              </a:rPr>
              <a:t>weakly expressed on HSCs in AML at diagnosis. CD123 can be up-regulated on HSCs after treatment.  </a:t>
            </a:r>
          </a:p>
          <a:p>
            <a:pPr marL="0" indent="0" algn="just">
              <a:buNone/>
            </a:pPr>
            <a:endParaRPr lang="en-US" sz="1100" dirty="0">
              <a:solidFill>
                <a:srgbClr val="000000"/>
              </a:solidFill>
              <a:latin typeface="Calibri" pitchFamily="34" charset="0"/>
            </a:endParaRPr>
          </a:p>
          <a:p>
            <a:pPr marL="0" indent="0" algn="just">
              <a:buNone/>
            </a:pPr>
            <a:r>
              <a:rPr lang="en-US" sz="2000" dirty="0" smtClean="0">
                <a:solidFill>
                  <a:srgbClr val="000000"/>
                </a:solidFill>
                <a:latin typeface="Calibri" pitchFamily="34" charset="0"/>
              </a:rPr>
              <a:t>Examples</a:t>
            </a:r>
            <a:r>
              <a:rPr lang="en-US" sz="2000" dirty="0">
                <a:solidFill>
                  <a:srgbClr val="000000"/>
                </a:solidFill>
                <a:latin typeface="Calibri" pitchFamily="34" charset="0"/>
              </a:rPr>
              <a:t>:</a:t>
            </a:r>
          </a:p>
          <a:p>
            <a:pPr marL="405491" indent="-405491">
              <a:buAutoNum type="arabicPeriod"/>
            </a:pPr>
            <a:endParaRPr lang="en-US" sz="2000" dirty="0">
              <a:solidFill>
                <a:srgbClr val="000000"/>
              </a:solidFill>
              <a:latin typeface="Calibri" pitchFamily="34" charset="0"/>
            </a:endParaRPr>
          </a:p>
          <a:p>
            <a:pPr marL="405491" indent="-405491">
              <a:buAutoNum type="arabicPeriod"/>
            </a:pPr>
            <a:endParaRPr lang="en-US" sz="2000" dirty="0">
              <a:solidFill>
                <a:srgbClr val="000000"/>
              </a:solidFill>
              <a:latin typeface="Calibri" pitchFamily="34" charset="0"/>
            </a:endParaRPr>
          </a:p>
        </p:txBody>
      </p:sp>
      <p:sp>
        <p:nvSpPr>
          <p:cNvPr id="5" name="TextBox 35"/>
          <p:cNvSpPr txBox="1"/>
          <p:nvPr/>
        </p:nvSpPr>
        <p:spPr>
          <a:xfrm>
            <a:off x="3162397" y="6331450"/>
            <a:ext cx="8981977" cy="220389"/>
          </a:xfrm>
          <a:prstGeom prst="rect">
            <a:avLst/>
          </a:prstGeom>
          <a:noFill/>
        </p:spPr>
        <p:txBody>
          <a:bodyPr wrap="square" lIns="81098" tIns="40549" rIns="81098" bIns="40549" rtlCol="0" anchor="b">
            <a:spAutoFit/>
          </a:bodyPr>
          <a:lstStyle/>
          <a:p>
            <a:r>
              <a:rPr lang="en-US" sz="900" dirty="0" smtClean="0"/>
              <a:t>                             CD34+CD38+ blasts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neg</a:t>
            </a:r>
            <a:r>
              <a:rPr lang="en-US" sz="900" dirty="0"/>
              <a:t>,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pos</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neg</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pos</a:t>
            </a:r>
            <a:r>
              <a:rPr lang="en-US" sz="900" dirty="0"/>
              <a:t>  </a:t>
            </a:r>
          </a:p>
        </p:txBody>
      </p:sp>
      <p:sp>
        <p:nvSpPr>
          <p:cNvPr id="6" name="Rectangle 10"/>
          <p:cNvSpPr/>
          <p:nvPr/>
        </p:nvSpPr>
        <p:spPr bwMode="auto">
          <a:xfrm>
            <a:off x="4033734" y="6368961"/>
            <a:ext cx="133305" cy="147078"/>
          </a:xfrm>
          <a:prstGeom prst="rect">
            <a:avLst/>
          </a:prstGeom>
          <a:solidFill>
            <a:srgbClr val="00FF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7" name="Rectangle 11"/>
          <p:cNvSpPr/>
          <p:nvPr/>
        </p:nvSpPr>
        <p:spPr bwMode="auto">
          <a:xfrm>
            <a:off x="5329878" y="6368961"/>
            <a:ext cx="133305" cy="147078"/>
          </a:xfrm>
          <a:prstGeom prst="rect">
            <a:avLst/>
          </a:prstGeom>
          <a:solidFill>
            <a:srgbClr val="92D05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9" name="Rectangle 15"/>
          <p:cNvSpPr/>
          <p:nvPr/>
        </p:nvSpPr>
        <p:spPr bwMode="auto">
          <a:xfrm>
            <a:off x="6914054" y="6368961"/>
            <a:ext cx="133305" cy="147078"/>
          </a:xfrm>
          <a:prstGeom prst="rect">
            <a:avLst/>
          </a:prstGeom>
          <a:solidFill>
            <a:srgbClr val="9933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0" name="Rectangle 36"/>
          <p:cNvSpPr/>
          <p:nvPr/>
        </p:nvSpPr>
        <p:spPr bwMode="auto">
          <a:xfrm>
            <a:off x="8498230" y="6367438"/>
            <a:ext cx="133305" cy="147078"/>
          </a:xfrm>
          <a:prstGeom prst="rect">
            <a:avLst/>
          </a:prstGeom>
          <a:solidFill>
            <a:srgbClr val="008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1" name="Rectangle 37"/>
          <p:cNvSpPr/>
          <p:nvPr/>
        </p:nvSpPr>
        <p:spPr bwMode="auto">
          <a:xfrm>
            <a:off x="10298430" y="6367438"/>
            <a:ext cx="133305" cy="147078"/>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pic>
        <p:nvPicPr>
          <p:cNvPr id="57" name="Picture 5"/>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413840" y="3103754"/>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097117" y="3098650"/>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555427" y="3069925"/>
            <a:ext cx="2146967"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 name="Picture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803727" y="3103754"/>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 name="Rectangle 6"/>
          <p:cNvSpPr/>
          <p:nvPr/>
        </p:nvSpPr>
        <p:spPr bwMode="auto">
          <a:xfrm>
            <a:off x="1355455" y="3118492"/>
            <a:ext cx="144016" cy="1209889"/>
          </a:xfrm>
          <a:prstGeom prst="rect">
            <a:avLst/>
          </a:prstGeom>
          <a:solidFill>
            <a:schemeClr val="bg1"/>
          </a:solidFill>
          <a:ln w="57150"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62" name="Rectangle 49"/>
          <p:cNvSpPr/>
          <p:nvPr/>
        </p:nvSpPr>
        <p:spPr bwMode="auto">
          <a:xfrm>
            <a:off x="8383801" y="4240371"/>
            <a:ext cx="78101" cy="1209889"/>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pic>
        <p:nvPicPr>
          <p:cNvPr id="63" name="Picture 3"/>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805328" y="3093107"/>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4" name="TextBox 27"/>
          <p:cNvSpPr txBox="1"/>
          <p:nvPr/>
        </p:nvSpPr>
        <p:spPr>
          <a:xfrm rot="16200000">
            <a:off x="1103199" y="4583965"/>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65" name="TextBox 28"/>
          <p:cNvSpPr txBox="1"/>
          <p:nvPr/>
        </p:nvSpPr>
        <p:spPr>
          <a:xfrm>
            <a:off x="1635215" y="5131492"/>
            <a:ext cx="1072683" cy="220389"/>
          </a:xfrm>
          <a:prstGeom prst="rect">
            <a:avLst/>
          </a:prstGeom>
          <a:solidFill>
            <a:schemeClr val="bg1"/>
          </a:solidFill>
          <a:ln w="28575">
            <a:solidFill>
              <a:schemeClr val="bg1"/>
            </a:solidFill>
          </a:ln>
        </p:spPr>
        <p:txBody>
          <a:bodyPr wrap="none" lIns="81098" tIns="40549" rIns="81098" bIns="40549" rtlCol="0">
            <a:spAutoFit/>
          </a:bodyPr>
          <a:lstStyle/>
          <a:p>
            <a:r>
              <a:rPr lang="en-US" sz="900" dirty="0" smtClean="0">
                <a:solidFill>
                  <a:srgbClr val="000000"/>
                </a:solidFill>
              </a:rPr>
              <a:t>CD123 </a:t>
            </a:r>
            <a:r>
              <a:rPr lang="en-US" sz="900" dirty="0" err="1" smtClean="0">
                <a:solidFill>
                  <a:srgbClr val="000000"/>
                </a:solidFill>
              </a:rPr>
              <a:t>PerCP</a:t>
            </a:r>
            <a:r>
              <a:rPr lang="en-US" sz="900" dirty="0" smtClean="0">
                <a:solidFill>
                  <a:srgbClr val="000000"/>
                </a:solidFill>
              </a:rPr>
              <a:t>       </a:t>
            </a:r>
            <a:endParaRPr lang="en-US" sz="900" dirty="0">
              <a:solidFill>
                <a:srgbClr val="000000"/>
              </a:solidFill>
            </a:endParaRPr>
          </a:p>
        </p:txBody>
      </p:sp>
      <p:sp>
        <p:nvSpPr>
          <p:cNvPr id="66" name="TextBox 29"/>
          <p:cNvSpPr txBox="1"/>
          <p:nvPr/>
        </p:nvSpPr>
        <p:spPr>
          <a:xfrm rot="16200000">
            <a:off x="3324424" y="4511959"/>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67" name="TextBox 30"/>
          <p:cNvSpPr txBox="1"/>
          <p:nvPr/>
        </p:nvSpPr>
        <p:spPr>
          <a:xfrm>
            <a:off x="3899202" y="5120469"/>
            <a:ext cx="1072683" cy="220389"/>
          </a:xfrm>
          <a:prstGeom prst="rect">
            <a:avLst/>
          </a:prstGeom>
          <a:solidFill>
            <a:schemeClr val="bg1"/>
          </a:solidFill>
          <a:ln w="12700">
            <a:solidFill>
              <a:srgbClr val="FFFFFF"/>
            </a:solidFill>
          </a:ln>
        </p:spPr>
        <p:txBody>
          <a:bodyPr wrap="none" lIns="81098" tIns="40549" rIns="81098" bIns="40549" rtlCol="0">
            <a:spAutoFit/>
          </a:bodyPr>
          <a:lstStyle/>
          <a:p>
            <a:r>
              <a:rPr lang="en-US" sz="900" dirty="0">
                <a:solidFill>
                  <a:srgbClr val="000000"/>
                </a:solidFill>
              </a:rPr>
              <a:t>CD123 </a:t>
            </a:r>
            <a:r>
              <a:rPr lang="en-US" sz="900" dirty="0" err="1">
                <a:solidFill>
                  <a:srgbClr val="000000"/>
                </a:solidFill>
              </a:rPr>
              <a:t>PerCP</a:t>
            </a:r>
            <a:r>
              <a:rPr lang="en-US" sz="900" dirty="0">
                <a:solidFill>
                  <a:srgbClr val="000000"/>
                </a:solidFill>
              </a:rPr>
              <a:t>       </a:t>
            </a:r>
          </a:p>
        </p:txBody>
      </p:sp>
      <p:sp>
        <p:nvSpPr>
          <p:cNvPr id="68" name="TextBox 31"/>
          <p:cNvSpPr txBox="1"/>
          <p:nvPr/>
        </p:nvSpPr>
        <p:spPr>
          <a:xfrm rot="16200000">
            <a:off x="5625336" y="4511959"/>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69" name="TextBox 32"/>
          <p:cNvSpPr txBox="1"/>
          <p:nvPr/>
        </p:nvSpPr>
        <p:spPr>
          <a:xfrm>
            <a:off x="6157352" y="5131494"/>
            <a:ext cx="1072683" cy="220389"/>
          </a:xfrm>
          <a:prstGeom prst="rect">
            <a:avLst/>
          </a:prstGeom>
          <a:solidFill>
            <a:schemeClr val="bg1"/>
          </a:solidFill>
          <a:ln w="28575">
            <a:solidFill>
              <a:srgbClr val="FFFFFF"/>
            </a:solidFill>
          </a:ln>
        </p:spPr>
        <p:txBody>
          <a:bodyPr wrap="none" lIns="81098" tIns="40549" rIns="81098" bIns="40549" rtlCol="0">
            <a:spAutoFit/>
          </a:bodyPr>
          <a:lstStyle/>
          <a:p>
            <a:r>
              <a:rPr lang="en-US" sz="900" dirty="0">
                <a:solidFill>
                  <a:srgbClr val="000000"/>
                </a:solidFill>
              </a:rPr>
              <a:t>CD123 </a:t>
            </a:r>
            <a:r>
              <a:rPr lang="en-US" sz="900" dirty="0" err="1">
                <a:solidFill>
                  <a:srgbClr val="000000"/>
                </a:solidFill>
              </a:rPr>
              <a:t>PerCP</a:t>
            </a:r>
            <a:r>
              <a:rPr lang="en-US" sz="900" dirty="0">
                <a:solidFill>
                  <a:srgbClr val="000000"/>
                </a:solidFill>
              </a:rPr>
              <a:t>       </a:t>
            </a:r>
          </a:p>
        </p:txBody>
      </p:sp>
      <p:sp>
        <p:nvSpPr>
          <p:cNvPr id="70" name="TextBox 33"/>
          <p:cNvSpPr txBox="1"/>
          <p:nvPr/>
        </p:nvSpPr>
        <p:spPr>
          <a:xfrm rot="16200000">
            <a:off x="7932936" y="4511959"/>
            <a:ext cx="875576" cy="220389"/>
          </a:xfrm>
          <a:prstGeom prst="rect">
            <a:avLst/>
          </a:prstGeom>
          <a:solidFill>
            <a:schemeClr val="bg1"/>
          </a:solidFill>
          <a:ln w="7620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71" name="TextBox 34"/>
          <p:cNvSpPr txBox="1"/>
          <p:nvPr/>
        </p:nvSpPr>
        <p:spPr>
          <a:xfrm>
            <a:off x="8579722" y="5131492"/>
            <a:ext cx="1072683" cy="220389"/>
          </a:xfrm>
          <a:prstGeom prst="rect">
            <a:avLst/>
          </a:prstGeom>
          <a:solidFill>
            <a:schemeClr val="bg1"/>
          </a:solidFill>
          <a:ln w="6350">
            <a:solidFill>
              <a:srgbClr val="FFFFFF"/>
            </a:solidFill>
          </a:ln>
        </p:spPr>
        <p:txBody>
          <a:bodyPr wrap="none" lIns="81098" tIns="40549" rIns="81098" bIns="40549" rtlCol="0">
            <a:spAutoFit/>
          </a:bodyPr>
          <a:lstStyle/>
          <a:p>
            <a:r>
              <a:rPr lang="en-US" sz="900" dirty="0">
                <a:solidFill>
                  <a:srgbClr val="000000"/>
                </a:solidFill>
              </a:rPr>
              <a:t>CD123 </a:t>
            </a:r>
            <a:r>
              <a:rPr lang="en-US" sz="900" dirty="0" err="1">
                <a:solidFill>
                  <a:srgbClr val="000000"/>
                </a:solidFill>
              </a:rPr>
              <a:t>PerCP</a:t>
            </a:r>
            <a:r>
              <a:rPr lang="en-US" sz="900" dirty="0">
                <a:solidFill>
                  <a:srgbClr val="000000"/>
                </a:solidFill>
              </a:rPr>
              <a:t>       </a:t>
            </a:r>
          </a:p>
        </p:txBody>
      </p:sp>
    </p:spTree>
    <p:extLst>
      <p:ext uri="{BB962C8B-B14F-4D97-AF65-F5344CB8AC3E}">
        <p14:creationId xmlns:p14="http://schemas.microsoft.com/office/powerpoint/2010/main" val="1264142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solidFill>
            <a:schemeClr val="bg1"/>
          </a:solidFill>
        </p:spPr>
        <p:txBody>
          <a:bodyPr/>
          <a:lstStyle/>
          <a:p>
            <a:r>
              <a:rPr lang="en-US" sz="3600" dirty="0"/>
              <a:t>How to gate </a:t>
            </a:r>
            <a:r>
              <a:rPr lang="en-US" sz="3600" dirty="0" smtClean="0"/>
              <a:t>CD123 </a:t>
            </a:r>
            <a:r>
              <a:rPr lang="en-US" sz="3600" dirty="0"/>
              <a:t>positivity</a:t>
            </a:r>
          </a:p>
        </p:txBody>
      </p:sp>
      <p:sp>
        <p:nvSpPr>
          <p:cNvPr id="4" name="Content Placeholder 2"/>
          <p:cNvSpPr>
            <a:spLocks noGrp="1"/>
          </p:cNvSpPr>
          <p:nvPr>
            <p:ph idx="4294967295"/>
          </p:nvPr>
        </p:nvSpPr>
        <p:spPr>
          <a:xfrm>
            <a:off x="658207" y="1229627"/>
            <a:ext cx="10895618" cy="4660593"/>
          </a:xfrm>
          <a:prstGeom prst="rect">
            <a:avLst/>
          </a:prstGeom>
        </p:spPr>
        <p:txBody>
          <a:bodyPr/>
          <a:lstStyle/>
          <a:p>
            <a:pPr marL="0" indent="0" algn="just">
              <a:buNone/>
            </a:pPr>
            <a:r>
              <a:rPr lang="en-US" sz="2000" dirty="0">
                <a:solidFill>
                  <a:srgbClr val="000000"/>
                </a:solidFill>
                <a:latin typeface="Calibri" pitchFamily="34" charset="0"/>
              </a:rPr>
              <a:t>When gating for marker positivity/negativity both lymphocytes, red fraction and beads can be used as these are all CD123</a:t>
            </a:r>
            <a:r>
              <a:rPr lang="en-US" sz="2000" baseline="30000" dirty="0">
                <a:solidFill>
                  <a:srgbClr val="000000"/>
                </a:solidFill>
                <a:latin typeface="Calibri" pitchFamily="34" charset="0"/>
              </a:rPr>
              <a:t>-</a:t>
            </a:r>
            <a:r>
              <a:rPr lang="en-US" sz="2000" dirty="0">
                <a:solidFill>
                  <a:srgbClr val="000000"/>
                </a:solidFill>
                <a:latin typeface="Calibri" pitchFamily="34" charset="0"/>
              </a:rPr>
              <a:t> as shown here. </a:t>
            </a:r>
          </a:p>
          <a:p>
            <a:pPr marL="405491" indent="-405491">
              <a:buAutoNum type="arabicPeriod"/>
            </a:pPr>
            <a:endParaRPr lang="en-US" sz="2000" dirty="0">
              <a:solidFill>
                <a:srgbClr val="000000"/>
              </a:solidFill>
              <a:latin typeface="Calibri" pitchFamily="34" charset="0"/>
            </a:endParaRPr>
          </a:p>
          <a:p>
            <a:pPr marL="405491" indent="-405491">
              <a:buAutoNum type="arabicPeriod"/>
            </a:pPr>
            <a:endParaRPr lang="en-US" sz="2000" dirty="0">
              <a:solidFill>
                <a:srgbClr val="000000"/>
              </a:solidFill>
              <a:latin typeface="Calibri" pitchFamily="34" charset="0"/>
            </a:endParaRPr>
          </a:p>
        </p:txBody>
      </p:sp>
      <p:sp>
        <p:nvSpPr>
          <p:cNvPr id="5" name="TextBox 35"/>
          <p:cNvSpPr txBox="1"/>
          <p:nvPr/>
        </p:nvSpPr>
        <p:spPr>
          <a:xfrm>
            <a:off x="2821271" y="6331450"/>
            <a:ext cx="9334464" cy="220389"/>
          </a:xfrm>
          <a:prstGeom prst="rect">
            <a:avLst/>
          </a:prstGeom>
          <a:noFill/>
        </p:spPr>
        <p:txBody>
          <a:bodyPr wrap="square" lIns="81098" tIns="40549" rIns="81098" bIns="40549" rtlCol="0" anchor="b">
            <a:spAutoFit/>
          </a:bodyPr>
          <a:lstStyle/>
          <a:p>
            <a:r>
              <a:rPr lang="en-US" sz="900" dirty="0" smtClean="0"/>
              <a:t> negative population          CD34+CD38+ blasts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neg</a:t>
            </a:r>
            <a:r>
              <a:rPr lang="en-US" sz="900" dirty="0"/>
              <a:t>,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pos</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neg</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pos</a:t>
            </a:r>
            <a:r>
              <a:rPr lang="en-US" sz="900" dirty="0"/>
              <a:t>  </a:t>
            </a:r>
          </a:p>
        </p:txBody>
      </p:sp>
      <p:sp>
        <p:nvSpPr>
          <p:cNvPr id="6" name="Rectangle 10"/>
          <p:cNvSpPr/>
          <p:nvPr/>
        </p:nvSpPr>
        <p:spPr bwMode="auto">
          <a:xfrm>
            <a:off x="4029542" y="6368961"/>
            <a:ext cx="133305" cy="147078"/>
          </a:xfrm>
          <a:prstGeom prst="rect">
            <a:avLst/>
          </a:prstGeom>
          <a:solidFill>
            <a:srgbClr val="00FF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7" name="Rectangle 11"/>
          <p:cNvSpPr/>
          <p:nvPr/>
        </p:nvSpPr>
        <p:spPr bwMode="auto">
          <a:xfrm>
            <a:off x="5397694" y="6368961"/>
            <a:ext cx="133305" cy="147078"/>
          </a:xfrm>
          <a:prstGeom prst="rect">
            <a:avLst/>
          </a:prstGeom>
          <a:solidFill>
            <a:srgbClr val="92D05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8" name="Rectangle 13"/>
          <p:cNvSpPr/>
          <p:nvPr/>
        </p:nvSpPr>
        <p:spPr bwMode="auto">
          <a:xfrm>
            <a:off x="2722687" y="6368961"/>
            <a:ext cx="133305" cy="147078"/>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9" name="Rectangle 15"/>
          <p:cNvSpPr/>
          <p:nvPr/>
        </p:nvSpPr>
        <p:spPr bwMode="auto">
          <a:xfrm>
            <a:off x="6981870" y="6368961"/>
            <a:ext cx="133305" cy="147078"/>
          </a:xfrm>
          <a:prstGeom prst="rect">
            <a:avLst/>
          </a:prstGeom>
          <a:solidFill>
            <a:srgbClr val="9933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0" name="Rectangle 36"/>
          <p:cNvSpPr/>
          <p:nvPr/>
        </p:nvSpPr>
        <p:spPr bwMode="auto">
          <a:xfrm>
            <a:off x="8651771" y="6367438"/>
            <a:ext cx="133305" cy="147078"/>
          </a:xfrm>
          <a:prstGeom prst="rect">
            <a:avLst/>
          </a:prstGeom>
          <a:solidFill>
            <a:srgbClr val="008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1" name="Rectangle 37"/>
          <p:cNvSpPr/>
          <p:nvPr/>
        </p:nvSpPr>
        <p:spPr bwMode="auto">
          <a:xfrm>
            <a:off x="10360913" y="6367438"/>
            <a:ext cx="133305" cy="147078"/>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40" name="TextBox 5"/>
          <p:cNvSpPr txBox="1"/>
          <p:nvPr/>
        </p:nvSpPr>
        <p:spPr>
          <a:xfrm>
            <a:off x="9525" y="6295931"/>
            <a:ext cx="594438" cy="235778"/>
          </a:xfrm>
          <a:prstGeom prst="rect">
            <a:avLst/>
          </a:prstGeom>
          <a:noFill/>
        </p:spPr>
        <p:txBody>
          <a:bodyPr wrap="square" lIns="81098" tIns="40549" rIns="81098" bIns="40549" rtlCol="0">
            <a:spAutoFit/>
          </a:bodyPr>
          <a:lstStyle/>
          <a:p>
            <a:pPr algn="r"/>
            <a:r>
              <a:rPr lang="en-US" sz="1000" dirty="0">
                <a:solidFill>
                  <a:schemeClr val="bg1">
                    <a:lumMod val="50000"/>
                  </a:schemeClr>
                </a:solidFill>
              </a:rPr>
              <a:t>#</a:t>
            </a:r>
            <a:r>
              <a:rPr lang="en-US" sz="1000" dirty="0" smtClean="0">
                <a:solidFill>
                  <a:schemeClr val="bg1">
                    <a:lumMod val="50000"/>
                  </a:schemeClr>
                </a:solidFill>
              </a:rPr>
              <a:t>2622</a:t>
            </a:r>
            <a:endParaRPr lang="en-US" sz="1000" dirty="0">
              <a:solidFill>
                <a:schemeClr val="bg1">
                  <a:lumMod val="50000"/>
                </a:schemeClr>
              </a:solidFill>
            </a:endParaRPr>
          </a:p>
        </p:txBody>
      </p:sp>
      <p:pic>
        <p:nvPicPr>
          <p:cNvPr id="62" name="Picture 7"/>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728822" y="4536690"/>
            <a:ext cx="1975104" cy="1125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5" name="Picture 6"/>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6814" y="2204254"/>
            <a:ext cx="2048256" cy="2038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6"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8305302" y="2204254"/>
            <a:ext cx="2048256" cy="2038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7" name="Picture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395378" y="4503857"/>
            <a:ext cx="1977965" cy="1162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8" name="Picture 2"/>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331387" y="2204254"/>
            <a:ext cx="2048256" cy="2038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9" name="Rectangle 6"/>
          <p:cNvSpPr/>
          <p:nvPr/>
        </p:nvSpPr>
        <p:spPr bwMode="auto">
          <a:xfrm>
            <a:off x="1208542" y="3156399"/>
            <a:ext cx="144016" cy="1209889"/>
          </a:xfrm>
          <a:prstGeom prst="rect">
            <a:avLst/>
          </a:prstGeom>
          <a:solidFill>
            <a:schemeClr val="bg1"/>
          </a:solidFill>
          <a:ln w="57150"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90" name="Rectangle 49"/>
          <p:cNvSpPr/>
          <p:nvPr/>
        </p:nvSpPr>
        <p:spPr bwMode="auto">
          <a:xfrm>
            <a:off x="8236888" y="4278278"/>
            <a:ext cx="78101" cy="1209889"/>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91" name="TextBox 28"/>
          <p:cNvSpPr txBox="1"/>
          <p:nvPr/>
        </p:nvSpPr>
        <p:spPr>
          <a:xfrm>
            <a:off x="1473935" y="5601447"/>
            <a:ext cx="1107949" cy="220389"/>
          </a:xfrm>
          <a:prstGeom prst="rect">
            <a:avLst/>
          </a:prstGeom>
          <a:solidFill>
            <a:schemeClr val="bg1"/>
          </a:solidFill>
          <a:ln w="28575">
            <a:solidFill>
              <a:srgbClr val="FFFFFF"/>
            </a:solidFill>
          </a:ln>
        </p:spPr>
        <p:txBody>
          <a:bodyPr wrap="none" lIns="81098" tIns="40549" rIns="81098" bIns="40549" rtlCol="0">
            <a:spAutoFit/>
          </a:bodyPr>
          <a:lstStyle/>
          <a:p>
            <a:r>
              <a:rPr lang="en-US" sz="900" dirty="0">
                <a:solidFill>
                  <a:srgbClr val="000000"/>
                </a:solidFill>
              </a:rPr>
              <a:t>CD123 </a:t>
            </a:r>
            <a:r>
              <a:rPr lang="en-US" sz="900" dirty="0" err="1">
                <a:solidFill>
                  <a:srgbClr val="000000"/>
                </a:solidFill>
              </a:rPr>
              <a:t>PerCP</a:t>
            </a:r>
            <a:r>
              <a:rPr lang="en-US" sz="900" dirty="0">
                <a:solidFill>
                  <a:srgbClr val="000000"/>
                </a:solidFill>
              </a:rPr>
              <a:t>        </a:t>
            </a:r>
          </a:p>
        </p:txBody>
      </p:sp>
      <p:sp>
        <p:nvSpPr>
          <p:cNvPr id="92" name="TextBox 30"/>
          <p:cNvSpPr txBox="1"/>
          <p:nvPr/>
        </p:nvSpPr>
        <p:spPr>
          <a:xfrm>
            <a:off x="3761907" y="5590424"/>
            <a:ext cx="1107949" cy="220389"/>
          </a:xfrm>
          <a:prstGeom prst="rect">
            <a:avLst/>
          </a:prstGeom>
          <a:solidFill>
            <a:schemeClr val="bg1"/>
          </a:solidFill>
          <a:ln w="12700">
            <a:solidFill>
              <a:srgbClr val="FFFFFF"/>
            </a:solidFill>
          </a:ln>
        </p:spPr>
        <p:txBody>
          <a:bodyPr wrap="none" lIns="81098" tIns="40549" rIns="81098" bIns="40549" rtlCol="0">
            <a:spAutoFit/>
          </a:bodyPr>
          <a:lstStyle/>
          <a:p>
            <a:r>
              <a:rPr lang="en-US" sz="900" dirty="0">
                <a:solidFill>
                  <a:srgbClr val="000000"/>
                </a:solidFill>
              </a:rPr>
              <a:t>CD123 </a:t>
            </a:r>
            <a:r>
              <a:rPr lang="en-US" sz="900" dirty="0" err="1">
                <a:solidFill>
                  <a:srgbClr val="000000"/>
                </a:solidFill>
              </a:rPr>
              <a:t>PerCP</a:t>
            </a:r>
            <a:r>
              <a:rPr lang="en-US" sz="900" dirty="0">
                <a:solidFill>
                  <a:srgbClr val="000000"/>
                </a:solidFill>
              </a:rPr>
              <a:t>        </a:t>
            </a:r>
          </a:p>
        </p:txBody>
      </p:sp>
      <p:pic>
        <p:nvPicPr>
          <p:cNvPr id="93" name="Picture 5"/>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5929038" y="2204254"/>
            <a:ext cx="2048256" cy="2038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4" name="TextBox 27"/>
          <p:cNvSpPr txBox="1"/>
          <p:nvPr/>
        </p:nvSpPr>
        <p:spPr>
          <a:xfrm rot="16200000">
            <a:off x="873255" y="3541752"/>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95" name="TextBox 29"/>
          <p:cNvSpPr txBox="1"/>
          <p:nvPr/>
        </p:nvSpPr>
        <p:spPr>
          <a:xfrm rot="16200000">
            <a:off x="3188533" y="3530273"/>
            <a:ext cx="875576" cy="220389"/>
          </a:xfrm>
          <a:prstGeom prst="rect">
            <a:avLst/>
          </a:prstGeom>
          <a:solidFill>
            <a:schemeClr val="bg1"/>
          </a:solidFill>
          <a:ln w="3810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96" name="TextBox 31"/>
          <p:cNvSpPr txBox="1"/>
          <p:nvPr/>
        </p:nvSpPr>
        <p:spPr>
          <a:xfrm rot="16200000">
            <a:off x="5481767" y="3530273"/>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97" name="TextBox 33"/>
          <p:cNvSpPr txBox="1"/>
          <p:nvPr/>
        </p:nvSpPr>
        <p:spPr>
          <a:xfrm rot="16200000">
            <a:off x="7847008" y="3530273"/>
            <a:ext cx="875576" cy="220389"/>
          </a:xfrm>
          <a:prstGeom prst="rect">
            <a:avLst/>
          </a:prstGeom>
          <a:solidFill>
            <a:schemeClr val="bg1"/>
          </a:solidFill>
          <a:ln w="3175">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98" name="TextBox 38"/>
          <p:cNvSpPr txBox="1"/>
          <p:nvPr/>
        </p:nvSpPr>
        <p:spPr>
          <a:xfrm>
            <a:off x="1473935" y="4161287"/>
            <a:ext cx="1107949"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smtClean="0">
                <a:solidFill>
                  <a:srgbClr val="000000"/>
                </a:solidFill>
              </a:rPr>
              <a:t>CD123 </a:t>
            </a:r>
            <a:r>
              <a:rPr lang="en-US" sz="900" dirty="0" err="1" smtClean="0">
                <a:solidFill>
                  <a:srgbClr val="000000"/>
                </a:solidFill>
              </a:rPr>
              <a:t>PerCP</a:t>
            </a:r>
            <a:r>
              <a:rPr lang="en-US" sz="900" dirty="0" smtClean="0">
                <a:solidFill>
                  <a:srgbClr val="000000"/>
                </a:solidFill>
              </a:rPr>
              <a:t>        </a:t>
            </a:r>
            <a:endParaRPr lang="en-US" sz="900" dirty="0">
              <a:solidFill>
                <a:srgbClr val="000000"/>
              </a:solidFill>
            </a:endParaRPr>
          </a:p>
        </p:txBody>
      </p:sp>
      <p:sp>
        <p:nvSpPr>
          <p:cNvPr id="99" name="TextBox 39"/>
          <p:cNvSpPr txBox="1"/>
          <p:nvPr/>
        </p:nvSpPr>
        <p:spPr>
          <a:xfrm>
            <a:off x="3800830" y="4161287"/>
            <a:ext cx="1107949"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a:solidFill>
                  <a:srgbClr val="000000"/>
                </a:solidFill>
              </a:rPr>
              <a:t>CD123 </a:t>
            </a:r>
            <a:r>
              <a:rPr lang="en-US" sz="900" dirty="0" err="1">
                <a:solidFill>
                  <a:srgbClr val="000000"/>
                </a:solidFill>
              </a:rPr>
              <a:t>PerCP</a:t>
            </a:r>
            <a:r>
              <a:rPr lang="en-US" sz="900" dirty="0">
                <a:solidFill>
                  <a:srgbClr val="000000"/>
                </a:solidFill>
              </a:rPr>
              <a:t>        </a:t>
            </a:r>
          </a:p>
        </p:txBody>
      </p:sp>
      <p:sp>
        <p:nvSpPr>
          <p:cNvPr id="100" name="TextBox 40"/>
          <p:cNvSpPr txBox="1"/>
          <p:nvPr/>
        </p:nvSpPr>
        <p:spPr>
          <a:xfrm>
            <a:off x="6066163" y="4150264"/>
            <a:ext cx="1107949"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a:solidFill>
                  <a:srgbClr val="000000"/>
                </a:solidFill>
              </a:rPr>
              <a:t>CD123 </a:t>
            </a:r>
            <a:r>
              <a:rPr lang="en-US" sz="900" dirty="0" err="1">
                <a:solidFill>
                  <a:srgbClr val="000000"/>
                </a:solidFill>
              </a:rPr>
              <a:t>PerCP</a:t>
            </a:r>
            <a:r>
              <a:rPr lang="en-US" sz="900" dirty="0">
                <a:solidFill>
                  <a:srgbClr val="000000"/>
                </a:solidFill>
              </a:rPr>
              <a:t>        </a:t>
            </a:r>
          </a:p>
        </p:txBody>
      </p:sp>
      <p:sp>
        <p:nvSpPr>
          <p:cNvPr id="101" name="TextBox 41"/>
          <p:cNvSpPr txBox="1"/>
          <p:nvPr/>
        </p:nvSpPr>
        <p:spPr>
          <a:xfrm>
            <a:off x="8458711" y="4150264"/>
            <a:ext cx="1107949" cy="220389"/>
          </a:xfrm>
          <a:prstGeom prst="rect">
            <a:avLst/>
          </a:prstGeom>
          <a:solidFill>
            <a:schemeClr val="bg1"/>
          </a:solidFill>
          <a:ln w="76200">
            <a:solidFill>
              <a:srgbClr val="FFFFFF"/>
            </a:solidFill>
          </a:ln>
        </p:spPr>
        <p:txBody>
          <a:bodyPr wrap="none" lIns="81098" tIns="40549" rIns="81098" bIns="40549" rtlCol="0">
            <a:spAutoFit/>
          </a:bodyPr>
          <a:lstStyle/>
          <a:p>
            <a:r>
              <a:rPr lang="en-US" sz="900" dirty="0">
                <a:solidFill>
                  <a:srgbClr val="000000"/>
                </a:solidFill>
              </a:rPr>
              <a:t>CD123 </a:t>
            </a:r>
            <a:r>
              <a:rPr lang="en-US" sz="900" dirty="0" err="1">
                <a:solidFill>
                  <a:srgbClr val="000000"/>
                </a:solidFill>
              </a:rPr>
              <a:t>PerCP</a:t>
            </a:r>
            <a:r>
              <a:rPr lang="en-US" sz="900" dirty="0">
                <a:solidFill>
                  <a:srgbClr val="000000"/>
                </a:solidFill>
              </a:rPr>
              <a:t>        </a:t>
            </a:r>
          </a:p>
        </p:txBody>
      </p:sp>
      <p:sp>
        <p:nvSpPr>
          <p:cNvPr id="102" name="TextBox 42"/>
          <p:cNvSpPr txBox="1"/>
          <p:nvPr/>
        </p:nvSpPr>
        <p:spPr>
          <a:xfrm>
            <a:off x="1496574" y="2236826"/>
            <a:ext cx="8902416" cy="235778"/>
          </a:xfrm>
          <a:prstGeom prst="rect">
            <a:avLst/>
          </a:prstGeom>
          <a:noFill/>
        </p:spPr>
        <p:txBody>
          <a:bodyPr wrap="square" lIns="81098" tIns="40549" rIns="81098" bIns="40549" rtlCol="0" anchor="b">
            <a:spAutoFit/>
          </a:bodyPr>
          <a:lstStyle/>
          <a:p>
            <a:r>
              <a:rPr lang="en-US" sz="1000" b="1" dirty="0" smtClean="0">
                <a:solidFill>
                  <a:srgbClr val="000000"/>
                </a:solidFill>
              </a:rPr>
              <a:t>overlay		              lymphocytes	                            red fraction		                </a:t>
            </a:r>
            <a:r>
              <a:rPr lang="en-US" sz="1000" b="1" dirty="0" err="1" smtClean="0">
                <a:solidFill>
                  <a:srgbClr val="000000"/>
                </a:solidFill>
              </a:rPr>
              <a:t>spherotech</a:t>
            </a:r>
            <a:r>
              <a:rPr lang="en-US" sz="1000" b="1" dirty="0" smtClean="0">
                <a:solidFill>
                  <a:srgbClr val="000000"/>
                </a:solidFill>
              </a:rPr>
              <a:t> beads</a:t>
            </a:r>
            <a:endParaRPr lang="en-US" sz="1000" b="1" dirty="0">
              <a:solidFill>
                <a:srgbClr val="000000"/>
              </a:solidFill>
            </a:endParaRPr>
          </a:p>
        </p:txBody>
      </p:sp>
      <p:sp>
        <p:nvSpPr>
          <p:cNvPr id="103" name="TextBox 43"/>
          <p:cNvSpPr txBox="1"/>
          <p:nvPr/>
        </p:nvSpPr>
        <p:spPr>
          <a:xfrm>
            <a:off x="1767735" y="4691247"/>
            <a:ext cx="2160240" cy="861774"/>
          </a:xfrm>
          <a:prstGeom prst="rect">
            <a:avLst/>
          </a:prstGeom>
          <a:noFill/>
        </p:spPr>
        <p:txBody>
          <a:bodyPr wrap="square" rtlCol="0">
            <a:spAutoFit/>
          </a:bodyPr>
          <a:lstStyle/>
          <a:p>
            <a:r>
              <a:rPr lang="en-US" sz="1000" dirty="0" smtClean="0"/>
              <a:t>                 </a:t>
            </a:r>
            <a:r>
              <a:rPr lang="en-US" sz="1000" dirty="0"/>
              <a:t> </a:t>
            </a:r>
            <a:r>
              <a:rPr lang="en-US" sz="1000" dirty="0" smtClean="0"/>
              <a:t>     lymphocytes</a:t>
            </a:r>
          </a:p>
          <a:p>
            <a:r>
              <a:rPr lang="en-US" sz="1000" dirty="0" smtClean="0"/>
              <a:t>                     </a:t>
            </a:r>
          </a:p>
          <a:p>
            <a:r>
              <a:rPr lang="en-US" sz="1000" dirty="0" smtClean="0"/>
              <a:t>                       beads</a:t>
            </a:r>
          </a:p>
          <a:p>
            <a:r>
              <a:rPr lang="en-US" sz="1000" dirty="0"/>
              <a:t> </a:t>
            </a:r>
            <a:r>
              <a:rPr lang="en-US" sz="1000" dirty="0" smtClean="0"/>
              <a:t>                    </a:t>
            </a:r>
          </a:p>
          <a:p>
            <a:r>
              <a:rPr lang="en-US" sz="1000" dirty="0"/>
              <a:t> </a:t>
            </a:r>
            <a:r>
              <a:rPr lang="en-US" sz="1000" dirty="0" smtClean="0"/>
              <a:t>                      red fraction              </a:t>
            </a:r>
            <a:endParaRPr lang="en-US" sz="1000" dirty="0"/>
          </a:p>
        </p:txBody>
      </p:sp>
      <p:cxnSp>
        <p:nvCxnSpPr>
          <p:cNvPr id="104" name="Straight Arrow Connector 3"/>
          <p:cNvCxnSpPr/>
          <p:nvPr/>
        </p:nvCxnSpPr>
        <p:spPr bwMode="auto">
          <a:xfrm flipH="1">
            <a:off x="2384361" y="4840779"/>
            <a:ext cx="203044" cy="42443"/>
          </a:xfrm>
          <a:prstGeom prst="straightConnector1">
            <a:avLst/>
          </a:prstGeom>
          <a:solidFill>
            <a:schemeClr val="accent1"/>
          </a:solidFill>
          <a:ln w="31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5" name="Straight Arrow Connector 9"/>
          <p:cNvCxnSpPr/>
          <p:nvPr/>
        </p:nvCxnSpPr>
        <p:spPr bwMode="auto">
          <a:xfrm flipH="1">
            <a:off x="2360671" y="5157676"/>
            <a:ext cx="226734" cy="72708"/>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6" name="Straight Arrow Connector 14"/>
          <p:cNvCxnSpPr/>
          <p:nvPr/>
        </p:nvCxnSpPr>
        <p:spPr bwMode="auto">
          <a:xfrm flipH="1">
            <a:off x="2360671" y="5446408"/>
            <a:ext cx="226734" cy="0"/>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07" name="Picture 8"/>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6002190" y="4540339"/>
            <a:ext cx="1975104" cy="1125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8" name="Picture 9"/>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8362458" y="4536690"/>
            <a:ext cx="1975104" cy="1125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9" name="TextBox 32"/>
          <p:cNvSpPr txBox="1"/>
          <p:nvPr/>
        </p:nvSpPr>
        <p:spPr>
          <a:xfrm>
            <a:off x="6066163" y="5601447"/>
            <a:ext cx="1107949" cy="220389"/>
          </a:xfrm>
          <a:prstGeom prst="rect">
            <a:avLst/>
          </a:prstGeom>
          <a:solidFill>
            <a:schemeClr val="bg1"/>
          </a:solidFill>
          <a:ln w="19050">
            <a:solidFill>
              <a:srgbClr val="FFFFFF"/>
            </a:solidFill>
          </a:ln>
        </p:spPr>
        <p:txBody>
          <a:bodyPr wrap="none" lIns="81098" tIns="40549" rIns="81098" bIns="40549" rtlCol="0">
            <a:spAutoFit/>
          </a:bodyPr>
          <a:lstStyle/>
          <a:p>
            <a:r>
              <a:rPr lang="en-US" sz="900" dirty="0">
                <a:solidFill>
                  <a:srgbClr val="000000"/>
                </a:solidFill>
              </a:rPr>
              <a:t>CD123 </a:t>
            </a:r>
            <a:r>
              <a:rPr lang="en-US" sz="900" dirty="0" err="1">
                <a:solidFill>
                  <a:srgbClr val="000000"/>
                </a:solidFill>
              </a:rPr>
              <a:t>PerCP</a:t>
            </a:r>
            <a:r>
              <a:rPr lang="en-US" sz="900" dirty="0">
                <a:solidFill>
                  <a:srgbClr val="000000"/>
                </a:solidFill>
              </a:rPr>
              <a:t>        </a:t>
            </a:r>
          </a:p>
        </p:txBody>
      </p:sp>
      <p:sp>
        <p:nvSpPr>
          <p:cNvPr id="110" name="TextBox 34"/>
          <p:cNvSpPr txBox="1"/>
          <p:nvPr/>
        </p:nvSpPr>
        <p:spPr>
          <a:xfrm>
            <a:off x="8458711" y="5601447"/>
            <a:ext cx="1107949" cy="220389"/>
          </a:xfrm>
          <a:prstGeom prst="rect">
            <a:avLst/>
          </a:prstGeom>
          <a:solidFill>
            <a:schemeClr val="bg1"/>
          </a:solidFill>
          <a:ln w="19050">
            <a:solidFill>
              <a:schemeClr val="bg1"/>
            </a:solidFill>
          </a:ln>
        </p:spPr>
        <p:txBody>
          <a:bodyPr wrap="none" lIns="81098" tIns="40549" rIns="81098" bIns="40549" rtlCol="0">
            <a:spAutoFit/>
          </a:bodyPr>
          <a:lstStyle/>
          <a:p>
            <a:r>
              <a:rPr lang="en-US" sz="900" dirty="0">
                <a:solidFill>
                  <a:srgbClr val="000000"/>
                </a:solidFill>
              </a:rPr>
              <a:t>CD123 </a:t>
            </a:r>
            <a:r>
              <a:rPr lang="en-US" sz="900" dirty="0" err="1">
                <a:solidFill>
                  <a:srgbClr val="000000"/>
                </a:solidFill>
              </a:rPr>
              <a:t>PerCP</a:t>
            </a:r>
            <a:r>
              <a:rPr lang="en-US" sz="900" dirty="0">
                <a:solidFill>
                  <a:srgbClr val="000000"/>
                </a:solidFill>
              </a:rPr>
              <a:t>        </a:t>
            </a:r>
          </a:p>
        </p:txBody>
      </p:sp>
    </p:spTree>
    <p:extLst>
      <p:ext uri="{BB962C8B-B14F-4D97-AF65-F5344CB8AC3E}">
        <p14:creationId xmlns:p14="http://schemas.microsoft.com/office/powerpoint/2010/main" val="1248477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12D160F0-CDA7-42C4-9086-FFFCE783D952}"/>
              </a:ext>
            </a:extLst>
          </p:cNvPr>
          <p:cNvSpPr>
            <a:spLocks noGrp="1"/>
          </p:cNvSpPr>
          <p:nvPr>
            <p:ph sz="half" idx="2"/>
          </p:nvPr>
        </p:nvSpPr>
        <p:spPr>
          <a:xfrm>
            <a:off x="1521107" y="1233738"/>
            <a:ext cx="7269962" cy="4767263"/>
          </a:xfrm>
        </p:spPr>
        <p:txBody>
          <a:bodyPr/>
          <a:lstStyle/>
          <a:p>
            <a:pPr marL="0" indent="0">
              <a:buNone/>
            </a:pPr>
            <a:r>
              <a:rPr lang="en-US" sz="1500" dirty="0">
                <a:latin typeface="Calibri" pitchFamily="34" charset="0"/>
                <a:hlinkClick r:id="" action="ppaction://noaction"/>
              </a:rPr>
              <a:t>Content of LSC tube</a:t>
            </a:r>
            <a:r>
              <a:rPr lang="en-US" sz="1500" dirty="0">
                <a:latin typeface="Calibri" pitchFamily="34" charset="0"/>
              </a:rPr>
              <a:t> ………………………………………………………  </a:t>
            </a:r>
            <a:r>
              <a:rPr lang="en-US" sz="1400" dirty="0">
                <a:latin typeface="Calibri" pitchFamily="34" charset="0"/>
              </a:rPr>
              <a:t> </a:t>
            </a:r>
            <a:r>
              <a:rPr lang="en-US" sz="1100" dirty="0">
                <a:latin typeface="Calibri" pitchFamily="34" charset="0"/>
              </a:rPr>
              <a:t> </a:t>
            </a:r>
            <a:r>
              <a:rPr lang="en-US" sz="1500" dirty="0">
                <a:latin typeface="Calibri" pitchFamily="34" charset="0"/>
              </a:rPr>
              <a:t> </a:t>
            </a:r>
            <a:r>
              <a:rPr lang="en-US" sz="1500" dirty="0" smtClean="0">
                <a:latin typeface="Calibri" pitchFamily="34" charset="0"/>
              </a:rPr>
              <a:t>	3</a:t>
            </a:r>
            <a:endParaRPr lang="en-US" sz="1500" dirty="0">
              <a:latin typeface="Calibri" pitchFamily="34" charset="0"/>
            </a:endParaRPr>
          </a:p>
          <a:p>
            <a:pPr marL="0" indent="0">
              <a:buNone/>
            </a:pPr>
            <a:r>
              <a:rPr lang="en-US" sz="1500" dirty="0">
                <a:latin typeface="Calibri" pitchFamily="34" charset="0"/>
                <a:ea typeface="ＭＳ Ｐゴシック"/>
                <a:hlinkClick r:id="rId2" action="ppaction://hlinksldjump"/>
              </a:rPr>
              <a:t>How to identify LSCs in a diagnosis/f-up AML </a:t>
            </a:r>
            <a:r>
              <a:rPr lang="en-US" sz="1500" dirty="0">
                <a:latin typeface="Calibri" pitchFamily="34" charset="0"/>
                <a:ea typeface="ＭＳ Ｐゴシック"/>
              </a:rPr>
              <a:t>……………….   </a:t>
            </a:r>
            <a:r>
              <a:rPr lang="en-US" sz="1200" dirty="0">
                <a:latin typeface="Calibri" pitchFamily="34" charset="0"/>
                <a:ea typeface="ＭＳ Ｐゴシック"/>
              </a:rPr>
              <a:t> </a:t>
            </a:r>
            <a:r>
              <a:rPr lang="en-US" sz="1500" dirty="0" smtClean="0">
                <a:latin typeface="Calibri" pitchFamily="34" charset="0"/>
                <a:ea typeface="ＭＳ Ｐゴシック"/>
              </a:rPr>
              <a:t> 	4</a:t>
            </a:r>
            <a:endParaRPr lang="en-US" sz="1500" dirty="0">
              <a:latin typeface="Calibri" pitchFamily="34" charset="0"/>
              <a:ea typeface="ＭＳ Ｐゴシック"/>
            </a:endParaRPr>
          </a:p>
          <a:p>
            <a:pPr marL="0" indent="0">
              <a:buNone/>
            </a:pPr>
            <a:r>
              <a:rPr lang="en-US" sz="1500" dirty="0">
                <a:latin typeface="Calibri" pitchFamily="34" charset="0"/>
                <a:cs typeface="Arial" pitchFamily="34" charset="0"/>
                <a:hlinkClick r:id="rId3" action="ppaction://hlinksldjump"/>
              </a:rPr>
              <a:t>Analyzing samples (WBC, lymphocytes and blast cells) </a:t>
            </a:r>
            <a:r>
              <a:rPr lang="en-US" sz="1500" dirty="0">
                <a:latin typeface="Calibri" pitchFamily="34" charset="0"/>
                <a:cs typeface="Arial" pitchFamily="34" charset="0"/>
              </a:rPr>
              <a:t>…     </a:t>
            </a:r>
            <a:r>
              <a:rPr lang="en-US" sz="1500" dirty="0" smtClean="0">
                <a:latin typeface="Calibri" pitchFamily="34" charset="0"/>
                <a:cs typeface="Arial" pitchFamily="34" charset="0"/>
              </a:rPr>
              <a:t>	5</a:t>
            </a:r>
            <a:endParaRPr lang="en-US" sz="1500" dirty="0">
              <a:latin typeface="Calibri" pitchFamily="34" charset="0"/>
              <a:cs typeface="Arial" pitchFamily="34" charset="0"/>
            </a:endParaRPr>
          </a:p>
          <a:p>
            <a:pPr marL="0" indent="0">
              <a:buNone/>
            </a:pPr>
            <a:r>
              <a:rPr lang="en-US" sz="1500" dirty="0">
                <a:latin typeface="Calibri" pitchFamily="34" charset="0"/>
                <a:cs typeface="Arial" pitchFamily="34" charset="0"/>
                <a:hlinkClick r:id="rId4" action="ppaction://hlinksldjump"/>
              </a:rPr>
              <a:t>Gating CD34+ blasts </a:t>
            </a:r>
            <a:r>
              <a:rPr lang="en-US" sz="1500" dirty="0">
                <a:latin typeface="Calibri" pitchFamily="34" charset="0"/>
                <a:cs typeface="Arial" pitchFamily="34" charset="0"/>
              </a:rPr>
              <a:t>……………………………………………………..     </a:t>
            </a:r>
            <a:r>
              <a:rPr lang="en-US" sz="1500" dirty="0" smtClean="0">
                <a:latin typeface="Calibri" pitchFamily="34" charset="0"/>
                <a:cs typeface="Arial" pitchFamily="34" charset="0"/>
              </a:rPr>
              <a:t>	6</a:t>
            </a:r>
            <a:endParaRPr lang="en-US" sz="1500" dirty="0">
              <a:latin typeface="Calibri" pitchFamily="34" charset="0"/>
              <a:cs typeface="Arial" pitchFamily="34" charset="0"/>
            </a:endParaRPr>
          </a:p>
          <a:p>
            <a:pPr marL="0" indent="0">
              <a:buNone/>
            </a:pPr>
            <a:r>
              <a:rPr lang="en-US" sz="1500" dirty="0">
                <a:latin typeface="Calibri" pitchFamily="34" charset="0"/>
                <a:cs typeface="Arial" pitchFamily="34" charset="0"/>
                <a:hlinkClick r:id="rId5" action="ppaction://hlinksldjump"/>
              </a:rPr>
              <a:t>Gating CD38</a:t>
            </a:r>
            <a:r>
              <a:rPr lang="en-US" sz="1500" baseline="30000" dirty="0">
                <a:latin typeface="Calibri" pitchFamily="34" charset="0"/>
                <a:cs typeface="Arial" pitchFamily="34" charset="0"/>
                <a:hlinkClick r:id="rId5" action="ppaction://hlinksldjump"/>
              </a:rPr>
              <a:t>low</a:t>
            </a:r>
            <a:r>
              <a:rPr lang="en-US" sz="1500" dirty="0">
                <a:latin typeface="Calibri" pitchFamily="34" charset="0"/>
                <a:cs typeface="Arial" pitchFamily="34" charset="0"/>
                <a:hlinkClick r:id="rId5" action="ppaction://hlinksldjump"/>
              </a:rPr>
              <a:t> progenitors </a:t>
            </a:r>
            <a:r>
              <a:rPr lang="en-US" sz="1500" dirty="0">
                <a:latin typeface="Calibri" pitchFamily="34" charset="0"/>
                <a:cs typeface="Arial" pitchFamily="34" charset="0"/>
              </a:rPr>
              <a:t>…………………………………………..     </a:t>
            </a:r>
            <a:r>
              <a:rPr lang="en-US" sz="1500" dirty="0" smtClean="0">
                <a:latin typeface="Calibri" pitchFamily="34" charset="0"/>
                <a:cs typeface="Arial" pitchFamily="34" charset="0"/>
              </a:rPr>
              <a:t>	7</a:t>
            </a:r>
            <a:endParaRPr lang="en-US" sz="1500" dirty="0">
              <a:latin typeface="Calibri" pitchFamily="34" charset="0"/>
              <a:cs typeface="Arial" pitchFamily="34" charset="0"/>
            </a:endParaRPr>
          </a:p>
          <a:p>
            <a:pPr marL="0" indent="0">
              <a:buNone/>
            </a:pPr>
            <a:r>
              <a:rPr lang="en-US" sz="1500" dirty="0">
                <a:latin typeface="Calibri" pitchFamily="34" charset="0"/>
                <a:cs typeface="Arial" pitchFamily="34" charset="0"/>
                <a:hlinkClick r:id="rId6" action="ppaction://hlinksldjump"/>
              </a:rPr>
              <a:t>Gating CD38</a:t>
            </a:r>
            <a:r>
              <a:rPr lang="en-US" sz="1500" baseline="30000" dirty="0">
                <a:latin typeface="Calibri" pitchFamily="34" charset="0"/>
                <a:cs typeface="Arial" pitchFamily="34" charset="0"/>
                <a:hlinkClick r:id="rId6" action="ppaction://hlinksldjump"/>
              </a:rPr>
              <a:t>verylow</a:t>
            </a:r>
            <a:r>
              <a:rPr lang="en-US" sz="1500" dirty="0">
                <a:latin typeface="Calibri" pitchFamily="34" charset="0"/>
                <a:cs typeface="Arial" pitchFamily="34" charset="0"/>
                <a:hlinkClick r:id="rId6" action="ppaction://hlinksldjump"/>
              </a:rPr>
              <a:t> stem cells </a:t>
            </a:r>
            <a:r>
              <a:rPr lang="en-US" sz="1500" dirty="0">
                <a:latin typeface="Calibri" pitchFamily="34" charset="0"/>
                <a:cs typeface="Arial" pitchFamily="34" charset="0"/>
              </a:rPr>
              <a:t>…………………………………………     </a:t>
            </a:r>
            <a:r>
              <a:rPr lang="en-US" sz="1500" dirty="0" smtClean="0">
                <a:latin typeface="Calibri" pitchFamily="34" charset="0"/>
                <a:cs typeface="Arial" pitchFamily="34" charset="0"/>
              </a:rPr>
              <a:t>	8</a:t>
            </a:r>
            <a:endParaRPr lang="en-US" sz="1500" dirty="0">
              <a:latin typeface="Calibri" pitchFamily="34" charset="0"/>
              <a:cs typeface="Arial" pitchFamily="34" charset="0"/>
            </a:endParaRPr>
          </a:p>
          <a:p>
            <a:pPr marL="0" indent="0">
              <a:buNone/>
            </a:pPr>
            <a:r>
              <a:rPr lang="en-US" sz="1500" dirty="0">
                <a:latin typeface="Calibri" pitchFamily="34" charset="0"/>
                <a:cs typeface="Arial" pitchFamily="34" charset="0"/>
                <a:hlinkClick r:id="rId7" action="ppaction://hlinksldjump"/>
              </a:rPr>
              <a:t>Determining LSC/HSC </a:t>
            </a:r>
            <a:r>
              <a:rPr lang="en-US" sz="1500" dirty="0">
                <a:latin typeface="Calibri" pitchFamily="34" charset="0"/>
                <a:cs typeface="Arial" pitchFamily="34" charset="0"/>
              </a:rPr>
              <a:t>……………………………………………………     </a:t>
            </a:r>
            <a:r>
              <a:rPr lang="en-US" sz="1500" dirty="0" smtClean="0">
                <a:latin typeface="Calibri" pitchFamily="34" charset="0"/>
                <a:cs typeface="Arial" pitchFamily="34" charset="0"/>
              </a:rPr>
              <a:t>	9-21</a:t>
            </a:r>
            <a:endParaRPr lang="en-US" sz="1500" dirty="0">
              <a:latin typeface="Calibri" pitchFamily="34" charset="0"/>
              <a:cs typeface="Arial" pitchFamily="34" charset="0"/>
            </a:endParaRPr>
          </a:p>
          <a:p>
            <a:pPr marL="0" indent="0">
              <a:buNone/>
            </a:pPr>
            <a:r>
              <a:rPr lang="en-US" sz="1500" dirty="0">
                <a:latin typeface="Calibri" pitchFamily="34" charset="0"/>
                <a:cs typeface="Arial" pitchFamily="34" charset="0"/>
              </a:rPr>
              <a:t>	</a:t>
            </a:r>
            <a:r>
              <a:rPr lang="en-US" sz="1500" dirty="0">
                <a:latin typeface="Calibri" pitchFamily="34" charset="0"/>
                <a:cs typeface="Arial" pitchFamily="34" charset="0"/>
                <a:hlinkClick r:id="" action="ppaction://noaction"/>
              </a:rPr>
              <a:t>CD33 </a:t>
            </a:r>
            <a:r>
              <a:rPr lang="en-US" sz="1500" dirty="0">
                <a:latin typeface="Calibri" pitchFamily="34" charset="0"/>
                <a:cs typeface="Arial" pitchFamily="34" charset="0"/>
              </a:rPr>
              <a:t>	</a:t>
            </a:r>
            <a:r>
              <a:rPr lang="en-US" sz="1500" dirty="0">
                <a:latin typeface="Calibri" pitchFamily="34" charset="0"/>
                <a:cs typeface="Arial" pitchFamily="34" charset="0"/>
                <a:hlinkClick r:id="rId8" action="ppaction://hlinksldjump"/>
              </a:rPr>
              <a:t>How to gate CD33 positivity </a:t>
            </a:r>
            <a:r>
              <a:rPr lang="en-US" sz="1500" dirty="0" smtClean="0">
                <a:latin typeface="Calibri" pitchFamily="34" charset="0"/>
                <a:cs typeface="Arial" pitchFamily="34" charset="0"/>
              </a:rPr>
              <a:t>……    	10-11</a:t>
            </a:r>
            <a:endParaRPr lang="en-US" sz="1500" dirty="0">
              <a:latin typeface="Calibri" pitchFamily="34" charset="0"/>
              <a:cs typeface="Arial" pitchFamily="34" charset="0"/>
            </a:endParaRPr>
          </a:p>
          <a:p>
            <a:pPr marL="0" indent="0">
              <a:buNone/>
            </a:pPr>
            <a:r>
              <a:rPr lang="en-US" sz="1500" dirty="0">
                <a:latin typeface="Calibri" pitchFamily="34" charset="0"/>
                <a:cs typeface="Arial" pitchFamily="34" charset="0"/>
              </a:rPr>
              <a:t>	</a:t>
            </a:r>
            <a:r>
              <a:rPr lang="en-US" sz="1500" dirty="0">
                <a:latin typeface="Calibri" pitchFamily="34" charset="0"/>
                <a:cs typeface="Arial" pitchFamily="34" charset="0"/>
                <a:hlinkClick r:id="" action="ppaction://noaction"/>
              </a:rPr>
              <a:t>CD44</a:t>
            </a:r>
            <a:r>
              <a:rPr lang="en-US" sz="1500" dirty="0">
                <a:latin typeface="Calibri" pitchFamily="34" charset="0"/>
                <a:cs typeface="Arial" pitchFamily="34" charset="0"/>
              </a:rPr>
              <a:t>	</a:t>
            </a:r>
            <a:r>
              <a:rPr lang="en-US" sz="1500" dirty="0">
                <a:latin typeface="Calibri" pitchFamily="34" charset="0"/>
                <a:cs typeface="Arial" pitchFamily="34" charset="0"/>
                <a:hlinkClick r:id="rId9" action="ppaction://hlinksldjump"/>
              </a:rPr>
              <a:t>How to gate CD44 positivity </a:t>
            </a:r>
            <a:r>
              <a:rPr lang="en-US" sz="1500" dirty="0" smtClean="0">
                <a:latin typeface="Calibri" pitchFamily="34" charset="0"/>
                <a:cs typeface="Arial" pitchFamily="34" charset="0"/>
              </a:rPr>
              <a:t>……    	12-14</a:t>
            </a:r>
            <a:endParaRPr lang="en-US" sz="1500" dirty="0">
              <a:latin typeface="Calibri" pitchFamily="34" charset="0"/>
              <a:cs typeface="Arial" pitchFamily="34" charset="0"/>
            </a:endParaRPr>
          </a:p>
          <a:p>
            <a:pPr marL="0" indent="0">
              <a:buNone/>
            </a:pPr>
            <a:r>
              <a:rPr lang="en-US" sz="1500" dirty="0">
                <a:latin typeface="Calibri" pitchFamily="34" charset="0"/>
                <a:cs typeface="Arial" pitchFamily="34" charset="0"/>
              </a:rPr>
              <a:t>	</a:t>
            </a:r>
            <a:r>
              <a:rPr lang="en-US" sz="1500" dirty="0">
                <a:latin typeface="Calibri" pitchFamily="34" charset="0"/>
                <a:cs typeface="Arial" pitchFamily="34" charset="0"/>
                <a:hlinkClick r:id="" action="ppaction://noaction"/>
              </a:rPr>
              <a:t>CD45RA </a:t>
            </a:r>
            <a:r>
              <a:rPr lang="en-US" sz="1500" dirty="0">
                <a:latin typeface="Calibri" pitchFamily="34" charset="0"/>
                <a:cs typeface="Arial" pitchFamily="34" charset="0"/>
              </a:rPr>
              <a:t>	</a:t>
            </a:r>
            <a:r>
              <a:rPr lang="en-US" sz="1500" dirty="0">
                <a:latin typeface="Calibri" pitchFamily="34" charset="0"/>
                <a:cs typeface="Arial" pitchFamily="34" charset="0"/>
                <a:hlinkClick r:id="rId10" action="ppaction://hlinksldjump"/>
              </a:rPr>
              <a:t>How to gate CD45RA positivity </a:t>
            </a:r>
            <a:r>
              <a:rPr lang="en-US" sz="1500" dirty="0" smtClean="0">
                <a:latin typeface="Calibri" pitchFamily="34" charset="0"/>
                <a:cs typeface="Arial" pitchFamily="34" charset="0"/>
              </a:rPr>
              <a:t>…  	15-16</a:t>
            </a:r>
            <a:endParaRPr lang="en-US" sz="1500" dirty="0">
              <a:latin typeface="Calibri" pitchFamily="34" charset="0"/>
              <a:cs typeface="Arial" pitchFamily="34" charset="0"/>
            </a:endParaRPr>
          </a:p>
          <a:p>
            <a:pPr marL="0" indent="0">
              <a:buNone/>
            </a:pPr>
            <a:r>
              <a:rPr lang="en-US" sz="1500" dirty="0">
                <a:latin typeface="Calibri" pitchFamily="34" charset="0"/>
                <a:cs typeface="Arial" pitchFamily="34" charset="0"/>
              </a:rPr>
              <a:t>	</a:t>
            </a:r>
            <a:r>
              <a:rPr lang="en-US" sz="1500" dirty="0">
                <a:latin typeface="Calibri" pitchFamily="34" charset="0"/>
                <a:cs typeface="Arial" pitchFamily="34" charset="0"/>
                <a:hlinkClick r:id="" action="ppaction://noaction"/>
              </a:rPr>
              <a:t>CD123 </a:t>
            </a:r>
            <a:r>
              <a:rPr lang="en-US" sz="1500" dirty="0">
                <a:latin typeface="Calibri" pitchFamily="34" charset="0"/>
                <a:cs typeface="Arial" pitchFamily="34" charset="0"/>
              </a:rPr>
              <a:t>	</a:t>
            </a:r>
            <a:r>
              <a:rPr lang="en-US" sz="1500" dirty="0">
                <a:latin typeface="Calibri" pitchFamily="34" charset="0"/>
                <a:cs typeface="Arial" pitchFamily="34" charset="0"/>
                <a:hlinkClick r:id="rId11" action="ppaction://hlinksldjump"/>
              </a:rPr>
              <a:t>How to gate CD123 positivity </a:t>
            </a:r>
            <a:r>
              <a:rPr lang="en-US" sz="1500" dirty="0" smtClean="0">
                <a:latin typeface="Calibri" pitchFamily="34" charset="0"/>
                <a:cs typeface="Arial" pitchFamily="34" charset="0"/>
              </a:rPr>
              <a:t>……  	17-18</a:t>
            </a:r>
            <a:endParaRPr lang="en-US" sz="1500" dirty="0">
              <a:latin typeface="Calibri" pitchFamily="34" charset="0"/>
              <a:cs typeface="Arial" pitchFamily="34" charset="0"/>
            </a:endParaRPr>
          </a:p>
          <a:p>
            <a:pPr marL="0" indent="0">
              <a:buNone/>
            </a:pPr>
            <a:r>
              <a:rPr lang="en-US" sz="1500" dirty="0">
                <a:latin typeface="Calibri" pitchFamily="34" charset="0"/>
                <a:cs typeface="Arial" pitchFamily="34" charset="0"/>
              </a:rPr>
              <a:t>	</a:t>
            </a:r>
            <a:r>
              <a:rPr lang="en-US" sz="1500" dirty="0">
                <a:latin typeface="Calibri" pitchFamily="34" charset="0"/>
                <a:cs typeface="Arial" pitchFamily="34" charset="0"/>
                <a:hlinkClick r:id="" action="ppaction://noaction"/>
              </a:rPr>
              <a:t>PE-Combi</a:t>
            </a:r>
            <a:r>
              <a:rPr lang="en-US" sz="1500" dirty="0">
                <a:latin typeface="Calibri" pitchFamily="34" charset="0"/>
                <a:cs typeface="Arial" pitchFamily="34" charset="0"/>
              </a:rPr>
              <a:t> 	</a:t>
            </a:r>
            <a:r>
              <a:rPr lang="en-US" sz="1500" dirty="0">
                <a:latin typeface="Calibri" pitchFamily="34" charset="0"/>
                <a:cs typeface="Arial" pitchFamily="34" charset="0"/>
                <a:hlinkClick r:id="rId12" action="ppaction://hlinksldjump"/>
              </a:rPr>
              <a:t>How to gate Combi positivity </a:t>
            </a:r>
            <a:r>
              <a:rPr lang="en-US" sz="1500" dirty="0" smtClean="0">
                <a:latin typeface="Calibri" pitchFamily="34" charset="0"/>
                <a:cs typeface="Arial" pitchFamily="34" charset="0"/>
              </a:rPr>
              <a:t>……  	19-21</a:t>
            </a:r>
            <a:endParaRPr lang="en-US" sz="1500" dirty="0">
              <a:latin typeface="Calibri" pitchFamily="34" charset="0"/>
              <a:cs typeface="Arial" pitchFamily="34" charset="0"/>
            </a:endParaRPr>
          </a:p>
          <a:p>
            <a:pPr marL="0" indent="0">
              <a:buNone/>
            </a:pPr>
            <a:r>
              <a:rPr lang="en-US" sz="1500" dirty="0">
                <a:latin typeface="Calibri" pitchFamily="34" charset="0"/>
                <a:cs typeface="Arial" pitchFamily="34" charset="0"/>
              </a:rPr>
              <a:t>	</a:t>
            </a:r>
            <a:r>
              <a:rPr lang="en-US" sz="1500" dirty="0">
                <a:latin typeface="Calibri" pitchFamily="34" charset="0"/>
                <a:cs typeface="Arial" pitchFamily="34" charset="0"/>
                <a:hlinkClick r:id="" action="ppaction://noaction"/>
              </a:rPr>
              <a:t>Back gating</a:t>
            </a:r>
            <a:r>
              <a:rPr lang="en-US" sz="1500" dirty="0">
                <a:latin typeface="Calibri" pitchFamily="34" charset="0"/>
                <a:cs typeface="Arial" pitchFamily="34" charset="0"/>
              </a:rPr>
              <a:t>  </a:t>
            </a:r>
            <a:r>
              <a:rPr lang="en-US" sz="1500" dirty="0" smtClean="0">
                <a:latin typeface="Calibri" pitchFamily="34" charset="0"/>
                <a:cs typeface="Arial" pitchFamily="34" charset="0"/>
              </a:rPr>
              <a:t>……..…………………………………………   	22-24</a:t>
            </a:r>
            <a:r>
              <a:rPr lang="en-US" sz="1500" dirty="0">
                <a:latin typeface="Calibri" pitchFamily="34" charset="0"/>
                <a:cs typeface="Arial" pitchFamily="34" charset="0"/>
              </a:rPr>
              <a:t>	</a:t>
            </a:r>
          </a:p>
          <a:p>
            <a:pPr marL="0" indent="0">
              <a:buNone/>
            </a:pPr>
            <a:r>
              <a:rPr lang="en-US" sz="1500" dirty="0">
                <a:latin typeface="Calibri" pitchFamily="34" charset="0"/>
                <a:cs typeface="Arial" pitchFamily="34" charset="0"/>
                <a:hlinkClick r:id="rId13" action="ppaction://hlinksldjump"/>
              </a:rPr>
              <a:t>Gating summary </a:t>
            </a:r>
            <a:r>
              <a:rPr lang="en-US" sz="1500" dirty="0">
                <a:latin typeface="Calibri" pitchFamily="34" charset="0"/>
                <a:cs typeface="Arial" pitchFamily="34" charset="0"/>
              </a:rPr>
              <a:t>……………………………………………………………    </a:t>
            </a:r>
            <a:r>
              <a:rPr lang="en-US" sz="1500" dirty="0" smtClean="0">
                <a:latin typeface="Calibri" pitchFamily="34" charset="0"/>
                <a:cs typeface="Arial" pitchFamily="34" charset="0"/>
              </a:rPr>
              <a:t>	25</a:t>
            </a:r>
            <a:endParaRPr lang="en-US" sz="1500" dirty="0">
              <a:latin typeface="Calibri" pitchFamily="34" charset="0"/>
              <a:cs typeface="Arial" pitchFamily="34" charset="0"/>
            </a:endParaRPr>
          </a:p>
          <a:p>
            <a:pPr marL="0" indent="0">
              <a:buNone/>
            </a:pPr>
            <a:r>
              <a:rPr lang="en-US" sz="1500" dirty="0">
                <a:latin typeface="Calibri" pitchFamily="34" charset="0"/>
                <a:cs typeface="Arial" pitchFamily="34" charset="0"/>
                <a:hlinkClick r:id="rId14" action="ppaction://hlinksldjump"/>
              </a:rPr>
              <a:t>How to report results </a:t>
            </a:r>
            <a:r>
              <a:rPr lang="en-US" sz="1500" dirty="0">
                <a:latin typeface="Calibri" pitchFamily="34" charset="0"/>
                <a:cs typeface="Arial" pitchFamily="34" charset="0"/>
              </a:rPr>
              <a:t>……………………………………………………    </a:t>
            </a:r>
            <a:r>
              <a:rPr lang="en-US" sz="1500" dirty="0" smtClean="0">
                <a:latin typeface="Calibri" pitchFamily="34" charset="0"/>
                <a:cs typeface="Arial" pitchFamily="34" charset="0"/>
              </a:rPr>
              <a:t>	26</a:t>
            </a:r>
            <a:endParaRPr lang="en-US" sz="1500" dirty="0">
              <a:latin typeface="Calibri" pitchFamily="34" charset="0"/>
              <a:cs typeface="Arial" pitchFamily="34" charset="0"/>
            </a:endParaRPr>
          </a:p>
          <a:p>
            <a:pPr marL="0" indent="0">
              <a:buNone/>
            </a:pPr>
            <a:r>
              <a:rPr lang="en-US" sz="1500" dirty="0">
                <a:latin typeface="Calibri" pitchFamily="34" charset="0"/>
                <a:cs typeface="Arial" pitchFamily="34" charset="0"/>
                <a:hlinkClick r:id="rId15" action="ppaction://hlinksldjump"/>
              </a:rPr>
              <a:t>Examples</a:t>
            </a:r>
            <a:r>
              <a:rPr lang="en-US" sz="1500" dirty="0">
                <a:latin typeface="Calibri" pitchFamily="34" charset="0"/>
                <a:cs typeface="Arial" pitchFamily="34" charset="0"/>
              </a:rPr>
              <a:t> </a:t>
            </a:r>
            <a:r>
              <a:rPr lang="en-US" sz="1500" dirty="0" smtClean="0">
                <a:latin typeface="Calibri" pitchFamily="34" charset="0"/>
                <a:cs typeface="Arial" pitchFamily="34" charset="0"/>
              </a:rPr>
              <a:t>………………………………………………………………………    	27-28</a:t>
            </a:r>
            <a:endParaRPr lang="nl-NL" sz="1500" dirty="0"/>
          </a:p>
        </p:txBody>
      </p:sp>
      <p:sp>
        <p:nvSpPr>
          <p:cNvPr id="8"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p:spPr>
        <p:txBody>
          <a:bodyPr/>
          <a:lstStyle/>
          <a:p>
            <a:r>
              <a:rPr lang="nl-NL" sz="3600" dirty="0" smtClean="0"/>
              <a:t>Contents</a:t>
            </a:r>
            <a:endParaRPr lang="nl-NL" sz="3600" dirty="0"/>
          </a:p>
        </p:txBody>
      </p:sp>
    </p:spTree>
    <p:extLst>
      <p:ext uri="{BB962C8B-B14F-4D97-AF65-F5344CB8AC3E}">
        <p14:creationId xmlns:p14="http://schemas.microsoft.com/office/powerpoint/2010/main" val="3501639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solidFill>
            <a:schemeClr val="bg1"/>
          </a:solidFill>
        </p:spPr>
        <p:txBody>
          <a:bodyPr/>
          <a:lstStyle/>
          <a:p>
            <a:r>
              <a:rPr lang="nl-NL" sz="3600" dirty="0" smtClean="0"/>
              <a:t>PE-Combi</a:t>
            </a:r>
            <a:endParaRPr lang="nl-NL" sz="3600" dirty="0"/>
          </a:p>
        </p:txBody>
      </p:sp>
      <p:sp>
        <p:nvSpPr>
          <p:cNvPr id="4" name="Content Placeholder 2"/>
          <p:cNvSpPr>
            <a:spLocks noGrp="1"/>
          </p:cNvSpPr>
          <p:nvPr>
            <p:ph idx="4294967295"/>
          </p:nvPr>
        </p:nvSpPr>
        <p:spPr>
          <a:xfrm>
            <a:off x="658207" y="1229627"/>
            <a:ext cx="10895618" cy="4660593"/>
          </a:xfrm>
          <a:prstGeom prst="rect">
            <a:avLst/>
          </a:prstGeom>
        </p:spPr>
        <p:txBody>
          <a:bodyPr/>
          <a:lstStyle/>
          <a:p>
            <a:pPr marL="0" indent="0" algn="just">
              <a:buNone/>
            </a:pPr>
            <a:r>
              <a:rPr lang="en-US" sz="2000" dirty="0">
                <a:solidFill>
                  <a:srgbClr val="000000"/>
                </a:solidFill>
                <a:latin typeface="Calibri" pitchFamily="34" charset="0"/>
              </a:rPr>
              <a:t>Positivity of at least one of the six markers in the </a:t>
            </a:r>
            <a:r>
              <a:rPr lang="en-US" sz="2000" dirty="0" err="1">
                <a:solidFill>
                  <a:srgbClr val="000000"/>
                </a:solidFill>
                <a:latin typeface="Calibri" pitchFamily="34" charset="0"/>
              </a:rPr>
              <a:t>combi</a:t>
            </a:r>
            <a:r>
              <a:rPr lang="en-US" sz="2000" dirty="0">
                <a:solidFill>
                  <a:srgbClr val="000000"/>
                </a:solidFill>
                <a:latin typeface="Calibri" pitchFamily="34" charset="0"/>
              </a:rPr>
              <a:t>-PE channel is needed to discriminate LSCs from </a:t>
            </a:r>
            <a:r>
              <a:rPr lang="en-US" sz="2000" dirty="0" smtClean="0">
                <a:solidFill>
                  <a:srgbClr val="000000"/>
                </a:solidFill>
                <a:latin typeface="Calibri" pitchFamily="34" charset="0"/>
              </a:rPr>
              <a:t>HSCs</a:t>
            </a:r>
          </a:p>
          <a:p>
            <a:pPr marL="0" indent="0" algn="just">
              <a:buNone/>
            </a:pPr>
            <a:endParaRPr lang="en-US" sz="1100" dirty="0">
              <a:solidFill>
                <a:srgbClr val="000000"/>
              </a:solidFill>
              <a:latin typeface="Calibri" pitchFamily="34" charset="0"/>
            </a:endParaRPr>
          </a:p>
          <a:p>
            <a:pPr marL="0" indent="0" algn="just">
              <a:buNone/>
            </a:pPr>
            <a:r>
              <a:rPr lang="en-US" sz="2000" dirty="0" smtClean="0">
                <a:solidFill>
                  <a:srgbClr val="000000"/>
                </a:solidFill>
                <a:latin typeface="Calibri" pitchFamily="34" charset="0"/>
              </a:rPr>
              <a:t>Examples</a:t>
            </a:r>
            <a:r>
              <a:rPr lang="en-US" sz="2000" dirty="0">
                <a:solidFill>
                  <a:srgbClr val="000000"/>
                </a:solidFill>
                <a:latin typeface="Calibri" pitchFamily="34" charset="0"/>
              </a:rPr>
              <a:t>:</a:t>
            </a:r>
          </a:p>
          <a:p>
            <a:pPr marL="405491" indent="-405491">
              <a:buAutoNum type="arabicPeriod"/>
            </a:pPr>
            <a:endParaRPr lang="en-US" sz="2000" dirty="0">
              <a:solidFill>
                <a:srgbClr val="000000"/>
              </a:solidFill>
              <a:latin typeface="Calibri" pitchFamily="34" charset="0"/>
            </a:endParaRPr>
          </a:p>
          <a:p>
            <a:pPr marL="405491" indent="-405491">
              <a:buAutoNum type="arabicPeriod"/>
            </a:pPr>
            <a:endParaRPr lang="en-US" sz="2000" dirty="0">
              <a:solidFill>
                <a:srgbClr val="000000"/>
              </a:solidFill>
              <a:latin typeface="Calibri" pitchFamily="34" charset="0"/>
            </a:endParaRPr>
          </a:p>
        </p:txBody>
      </p:sp>
      <p:sp>
        <p:nvSpPr>
          <p:cNvPr id="5" name="TextBox 35"/>
          <p:cNvSpPr txBox="1"/>
          <p:nvPr/>
        </p:nvSpPr>
        <p:spPr>
          <a:xfrm>
            <a:off x="3162397" y="6331450"/>
            <a:ext cx="8981977" cy="220389"/>
          </a:xfrm>
          <a:prstGeom prst="rect">
            <a:avLst/>
          </a:prstGeom>
          <a:noFill/>
        </p:spPr>
        <p:txBody>
          <a:bodyPr wrap="square" lIns="81098" tIns="40549" rIns="81098" bIns="40549" rtlCol="0" anchor="b">
            <a:spAutoFit/>
          </a:bodyPr>
          <a:lstStyle/>
          <a:p>
            <a:r>
              <a:rPr lang="en-US" sz="900" dirty="0" smtClean="0"/>
              <a:t>                             CD34+CD38+ blasts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neg</a:t>
            </a:r>
            <a:r>
              <a:rPr lang="en-US" sz="900" dirty="0"/>
              <a:t>,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pos</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neg</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pos</a:t>
            </a:r>
            <a:r>
              <a:rPr lang="en-US" sz="900" dirty="0"/>
              <a:t>  </a:t>
            </a:r>
          </a:p>
        </p:txBody>
      </p:sp>
      <p:sp>
        <p:nvSpPr>
          <p:cNvPr id="6" name="Rectangle 10"/>
          <p:cNvSpPr/>
          <p:nvPr/>
        </p:nvSpPr>
        <p:spPr bwMode="auto">
          <a:xfrm>
            <a:off x="4033734" y="6368961"/>
            <a:ext cx="133305" cy="147078"/>
          </a:xfrm>
          <a:prstGeom prst="rect">
            <a:avLst/>
          </a:prstGeom>
          <a:solidFill>
            <a:srgbClr val="00FF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7" name="Rectangle 11"/>
          <p:cNvSpPr/>
          <p:nvPr/>
        </p:nvSpPr>
        <p:spPr bwMode="auto">
          <a:xfrm>
            <a:off x="5329878" y="6368961"/>
            <a:ext cx="133305" cy="147078"/>
          </a:xfrm>
          <a:prstGeom prst="rect">
            <a:avLst/>
          </a:prstGeom>
          <a:solidFill>
            <a:srgbClr val="92D05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9" name="Rectangle 15"/>
          <p:cNvSpPr/>
          <p:nvPr/>
        </p:nvSpPr>
        <p:spPr bwMode="auto">
          <a:xfrm>
            <a:off x="6914054" y="6368961"/>
            <a:ext cx="133305" cy="147078"/>
          </a:xfrm>
          <a:prstGeom prst="rect">
            <a:avLst/>
          </a:prstGeom>
          <a:solidFill>
            <a:srgbClr val="9933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0" name="Rectangle 36"/>
          <p:cNvSpPr/>
          <p:nvPr/>
        </p:nvSpPr>
        <p:spPr bwMode="auto">
          <a:xfrm>
            <a:off x="8498230" y="6367438"/>
            <a:ext cx="133305" cy="147078"/>
          </a:xfrm>
          <a:prstGeom prst="rect">
            <a:avLst/>
          </a:prstGeom>
          <a:solidFill>
            <a:srgbClr val="008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1" name="Rectangle 37"/>
          <p:cNvSpPr/>
          <p:nvPr/>
        </p:nvSpPr>
        <p:spPr bwMode="auto">
          <a:xfrm>
            <a:off x="10298430" y="6367438"/>
            <a:ext cx="133305" cy="147078"/>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pic>
        <p:nvPicPr>
          <p:cNvPr id="57" name="Picture 5"/>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413840" y="3103754"/>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097117" y="3098650"/>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555427" y="3069925"/>
            <a:ext cx="2146967"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 name="Picture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803727" y="3103754"/>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 name="Rectangle 6"/>
          <p:cNvSpPr/>
          <p:nvPr/>
        </p:nvSpPr>
        <p:spPr bwMode="auto">
          <a:xfrm>
            <a:off x="1355455" y="3118492"/>
            <a:ext cx="144016" cy="1209889"/>
          </a:xfrm>
          <a:prstGeom prst="rect">
            <a:avLst/>
          </a:prstGeom>
          <a:solidFill>
            <a:schemeClr val="bg1"/>
          </a:solidFill>
          <a:ln w="57150"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62" name="Rectangle 49"/>
          <p:cNvSpPr/>
          <p:nvPr/>
        </p:nvSpPr>
        <p:spPr bwMode="auto">
          <a:xfrm>
            <a:off x="8383801" y="4240371"/>
            <a:ext cx="78101" cy="1209889"/>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pic>
        <p:nvPicPr>
          <p:cNvPr id="63" name="Picture 3"/>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805328" y="3093107"/>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4" name="TextBox 27"/>
          <p:cNvSpPr txBox="1"/>
          <p:nvPr/>
        </p:nvSpPr>
        <p:spPr>
          <a:xfrm rot="16200000">
            <a:off x="1103199" y="4583965"/>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65" name="TextBox 28"/>
          <p:cNvSpPr txBox="1"/>
          <p:nvPr/>
        </p:nvSpPr>
        <p:spPr>
          <a:xfrm>
            <a:off x="1635215" y="5131492"/>
            <a:ext cx="1018181" cy="205001"/>
          </a:xfrm>
          <a:prstGeom prst="rect">
            <a:avLst/>
          </a:prstGeom>
          <a:solidFill>
            <a:schemeClr val="bg1"/>
          </a:solidFill>
          <a:ln w="28575">
            <a:solidFill>
              <a:schemeClr val="bg1"/>
            </a:solidFill>
          </a:ln>
        </p:spPr>
        <p:txBody>
          <a:bodyPr wrap="none" lIns="81098" tIns="40549" rIns="81098" bIns="40549" rtlCol="0">
            <a:spAutoFit/>
          </a:bodyPr>
          <a:lstStyle/>
          <a:p>
            <a:r>
              <a:rPr lang="en-US" sz="800" dirty="0" smtClean="0">
                <a:solidFill>
                  <a:srgbClr val="000000"/>
                </a:solidFill>
              </a:rPr>
              <a:t>CD123 </a:t>
            </a:r>
            <a:r>
              <a:rPr lang="en-US" sz="800" dirty="0" err="1" smtClean="0">
                <a:solidFill>
                  <a:srgbClr val="000000"/>
                </a:solidFill>
              </a:rPr>
              <a:t>PerCP</a:t>
            </a:r>
            <a:r>
              <a:rPr lang="en-US" sz="800" dirty="0" smtClean="0">
                <a:solidFill>
                  <a:srgbClr val="000000"/>
                </a:solidFill>
              </a:rPr>
              <a:t>       </a:t>
            </a:r>
            <a:endParaRPr lang="en-US" sz="800" dirty="0">
              <a:solidFill>
                <a:srgbClr val="000000"/>
              </a:solidFill>
            </a:endParaRPr>
          </a:p>
        </p:txBody>
      </p:sp>
      <p:sp>
        <p:nvSpPr>
          <p:cNvPr id="66" name="TextBox 29"/>
          <p:cNvSpPr txBox="1"/>
          <p:nvPr/>
        </p:nvSpPr>
        <p:spPr>
          <a:xfrm rot="16200000">
            <a:off x="3324424" y="4519653"/>
            <a:ext cx="875576" cy="205001"/>
          </a:xfrm>
          <a:prstGeom prst="rect">
            <a:avLst/>
          </a:prstGeom>
          <a:solidFill>
            <a:schemeClr val="bg1"/>
          </a:solidFill>
          <a:ln w="57150">
            <a:solidFill>
              <a:schemeClr val="bg1"/>
            </a:solidFill>
          </a:ln>
        </p:spPr>
        <p:txBody>
          <a:bodyPr wrap="square" lIns="81098" tIns="40549" rIns="81098" bIns="40549" rtlCol="0">
            <a:spAutoFit/>
          </a:bodyPr>
          <a:lstStyle/>
          <a:p>
            <a:r>
              <a:rPr lang="en-US" sz="800" dirty="0">
                <a:solidFill>
                  <a:srgbClr val="000000"/>
                </a:solidFill>
              </a:rPr>
              <a:t>CD38  APC</a:t>
            </a:r>
          </a:p>
        </p:txBody>
      </p:sp>
      <p:sp>
        <p:nvSpPr>
          <p:cNvPr id="67" name="TextBox 30"/>
          <p:cNvSpPr txBox="1"/>
          <p:nvPr/>
        </p:nvSpPr>
        <p:spPr>
          <a:xfrm>
            <a:off x="3899202" y="5120469"/>
            <a:ext cx="1056653" cy="205001"/>
          </a:xfrm>
          <a:prstGeom prst="rect">
            <a:avLst/>
          </a:prstGeom>
          <a:solidFill>
            <a:schemeClr val="bg1"/>
          </a:solidFill>
          <a:ln w="12700">
            <a:solidFill>
              <a:srgbClr val="FFFFFF"/>
            </a:solidFill>
          </a:ln>
        </p:spPr>
        <p:txBody>
          <a:bodyPr wrap="none" lIns="81098" tIns="40549" rIns="81098" bIns="40549" rtlCol="0">
            <a:spAutoFit/>
          </a:bodyPr>
          <a:lstStyle/>
          <a:p>
            <a:r>
              <a:rPr lang="en-US" sz="800" dirty="0">
                <a:solidFill>
                  <a:srgbClr val="000000"/>
                </a:solidFill>
              </a:rPr>
              <a:t>CD123 </a:t>
            </a:r>
            <a:r>
              <a:rPr lang="en-US" sz="800" dirty="0" err="1">
                <a:solidFill>
                  <a:srgbClr val="000000"/>
                </a:solidFill>
              </a:rPr>
              <a:t>PerCP</a:t>
            </a:r>
            <a:r>
              <a:rPr lang="en-US" sz="800" dirty="0">
                <a:solidFill>
                  <a:srgbClr val="000000"/>
                </a:solidFill>
              </a:rPr>
              <a:t>       </a:t>
            </a:r>
          </a:p>
        </p:txBody>
      </p:sp>
      <p:sp>
        <p:nvSpPr>
          <p:cNvPr id="68" name="TextBox 31"/>
          <p:cNvSpPr txBox="1"/>
          <p:nvPr/>
        </p:nvSpPr>
        <p:spPr>
          <a:xfrm rot="16200000">
            <a:off x="5625336" y="4519653"/>
            <a:ext cx="875576" cy="205001"/>
          </a:xfrm>
          <a:prstGeom prst="rect">
            <a:avLst/>
          </a:prstGeom>
          <a:solidFill>
            <a:schemeClr val="bg1"/>
          </a:solidFill>
          <a:ln w="57150">
            <a:solidFill>
              <a:schemeClr val="bg1"/>
            </a:solidFill>
          </a:ln>
        </p:spPr>
        <p:txBody>
          <a:bodyPr wrap="square" lIns="81098" tIns="40549" rIns="81098" bIns="40549" rtlCol="0">
            <a:spAutoFit/>
          </a:bodyPr>
          <a:lstStyle/>
          <a:p>
            <a:r>
              <a:rPr lang="en-US" sz="800" dirty="0">
                <a:solidFill>
                  <a:srgbClr val="000000"/>
                </a:solidFill>
              </a:rPr>
              <a:t>CD38  APC</a:t>
            </a:r>
          </a:p>
        </p:txBody>
      </p:sp>
      <p:sp>
        <p:nvSpPr>
          <p:cNvPr id="69" name="TextBox 32"/>
          <p:cNvSpPr txBox="1"/>
          <p:nvPr/>
        </p:nvSpPr>
        <p:spPr>
          <a:xfrm>
            <a:off x="6157352" y="5131494"/>
            <a:ext cx="1056653" cy="205001"/>
          </a:xfrm>
          <a:prstGeom prst="rect">
            <a:avLst/>
          </a:prstGeom>
          <a:solidFill>
            <a:schemeClr val="bg1"/>
          </a:solidFill>
          <a:ln w="28575">
            <a:solidFill>
              <a:srgbClr val="FFFFFF"/>
            </a:solidFill>
          </a:ln>
        </p:spPr>
        <p:txBody>
          <a:bodyPr wrap="none" lIns="81098" tIns="40549" rIns="81098" bIns="40549" rtlCol="0">
            <a:spAutoFit/>
          </a:bodyPr>
          <a:lstStyle/>
          <a:p>
            <a:r>
              <a:rPr lang="en-US" sz="800" dirty="0">
                <a:solidFill>
                  <a:srgbClr val="000000"/>
                </a:solidFill>
              </a:rPr>
              <a:t>CD123 </a:t>
            </a:r>
            <a:r>
              <a:rPr lang="en-US" sz="800" dirty="0" err="1">
                <a:solidFill>
                  <a:srgbClr val="000000"/>
                </a:solidFill>
              </a:rPr>
              <a:t>PerCP</a:t>
            </a:r>
            <a:r>
              <a:rPr lang="en-US" sz="800" dirty="0">
                <a:solidFill>
                  <a:srgbClr val="000000"/>
                </a:solidFill>
              </a:rPr>
              <a:t>       </a:t>
            </a:r>
          </a:p>
        </p:txBody>
      </p:sp>
      <p:sp>
        <p:nvSpPr>
          <p:cNvPr id="70" name="TextBox 33"/>
          <p:cNvSpPr txBox="1"/>
          <p:nvPr/>
        </p:nvSpPr>
        <p:spPr>
          <a:xfrm rot="16200000">
            <a:off x="7932936" y="4519653"/>
            <a:ext cx="875576" cy="205001"/>
          </a:xfrm>
          <a:prstGeom prst="rect">
            <a:avLst/>
          </a:prstGeom>
          <a:solidFill>
            <a:schemeClr val="bg1"/>
          </a:solidFill>
          <a:ln w="76200">
            <a:solidFill>
              <a:schemeClr val="bg1"/>
            </a:solidFill>
          </a:ln>
        </p:spPr>
        <p:txBody>
          <a:bodyPr wrap="square" lIns="81098" tIns="40549" rIns="81098" bIns="40549" rtlCol="0">
            <a:spAutoFit/>
          </a:bodyPr>
          <a:lstStyle/>
          <a:p>
            <a:r>
              <a:rPr lang="en-US" sz="800" dirty="0">
                <a:solidFill>
                  <a:srgbClr val="000000"/>
                </a:solidFill>
              </a:rPr>
              <a:t>CD38  APC</a:t>
            </a:r>
          </a:p>
        </p:txBody>
      </p:sp>
      <p:sp>
        <p:nvSpPr>
          <p:cNvPr id="71" name="TextBox 34"/>
          <p:cNvSpPr txBox="1"/>
          <p:nvPr/>
        </p:nvSpPr>
        <p:spPr>
          <a:xfrm>
            <a:off x="8579722" y="5131492"/>
            <a:ext cx="1056653" cy="205001"/>
          </a:xfrm>
          <a:prstGeom prst="rect">
            <a:avLst/>
          </a:prstGeom>
          <a:solidFill>
            <a:schemeClr val="bg1"/>
          </a:solidFill>
          <a:ln w="6350">
            <a:solidFill>
              <a:srgbClr val="FFFFFF"/>
            </a:solidFill>
          </a:ln>
        </p:spPr>
        <p:txBody>
          <a:bodyPr wrap="none" lIns="81098" tIns="40549" rIns="81098" bIns="40549" rtlCol="0">
            <a:spAutoFit/>
          </a:bodyPr>
          <a:lstStyle/>
          <a:p>
            <a:r>
              <a:rPr lang="en-US" sz="800" dirty="0">
                <a:solidFill>
                  <a:srgbClr val="000000"/>
                </a:solidFill>
              </a:rPr>
              <a:t>CD123 </a:t>
            </a:r>
            <a:r>
              <a:rPr lang="en-US" sz="800" dirty="0" err="1">
                <a:solidFill>
                  <a:srgbClr val="000000"/>
                </a:solidFill>
              </a:rPr>
              <a:t>PerCP</a:t>
            </a:r>
            <a:r>
              <a:rPr lang="en-US" sz="800" dirty="0">
                <a:solidFill>
                  <a:srgbClr val="000000"/>
                </a:solidFill>
              </a:rPr>
              <a:t>       </a:t>
            </a:r>
          </a:p>
        </p:txBody>
      </p:sp>
      <p:pic>
        <p:nvPicPr>
          <p:cNvPr id="25" name="Picture 2"/>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799803" y="3088274"/>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3"/>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1559677" y="3093107"/>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4"/>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6097117" y="3087085"/>
            <a:ext cx="210539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5"/>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8381258" y="3061248"/>
            <a:ext cx="2245596"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Rectangle 6"/>
          <p:cNvSpPr/>
          <p:nvPr/>
        </p:nvSpPr>
        <p:spPr bwMode="auto">
          <a:xfrm>
            <a:off x="1352912" y="3118492"/>
            <a:ext cx="144016" cy="1209889"/>
          </a:xfrm>
          <a:prstGeom prst="rect">
            <a:avLst/>
          </a:prstGeom>
          <a:solidFill>
            <a:schemeClr val="bg1"/>
          </a:solidFill>
          <a:ln w="57150"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30" name="Rectangle 49"/>
          <p:cNvSpPr/>
          <p:nvPr/>
        </p:nvSpPr>
        <p:spPr bwMode="auto">
          <a:xfrm>
            <a:off x="8381258" y="4240371"/>
            <a:ext cx="78101" cy="1209889"/>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31" name="TextBox 27"/>
          <p:cNvSpPr txBox="1"/>
          <p:nvPr/>
        </p:nvSpPr>
        <p:spPr>
          <a:xfrm rot="16200000">
            <a:off x="1091131" y="4534509"/>
            <a:ext cx="875576" cy="205001"/>
          </a:xfrm>
          <a:prstGeom prst="rect">
            <a:avLst/>
          </a:prstGeom>
          <a:solidFill>
            <a:schemeClr val="bg1"/>
          </a:solidFill>
          <a:ln w="57150">
            <a:solidFill>
              <a:schemeClr val="bg1"/>
            </a:solidFill>
          </a:ln>
        </p:spPr>
        <p:txBody>
          <a:bodyPr wrap="square" lIns="81098" tIns="40549" rIns="81098" bIns="40549" rtlCol="0">
            <a:spAutoFit/>
          </a:bodyPr>
          <a:lstStyle/>
          <a:p>
            <a:r>
              <a:rPr lang="en-US" sz="800" dirty="0">
                <a:solidFill>
                  <a:srgbClr val="000000"/>
                </a:solidFill>
              </a:rPr>
              <a:t>CD38  APC</a:t>
            </a:r>
          </a:p>
        </p:txBody>
      </p:sp>
      <p:sp>
        <p:nvSpPr>
          <p:cNvPr id="32" name="TextBox 28"/>
          <p:cNvSpPr txBox="1"/>
          <p:nvPr/>
        </p:nvSpPr>
        <p:spPr>
          <a:xfrm>
            <a:off x="1632672" y="5131492"/>
            <a:ext cx="862689" cy="220389"/>
          </a:xfrm>
          <a:prstGeom prst="rect">
            <a:avLst/>
          </a:prstGeom>
          <a:solidFill>
            <a:schemeClr val="bg1"/>
          </a:solidFill>
          <a:ln w="28575">
            <a:solidFill>
              <a:schemeClr val="bg1"/>
            </a:solidFill>
          </a:ln>
        </p:spPr>
        <p:txBody>
          <a:bodyPr wrap="none" lIns="81098" tIns="40549" rIns="81098" bIns="40549" rtlCol="0">
            <a:spAutoFit/>
          </a:bodyPr>
          <a:lstStyle/>
          <a:p>
            <a:r>
              <a:rPr lang="en-US" sz="900" dirty="0" err="1" smtClean="0">
                <a:solidFill>
                  <a:srgbClr val="000000"/>
                </a:solidFill>
              </a:rPr>
              <a:t>Combi</a:t>
            </a:r>
            <a:r>
              <a:rPr lang="en-US" sz="900" dirty="0" smtClean="0">
                <a:solidFill>
                  <a:srgbClr val="000000"/>
                </a:solidFill>
              </a:rPr>
              <a:t> PE      </a:t>
            </a:r>
            <a:endParaRPr lang="en-US" sz="900" dirty="0">
              <a:solidFill>
                <a:srgbClr val="000000"/>
              </a:solidFill>
            </a:endParaRPr>
          </a:p>
        </p:txBody>
      </p:sp>
      <p:sp>
        <p:nvSpPr>
          <p:cNvPr id="33" name="TextBox 29"/>
          <p:cNvSpPr txBox="1"/>
          <p:nvPr/>
        </p:nvSpPr>
        <p:spPr>
          <a:xfrm rot="16200000">
            <a:off x="3321881" y="4511959"/>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34" name="TextBox 30"/>
          <p:cNvSpPr txBox="1"/>
          <p:nvPr/>
        </p:nvSpPr>
        <p:spPr>
          <a:xfrm>
            <a:off x="3853897" y="5120469"/>
            <a:ext cx="1003753" cy="220389"/>
          </a:xfrm>
          <a:prstGeom prst="rect">
            <a:avLst/>
          </a:prstGeom>
          <a:solidFill>
            <a:schemeClr val="bg1"/>
          </a:solidFill>
          <a:ln w="12700">
            <a:solidFill>
              <a:srgbClr val="FFFFFF"/>
            </a:solidFill>
          </a:ln>
        </p:spPr>
        <p:txBody>
          <a:bodyPr wrap="none" lIns="81098" tIns="40549" rIns="81098" bIns="40549" rtlCol="0">
            <a:spAutoFit/>
          </a:bodyPr>
          <a:lstStyle/>
          <a:p>
            <a:r>
              <a:rPr lang="en-US" sz="900" dirty="0" err="1">
                <a:solidFill>
                  <a:srgbClr val="000000"/>
                </a:solidFill>
              </a:rPr>
              <a:t>Combi</a:t>
            </a:r>
            <a:r>
              <a:rPr lang="en-US" sz="900" dirty="0">
                <a:solidFill>
                  <a:srgbClr val="000000"/>
                </a:solidFill>
              </a:rPr>
              <a:t> PE </a:t>
            </a:r>
            <a:r>
              <a:rPr lang="en-US" sz="900" dirty="0" smtClean="0">
                <a:solidFill>
                  <a:srgbClr val="000000"/>
                </a:solidFill>
              </a:rPr>
              <a:t>         </a:t>
            </a:r>
            <a:endParaRPr lang="en-US" sz="900" dirty="0">
              <a:solidFill>
                <a:srgbClr val="000000"/>
              </a:solidFill>
            </a:endParaRPr>
          </a:p>
        </p:txBody>
      </p:sp>
      <p:sp>
        <p:nvSpPr>
          <p:cNvPr id="35" name="TextBox 31"/>
          <p:cNvSpPr txBox="1"/>
          <p:nvPr/>
        </p:nvSpPr>
        <p:spPr>
          <a:xfrm rot="16200000">
            <a:off x="5622793" y="4511959"/>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36" name="TextBox 32"/>
          <p:cNvSpPr txBox="1"/>
          <p:nvPr/>
        </p:nvSpPr>
        <p:spPr>
          <a:xfrm>
            <a:off x="6226817" y="5131494"/>
            <a:ext cx="968487" cy="220389"/>
          </a:xfrm>
          <a:prstGeom prst="rect">
            <a:avLst/>
          </a:prstGeom>
          <a:solidFill>
            <a:schemeClr val="bg1"/>
          </a:solidFill>
          <a:ln w="28575">
            <a:solidFill>
              <a:srgbClr val="FFFFFF"/>
            </a:solidFill>
          </a:ln>
        </p:spPr>
        <p:txBody>
          <a:bodyPr wrap="none" lIns="81098" tIns="40549" rIns="81098" bIns="40549" rtlCol="0">
            <a:spAutoFit/>
          </a:bodyPr>
          <a:lstStyle/>
          <a:p>
            <a:r>
              <a:rPr lang="en-US" sz="900" dirty="0" err="1">
                <a:solidFill>
                  <a:srgbClr val="000000"/>
                </a:solidFill>
              </a:rPr>
              <a:t>Combi</a:t>
            </a:r>
            <a:r>
              <a:rPr lang="en-US" sz="900" dirty="0">
                <a:solidFill>
                  <a:srgbClr val="000000"/>
                </a:solidFill>
              </a:rPr>
              <a:t> PE      </a:t>
            </a:r>
            <a:r>
              <a:rPr lang="en-US" sz="900" dirty="0" smtClean="0">
                <a:solidFill>
                  <a:srgbClr val="000000"/>
                </a:solidFill>
              </a:rPr>
              <a:t>   </a:t>
            </a:r>
            <a:endParaRPr lang="en-US" sz="900" dirty="0">
              <a:solidFill>
                <a:srgbClr val="000000"/>
              </a:solidFill>
            </a:endParaRPr>
          </a:p>
        </p:txBody>
      </p:sp>
      <p:sp>
        <p:nvSpPr>
          <p:cNvPr id="37" name="TextBox 33"/>
          <p:cNvSpPr txBox="1"/>
          <p:nvPr/>
        </p:nvSpPr>
        <p:spPr>
          <a:xfrm rot="16200000">
            <a:off x="7930393" y="4511959"/>
            <a:ext cx="875576" cy="220389"/>
          </a:xfrm>
          <a:prstGeom prst="rect">
            <a:avLst/>
          </a:prstGeom>
          <a:solidFill>
            <a:schemeClr val="bg1"/>
          </a:solidFill>
          <a:ln w="7620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38" name="TextBox 34"/>
          <p:cNvSpPr txBox="1"/>
          <p:nvPr/>
        </p:nvSpPr>
        <p:spPr>
          <a:xfrm>
            <a:off x="8577179" y="5131492"/>
            <a:ext cx="862689" cy="358889"/>
          </a:xfrm>
          <a:prstGeom prst="rect">
            <a:avLst/>
          </a:prstGeom>
          <a:solidFill>
            <a:schemeClr val="bg1"/>
          </a:solidFill>
          <a:ln w="6350">
            <a:solidFill>
              <a:srgbClr val="FFFFFF"/>
            </a:solidFill>
          </a:ln>
        </p:spPr>
        <p:txBody>
          <a:bodyPr wrap="none" lIns="81098" tIns="40549" rIns="81098" bIns="40549" rtlCol="0">
            <a:spAutoFit/>
          </a:bodyPr>
          <a:lstStyle/>
          <a:p>
            <a:r>
              <a:rPr lang="en-US" sz="900" dirty="0" err="1">
                <a:solidFill>
                  <a:srgbClr val="000000"/>
                </a:solidFill>
              </a:rPr>
              <a:t>Combi</a:t>
            </a:r>
            <a:r>
              <a:rPr lang="en-US" sz="900" dirty="0">
                <a:solidFill>
                  <a:srgbClr val="000000"/>
                </a:solidFill>
              </a:rPr>
              <a:t> PE      </a:t>
            </a:r>
          </a:p>
          <a:p>
            <a:endParaRPr lang="en-US" sz="900" dirty="0">
              <a:solidFill>
                <a:srgbClr val="000000"/>
              </a:solidFill>
            </a:endParaRPr>
          </a:p>
        </p:txBody>
      </p:sp>
      <p:sp>
        <p:nvSpPr>
          <p:cNvPr id="39" name="TextBox 5"/>
          <p:cNvSpPr txBox="1"/>
          <p:nvPr/>
        </p:nvSpPr>
        <p:spPr>
          <a:xfrm>
            <a:off x="-104776" y="6295931"/>
            <a:ext cx="1057275" cy="235778"/>
          </a:xfrm>
          <a:prstGeom prst="rect">
            <a:avLst/>
          </a:prstGeom>
          <a:noFill/>
        </p:spPr>
        <p:txBody>
          <a:bodyPr wrap="square" lIns="81098" tIns="40549" rIns="81098" bIns="40549" rtlCol="0">
            <a:spAutoFit/>
          </a:bodyPr>
          <a:lstStyle/>
          <a:p>
            <a:pPr algn="r"/>
            <a:r>
              <a:rPr lang="en-US" sz="1000" dirty="0" smtClean="0">
                <a:solidFill>
                  <a:schemeClr val="bg1">
                    <a:lumMod val="50000"/>
                  </a:schemeClr>
                </a:solidFill>
              </a:rPr>
              <a:t>#2534, 2452</a:t>
            </a:r>
            <a:endParaRPr lang="en-US" sz="1000" dirty="0">
              <a:solidFill>
                <a:schemeClr val="bg1">
                  <a:lumMod val="50000"/>
                </a:schemeClr>
              </a:solidFill>
            </a:endParaRPr>
          </a:p>
        </p:txBody>
      </p:sp>
    </p:spTree>
    <p:extLst>
      <p:ext uri="{BB962C8B-B14F-4D97-AF65-F5344CB8AC3E}">
        <p14:creationId xmlns:p14="http://schemas.microsoft.com/office/powerpoint/2010/main" val="2495565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solidFill>
            <a:schemeClr val="bg1"/>
          </a:solidFill>
        </p:spPr>
        <p:txBody>
          <a:bodyPr/>
          <a:lstStyle/>
          <a:p>
            <a:r>
              <a:rPr lang="en-US" sz="3600" dirty="0"/>
              <a:t>How to gate </a:t>
            </a:r>
            <a:r>
              <a:rPr lang="en-US" sz="3600" dirty="0" smtClean="0"/>
              <a:t>PE-Combi </a:t>
            </a:r>
            <a:r>
              <a:rPr lang="en-US" sz="3600" dirty="0"/>
              <a:t>positivity</a:t>
            </a:r>
          </a:p>
        </p:txBody>
      </p:sp>
      <p:sp>
        <p:nvSpPr>
          <p:cNvPr id="4" name="Content Placeholder 2"/>
          <p:cNvSpPr>
            <a:spLocks noGrp="1"/>
          </p:cNvSpPr>
          <p:nvPr>
            <p:ph idx="4294967295"/>
          </p:nvPr>
        </p:nvSpPr>
        <p:spPr>
          <a:xfrm>
            <a:off x="658207" y="1229627"/>
            <a:ext cx="10895618" cy="4660593"/>
          </a:xfrm>
          <a:prstGeom prst="rect">
            <a:avLst/>
          </a:prstGeom>
        </p:spPr>
        <p:txBody>
          <a:bodyPr/>
          <a:lstStyle/>
          <a:p>
            <a:pPr marL="0" indent="0" algn="just">
              <a:buNone/>
            </a:pPr>
            <a:r>
              <a:rPr lang="en-US" sz="2000" dirty="0">
                <a:solidFill>
                  <a:srgbClr val="000000"/>
                </a:solidFill>
                <a:latin typeface="Calibri" pitchFamily="34" charset="0"/>
              </a:rPr>
              <a:t>Since the PE channel contains multiple markers, there is no negative sample-population which could be used as reference. In this case are beads the best discriminator (red fraction in case of retrospective analyses).  </a:t>
            </a:r>
            <a:endParaRPr lang="en-US" sz="2000" dirty="0" smtClean="0">
              <a:solidFill>
                <a:srgbClr val="000000"/>
              </a:solidFill>
              <a:latin typeface="Calibri" pitchFamily="34" charset="0"/>
            </a:endParaRPr>
          </a:p>
          <a:p>
            <a:pPr marL="0" indent="0" algn="just">
              <a:buNone/>
            </a:pPr>
            <a:endParaRPr lang="nl-NL" sz="1000" dirty="0">
              <a:solidFill>
                <a:srgbClr val="000000"/>
              </a:solidFill>
              <a:latin typeface="Calibri" pitchFamily="34" charset="0"/>
            </a:endParaRPr>
          </a:p>
          <a:p>
            <a:pPr marL="0" indent="0" algn="just">
              <a:buNone/>
            </a:pPr>
            <a:r>
              <a:rPr lang="nl-NL" sz="2000" dirty="0" err="1" smtClean="0">
                <a:solidFill>
                  <a:srgbClr val="000000"/>
                </a:solidFill>
                <a:latin typeface="Calibri" pitchFamily="34" charset="0"/>
              </a:rPr>
              <a:t>Example</a:t>
            </a:r>
            <a:r>
              <a:rPr lang="nl-NL" sz="2000" dirty="0" smtClean="0">
                <a:solidFill>
                  <a:srgbClr val="000000"/>
                </a:solidFill>
                <a:latin typeface="Calibri" pitchFamily="34" charset="0"/>
              </a:rPr>
              <a:t> </a:t>
            </a:r>
            <a:r>
              <a:rPr lang="nl-NL" sz="2000" dirty="0" err="1" smtClean="0">
                <a:solidFill>
                  <a:srgbClr val="000000"/>
                </a:solidFill>
                <a:latin typeface="Calibri" pitchFamily="34" charset="0"/>
              </a:rPr>
              <a:t>with</a:t>
            </a:r>
            <a:r>
              <a:rPr lang="nl-NL" sz="2000" dirty="0" smtClean="0">
                <a:solidFill>
                  <a:srgbClr val="000000"/>
                </a:solidFill>
                <a:latin typeface="Calibri" pitchFamily="34" charset="0"/>
              </a:rPr>
              <a:t> </a:t>
            </a:r>
            <a:r>
              <a:rPr lang="nl-NL" sz="2000" dirty="0" err="1" smtClean="0">
                <a:solidFill>
                  <a:srgbClr val="000000"/>
                </a:solidFill>
                <a:latin typeface="Calibri" pitchFamily="34" charset="0"/>
              </a:rPr>
              <a:t>lots</a:t>
            </a:r>
            <a:r>
              <a:rPr lang="nl-NL" sz="2000" dirty="0" smtClean="0">
                <a:solidFill>
                  <a:srgbClr val="000000"/>
                </a:solidFill>
                <a:latin typeface="Calibri" pitchFamily="34" charset="0"/>
              </a:rPr>
              <a:t> of stem </a:t>
            </a:r>
            <a:r>
              <a:rPr lang="nl-NL" sz="2000" dirty="0" err="1" smtClean="0">
                <a:solidFill>
                  <a:srgbClr val="000000"/>
                </a:solidFill>
                <a:latin typeface="Calibri" pitchFamily="34" charset="0"/>
              </a:rPr>
              <a:t>cells</a:t>
            </a:r>
            <a:r>
              <a:rPr lang="nl-NL" sz="2000" dirty="0" smtClean="0">
                <a:solidFill>
                  <a:srgbClr val="000000"/>
                </a:solidFill>
                <a:latin typeface="Calibri" pitchFamily="34" charset="0"/>
              </a:rPr>
              <a:t> </a:t>
            </a:r>
            <a:endParaRPr lang="en-US" sz="2000" dirty="0">
              <a:solidFill>
                <a:srgbClr val="000000"/>
              </a:solidFill>
              <a:latin typeface="Calibri" pitchFamily="34" charset="0"/>
            </a:endParaRPr>
          </a:p>
          <a:p>
            <a:pPr marL="405491" indent="-405491">
              <a:buAutoNum type="arabicPeriod"/>
            </a:pPr>
            <a:endParaRPr lang="en-US" sz="2000" dirty="0">
              <a:solidFill>
                <a:srgbClr val="000000"/>
              </a:solidFill>
              <a:latin typeface="Calibri" pitchFamily="34" charset="0"/>
            </a:endParaRPr>
          </a:p>
          <a:p>
            <a:pPr marL="405491" indent="-405491">
              <a:buAutoNum type="arabicPeriod"/>
            </a:pPr>
            <a:endParaRPr lang="en-US" sz="2000" dirty="0">
              <a:solidFill>
                <a:srgbClr val="000000"/>
              </a:solidFill>
              <a:latin typeface="Calibri" pitchFamily="34" charset="0"/>
            </a:endParaRPr>
          </a:p>
        </p:txBody>
      </p:sp>
      <p:sp>
        <p:nvSpPr>
          <p:cNvPr id="5" name="TextBox 35"/>
          <p:cNvSpPr txBox="1"/>
          <p:nvPr/>
        </p:nvSpPr>
        <p:spPr>
          <a:xfrm>
            <a:off x="2821271" y="6331450"/>
            <a:ext cx="9334464" cy="220389"/>
          </a:xfrm>
          <a:prstGeom prst="rect">
            <a:avLst/>
          </a:prstGeom>
          <a:noFill/>
        </p:spPr>
        <p:txBody>
          <a:bodyPr wrap="square" lIns="81098" tIns="40549" rIns="81098" bIns="40549" rtlCol="0" anchor="b">
            <a:spAutoFit/>
          </a:bodyPr>
          <a:lstStyle/>
          <a:p>
            <a:r>
              <a:rPr lang="en-US" sz="900" dirty="0" smtClean="0"/>
              <a:t> negative population          CD34+CD38+ blasts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neg</a:t>
            </a:r>
            <a:r>
              <a:rPr lang="en-US" sz="900" dirty="0"/>
              <a:t>,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pos</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neg</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pos</a:t>
            </a:r>
            <a:r>
              <a:rPr lang="en-US" sz="900" dirty="0"/>
              <a:t>  </a:t>
            </a:r>
          </a:p>
        </p:txBody>
      </p:sp>
      <p:sp>
        <p:nvSpPr>
          <p:cNvPr id="6" name="Rectangle 10"/>
          <p:cNvSpPr/>
          <p:nvPr/>
        </p:nvSpPr>
        <p:spPr bwMode="auto">
          <a:xfrm>
            <a:off x="4029542" y="6368961"/>
            <a:ext cx="133305" cy="147078"/>
          </a:xfrm>
          <a:prstGeom prst="rect">
            <a:avLst/>
          </a:prstGeom>
          <a:solidFill>
            <a:srgbClr val="00FF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7" name="Rectangle 11"/>
          <p:cNvSpPr/>
          <p:nvPr/>
        </p:nvSpPr>
        <p:spPr bwMode="auto">
          <a:xfrm>
            <a:off x="5397694" y="6368961"/>
            <a:ext cx="133305" cy="147078"/>
          </a:xfrm>
          <a:prstGeom prst="rect">
            <a:avLst/>
          </a:prstGeom>
          <a:solidFill>
            <a:srgbClr val="92D05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8" name="Rectangle 13"/>
          <p:cNvSpPr/>
          <p:nvPr/>
        </p:nvSpPr>
        <p:spPr bwMode="auto">
          <a:xfrm>
            <a:off x="2722687" y="6368961"/>
            <a:ext cx="133305" cy="147078"/>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9" name="Rectangle 15"/>
          <p:cNvSpPr/>
          <p:nvPr/>
        </p:nvSpPr>
        <p:spPr bwMode="auto">
          <a:xfrm>
            <a:off x="6981870" y="6368961"/>
            <a:ext cx="133305" cy="147078"/>
          </a:xfrm>
          <a:prstGeom prst="rect">
            <a:avLst/>
          </a:prstGeom>
          <a:solidFill>
            <a:srgbClr val="9933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0" name="Rectangle 36"/>
          <p:cNvSpPr/>
          <p:nvPr/>
        </p:nvSpPr>
        <p:spPr bwMode="auto">
          <a:xfrm>
            <a:off x="8651771" y="6367438"/>
            <a:ext cx="133305" cy="147078"/>
          </a:xfrm>
          <a:prstGeom prst="rect">
            <a:avLst/>
          </a:prstGeom>
          <a:solidFill>
            <a:srgbClr val="008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1" name="Rectangle 37"/>
          <p:cNvSpPr/>
          <p:nvPr/>
        </p:nvSpPr>
        <p:spPr bwMode="auto">
          <a:xfrm>
            <a:off x="10360913" y="6367438"/>
            <a:ext cx="133305" cy="147078"/>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40" name="TextBox 5"/>
          <p:cNvSpPr txBox="1"/>
          <p:nvPr/>
        </p:nvSpPr>
        <p:spPr>
          <a:xfrm>
            <a:off x="9525" y="6295931"/>
            <a:ext cx="594438" cy="235778"/>
          </a:xfrm>
          <a:prstGeom prst="rect">
            <a:avLst/>
          </a:prstGeom>
          <a:noFill/>
        </p:spPr>
        <p:txBody>
          <a:bodyPr wrap="square" lIns="81098" tIns="40549" rIns="81098" bIns="40549" rtlCol="0">
            <a:spAutoFit/>
          </a:bodyPr>
          <a:lstStyle/>
          <a:p>
            <a:pPr algn="r"/>
            <a:r>
              <a:rPr lang="en-US" sz="1000" dirty="0">
                <a:solidFill>
                  <a:schemeClr val="bg1">
                    <a:lumMod val="50000"/>
                  </a:schemeClr>
                </a:solidFill>
              </a:rPr>
              <a:t>#</a:t>
            </a:r>
            <a:r>
              <a:rPr lang="en-US" sz="1000" dirty="0" smtClean="0">
                <a:solidFill>
                  <a:schemeClr val="bg1">
                    <a:lumMod val="50000"/>
                  </a:schemeClr>
                </a:solidFill>
              </a:rPr>
              <a:t>2622</a:t>
            </a:r>
            <a:endParaRPr lang="en-US" sz="1000" dirty="0">
              <a:solidFill>
                <a:schemeClr val="bg1">
                  <a:lumMod val="50000"/>
                </a:schemeClr>
              </a:solidFill>
            </a:endParaRPr>
          </a:p>
        </p:txBody>
      </p:sp>
      <p:pic>
        <p:nvPicPr>
          <p:cNvPr id="39" name="Picture 10"/>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861909" y="3075848"/>
            <a:ext cx="2048256" cy="209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Rectangle 6"/>
          <p:cNvSpPr/>
          <p:nvPr/>
        </p:nvSpPr>
        <p:spPr bwMode="auto">
          <a:xfrm>
            <a:off x="1765565" y="3234111"/>
            <a:ext cx="144016" cy="1209889"/>
          </a:xfrm>
          <a:prstGeom prst="rect">
            <a:avLst/>
          </a:prstGeom>
          <a:solidFill>
            <a:schemeClr val="bg1"/>
          </a:solidFill>
          <a:ln w="57150"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42" name="TextBox 27"/>
          <p:cNvSpPr txBox="1"/>
          <p:nvPr/>
        </p:nvSpPr>
        <p:spPr>
          <a:xfrm rot="16200000">
            <a:off x="4382606" y="4411550"/>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43" name="TextBox 38"/>
          <p:cNvSpPr txBox="1"/>
          <p:nvPr/>
        </p:nvSpPr>
        <p:spPr>
          <a:xfrm>
            <a:off x="4983286" y="5031085"/>
            <a:ext cx="756891" cy="220389"/>
          </a:xfrm>
          <a:prstGeom prst="rect">
            <a:avLst/>
          </a:prstGeom>
          <a:solidFill>
            <a:schemeClr val="bg1"/>
          </a:solidFill>
          <a:ln w="3175">
            <a:solidFill>
              <a:srgbClr val="FFFFFF"/>
            </a:solidFill>
          </a:ln>
        </p:spPr>
        <p:txBody>
          <a:bodyPr wrap="none" lIns="81098" tIns="40549" rIns="81098" bIns="40549" rtlCol="0">
            <a:spAutoFit/>
          </a:bodyPr>
          <a:lstStyle/>
          <a:p>
            <a:r>
              <a:rPr lang="en-US" sz="900" dirty="0" err="1" smtClean="0">
                <a:solidFill>
                  <a:srgbClr val="000000"/>
                </a:solidFill>
              </a:rPr>
              <a:t>Combi</a:t>
            </a:r>
            <a:r>
              <a:rPr lang="en-US" sz="900" dirty="0" smtClean="0">
                <a:solidFill>
                  <a:srgbClr val="000000"/>
                </a:solidFill>
              </a:rPr>
              <a:t> PE   </a:t>
            </a:r>
            <a:endParaRPr lang="en-US" sz="900" dirty="0">
              <a:solidFill>
                <a:srgbClr val="000000"/>
              </a:solidFill>
            </a:endParaRPr>
          </a:p>
        </p:txBody>
      </p:sp>
      <p:pic>
        <p:nvPicPr>
          <p:cNvPr id="44" name="Picture 1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053597" y="3569133"/>
            <a:ext cx="2645510" cy="15949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 name="Picture 1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134133" y="3066703"/>
            <a:ext cx="2048256" cy="209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 name="TextBox 64"/>
          <p:cNvSpPr txBox="1"/>
          <p:nvPr/>
        </p:nvSpPr>
        <p:spPr>
          <a:xfrm rot="16200000">
            <a:off x="6670578" y="4411552"/>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47" name="TextBox 65"/>
          <p:cNvSpPr txBox="1"/>
          <p:nvPr/>
        </p:nvSpPr>
        <p:spPr>
          <a:xfrm>
            <a:off x="7271258" y="5031087"/>
            <a:ext cx="756891" cy="220389"/>
          </a:xfrm>
          <a:prstGeom prst="rect">
            <a:avLst/>
          </a:prstGeom>
          <a:solidFill>
            <a:schemeClr val="bg1"/>
          </a:solidFill>
          <a:ln w="3175">
            <a:solidFill>
              <a:srgbClr val="FFFFFF"/>
            </a:solidFill>
          </a:ln>
        </p:spPr>
        <p:txBody>
          <a:bodyPr wrap="none" lIns="81098" tIns="40549" rIns="81098" bIns="40549" rtlCol="0">
            <a:spAutoFit/>
          </a:bodyPr>
          <a:lstStyle/>
          <a:p>
            <a:r>
              <a:rPr lang="en-US" sz="900" dirty="0" err="1" smtClean="0">
                <a:solidFill>
                  <a:srgbClr val="000000"/>
                </a:solidFill>
              </a:rPr>
              <a:t>Combi</a:t>
            </a:r>
            <a:r>
              <a:rPr lang="en-US" sz="900" dirty="0" smtClean="0">
                <a:solidFill>
                  <a:srgbClr val="000000"/>
                </a:solidFill>
              </a:rPr>
              <a:t> PE   </a:t>
            </a:r>
            <a:endParaRPr lang="en-US" sz="900" dirty="0">
              <a:solidFill>
                <a:srgbClr val="000000"/>
              </a:solidFill>
            </a:endParaRPr>
          </a:p>
        </p:txBody>
      </p:sp>
      <p:sp>
        <p:nvSpPr>
          <p:cNvPr id="48" name="TextBox 66"/>
          <p:cNvSpPr txBox="1"/>
          <p:nvPr/>
        </p:nvSpPr>
        <p:spPr>
          <a:xfrm>
            <a:off x="2158690" y="5031087"/>
            <a:ext cx="756891" cy="220389"/>
          </a:xfrm>
          <a:prstGeom prst="rect">
            <a:avLst/>
          </a:prstGeom>
          <a:solidFill>
            <a:schemeClr val="bg1"/>
          </a:solidFill>
          <a:ln w="3175">
            <a:solidFill>
              <a:srgbClr val="FFFFFF"/>
            </a:solidFill>
          </a:ln>
        </p:spPr>
        <p:txBody>
          <a:bodyPr wrap="none" lIns="81098" tIns="40549" rIns="81098" bIns="40549" rtlCol="0">
            <a:spAutoFit/>
          </a:bodyPr>
          <a:lstStyle/>
          <a:p>
            <a:r>
              <a:rPr lang="en-US" sz="900" dirty="0" err="1" smtClean="0">
                <a:solidFill>
                  <a:srgbClr val="000000"/>
                </a:solidFill>
              </a:rPr>
              <a:t>Combi</a:t>
            </a:r>
            <a:r>
              <a:rPr lang="en-US" sz="900" dirty="0" smtClean="0">
                <a:solidFill>
                  <a:srgbClr val="000000"/>
                </a:solidFill>
              </a:rPr>
              <a:t> PE   </a:t>
            </a:r>
            <a:endParaRPr lang="en-US" sz="900" dirty="0">
              <a:solidFill>
                <a:srgbClr val="000000"/>
              </a:solidFill>
            </a:endParaRPr>
          </a:p>
        </p:txBody>
      </p:sp>
      <p:sp>
        <p:nvSpPr>
          <p:cNvPr id="49" name="TextBox 75"/>
          <p:cNvSpPr txBox="1"/>
          <p:nvPr/>
        </p:nvSpPr>
        <p:spPr>
          <a:xfrm>
            <a:off x="2701669" y="4083960"/>
            <a:ext cx="2160240" cy="861774"/>
          </a:xfrm>
          <a:prstGeom prst="rect">
            <a:avLst/>
          </a:prstGeom>
          <a:noFill/>
        </p:spPr>
        <p:txBody>
          <a:bodyPr wrap="square" rtlCol="0">
            <a:spAutoFit/>
          </a:bodyPr>
          <a:lstStyle/>
          <a:p>
            <a:r>
              <a:rPr lang="en-US" sz="1000" dirty="0" smtClean="0">
                <a:solidFill>
                  <a:schemeClr val="bg2">
                    <a:lumMod val="50000"/>
                  </a:schemeClr>
                </a:solidFill>
              </a:rPr>
              <a:t>                 </a:t>
            </a:r>
            <a:r>
              <a:rPr lang="en-US" sz="1000" dirty="0">
                <a:solidFill>
                  <a:schemeClr val="bg2">
                    <a:lumMod val="50000"/>
                  </a:schemeClr>
                </a:solidFill>
              </a:rPr>
              <a:t> </a:t>
            </a:r>
            <a:r>
              <a:rPr lang="en-US" sz="1000" dirty="0" smtClean="0">
                <a:solidFill>
                  <a:schemeClr val="bg2">
                    <a:lumMod val="50000"/>
                  </a:schemeClr>
                </a:solidFill>
              </a:rPr>
              <a:t>     </a:t>
            </a:r>
          </a:p>
          <a:p>
            <a:r>
              <a:rPr lang="en-US" sz="1000" dirty="0" smtClean="0">
                <a:solidFill>
                  <a:schemeClr val="bg1"/>
                </a:solidFill>
              </a:rPr>
              <a:t>                     </a:t>
            </a:r>
          </a:p>
          <a:p>
            <a:r>
              <a:rPr lang="en-US" sz="1000" dirty="0" smtClean="0">
                <a:solidFill>
                  <a:schemeClr val="bg1"/>
                </a:solidFill>
              </a:rPr>
              <a:t>                       </a:t>
            </a:r>
            <a:r>
              <a:rPr lang="en-US" sz="1000" dirty="0" smtClean="0">
                <a:solidFill>
                  <a:srgbClr val="000000"/>
                </a:solidFill>
              </a:rPr>
              <a:t>beads</a:t>
            </a:r>
          </a:p>
          <a:p>
            <a:r>
              <a:rPr lang="en-US" sz="1000" dirty="0">
                <a:solidFill>
                  <a:srgbClr val="000000"/>
                </a:solidFill>
              </a:rPr>
              <a:t> </a:t>
            </a:r>
            <a:r>
              <a:rPr lang="en-US" sz="1000" dirty="0" smtClean="0">
                <a:solidFill>
                  <a:srgbClr val="000000"/>
                </a:solidFill>
              </a:rPr>
              <a:t>                    </a:t>
            </a:r>
          </a:p>
          <a:p>
            <a:r>
              <a:rPr lang="en-US" sz="1000" dirty="0">
                <a:solidFill>
                  <a:srgbClr val="000000"/>
                </a:solidFill>
              </a:rPr>
              <a:t> </a:t>
            </a:r>
            <a:r>
              <a:rPr lang="en-US" sz="1000" dirty="0" smtClean="0">
                <a:solidFill>
                  <a:srgbClr val="000000"/>
                </a:solidFill>
              </a:rPr>
              <a:t>                      red fraction              </a:t>
            </a:r>
            <a:endParaRPr lang="en-US" sz="1000" dirty="0">
              <a:solidFill>
                <a:srgbClr val="000000"/>
              </a:solidFill>
            </a:endParaRPr>
          </a:p>
        </p:txBody>
      </p:sp>
      <p:cxnSp>
        <p:nvCxnSpPr>
          <p:cNvPr id="50" name="Straight Arrow Connector 77"/>
          <p:cNvCxnSpPr/>
          <p:nvPr/>
        </p:nvCxnSpPr>
        <p:spPr bwMode="auto">
          <a:xfrm flipH="1">
            <a:off x="3133717" y="4550389"/>
            <a:ext cx="387622" cy="72708"/>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Straight Arrow Connector 78"/>
          <p:cNvCxnSpPr/>
          <p:nvPr/>
        </p:nvCxnSpPr>
        <p:spPr bwMode="auto">
          <a:xfrm flipH="1">
            <a:off x="3294605" y="4839121"/>
            <a:ext cx="226734" cy="0"/>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910403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solidFill>
            <a:schemeClr val="bg1"/>
          </a:solidFill>
        </p:spPr>
        <p:txBody>
          <a:bodyPr/>
          <a:lstStyle/>
          <a:p>
            <a:r>
              <a:rPr lang="en-US" sz="3600" dirty="0"/>
              <a:t>How to gate </a:t>
            </a:r>
            <a:r>
              <a:rPr lang="en-US" sz="3600" dirty="0" smtClean="0"/>
              <a:t>PE-Combi </a:t>
            </a:r>
            <a:r>
              <a:rPr lang="en-US" sz="3600" dirty="0"/>
              <a:t>positivity</a:t>
            </a:r>
          </a:p>
        </p:txBody>
      </p:sp>
      <p:sp>
        <p:nvSpPr>
          <p:cNvPr id="4" name="Content Placeholder 2"/>
          <p:cNvSpPr>
            <a:spLocks noGrp="1"/>
          </p:cNvSpPr>
          <p:nvPr>
            <p:ph idx="4294967295"/>
          </p:nvPr>
        </p:nvSpPr>
        <p:spPr>
          <a:xfrm>
            <a:off x="658207" y="1229627"/>
            <a:ext cx="10895618" cy="4660593"/>
          </a:xfrm>
          <a:prstGeom prst="rect">
            <a:avLst/>
          </a:prstGeom>
        </p:spPr>
        <p:txBody>
          <a:bodyPr/>
          <a:lstStyle/>
          <a:p>
            <a:pPr marL="0" indent="0" algn="just">
              <a:buNone/>
            </a:pPr>
            <a:r>
              <a:rPr lang="en-US" sz="2000" dirty="0">
                <a:solidFill>
                  <a:srgbClr val="000000"/>
                </a:solidFill>
                <a:latin typeface="Calibri" pitchFamily="34" charset="0"/>
              </a:rPr>
              <a:t>Since the PE channel contains multiple markers, there is no negative sample-population which could be used as reference. In this case are beads the best discriminator (red fraction in case of retrospective analyses).  </a:t>
            </a:r>
            <a:endParaRPr lang="en-US" sz="2000" dirty="0" smtClean="0">
              <a:solidFill>
                <a:srgbClr val="000000"/>
              </a:solidFill>
              <a:latin typeface="Calibri" pitchFamily="34" charset="0"/>
            </a:endParaRPr>
          </a:p>
          <a:p>
            <a:pPr marL="0" indent="0" algn="just">
              <a:buNone/>
            </a:pPr>
            <a:endParaRPr lang="nl-NL" sz="1000" dirty="0">
              <a:solidFill>
                <a:srgbClr val="000000"/>
              </a:solidFill>
              <a:latin typeface="Calibri" pitchFamily="34" charset="0"/>
            </a:endParaRPr>
          </a:p>
          <a:p>
            <a:pPr marL="0" indent="0" algn="just">
              <a:buNone/>
            </a:pPr>
            <a:r>
              <a:rPr lang="nl-NL" sz="2000" dirty="0" err="1" smtClean="0">
                <a:solidFill>
                  <a:srgbClr val="000000"/>
                </a:solidFill>
                <a:latin typeface="Calibri" pitchFamily="34" charset="0"/>
              </a:rPr>
              <a:t>Example</a:t>
            </a:r>
            <a:r>
              <a:rPr lang="nl-NL" sz="2000" dirty="0" smtClean="0">
                <a:solidFill>
                  <a:srgbClr val="000000"/>
                </a:solidFill>
                <a:latin typeface="Calibri" pitchFamily="34" charset="0"/>
              </a:rPr>
              <a:t> </a:t>
            </a:r>
            <a:r>
              <a:rPr lang="nl-NL" sz="2000" dirty="0" err="1" smtClean="0">
                <a:solidFill>
                  <a:srgbClr val="000000"/>
                </a:solidFill>
                <a:latin typeface="Calibri" pitchFamily="34" charset="0"/>
              </a:rPr>
              <a:t>with</a:t>
            </a:r>
            <a:r>
              <a:rPr lang="nl-NL" sz="2000" dirty="0" smtClean="0">
                <a:solidFill>
                  <a:srgbClr val="000000"/>
                </a:solidFill>
                <a:latin typeface="Calibri" pitchFamily="34" charset="0"/>
              </a:rPr>
              <a:t> few stem </a:t>
            </a:r>
            <a:r>
              <a:rPr lang="nl-NL" sz="2000" dirty="0" err="1" smtClean="0">
                <a:solidFill>
                  <a:srgbClr val="000000"/>
                </a:solidFill>
                <a:latin typeface="Calibri" pitchFamily="34" charset="0"/>
              </a:rPr>
              <a:t>cells</a:t>
            </a:r>
            <a:r>
              <a:rPr lang="nl-NL" sz="2000" dirty="0" smtClean="0">
                <a:solidFill>
                  <a:srgbClr val="000000"/>
                </a:solidFill>
                <a:latin typeface="Calibri" pitchFamily="34" charset="0"/>
              </a:rPr>
              <a:t> </a:t>
            </a:r>
            <a:endParaRPr lang="en-US" sz="2000" dirty="0">
              <a:solidFill>
                <a:srgbClr val="000000"/>
              </a:solidFill>
              <a:latin typeface="Calibri" pitchFamily="34" charset="0"/>
            </a:endParaRPr>
          </a:p>
          <a:p>
            <a:pPr marL="405491" indent="-405491">
              <a:buAutoNum type="arabicPeriod"/>
            </a:pPr>
            <a:endParaRPr lang="en-US" sz="2000" dirty="0">
              <a:solidFill>
                <a:srgbClr val="000000"/>
              </a:solidFill>
              <a:latin typeface="Calibri" pitchFamily="34" charset="0"/>
            </a:endParaRPr>
          </a:p>
          <a:p>
            <a:pPr marL="405491" indent="-405491">
              <a:buAutoNum type="arabicPeriod"/>
            </a:pPr>
            <a:endParaRPr lang="en-US" sz="2000" dirty="0">
              <a:solidFill>
                <a:srgbClr val="000000"/>
              </a:solidFill>
              <a:latin typeface="Calibri" pitchFamily="34" charset="0"/>
            </a:endParaRPr>
          </a:p>
        </p:txBody>
      </p:sp>
      <p:sp>
        <p:nvSpPr>
          <p:cNvPr id="5" name="TextBox 35"/>
          <p:cNvSpPr txBox="1"/>
          <p:nvPr/>
        </p:nvSpPr>
        <p:spPr>
          <a:xfrm>
            <a:off x="2821271" y="6331450"/>
            <a:ext cx="9334464" cy="220389"/>
          </a:xfrm>
          <a:prstGeom prst="rect">
            <a:avLst/>
          </a:prstGeom>
          <a:noFill/>
        </p:spPr>
        <p:txBody>
          <a:bodyPr wrap="square" lIns="81098" tIns="40549" rIns="81098" bIns="40549" rtlCol="0" anchor="b">
            <a:spAutoFit/>
          </a:bodyPr>
          <a:lstStyle/>
          <a:p>
            <a:r>
              <a:rPr lang="en-US" sz="900" dirty="0" smtClean="0"/>
              <a:t> negative population          CD34+CD38+ blasts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neg</a:t>
            </a:r>
            <a:r>
              <a:rPr lang="en-US" sz="900" dirty="0"/>
              <a:t>,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pos</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neg</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pos</a:t>
            </a:r>
            <a:r>
              <a:rPr lang="en-US" sz="900" dirty="0"/>
              <a:t>  </a:t>
            </a:r>
          </a:p>
        </p:txBody>
      </p:sp>
      <p:sp>
        <p:nvSpPr>
          <p:cNvPr id="6" name="Rectangle 10"/>
          <p:cNvSpPr/>
          <p:nvPr/>
        </p:nvSpPr>
        <p:spPr bwMode="auto">
          <a:xfrm>
            <a:off x="4029542" y="6368961"/>
            <a:ext cx="133305" cy="147078"/>
          </a:xfrm>
          <a:prstGeom prst="rect">
            <a:avLst/>
          </a:prstGeom>
          <a:solidFill>
            <a:srgbClr val="00FF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7" name="Rectangle 11"/>
          <p:cNvSpPr/>
          <p:nvPr/>
        </p:nvSpPr>
        <p:spPr bwMode="auto">
          <a:xfrm>
            <a:off x="5397694" y="6368961"/>
            <a:ext cx="133305" cy="147078"/>
          </a:xfrm>
          <a:prstGeom prst="rect">
            <a:avLst/>
          </a:prstGeom>
          <a:solidFill>
            <a:srgbClr val="92D05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8" name="Rectangle 13"/>
          <p:cNvSpPr/>
          <p:nvPr/>
        </p:nvSpPr>
        <p:spPr bwMode="auto">
          <a:xfrm>
            <a:off x="2722687" y="6368961"/>
            <a:ext cx="133305" cy="147078"/>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9" name="Rectangle 15"/>
          <p:cNvSpPr/>
          <p:nvPr/>
        </p:nvSpPr>
        <p:spPr bwMode="auto">
          <a:xfrm>
            <a:off x="6981870" y="6368961"/>
            <a:ext cx="133305" cy="147078"/>
          </a:xfrm>
          <a:prstGeom prst="rect">
            <a:avLst/>
          </a:prstGeom>
          <a:solidFill>
            <a:srgbClr val="9933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0" name="Rectangle 36"/>
          <p:cNvSpPr/>
          <p:nvPr/>
        </p:nvSpPr>
        <p:spPr bwMode="auto">
          <a:xfrm>
            <a:off x="8651771" y="6367438"/>
            <a:ext cx="133305" cy="147078"/>
          </a:xfrm>
          <a:prstGeom prst="rect">
            <a:avLst/>
          </a:prstGeom>
          <a:solidFill>
            <a:srgbClr val="008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1" name="Rectangle 37"/>
          <p:cNvSpPr/>
          <p:nvPr/>
        </p:nvSpPr>
        <p:spPr bwMode="auto">
          <a:xfrm>
            <a:off x="10360913" y="6367438"/>
            <a:ext cx="133305" cy="147078"/>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40" name="TextBox 5"/>
          <p:cNvSpPr txBox="1"/>
          <p:nvPr/>
        </p:nvSpPr>
        <p:spPr>
          <a:xfrm>
            <a:off x="9525" y="6295931"/>
            <a:ext cx="594438" cy="235778"/>
          </a:xfrm>
          <a:prstGeom prst="rect">
            <a:avLst/>
          </a:prstGeom>
          <a:noFill/>
        </p:spPr>
        <p:txBody>
          <a:bodyPr wrap="square" lIns="81098" tIns="40549" rIns="81098" bIns="40549" rtlCol="0">
            <a:spAutoFit/>
          </a:bodyPr>
          <a:lstStyle/>
          <a:p>
            <a:pPr algn="r"/>
            <a:r>
              <a:rPr lang="en-US" sz="1000" dirty="0">
                <a:solidFill>
                  <a:schemeClr val="bg1">
                    <a:lumMod val="50000"/>
                  </a:schemeClr>
                </a:solidFill>
              </a:rPr>
              <a:t>#</a:t>
            </a:r>
            <a:r>
              <a:rPr lang="en-US" sz="1000" dirty="0" smtClean="0">
                <a:solidFill>
                  <a:schemeClr val="bg1">
                    <a:lumMod val="50000"/>
                  </a:schemeClr>
                </a:solidFill>
              </a:rPr>
              <a:t>2622</a:t>
            </a:r>
            <a:endParaRPr lang="en-US" sz="1000" dirty="0">
              <a:solidFill>
                <a:schemeClr val="bg1">
                  <a:lumMod val="50000"/>
                </a:schemeClr>
              </a:solidFill>
            </a:endParaRPr>
          </a:p>
        </p:txBody>
      </p:sp>
      <p:pic>
        <p:nvPicPr>
          <p:cNvPr id="39" name="Picture 10"/>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861909" y="3075848"/>
            <a:ext cx="2048256" cy="209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Rectangle 6"/>
          <p:cNvSpPr/>
          <p:nvPr/>
        </p:nvSpPr>
        <p:spPr bwMode="auto">
          <a:xfrm>
            <a:off x="1765565" y="3234111"/>
            <a:ext cx="144016" cy="1209889"/>
          </a:xfrm>
          <a:prstGeom prst="rect">
            <a:avLst/>
          </a:prstGeom>
          <a:solidFill>
            <a:schemeClr val="bg1"/>
          </a:solidFill>
          <a:ln w="57150"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42" name="TextBox 27"/>
          <p:cNvSpPr txBox="1"/>
          <p:nvPr/>
        </p:nvSpPr>
        <p:spPr>
          <a:xfrm rot="16200000">
            <a:off x="4382606" y="4419244"/>
            <a:ext cx="875576" cy="205001"/>
          </a:xfrm>
          <a:prstGeom prst="rect">
            <a:avLst/>
          </a:prstGeom>
          <a:solidFill>
            <a:schemeClr val="bg1"/>
          </a:solidFill>
          <a:ln w="57150">
            <a:solidFill>
              <a:schemeClr val="bg1"/>
            </a:solidFill>
          </a:ln>
        </p:spPr>
        <p:txBody>
          <a:bodyPr wrap="square" lIns="81098" tIns="40549" rIns="81098" bIns="40549" rtlCol="0">
            <a:spAutoFit/>
          </a:bodyPr>
          <a:lstStyle/>
          <a:p>
            <a:r>
              <a:rPr lang="en-US" sz="800" dirty="0">
                <a:solidFill>
                  <a:srgbClr val="000000"/>
                </a:solidFill>
              </a:rPr>
              <a:t>CD38  APC</a:t>
            </a:r>
          </a:p>
        </p:txBody>
      </p:sp>
      <p:sp>
        <p:nvSpPr>
          <p:cNvPr id="43" name="TextBox 38"/>
          <p:cNvSpPr txBox="1"/>
          <p:nvPr/>
        </p:nvSpPr>
        <p:spPr>
          <a:xfrm>
            <a:off x="4983286" y="5031085"/>
            <a:ext cx="713610" cy="205001"/>
          </a:xfrm>
          <a:prstGeom prst="rect">
            <a:avLst/>
          </a:prstGeom>
          <a:solidFill>
            <a:schemeClr val="bg1"/>
          </a:solidFill>
          <a:ln w="3175">
            <a:solidFill>
              <a:srgbClr val="FFFFFF"/>
            </a:solidFill>
          </a:ln>
        </p:spPr>
        <p:txBody>
          <a:bodyPr wrap="none" lIns="81098" tIns="40549" rIns="81098" bIns="40549" rtlCol="0">
            <a:spAutoFit/>
          </a:bodyPr>
          <a:lstStyle/>
          <a:p>
            <a:r>
              <a:rPr lang="en-US" sz="800" dirty="0" err="1" smtClean="0">
                <a:solidFill>
                  <a:srgbClr val="000000"/>
                </a:solidFill>
              </a:rPr>
              <a:t>Combi</a:t>
            </a:r>
            <a:r>
              <a:rPr lang="en-US" sz="800" dirty="0" smtClean="0">
                <a:solidFill>
                  <a:srgbClr val="000000"/>
                </a:solidFill>
              </a:rPr>
              <a:t> PE   </a:t>
            </a:r>
            <a:endParaRPr lang="en-US" sz="800" dirty="0">
              <a:solidFill>
                <a:srgbClr val="000000"/>
              </a:solidFill>
            </a:endParaRPr>
          </a:p>
        </p:txBody>
      </p:sp>
      <p:pic>
        <p:nvPicPr>
          <p:cNvPr id="44" name="Picture 1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053597" y="3569133"/>
            <a:ext cx="2645510" cy="15949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 name="Picture 1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134133" y="3066703"/>
            <a:ext cx="2048256" cy="209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 name="TextBox 64"/>
          <p:cNvSpPr txBox="1"/>
          <p:nvPr/>
        </p:nvSpPr>
        <p:spPr>
          <a:xfrm rot="16200000">
            <a:off x="6670578" y="4419246"/>
            <a:ext cx="875576" cy="205001"/>
          </a:xfrm>
          <a:prstGeom prst="rect">
            <a:avLst/>
          </a:prstGeom>
          <a:solidFill>
            <a:schemeClr val="bg1"/>
          </a:solidFill>
          <a:ln w="57150">
            <a:solidFill>
              <a:schemeClr val="bg1"/>
            </a:solidFill>
          </a:ln>
        </p:spPr>
        <p:txBody>
          <a:bodyPr wrap="square" lIns="81098" tIns="40549" rIns="81098" bIns="40549" rtlCol="0">
            <a:spAutoFit/>
          </a:bodyPr>
          <a:lstStyle/>
          <a:p>
            <a:r>
              <a:rPr lang="en-US" sz="800" dirty="0">
                <a:solidFill>
                  <a:srgbClr val="000000"/>
                </a:solidFill>
              </a:rPr>
              <a:t>CD38  APC</a:t>
            </a:r>
          </a:p>
        </p:txBody>
      </p:sp>
      <p:sp>
        <p:nvSpPr>
          <p:cNvPr id="47" name="TextBox 65"/>
          <p:cNvSpPr txBox="1"/>
          <p:nvPr/>
        </p:nvSpPr>
        <p:spPr>
          <a:xfrm>
            <a:off x="7271258" y="5031087"/>
            <a:ext cx="713610" cy="205001"/>
          </a:xfrm>
          <a:prstGeom prst="rect">
            <a:avLst/>
          </a:prstGeom>
          <a:solidFill>
            <a:schemeClr val="bg1"/>
          </a:solidFill>
          <a:ln w="3175">
            <a:solidFill>
              <a:srgbClr val="FFFFFF"/>
            </a:solidFill>
          </a:ln>
        </p:spPr>
        <p:txBody>
          <a:bodyPr wrap="none" lIns="81098" tIns="40549" rIns="81098" bIns="40549" rtlCol="0">
            <a:spAutoFit/>
          </a:bodyPr>
          <a:lstStyle/>
          <a:p>
            <a:r>
              <a:rPr lang="en-US" sz="800" dirty="0" err="1" smtClean="0">
                <a:solidFill>
                  <a:srgbClr val="000000"/>
                </a:solidFill>
              </a:rPr>
              <a:t>Combi</a:t>
            </a:r>
            <a:r>
              <a:rPr lang="en-US" sz="800" dirty="0" smtClean="0">
                <a:solidFill>
                  <a:srgbClr val="000000"/>
                </a:solidFill>
              </a:rPr>
              <a:t> PE   </a:t>
            </a:r>
            <a:endParaRPr lang="en-US" sz="800" dirty="0">
              <a:solidFill>
                <a:srgbClr val="000000"/>
              </a:solidFill>
            </a:endParaRPr>
          </a:p>
        </p:txBody>
      </p:sp>
      <p:sp>
        <p:nvSpPr>
          <p:cNvPr id="48" name="TextBox 66"/>
          <p:cNvSpPr txBox="1"/>
          <p:nvPr/>
        </p:nvSpPr>
        <p:spPr>
          <a:xfrm>
            <a:off x="2158690" y="5031087"/>
            <a:ext cx="713610" cy="205001"/>
          </a:xfrm>
          <a:prstGeom prst="rect">
            <a:avLst/>
          </a:prstGeom>
          <a:solidFill>
            <a:schemeClr val="bg1"/>
          </a:solidFill>
          <a:ln w="3175">
            <a:solidFill>
              <a:srgbClr val="FFFFFF"/>
            </a:solidFill>
          </a:ln>
        </p:spPr>
        <p:txBody>
          <a:bodyPr wrap="none" lIns="81098" tIns="40549" rIns="81098" bIns="40549" rtlCol="0">
            <a:spAutoFit/>
          </a:bodyPr>
          <a:lstStyle/>
          <a:p>
            <a:r>
              <a:rPr lang="en-US" sz="800" dirty="0" err="1" smtClean="0">
                <a:solidFill>
                  <a:srgbClr val="000000"/>
                </a:solidFill>
              </a:rPr>
              <a:t>Combi</a:t>
            </a:r>
            <a:r>
              <a:rPr lang="en-US" sz="800" dirty="0" smtClean="0">
                <a:solidFill>
                  <a:srgbClr val="000000"/>
                </a:solidFill>
              </a:rPr>
              <a:t> PE   </a:t>
            </a:r>
            <a:endParaRPr lang="en-US" sz="800" dirty="0">
              <a:solidFill>
                <a:srgbClr val="000000"/>
              </a:solidFill>
            </a:endParaRPr>
          </a:p>
        </p:txBody>
      </p:sp>
      <p:sp>
        <p:nvSpPr>
          <p:cNvPr id="49" name="TextBox 75"/>
          <p:cNvSpPr txBox="1"/>
          <p:nvPr/>
        </p:nvSpPr>
        <p:spPr>
          <a:xfrm>
            <a:off x="2701669" y="4083960"/>
            <a:ext cx="2160240" cy="861774"/>
          </a:xfrm>
          <a:prstGeom prst="rect">
            <a:avLst/>
          </a:prstGeom>
          <a:noFill/>
        </p:spPr>
        <p:txBody>
          <a:bodyPr wrap="square" rtlCol="0">
            <a:spAutoFit/>
          </a:bodyPr>
          <a:lstStyle/>
          <a:p>
            <a:r>
              <a:rPr lang="en-US" sz="1000" dirty="0" smtClean="0">
                <a:solidFill>
                  <a:schemeClr val="bg2">
                    <a:lumMod val="50000"/>
                  </a:schemeClr>
                </a:solidFill>
              </a:rPr>
              <a:t>                 </a:t>
            </a:r>
            <a:r>
              <a:rPr lang="en-US" sz="1000" dirty="0">
                <a:solidFill>
                  <a:schemeClr val="bg2">
                    <a:lumMod val="50000"/>
                  </a:schemeClr>
                </a:solidFill>
              </a:rPr>
              <a:t> </a:t>
            </a:r>
            <a:r>
              <a:rPr lang="en-US" sz="1000" dirty="0" smtClean="0">
                <a:solidFill>
                  <a:schemeClr val="bg2">
                    <a:lumMod val="50000"/>
                  </a:schemeClr>
                </a:solidFill>
              </a:rPr>
              <a:t>     </a:t>
            </a:r>
          </a:p>
          <a:p>
            <a:r>
              <a:rPr lang="en-US" sz="1000" dirty="0" smtClean="0">
                <a:solidFill>
                  <a:schemeClr val="bg1"/>
                </a:solidFill>
              </a:rPr>
              <a:t>                     </a:t>
            </a:r>
          </a:p>
          <a:p>
            <a:r>
              <a:rPr lang="en-US" sz="1000" dirty="0" smtClean="0">
                <a:solidFill>
                  <a:schemeClr val="bg1"/>
                </a:solidFill>
              </a:rPr>
              <a:t>                       </a:t>
            </a:r>
            <a:r>
              <a:rPr lang="en-US" sz="1000" dirty="0" smtClean="0">
                <a:solidFill>
                  <a:srgbClr val="000000"/>
                </a:solidFill>
              </a:rPr>
              <a:t>beads</a:t>
            </a:r>
          </a:p>
          <a:p>
            <a:r>
              <a:rPr lang="en-US" sz="1000" dirty="0">
                <a:solidFill>
                  <a:srgbClr val="000000"/>
                </a:solidFill>
              </a:rPr>
              <a:t> </a:t>
            </a:r>
            <a:r>
              <a:rPr lang="en-US" sz="1000" dirty="0" smtClean="0">
                <a:solidFill>
                  <a:srgbClr val="000000"/>
                </a:solidFill>
              </a:rPr>
              <a:t>                    </a:t>
            </a:r>
          </a:p>
          <a:p>
            <a:r>
              <a:rPr lang="en-US" sz="1000" dirty="0">
                <a:solidFill>
                  <a:srgbClr val="000000"/>
                </a:solidFill>
              </a:rPr>
              <a:t> </a:t>
            </a:r>
            <a:r>
              <a:rPr lang="en-US" sz="1000" dirty="0" smtClean="0">
                <a:solidFill>
                  <a:srgbClr val="000000"/>
                </a:solidFill>
              </a:rPr>
              <a:t>                      red fraction              </a:t>
            </a:r>
            <a:endParaRPr lang="en-US" sz="1000" dirty="0">
              <a:solidFill>
                <a:srgbClr val="000000"/>
              </a:solidFill>
            </a:endParaRPr>
          </a:p>
        </p:txBody>
      </p:sp>
      <p:cxnSp>
        <p:nvCxnSpPr>
          <p:cNvPr id="50" name="Straight Arrow Connector 77"/>
          <p:cNvCxnSpPr/>
          <p:nvPr/>
        </p:nvCxnSpPr>
        <p:spPr bwMode="auto">
          <a:xfrm flipH="1">
            <a:off x="3133717" y="4550389"/>
            <a:ext cx="387622" cy="72708"/>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Straight Arrow Connector 78"/>
          <p:cNvCxnSpPr/>
          <p:nvPr/>
        </p:nvCxnSpPr>
        <p:spPr bwMode="auto">
          <a:xfrm flipH="1">
            <a:off x="3294605" y="4839121"/>
            <a:ext cx="226734" cy="0"/>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4" name="Picture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133133" y="3019332"/>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4"/>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854205" y="3019332"/>
            <a:ext cx="2086631" cy="219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Rectangle 6"/>
          <p:cNvSpPr/>
          <p:nvPr/>
        </p:nvSpPr>
        <p:spPr bwMode="auto">
          <a:xfrm>
            <a:off x="1777049" y="3243254"/>
            <a:ext cx="144016" cy="1209889"/>
          </a:xfrm>
          <a:prstGeom prst="rect">
            <a:avLst/>
          </a:prstGeom>
          <a:solidFill>
            <a:schemeClr val="bg1"/>
          </a:solidFill>
          <a:ln w="57150"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27" name="TextBox 27"/>
          <p:cNvSpPr txBox="1"/>
          <p:nvPr/>
        </p:nvSpPr>
        <p:spPr>
          <a:xfrm rot="16200000">
            <a:off x="4394090" y="4420693"/>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28" name="TextBox 38"/>
          <p:cNvSpPr txBox="1"/>
          <p:nvPr/>
        </p:nvSpPr>
        <p:spPr>
          <a:xfrm>
            <a:off x="4994770" y="5040228"/>
            <a:ext cx="756891" cy="220389"/>
          </a:xfrm>
          <a:prstGeom prst="rect">
            <a:avLst/>
          </a:prstGeom>
          <a:solidFill>
            <a:schemeClr val="bg1"/>
          </a:solidFill>
          <a:ln w="3175">
            <a:solidFill>
              <a:srgbClr val="FFFFFF"/>
            </a:solidFill>
          </a:ln>
        </p:spPr>
        <p:txBody>
          <a:bodyPr wrap="none" lIns="81098" tIns="40549" rIns="81098" bIns="40549" rtlCol="0">
            <a:spAutoFit/>
          </a:bodyPr>
          <a:lstStyle/>
          <a:p>
            <a:r>
              <a:rPr lang="en-US" sz="900" dirty="0" smtClean="0">
                <a:solidFill>
                  <a:srgbClr val="000000"/>
                </a:solidFill>
              </a:rPr>
              <a:t>Combi PE   </a:t>
            </a:r>
            <a:endParaRPr lang="en-US" sz="900" dirty="0">
              <a:solidFill>
                <a:srgbClr val="000000"/>
              </a:solidFill>
            </a:endParaRPr>
          </a:p>
        </p:txBody>
      </p:sp>
      <p:pic>
        <p:nvPicPr>
          <p:cNvPr id="29" name="Picture 5"/>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2075277" y="3594645"/>
            <a:ext cx="2642616" cy="1578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TextBox 64"/>
          <p:cNvSpPr txBox="1"/>
          <p:nvPr/>
        </p:nvSpPr>
        <p:spPr>
          <a:xfrm rot="16200000">
            <a:off x="6682062" y="4420695"/>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a:solidFill>
                  <a:srgbClr val="000000"/>
                </a:solidFill>
              </a:rPr>
              <a:t>CD38  APC</a:t>
            </a:r>
          </a:p>
        </p:txBody>
      </p:sp>
      <p:sp>
        <p:nvSpPr>
          <p:cNvPr id="31" name="TextBox 65"/>
          <p:cNvSpPr txBox="1"/>
          <p:nvPr/>
        </p:nvSpPr>
        <p:spPr>
          <a:xfrm>
            <a:off x="7282742" y="5040230"/>
            <a:ext cx="756891" cy="220389"/>
          </a:xfrm>
          <a:prstGeom prst="rect">
            <a:avLst/>
          </a:prstGeom>
          <a:solidFill>
            <a:schemeClr val="bg1"/>
          </a:solidFill>
          <a:ln w="3175">
            <a:solidFill>
              <a:srgbClr val="FFFFFF"/>
            </a:solidFill>
          </a:ln>
        </p:spPr>
        <p:txBody>
          <a:bodyPr wrap="none" lIns="81098" tIns="40549" rIns="81098" bIns="40549" rtlCol="0">
            <a:spAutoFit/>
          </a:bodyPr>
          <a:lstStyle/>
          <a:p>
            <a:r>
              <a:rPr lang="en-US" sz="900" dirty="0" smtClean="0">
                <a:solidFill>
                  <a:srgbClr val="000000"/>
                </a:solidFill>
              </a:rPr>
              <a:t>Combi PE   </a:t>
            </a:r>
            <a:endParaRPr lang="en-US" sz="900" dirty="0">
              <a:solidFill>
                <a:srgbClr val="000000"/>
              </a:solidFill>
            </a:endParaRPr>
          </a:p>
        </p:txBody>
      </p:sp>
      <p:sp>
        <p:nvSpPr>
          <p:cNvPr id="32" name="TextBox 66"/>
          <p:cNvSpPr txBox="1"/>
          <p:nvPr/>
        </p:nvSpPr>
        <p:spPr>
          <a:xfrm>
            <a:off x="2170174" y="5040230"/>
            <a:ext cx="756891" cy="220389"/>
          </a:xfrm>
          <a:prstGeom prst="rect">
            <a:avLst/>
          </a:prstGeom>
          <a:solidFill>
            <a:schemeClr val="bg1"/>
          </a:solidFill>
          <a:ln w="3175">
            <a:solidFill>
              <a:srgbClr val="FFFFFF"/>
            </a:solidFill>
          </a:ln>
        </p:spPr>
        <p:txBody>
          <a:bodyPr wrap="none" lIns="81098" tIns="40549" rIns="81098" bIns="40549" rtlCol="0">
            <a:spAutoFit/>
          </a:bodyPr>
          <a:lstStyle/>
          <a:p>
            <a:r>
              <a:rPr lang="en-US" sz="900" dirty="0" smtClean="0">
                <a:solidFill>
                  <a:srgbClr val="000000"/>
                </a:solidFill>
              </a:rPr>
              <a:t>Combi PE   </a:t>
            </a:r>
            <a:endParaRPr lang="en-US" sz="900" dirty="0">
              <a:solidFill>
                <a:srgbClr val="000000"/>
              </a:solidFill>
            </a:endParaRPr>
          </a:p>
        </p:txBody>
      </p:sp>
      <p:sp>
        <p:nvSpPr>
          <p:cNvPr id="33" name="TextBox 75"/>
          <p:cNvSpPr txBox="1"/>
          <p:nvPr/>
        </p:nvSpPr>
        <p:spPr>
          <a:xfrm>
            <a:off x="2713153" y="4093103"/>
            <a:ext cx="2160240" cy="400110"/>
          </a:xfrm>
          <a:prstGeom prst="rect">
            <a:avLst/>
          </a:prstGeom>
          <a:noFill/>
        </p:spPr>
        <p:txBody>
          <a:bodyPr wrap="square" rtlCol="0">
            <a:spAutoFit/>
          </a:bodyPr>
          <a:lstStyle/>
          <a:p>
            <a:r>
              <a:rPr lang="en-US" sz="1000" dirty="0" smtClean="0">
                <a:solidFill>
                  <a:schemeClr val="bg2">
                    <a:lumMod val="50000"/>
                  </a:schemeClr>
                </a:solidFill>
              </a:rPr>
              <a:t>                 </a:t>
            </a:r>
            <a:r>
              <a:rPr lang="en-US" sz="1000" dirty="0">
                <a:solidFill>
                  <a:schemeClr val="bg2">
                    <a:lumMod val="50000"/>
                  </a:schemeClr>
                </a:solidFill>
              </a:rPr>
              <a:t> </a:t>
            </a:r>
            <a:r>
              <a:rPr lang="en-US" sz="1000" dirty="0" smtClean="0">
                <a:solidFill>
                  <a:schemeClr val="bg2">
                    <a:lumMod val="50000"/>
                  </a:schemeClr>
                </a:solidFill>
              </a:rPr>
              <a:t>   </a:t>
            </a:r>
            <a:r>
              <a:rPr lang="en-US" sz="1000" dirty="0" smtClean="0">
                <a:solidFill>
                  <a:schemeClr val="bg1"/>
                </a:solidFill>
              </a:rPr>
              <a:t>                                        </a:t>
            </a:r>
            <a:endParaRPr lang="en-US" sz="1000" dirty="0" smtClean="0">
              <a:solidFill>
                <a:srgbClr val="000000"/>
              </a:solidFill>
            </a:endParaRPr>
          </a:p>
          <a:p>
            <a:r>
              <a:rPr lang="en-US" sz="1000" dirty="0">
                <a:solidFill>
                  <a:srgbClr val="000000"/>
                </a:solidFill>
              </a:rPr>
              <a:t> </a:t>
            </a:r>
            <a:r>
              <a:rPr lang="en-US" sz="1000" dirty="0" smtClean="0">
                <a:solidFill>
                  <a:srgbClr val="000000"/>
                </a:solidFill>
              </a:rPr>
              <a:t>                      red fraction              </a:t>
            </a:r>
            <a:endParaRPr lang="en-US" sz="1000" dirty="0">
              <a:solidFill>
                <a:srgbClr val="000000"/>
              </a:solidFill>
            </a:endParaRPr>
          </a:p>
        </p:txBody>
      </p:sp>
      <p:cxnSp>
        <p:nvCxnSpPr>
          <p:cNvPr id="34" name="Straight Arrow Connector 78"/>
          <p:cNvCxnSpPr/>
          <p:nvPr/>
        </p:nvCxnSpPr>
        <p:spPr bwMode="auto">
          <a:xfrm flipH="1">
            <a:off x="3645835" y="4509332"/>
            <a:ext cx="150859" cy="175954"/>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579498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noFill/>
        </p:spPr>
        <p:txBody>
          <a:bodyPr/>
          <a:lstStyle/>
          <a:p>
            <a:r>
              <a:rPr lang="en-US" sz="3600" dirty="0" smtClean="0"/>
              <a:t>Back-gating (1)</a:t>
            </a:r>
            <a:endParaRPr lang="nl-NL" sz="3600" dirty="0"/>
          </a:p>
        </p:txBody>
      </p:sp>
      <p:sp>
        <p:nvSpPr>
          <p:cNvPr id="5" name="Content Placeholder 2"/>
          <p:cNvSpPr>
            <a:spLocks noGrp="1"/>
          </p:cNvSpPr>
          <p:nvPr>
            <p:ph idx="4294967295"/>
          </p:nvPr>
        </p:nvSpPr>
        <p:spPr>
          <a:xfrm>
            <a:off x="658207" y="1229627"/>
            <a:ext cx="10895618" cy="4660593"/>
          </a:xfrm>
          <a:prstGeom prst="rect">
            <a:avLst/>
          </a:prstGeom>
        </p:spPr>
        <p:txBody>
          <a:bodyPr/>
          <a:lstStyle/>
          <a:p>
            <a:pPr marL="0" indent="0" algn="just">
              <a:buNone/>
            </a:pPr>
            <a:r>
              <a:rPr lang="en-US" sz="2000" dirty="0">
                <a:solidFill>
                  <a:srgbClr val="000000"/>
                </a:solidFill>
                <a:latin typeface="Calibri" pitchFamily="34" charset="0"/>
              </a:rPr>
              <a:t>For fine-tuning, we recommend back-gating after gating </a:t>
            </a:r>
            <a:r>
              <a:rPr lang="en-US" sz="2000" dirty="0" err="1">
                <a:solidFill>
                  <a:srgbClr val="000000"/>
                </a:solidFill>
                <a:latin typeface="Calibri" pitchFamily="34" charset="0"/>
              </a:rPr>
              <a:t>marker</a:t>
            </a:r>
            <a:r>
              <a:rPr lang="en-US" sz="2000" baseline="30000" dirty="0" err="1">
                <a:solidFill>
                  <a:srgbClr val="000000"/>
                </a:solidFill>
                <a:latin typeface="Calibri" pitchFamily="34" charset="0"/>
              </a:rPr>
              <a:t>positive</a:t>
            </a:r>
            <a:r>
              <a:rPr lang="en-US" sz="2000" dirty="0">
                <a:solidFill>
                  <a:srgbClr val="000000"/>
                </a:solidFill>
                <a:latin typeface="Calibri" pitchFamily="34" charset="0"/>
              </a:rPr>
              <a:t> LSC/</a:t>
            </a:r>
            <a:r>
              <a:rPr lang="en-US" sz="2000" dirty="0" err="1">
                <a:solidFill>
                  <a:srgbClr val="000000"/>
                </a:solidFill>
                <a:latin typeface="Calibri" pitchFamily="34" charset="0"/>
              </a:rPr>
              <a:t>marker</a:t>
            </a:r>
            <a:r>
              <a:rPr lang="en-US" sz="2000" baseline="30000" dirty="0" err="1">
                <a:solidFill>
                  <a:srgbClr val="000000"/>
                </a:solidFill>
                <a:latin typeface="Calibri" pitchFamily="34" charset="0"/>
              </a:rPr>
              <a:t>negative</a:t>
            </a:r>
            <a:r>
              <a:rPr lang="en-US" sz="2000" dirty="0">
                <a:solidFill>
                  <a:srgbClr val="000000"/>
                </a:solidFill>
                <a:latin typeface="Calibri" pitchFamily="34" charset="0"/>
              </a:rPr>
              <a:t> HSC. Back-gating serves two aims: 1) in cases of overlapping LSC and HSC population (e.g. slide 18), LSC and HSC may be purified by backward/forward gating in FSC/SSC, CD34/CD38 and CD34/CD45 </a:t>
            </a:r>
            <a:r>
              <a:rPr lang="en-US" sz="2000" dirty="0" err="1">
                <a:solidFill>
                  <a:srgbClr val="000000"/>
                </a:solidFill>
                <a:latin typeface="Calibri" pitchFamily="34" charset="0"/>
              </a:rPr>
              <a:t>bivarial</a:t>
            </a:r>
            <a:r>
              <a:rPr lang="en-US" sz="2000" dirty="0">
                <a:solidFill>
                  <a:srgbClr val="000000"/>
                </a:solidFill>
                <a:latin typeface="Calibri" pitchFamily="34" charset="0"/>
              </a:rPr>
              <a:t> plots.  </a:t>
            </a:r>
            <a:endParaRPr lang="en-US" sz="2000" dirty="0" smtClean="0">
              <a:solidFill>
                <a:srgbClr val="000000"/>
              </a:solidFill>
              <a:latin typeface="Calibri" pitchFamily="34" charset="0"/>
            </a:endParaRPr>
          </a:p>
          <a:p>
            <a:pPr marL="0" indent="0" algn="just">
              <a:buNone/>
            </a:pPr>
            <a:endParaRPr lang="nl-NL" sz="2000" dirty="0">
              <a:solidFill>
                <a:srgbClr val="000000"/>
              </a:solidFill>
              <a:latin typeface="Calibri" pitchFamily="34" charset="0"/>
            </a:endParaRPr>
          </a:p>
          <a:p>
            <a:pPr marL="0" indent="0" algn="just">
              <a:buNone/>
            </a:pPr>
            <a:endParaRPr lang="nl-NL" sz="2000" dirty="0" smtClean="0">
              <a:solidFill>
                <a:srgbClr val="000000"/>
              </a:solidFill>
              <a:latin typeface="Calibri" pitchFamily="34" charset="0"/>
            </a:endParaRPr>
          </a:p>
          <a:p>
            <a:pPr marL="0" indent="0" algn="just">
              <a:buNone/>
            </a:pPr>
            <a:endParaRPr lang="nl-NL" sz="2000" dirty="0">
              <a:solidFill>
                <a:srgbClr val="000000"/>
              </a:solidFill>
              <a:latin typeface="Calibri" pitchFamily="34" charset="0"/>
            </a:endParaRPr>
          </a:p>
          <a:p>
            <a:pPr marL="0" indent="0" algn="just">
              <a:buNone/>
            </a:pPr>
            <a:endParaRPr lang="nl-NL" sz="2000" dirty="0" smtClean="0">
              <a:solidFill>
                <a:srgbClr val="000000"/>
              </a:solidFill>
              <a:latin typeface="Calibri" pitchFamily="34" charset="0"/>
            </a:endParaRPr>
          </a:p>
          <a:p>
            <a:pPr marL="0" indent="0" algn="just">
              <a:buNone/>
            </a:pPr>
            <a:endParaRPr lang="nl-NL" sz="2000" dirty="0">
              <a:solidFill>
                <a:srgbClr val="000000"/>
              </a:solidFill>
              <a:latin typeface="Calibri" pitchFamily="34" charset="0"/>
            </a:endParaRPr>
          </a:p>
          <a:p>
            <a:pPr marL="0" indent="0" algn="just">
              <a:buNone/>
            </a:pPr>
            <a:endParaRPr lang="nl-NL" sz="2000" dirty="0" smtClean="0">
              <a:solidFill>
                <a:srgbClr val="000000"/>
              </a:solidFill>
              <a:latin typeface="Calibri" pitchFamily="34" charset="0"/>
            </a:endParaRPr>
          </a:p>
          <a:p>
            <a:pPr marL="0" indent="0" algn="r">
              <a:buNone/>
            </a:pPr>
            <a:endParaRPr lang="en-US" sz="2000" dirty="0">
              <a:solidFill>
                <a:srgbClr val="000000"/>
              </a:solidFill>
              <a:latin typeface="Calibri" pitchFamily="34" charset="0"/>
            </a:endParaRPr>
          </a:p>
          <a:p>
            <a:pPr marL="0" indent="0" algn="just">
              <a:lnSpc>
                <a:spcPct val="100000"/>
              </a:lnSpc>
              <a:buNone/>
            </a:pPr>
            <a:endParaRPr lang="nl-NL" sz="1800" b="1" dirty="0" smtClean="0">
              <a:solidFill>
                <a:srgbClr val="000000"/>
              </a:solidFill>
              <a:latin typeface="Calibri" pitchFamily="34" charset="0"/>
            </a:endParaRPr>
          </a:p>
          <a:p>
            <a:pPr marL="0" indent="0" algn="just">
              <a:lnSpc>
                <a:spcPct val="100000"/>
              </a:lnSpc>
              <a:buNone/>
            </a:pPr>
            <a:endParaRPr lang="en-US" sz="1800" b="1" dirty="0" smtClean="0">
              <a:solidFill>
                <a:srgbClr val="000000"/>
              </a:solidFill>
              <a:latin typeface="Calibri" pitchFamily="34" charset="0"/>
            </a:endParaRPr>
          </a:p>
          <a:p>
            <a:pPr marL="0" indent="0" algn="just">
              <a:lnSpc>
                <a:spcPct val="100000"/>
              </a:lnSpc>
              <a:buNone/>
            </a:pPr>
            <a:r>
              <a:rPr lang="en-US" sz="1800" b="1" dirty="0" smtClean="0">
                <a:solidFill>
                  <a:srgbClr val="000000"/>
                </a:solidFill>
                <a:latin typeface="Calibri" pitchFamily="34" charset="0"/>
              </a:rPr>
              <a:t>BEFORE: </a:t>
            </a:r>
            <a:r>
              <a:rPr lang="en-US" sz="2000" dirty="0" smtClean="0">
                <a:solidFill>
                  <a:srgbClr val="000000"/>
                </a:solidFill>
                <a:latin typeface="Calibri" pitchFamily="34" charset="0"/>
              </a:rPr>
              <a:t>The </a:t>
            </a:r>
            <a:r>
              <a:rPr lang="en-US" sz="2000" dirty="0">
                <a:solidFill>
                  <a:srgbClr val="000000"/>
                </a:solidFill>
                <a:latin typeface="Calibri" pitchFamily="34" charset="0"/>
              </a:rPr>
              <a:t>circled HSC population (green) is likely part of the neoplastic </a:t>
            </a:r>
            <a:r>
              <a:rPr lang="en-US" sz="2000" dirty="0" smtClean="0">
                <a:solidFill>
                  <a:srgbClr val="000000"/>
                </a:solidFill>
                <a:latin typeface="Calibri" pitchFamily="34" charset="0"/>
              </a:rPr>
              <a:t>population</a:t>
            </a:r>
          </a:p>
          <a:p>
            <a:pPr marL="0" indent="0">
              <a:buNone/>
            </a:pPr>
            <a:endParaRPr lang="en-US" sz="2000" dirty="0" smtClean="0">
              <a:solidFill>
                <a:srgbClr val="000000"/>
              </a:solidFill>
              <a:latin typeface="Calibri" pitchFamily="34" charset="0"/>
            </a:endParaRPr>
          </a:p>
          <a:p>
            <a:pPr marL="405491" indent="-405491">
              <a:buAutoNum type="arabicPeriod"/>
            </a:pPr>
            <a:endParaRPr lang="en-US" sz="2000" dirty="0">
              <a:solidFill>
                <a:srgbClr val="000000"/>
              </a:solidFill>
              <a:latin typeface="Calibri" pitchFamily="34" charset="0"/>
            </a:endParaRPr>
          </a:p>
        </p:txBody>
      </p:sp>
      <p:pic>
        <p:nvPicPr>
          <p:cNvPr id="6"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775875" y="2868234"/>
            <a:ext cx="1912745" cy="2011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17"/>
          <p:cNvSpPr txBox="1"/>
          <p:nvPr/>
        </p:nvSpPr>
        <p:spPr>
          <a:xfrm>
            <a:off x="1919891" y="4740442"/>
            <a:ext cx="1107949" cy="220389"/>
          </a:xfrm>
          <a:prstGeom prst="rect">
            <a:avLst/>
          </a:prstGeom>
          <a:solidFill>
            <a:schemeClr val="bg1"/>
          </a:solidFill>
          <a:ln w="28575">
            <a:solidFill>
              <a:schemeClr val="bg1"/>
            </a:solidFill>
          </a:ln>
        </p:spPr>
        <p:txBody>
          <a:bodyPr wrap="none" lIns="81098" tIns="40549" rIns="81098" bIns="40549" rtlCol="0">
            <a:spAutoFit/>
          </a:bodyPr>
          <a:lstStyle/>
          <a:p>
            <a:r>
              <a:rPr lang="en-US" sz="900" dirty="0">
                <a:solidFill>
                  <a:srgbClr val="000000"/>
                </a:solidFill>
              </a:rPr>
              <a:t>CD123 </a:t>
            </a:r>
            <a:r>
              <a:rPr lang="en-US" sz="900" dirty="0" err="1">
                <a:solidFill>
                  <a:srgbClr val="000000"/>
                </a:solidFill>
              </a:rPr>
              <a:t>PerCP</a:t>
            </a:r>
            <a:r>
              <a:rPr lang="en-US" sz="900" dirty="0">
                <a:solidFill>
                  <a:srgbClr val="000000"/>
                </a:solidFill>
              </a:rPr>
              <a:t>        </a:t>
            </a:r>
          </a:p>
        </p:txBody>
      </p:sp>
      <p:cxnSp>
        <p:nvCxnSpPr>
          <p:cNvPr id="8" name="Straight Connector 20"/>
          <p:cNvCxnSpPr/>
          <p:nvPr/>
        </p:nvCxnSpPr>
        <p:spPr bwMode="auto">
          <a:xfrm>
            <a:off x="3498121" y="3865323"/>
            <a:ext cx="3168352" cy="31420"/>
          </a:xfrm>
          <a:prstGeom prst="line">
            <a:avLst/>
          </a:prstGeom>
          <a:solidFill>
            <a:schemeClr val="accent1"/>
          </a:solidFill>
          <a:ln w="762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Connector 30"/>
          <p:cNvCxnSpPr/>
          <p:nvPr/>
        </p:nvCxnSpPr>
        <p:spPr bwMode="auto">
          <a:xfrm flipV="1">
            <a:off x="6882497" y="3921621"/>
            <a:ext cx="1115400" cy="15710"/>
          </a:xfrm>
          <a:prstGeom prst="line">
            <a:avLst/>
          </a:prstGeom>
          <a:solidFill>
            <a:schemeClr val="accent1"/>
          </a:solidFill>
          <a:ln w="762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0"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855993" y="3856155"/>
            <a:ext cx="1528270" cy="1737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855993" y="2219021"/>
            <a:ext cx="1528270" cy="1737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7"/>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586353" y="2209496"/>
            <a:ext cx="1594563" cy="1737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8"/>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7362636" y="2222831"/>
            <a:ext cx="1594563" cy="1737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0"/>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5584752" y="3856155"/>
            <a:ext cx="1594563" cy="1737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11"/>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7362636" y="3865323"/>
            <a:ext cx="1594563" cy="1737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6" name="Straight Connector 66"/>
          <p:cNvCxnSpPr/>
          <p:nvPr/>
        </p:nvCxnSpPr>
        <p:spPr bwMode="auto">
          <a:xfrm flipV="1">
            <a:off x="8466673" y="2569179"/>
            <a:ext cx="0" cy="2664296"/>
          </a:xfrm>
          <a:prstGeom prst="line">
            <a:avLst/>
          </a:prstGeom>
          <a:solidFill>
            <a:schemeClr val="accent1"/>
          </a:solidFill>
          <a:ln w="952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Straight Connector 82"/>
          <p:cNvCxnSpPr/>
          <p:nvPr/>
        </p:nvCxnSpPr>
        <p:spPr bwMode="auto">
          <a:xfrm>
            <a:off x="3714145" y="3865323"/>
            <a:ext cx="1530321" cy="0"/>
          </a:xfrm>
          <a:prstGeom prst="line">
            <a:avLst/>
          </a:prstGeom>
          <a:solidFill>
            <a:schemeClr val="accent1"/>
          </a:solidFill>
          <a:ln w="2000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Straight Connector 68"/>
          <p:cNvCxnSpPr/>
          <p:nvPr/>
        </p:nvCxnSpPr>
        <p:spPr bwMode="auto">
          <a:xfrm>
            <a:off x="7818601" y="3001227"/>
            <a:ext cx="1224136" cy="0"/>
          </a:xfrm>
          <a:prstGeom prst="line">
            <a:avLst/>
          </a:prstGeom>
          <a:solidFill>
            <a:schemeClr val="accent1"/>
          </a:solidFill>
          <a:ln w="952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Connector 69"/>
          <p:cNvCxnSpPr/>
          <p:nvPr/>
        </p:nvCxnSpPr>
        <p:spPr bwMode="auto">
          <a:xfrm>
            <a:off x="7771886" y="4650598"/>
            <a:ext cx="1224136" cy="0"/>
          </a:xfrm>
          <a:prstGeom prst="line">
            <a:avLst/>
          </a:prstGeom>
          <a:solidFill>
            <a:schemeClr val="accent1"/>
          </a:solidFill>
          <a:ln w="952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Rectangle 31"/>
          <p:cNvSpPr/>
          <p:nvPr/>
        </p:nvSpPr>
        <p:spPr bwMode="auto">
          <a:xfrm>
            <a:off x="1734360" y="3948354"/>
            <a:ext cx="102501" cy="824685"/>
          </a:xfrm>
          <a:prstGeom prst="rect">
            <a:avLst/>
          </a:prstGeom>
          <a:solidFill>
            <a:schemeClr val="bg1"/>
          </a:solidFill>
          <a:ln w="38100"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22" name="TextBox 16"/>
          <p:cNvSpPr txBox="1"/>
          <p:nvPr/>
        </p:nvSpPr>
        <p:spPr>
          <a:xfrm rot="16200000">
            <a:off x="1368145" y="4281459"/>
            <a:ext cx="720538" cy="220389"/>
          </a:xfrm>
          <a:prstGeom prst="rect">
            <a:avLst/>
          </a:prstGeom>
          <a:noFill/>
          <a:ln w="57150">
            <a:noFill/>
          </a:ln>
        </p:spPr>
        <p:txBody>
          <a:bodyPr wrap="square" lIns="81098" tIns="40549" rIns="81098" bIns="40549" rtlCol="0">
            <a:spAutoFit/>
          </a:bodyPr>
          <a:lstStyle/>
          <a:p>
            <a:r>
              <a:rPr lang="en-US" sz="900" dirty="0">
                <a:solidFill>
                  <a:srgbClr val="000000"/>
                </a:solidFill>
              </a:rPr>
              <a:t>CD38  APC</a:t>
            </a:r>
          </a:p>
        </p:txBody>
      </p:sp>
      <p:cxnSp>
        <p:nvCxnSpPr>
          <p:cNvPr id="23" name="Straight Connector 79"/>
          <p:cNvCxnSpPr/>
          <p:nvPr/>
        </p:nvCxnSpPr>
        <p:spPr bwMode="auto">
          <a:xfrm>
            <a:off x="7458561" y="3865323"/>
            <a:ext cx="1530321" cy="0"/>
          </a:xfrm>
          <a:prstGeom prst="line">
            <a:avLst/>
          </a:prstGeom>
          <a:solidFill>
            <a:schemeClr val="accent1"/>
          </a:solidFill>
          <a:ln w="1397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Connector 80"/>
          <p:cNvCxnSpPr/>
          <p:nvPr/>
        </p:nvCxnSpPr>
        <p:spPr bwMode="auto">
          <a:xfrm>
            <a:off x="5658361" y="3865323"/>
            <a:ext cx="1530321" cy="0"/>
          </a:xfrm>
          <a:prstGeom prst="line">
            <a:avLst/>
          </a:prstGeom>
          <a:solidFill>
            <a:schemeClr val="accent1"/>
          </a:solidFill>
          <a:ln w="1397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Straight Connector 65"/>
          <p:cNvCxnSpPr/>
          <p:nvPr/>
        </p:nvCxnSpPr>
        <p:spPr bwMode="auto">
          <a:xfrm flipV="1">
            <a:off x="4722257" y="3145243"/>
            <a:ext cx="0" cy="2304256"/>
          </a:xfrm>
          <a:prstGeom prst="line">
            <a:avLst/>
          </a:prstGeom>
          <a:solidFill>
            <a:schemeClr val="accent1"/>
          </a:solidFill>
          <a:ln w="952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TextBox 71"/>
          <p:cNvSpPr txBox="1"/>
          <p:nvPr/>
        </p:nvSpPr>
        <p:spPr>
          <a:xfrm>
            <a:off x="4002177" y="3804338"/>
            <a:ext cx="4392502" cy="220389"/>
          </a:xfrm>
          <a:prstGeom prst="rect">
            <a:avLst/>
          </a:prstGeom>
          <a:noFill/>
          <a:ln w="76200">
            <a:noFill/>
          </a:ln>
        </p:spPr>
        <p:txBody>
          <a:bodyPr wrap="none" lIns="81098" tIns="40549" rIns="81098" bIns="40549" rtlCol="0">
            <a:spAutoFit/>
          </a:bodyPr>
          <a:lstStyle/>
          <a:p>
            <a:r>
              <a:rPr lang="en-US" sz="900" dirty="0" smtClean="0">
                <a:solidFill>
                  <a:srgbClr val="000000"/>
                </a:solidFill>
              </a:rPr>
              <a:t>FSC-A           	                       CD34 BV421                                 CD34 BV421 </a:t>
            </a:r>
            <a:endParaRPr lang="en-US" sz="900" dirty="0">
              <a:solidFill>
                <a:srgbClr val="000000"/>
              </a:solidFill>
            </a:endParaRPr>
          </a:p>
        </p:txBody>
      </p:sp>
      <p:cxnSp>
        <p:nvCxnSpPr>
          <p:cNvPr id="27" name="Straight Connector 83"/>
          <p:cNvCxnSpPr/>
          <p:nvPr/>
        </p:nvCxnSpPr>
        <p:spPr bwMode="auto">
          <a:xfrm>
            <a:off x="3930169" y="5449499"/>
            <a:ext cx="1530321" cy="0"/>
          </a:xfrm>
          <a:prstGeom prst="line">
            <a:avLst/>
          </a:prstGeom>
          <a:solidFill>
            <a:schemeClr val="accent1"/>
          </a:solidFill>
          <a:ln w="762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Straight Connector 84"/>
          <p:cNvCxnSpPr/>
          <p:nvPr/>
        </p:nvCxnSpPr>
        <p:spPr bwMode="auto">
          <a:xfrm>
            <a:off x="5568200" y="5521507"/>
            <a:ext cx="1530321" cy="0"/>
          </a:xfrm>
          <a:prstGeom prst="line">
            <a:avLst/>
          </a:prstGeom>
          <a:solidFill>
            <a:schemeClr val="accent1"/>
          </a:solidFill>
          <a:ln w="1524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Straight Connector 85"/>
          <p:cNvCxnSpPr/>
          <p:nvPr/>
        </p:nvCxnSpPr>
        <p:spPr bwMode="auto">
          <a:xfrm>
            <a:off x="7458561" y="5496254"/>
            <a:ext cx="972108" cy="0"/>
          </a:xfrm>
          <a:prstGeom prst="line">
            <a:avLst/>
          </a:prstGeom>
          <a:solidFill>
            <a:schemeClr val="accent1"/>
          </a:solidFill>
          <a:ln w="920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TextBox 72"/>
          <p:cNvSpPr txBox="1"/>
          <p:nvPr/>
        </p:nvSpPr>
        <p:spPr>
          <a:xfrm>
            <a:off x="4002177" y="5449499"/>
            <a:ext cx="4392502" cy="220389"/>
          </a:xfrm>
          <a:prstGeom prst="rect">
            <a:avLst/>
          </a:prstGeom>
          <a:noFill/>
          <a:ln w="76200">
            <a:noFill/>
          </a:ln>
        </p:spPr>
        <p:txBody>
          <a:bodyPr wrap="none" lIns="81098" tIns="40549" rIns="81098" bIns="40549" rtlCol="0">
            <a:spAutoFit/>
          </a:bodyPr>
          <a:lstStyle/>
          <a:p>
            <a:r>
              <a:rPr lang="en-US" sz="900" dirty="0" smtClean="0">
                <a:solidFill>
                  <a:srgbClr val="000000"/>
                </a:solidFill>
              </a:rPr>
              <a:t>FSC-A           	                       CD34 BV421                                 CD34 BV421 </a:t>
            </a:r>
            <a:endParaRPr lang="en-US" sz="900" dirty="0">
              <a:solidFill>
                <a:srgbClr val="000000"/>
              </a:solidFill>
            </a:endParaRPr>
          </a:p>
        </p:txBody>
      </p:sp>
      <p:sp>
        <p:nvSpPr>
          <p:cNvPr id="31" name="Ovaal 1"/>
          <p:cNvSpPr/>
          <p:nvPr/>
        </p:nvSpPr>
        <p:spPr bwMode="auto">
          <a:xfrm>
            <a:off x="4663321" y="5105531"/>
            <a:ext cx="288032" cy="288032"/>
          </a:xfrm>
          <a:prstGeom prst="ellipse">
            <a:avLst/>
          </a:prstGeom>
          <a:noFill/>
          <a:ln w="12700" cap="flat" cmpd="sng" algn="ctr">
            <a:solidFill>
              <a:schemeClr val="tx1"/>
            </a:solidFill>
            <a:prstDash val="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l-NL" sz="2400" b="0" i="0" u="none" strike="noStrike" cap="none" normalizeH="0" baseline="0" smtClean="0">
              <a:ln>
                <a:noFill/>
              </a:ln>
              <a:solidFill>
                <a:schemeClr val="tx1"/>
              </a:solidFill>
              <a:effectLst/>
              <a:latin typeface="Arial" charset="0"/>
              <a:ea typeface="ＭＳ Ｐゴシック" pitchFamily="1" charset="-128"/>
            </a:endParaRPr>
          </a:p>
        </p:txBody>
      </p:sp>
      <p:cxnSp>
        <p:nvCxnSpPr>
          <p:cNvPr id="32" name="Straight Connector 86"/>
          <p:cNvCxnSpPr/>
          <p:nvPr/>
        </p:nvCxnSpPr>
        <p:spPr bwMode="auto">
          <a:xfrm>
            <a:off x="3858161" y="3145243"/>
            <a:ext cx="0" cy="2232248"/>
          </a:xfrm>
          <a:prstGeom prst="line">
            <a:avLst/>
          </a:prstGeom>
          <a:solidFill>
            <a:schemeClr val="accent1"/>
          </a:solidFill>
          <a:ln w="1143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Straight Connector 88"/>
          <p:cNvCxnSpPr/>
          <p:nvPr/>
        </p:nvCxnSpPr>
        <p:spPr bwMode="auto">
          <a:xfrm>
            <a:off x="5586353" y="3145243"/>
            <a:ext cx="0" cy="2232248"/>
          </a:xfrm>
          <a:prstGeom prst="line">
            <a:avLst/>
          </a:prstGeom>
          <a:solidFill>
            <a:schemeClr val="accent1"/>
          </a:solidFill>
          <a:ln w="136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xtBox 89"/>
          <p:cNvSpPr txBox="1"/>
          <p:nvPr/>
        </p:nvSpPr>
        <p:spPr>
          <a:xfrm rot="16200000">
            <a:off x="4251268" y="3963283"/>
            <a:ext cx="2597583" cy="230832"/>
          </a:xfrm>
          <a:prstGeom prst="rect">
            <a:avLst/>
          </a:prstGeom>
          <a:noFill/>
        </p:spPr>
        <p:txBody>
          <a:bodyPr wrap="square" rtlCol="0">
            <a:spAutoFit/>
          </a:bodyPr>
          <a:lstStyle/>
          <a:p>
            <a:r>
              <a:rPr lang="en-US" sz="900" dirty="0" smtClean="0">
                <a:solidFill>
                  <a:srgbClr val="000000"/>
                </a:solidFill>
              </a:rPr>
              <a:t>CD38 APC	                        CD38 APC</a:t>
            </a:r>
            <a:endParaRPr lang="en-US" sz="900" dirty="0">
              <a:solidFill>
                <a:srgbClr val="000000"/>
              </a:solidFill>
            </a:endParaRPr>
          </a:p>
        </p:txBody>
      </p:sp>
      <p:sp>
        <p:nvSpPr>
          <p:cNvPr id="42" name="Rechthoek 41"/>
          <p:cNvSpPr/>
          <p:nvPr/>
        </p:nvSpPr>
        <p:spPr>
          <a:xfrm>
            <a:off x="3848373" y="2943716"/>
            <a:ext cx="74176" cy="2692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Connector 90"/>
          <p:cNvCxnSpPr/>
          <p:nvPr/>
        </p:nvCxnSpPr>
        <p:spPr bwMode="auto">
          <a:xfrm>
            <a:off x="7386553" y="2713195"/>
            <a:ext cx="0" cy="2664296"/>
          </a:xfrm>
          <a:prstGeom prst="line">
            <a:avLst/>
          </a:prstGeom>
          <a:solidFill>
            <a:schemeClr val="accent1"/>
          </a:solidFill>
          <a:ln w="136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TextBox 56"/>
          <p:cNvSpPr txBox="1"/>
          <p:nvPr/>
        </p:nvSpPr>
        <p:spPr>
          <a:xfrm>
            <a:off x="2916163" y="6338627"/>
            <a:ext cx="8913440" cy="205001"/>
          </a:xfrm>
          <a:prstGeom prst="rect">
            <a:avLst/>
          </a:prstGeom>
          <a:noFill/>
        </p:spPr>
        <p:txBody>
          <a:bodyPr wrap="square" lIns="81098" tIns="40549" rIns="81098" bIns="40549" rtlCol="0" anchor="b">
            <a:spAutoFit/>
          </a:bodyPr>
          <a:lstStyle/>
          <a:p>
            <a:pPr algn="r"/>
            <a:r>
              <a:rPr lang="en-US" sz="800" smtClean="0"/>
              <a:t>CD34</a:t>
            </a:r>
            <a:r>
              <a:rPr lang="en-US" sz="800" baseline="30000" dirty="0"/>
              <a:t>+</a:t>
            </a:r>
            <a:r>
              <a:rPr lang="en-US" sz="800" dirty="0"/>
              <a:t>/CD38</a:t>
            </a:r>
            <a:r>
              <a:rPr lang="en-US" sz="800" baseline="30000" dirty="0"/>
              <a:t>verylow</a:t>
            </a:r>
            <a:r>
              <a:rPr lang="en-US" sz="800" dirty="0"/>
              <a:t>/</a:t>
            </a:r>
            <a:r>
              <a:rPr lang="en-US" sz="800" dirty="0" err="1"/>
              <a:t>marker</a:t>
            </a:r>
            <a:r>
              <a:rPr lang="en-US" sz="800" baseline="30000" dirty="0" err="1"/>
              <a:t>neg</a:t>
            </a:r>
            <a:r>
              <a:rPr lang="en-US" sz="800" dirty="0"/>
              <a:t>,          CD34</a:t>
            </a:r>
            <a:r>
              <a:rPr lang="en-US" sz="800" baseline="30000" dirty="0"/>
              <a:t>+</a:t>
            </a:r>
            <a:r>
              <a:rPr lang="en-US" sz="800" dirty="0"/>
              <a:t>/CD38</a:t>
            </a:r>
            <a:r>
              <a:rPr lang="en-US" sz="800" baseline="30000" dirty="0"/>
              <a:t>verylow</a:t>
            </a:r>
            <a:r>
              <a:rPr lang="en-US" sz="800" dirty="0"/>
              <a:t>/</a:t>
            </a:r>
            <a:r>
              <a:rPr lang="en-US" sz="800" dirty="0" err="1"/>
              <a:t>marker</a:t>
            </a:r>
            <a:r>
              <a:rPr lang="en-US" sz="800" baseline="30000" dirty="0" err="1"/>
              <a:t>pos</a:t>
            </a:r>
            <a:r>
              <a:rPr lang="en-US" sz="800" dirty="0" smtClean="0"/>
              <a:t> </a:t>
            </a:r>
            <a:endParaRPr lang="en-US" sz="800" dirty="0"/>
          </a:p>
        </p:txBody>
      </p:sp>
      <p:sp>
        <p:nvSpPr>
          <p:cNvPr id="38" name="Rectangle 57"/>
          <p:cNvSpPr/>
          <p:nvPr/>
        </p:nvSpPr>
        <p:spPr bwMode="auto">
          <a:xfrm>
            <a:off x="8675013" y="6359227"/>
            <a:ext cx="133305" cy="147078"/>
          </a:xfrm>
          <a:prstGeom prst="rect">
            <a:avLst/>
          </a:prstGeom>
          <a:solidFill>
            <a:srgbClr val="008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33" name="TextBox 87"/>
          <p:cNvSpPr txBox="1"/>
          <p:nvPr/>
        </p:nvSpPr>
        <p:spPr>
          <a:xfrm rot="16200000">
            <a:off x="2523655" y="3963283"/>
            <a:ext cx="2597583" cy="230832"/>
          </a:xfrm>
          <a:prstGeom prst="rect">
            <a:avLst/>
          </a:prstGeom>
          <a:noFill/>
        </p:spPr>
        <p:txBody>
          <a:bodyPr wrap="square" rtlCol="0">
            <a:spAutoFit/>
          </a:bodyPr>
          <a:lstStyle/>
          <a:p>
            <a:r>
              <a:rPr lang="en-US" sz="900" dirty="0" smtClean="0">
                <a:solidFill>
                  <a:srgbClr val="000000"/>
                </a:solidFill>
              </a:rPr>
              <a:t>SSC	                        SSC</a:t>
            </a:r>
            <a:endParaRPr lang="en-US" sz="900" dirty="0">
              <a:solidFill>
                <a:srgbClr val="000000"/>
              </a:solidFill>
            </a:endParaRPr>
          </a:p>
        </p:txBody>
      </p:sp>
      <p:sp>
        <p:nvSpPr>
          <p:cNvPr id="39" name="Rectangle 58"/>
          <p:cNvSpPr/>
          <p:nvPr/>
        </p:nvSpPr>
        <p:spPr bwMode="auto">
          <a:xfrm>
            <a:off x="10248478" y="6359227"/>
            <a:ext cx="133305" cy="147078"/>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40" name="TextBox 79"/>
          <p:cNvSpPr txBox="1"/>
          <p:nvPr/>
        </p:nvSpPr>
        <p:spPr>
          <a:xfrm rot="16200000">
            <a:off x="6051468" y="3977287"/>
            <a:ext cx="2597583" cy="215444"/>
          </a:xfrm>
          <a:prstGeom prst="rect">
            <a:avLst/>
          </a:prstGeom>
          <a:noFill/>
        </p:spPr>
        <p:txBody>
          <a:bodyPr wrap="square" rtlCol="0">
            <a:spAutoFit/>
          </a:bodyPr>
          <a:lstStyle/>
          <a:p>
            <a:r>
              <a:rPr lang="en-US" sz="800" dirty="0" smtClean="0">
                <a:solidFill>
                  <a:srgbClr val="000000"/>
                </a:solidFill>
              </a:rPr>
              <a:t>CD45 V500c	                        CD45 V500c</a:t>
            </a:r>
            <a:endParaRPr lang="en-US" sz="800" dirty="0">
              <a:solidFill>
                <a:srgbClr val="000000"/>
              </a:solidFill>
            </a:endParaRPr>
          </a:p>
        </p:txBody>
      </p:sp>
      <p:sp>
        <p:nvSpPr>
          <p:cNvPr id="41" name="Ovaal 1"/>
          <p:cNvSpPr/>
          <p:nvPr/>
        </p:nvSpPr>
        <p:spPr bwMode="auto">
          <a:xfrm>
            <a:off x="8466430" y="4404664"/>
            <a:ext cx="288032" cy="288032"/>
          </a:xfrm>
          <a:prstGeom prst="ellipse">
            <a:avLst/>
          </a:prstGeom>
          <a:noFill/>
          <a:ln w="12700" cap="flat" cmpd="sng" algn="ctr">
            <a:solidFill>
              <a:schemeClr val="tx1"/>
            </a:solidFill>
            <a:prstDash val="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l-NL" sz="2400" b="0" i="0" u="none" strike="noStrike" cap="none" normalizeH="0" baseline="0" smtClean="0">
              <a:ln>
                <a:noFill/>
              </a:ln>
              <a:solidFill>
                <a:schemeClr val="tx1"/>
              </a:solidFill>
              <a:effectLst/>
              <a:latin typeface="Arial" charset="0"/>
              <a:ea typeface="ＭＳ Ｐゴシック" pitchFamily="1" charset="-128"/>
            </a:endParaRPr>
          </a:p>
        </p:txBody>
      </p:sp>
      <p:sp>
        <p:nvSpPr>
          <p:cNvPr id="43" name="Rechthoek 42"/>
          <p:cNvSpPr/>
          <p:nvPr/>
        </p:nvSpPr>
        <p:spPr>
          <a:xfrm>
            <a:off x="3910966" y="3771953"/>
            <a:ext cx="4069171"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25661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noFill/>
        </p:spPr>
        <p:txBody>
          <a:bodyPr/>
          <a:lstStyle/>
          <a:p>
            <a:r>
              <a:rPr lang="en-US" sz="3600" dirty="0" smtClean="0"/>
              <a:t>Back-gating (2)</a:t>
            </a:r>
            <a:endParaRPr lang="nl-NL" sz="3600" dirty="0"/>
          </a:p>
        </p:txBody>
      </p:sp>
      <p:sp>
        <p:nvSpPr>
          <p:cNvPr id="5" name="Content Placeholder 2"/>
          <p:cNvSpPr>
            <a:spLocks noGrp="1"/>
          </p:cNvSpPr>
          <p:nvPr>
            <p:ph idx="4294967295"/>
          </p:nvPr>
        </p:nvSpPr>
        <p:spPr>
          <a:xfrm>
            <a:off x="658207" y="1229627"/>
            <a:ext cx="10895618" cy="4660593"/>
          </a:xfrm>
          <a:prstGeom prst="rect">
            <a:avLst/>
          </a:prstGeom>
        </p:spPr>
        <p:txBody>
          <a:bodyPr/>
          <a:lstStyle/>
          <a:p>
            <a:pPr marL="0" indent="0" algn="just">
              <a:buNone/>
            </a:pPr>
            <a:r>
              <a:rPr lang="en-US" sz="2000" dirty="0">
                <a:solidFill>
                  <a:srgbClr val="000000"/>
                </a:solidFill>
                <a:latin typeface="Calibri" pitchFamily="34" charset="0"/>
              </a:rPr>
              <a:t>Differences in scatter properties between LSC and HSC are further elucidated</a:t>
            </a:r>
            <a:r>
              <a:rPr lang="en-US" sz="2000" dirty="0"/>
              <a:t> </a:t>
            </a:r>
            <a:r>
              <a:rPr lang="en-US" sz="2000" dirty="0">
                <a:solidFill>
                  <a:srgbClr val="000000"/>
                </a:solidFill>
                <a:latin typeface="Calibri" pitchFamily="34" charset="0"/>
              </a:rPr>
              <a:t>in </a:t>
            </a:r>
            <a:r>
              <a:rPr lang="en-US" sz="2000" dirty="0" err="1">
                <a:solidFill>
                  <a:srgbClr val="000000"/>
                </a:solidFill>
                <a:latin typeface="Calibri" pitchFamily="34" charset="0"/>
              </a:rPr>
              <a:t>Terwijn</a:t>
            </a:r>
            <a:r>
              <a:rPr lang="en-US" sz="2000" dirty="0">
                <a:solidFill>
                  <a:srgbClr val="000000"/>
                </a:solidFill>
                <a:latin typeface="Calibri" pitchFamily="34" charset="0"/>
              </a:rPr>
              <a:t> M </a:t>
            </a:r>
            <a:r>
              <a:rPr lang="en-US" sz="2000" i="1" dirty="0">
                <a:solidFill>
                  <a:srgbClr val="000000"/>
                </a:solidFill>
                <a:latin typeface="Calibri" pitchFamily="34" charset="0"/>
              </a:rPr>
              <a:t>et al</a:t>
            </a:r>
            <a:r>
              <a:rPr lang="en-US" sz="2000" dirty="0">
                <a:solidFill>
                  <a:srgbClr val="000000"/>
                </a:solidFill>
                <a:latin typeface="Calibri" pitchFamily="34" charset="0"/>
              </a:rPr>
              <a:t>. Leukemic stem cell frequency: a strong biomarker for clinical outcome in acute myeloid leukemia. </a:t>
            </a:r>
            <a:r>
              <a:rPr lang="en-US" sz="2000" dirty="0" err="1">
                <a:solidFill>
                  <a:srgbClr val="000000"/>
                </a:solidFill>
                <a:latin typeface="Calibri" pitchFamily="34" charset="0"/>
              </a:rPr>
              <a:t>PLoS</a:t>
            </a:r>
            <a:r>
              <a:rPr lang="en-US" sz="2000" dirty="0">
                <a:solidFill>
                  <a:srgbClr val="000000"/>
                </a:solidFill>
                <a:latin typeface="Calibri" pitchFamily="34" charset="0"/>
              </a:rPr>
              <a:t> One 2014; 9: e107587.</a:t>
            </a:r>
            <a:endParaRPr lang="en-US" sz="3600" dirty="0">
              <a:solidFill>
                <a:srgbClr val="000000"/>
              </a:solidFill>
              <a:latin typeface="Calibri" pitchFamily="34" charset="0"/>
            </a:endParaRPr>
          </a:p>
          <a:p>
            <a:pPr marL="0" indent="0" algn="just">
              <a:buNone/>
            </a:pPr>
            <a:endParaRPr lang="nl-NL" sz="2000" dirty="0">
              <a:solidFill>
                <a:srgbClr val="000000"/>
              </a:solidFill>
              <a:latin typeface="Calibri" pitchFamily="34" charset="0"/>
            </a:endParaRPr>
          </a:p>
          <a:p>
            <a:pPr marL="0" indent="0" algn="just">
              <a:buNone/>
            </a:pPr>
            <a:endParaRPr lang="nl-NL" sz="2000" dirty="0" smtClean="0">
              <a:solidFill>
                <a:srgbClr val="000000"/>
              </a:solidFill>
              <a:latin typeface="Calibri" pitchFamily="34" charset="0"/>
            </a:endParaRPr>
          </a:p>
          <a:p>
            <a:pPr marL="0" indent="0" algn="just">
              <a:buNone/>
            </a:pPr>
            <a:endParaRPr lang="nl-NL" sz="2000" dirty="0">
              <a:solidFill>
                <a:srgbClr val="000000"/>
              </a:solidFill>
              <a:latin typeface="Calibri" pitchFamily="34" charset="0"/>
            </a:endParaRPr>
          </a:p>
          <a:p>
            <a:pPr marL="0" indent="0" algn="just">
              <a:buNone/>
            </a:pPr>
            <a:endParaRPr lang="nl-NL" sz="2000" dirty="0" smtClean="0">
              <a:solidFill>
                <a:srgbClr val="000000"/>
              </a:solidFill>
              <a:latin typeface="Calibri" pitchFamily="34" charset="0"/>
            </a:endParaRPr>
          </a:p>
          <a:p>
            <a:pPr marL="0" indent="0" algn="just">
              <a:buNone/>
            </a:pPr>
            <a:endParaRPr lang="nl-NL" sz="2000" dirty="0">
              <a:solidFill>
                <a:srgbClr val="000000"/>
              </a:solidFill>
              <a:latin typeface="Calibri" pitchFamily="34" charset="0"/>
            </a:endParaRPr>
          </a:p>
          <a:p>
            <a:pPr marL="0" indent="0" algn="just">
              <a:buNone/>
            </a:pPr>
            <a:endParaRPr lang="nl-NL" sz="2000" dirty="0" smtClean="0">
              <a:solidFill>
                <a:srgbClr val="000000"/>
              </a:solidFill>
              <a:latin typeface="Calibri" pitchFamily="34" charset="0"/>
            </a:endParaRPr>
          </a:p>
          <a:p>
            <a:pPr marL="0" indent="0" algn="r">
              <a:buNone/>
            </a:pPr>
            <a:endParaRPr lang="en-US" sz="2000" dirty="0">
              <a:solidFill>
                <a:srgbClr val="000000"/>
              </a:solidFill>
              <a:latin typeface="Calibri" pitchFamily="34" charset="0"/>
            </a:endParaRPr>
          </a:p>
          <a:p>
            <a:pPr marL="0" indent="0" algn="just">
              <a:lnSpc>
                <a:spcPct val="100000"/>
              </a:lnSpc>
              <a:buNone/>
            </a:pPr>
            <a:endParaRPr lang="nl-NL" sz="1800" b="1" dirty="0" smtClean="0">
              <a:solidFill>
                <a:srgbClr val="000000"/>
              </a:solidFill>
              <a:latin typeface="Calibri" pitchFamily="34" charset="0"/>
            </a:endParaRPr>
          </a:p>
          <a:p>
            <a:pPr marL="0" indent="0" algn="just">
              <a:lnSpc>
                <a:spcPct val="100000"/>
              </a:lnSpc>
              <a:buNone/>
            </a:pPr>
            <a:endParaRPr lang="en-US" sz="1800" b="1" dirty="0" smtClean="0">
              <a:solidFill>
                <a:srgbClr val="000000"/>
              </a:solidFill>
              <a:latin typeface="Calibri" pitchFamily="34" charset="0"/>
            </a:endParaRPr>
          </a:p>
          <a:p>
            <a:pPr marL="0" indent="0" algn="just">
              <a:lnSpc>
                <a:spcPct val="100000"/>
              </a:lnSpc>
              <a:buNone/>
            </a:pPr>
            <a:r>
              <a:rPr lang="en-US" sz="1800" b="1" dirty="0" smtClean="0">
                <a:solidFill>
                  <a:srgbClr val="000000"/>
                </a:solidFill>
                <a:latin typeface="Calibri" pitchFamily="34" charset="0"/>
              </a:rPr>
              <a:t>AFTER: </a:t>
            </a:r>
            <a:r>
              <a:rPr lang="en-US" sz="2000" dirty="0" smtClean="0">
                <a:solidFill>
                  <a:srgbClr val="000000"/>
                </a:solidFill>
                <a:latin typeface="Calibri" pitchFamily="34" charset="0"/>
              </a:rPr>
              <a:t>Gated on CD123 expression together with scatter properties</a:t>
            </a:r>
            <a:endParaRPr lang="en-US" sz="2000" dirty="0">
              <a:solidFill>
                <a:srgbClr val="000000"/>
              </a:solidFill>
              <a:latin typeface="Calibri" pitchFamily="34" charset="0"/>
            </a:endParaRPr>
          </a:p>
        </p:txBody>
      </p:sp>
      <p:pic>
        <p:nvPicPr>
          <p:cNvPr id="6"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775875" y="2868234"/>
            <a:ext cx="1912745" cy="2011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17"/>
          <p:cNvSpPr txBox="1"/>
          <p:nvPr/>
        </p:nvSpPr>
        <p:spPr>
          <a:xfrm>
            <a:off x="1919891" y="4740442"/>
            <a:ext cx="1047035" cy="205001"/>
          </a:xfrm>
          <a:prstGeom prst="rect">
            <a:avLst/>
          </a:prstGeom>
          <a:solidFill>
            <a:schemeClr val="bg1"/>
          </a:solidFill>
          <a:ln w="28575">
            <a:solidFill>
              <a:schemeClr val="bg1"/>
            </a:solidFill>
          </a:ln>
        </p:spPr>
        <p:txBody>
          <a:bodyPr wrap="none" lIns="81098" tIns="40549" rIns="81098" bIns="40549" rtlCol="0">
            <a:spAutoFit/>
          </a:bodyPr>
          <a:lstStyle/>
          <a:p>
            <a:r>
              <a:rPr lang="en-US" sz="800" dirty="0">
                <a:solidFill>
                  <a:srgbClr val="000000"/>
                </a:solidFill>
              </a:rPr>
              <a:t>CD123 </a:t>
            </a:r>
            <a:r>
              <a:rPr lang="en-US" sz="800" dirty="0" err="1">
                <a:solidFill>
                  <a:srgbClr val="000000"/>
                </a:solidFill>
              </a:rPr>
              <a:t>PerCP</a:t>
            </a:r>
            <a:r>
              <a:rPr lang="en-US" sz="800" dirty="0">
                <a:solidFill>
                  <a:srgbClr val="000000"/>
                </a:solidFill>
              </a:rPr>
              <a:t>        </a:t>
            </a:r>
          </a:p>
        </p:txBody>
      </p:sp>
      <p:cxnSp>
        <p:nvCxnSpPr>
          <p:cNvPr id="8" name="Straight Connector 20"/>
          <p:cNvCxnSpPr/>
          <p:nvPr/>
        </p:nvCxnSpPr>
        <p:spPr bwMode="auto">
          <a:xfrm>
            <a:off x="3498121" y="3865323"/>
            <a:ext cx="3168352" cy="31420"/>
          </a:xfrm>
          <a:prstGeom prst="line">
            <a:avLst/>
          </a:prstGeom>
          <a:solidFill>
            <a:schemeClr val="accent1"/>
          </a:solidFill>
          <a:ln w="762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Connector 30"/>
          <p:cNvCxnSpPr/>
          <p:nvPr/>
        </p:nvCxnSpPr>
        <p:spPr bwMode="auto">
          <a:xfrm flipV="1">
            <a:off x="6882497" y="3921621"/>
            <a:ext cx="1115400" cy="15710"/>
          </a:xfrm>
          <a:prstGeom prst="line">
            <a:avLst/>
          </a:prstGeom>
          <a:solidFill>
            <a:schemeClr val="accent1"/>
          </a:solidFill>
          <a:ln w="762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0"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855993" y="3856155"/>
            <a:ext cx="1528270" cy="1737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855993" y="2199971"/>
            <a:ext cx="1528270" cy="1737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7"/>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586353" y="2199971"/>
            <a:ext cx="1594563" cy="1737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8"/>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7362636" y="2199971"/>
            <a:ext cx="1594563" cy="1737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0"/>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5584752" y="3856155"/>
            <a:ext cx="1594563" cy="1737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11"/>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7362636" y="3865323"/>
            <a:ext cx="1594563" cy="1737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6" name="Straight Connector 66"/>
          <p:cNvCxnSpPr/>
          <p:nvPr/>
        </p:nvCxnSpPr>
        <p:spPr bwMode="auto">
          <a:xfrm flipV="1">
            <a:off x="8466673" y="2569179"/>
            <a:ext cx="0" cy="2664296"/>
          </a:xfrm>
          <a:prstGeom prst="line">
            <a:avLst/>
          </a:prstGeom>
          <a:solidFill>
            <a:schemeClr val="accent1"/>
          </a:solidFill>
          <a:ln w="952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Straight Connector 82"/>
          <p:cNvCxnSpPr/>
          <p:nvPr/>
        </p:nvCxnSpPr>
        <p:spPr bwMode="auto">
          <a:xfrm>
            <a:off x="3714145" y="3865323"/>
            <a:ext cx="1530321" cy="0"/>
          </a:xfrm>
          <a:prstGeom prst="line">
            <a:avLst/>
          </a:prstGeom>
          <a:solidFill>
            <a:schemeClr val="accent1"/>
          </a:solidFill>
          <a:ln w="2000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Straight Connector 68"/>
          <p:cNvCxnSpPr/>
          <p:nvPr/>
        </p:nvCxnSpPr>
        <p:spPr bwMode="auto">
          <a:xfrm>
            <a:off x="7818601" y="3001227"/>
            <a:ext cx="1224136" cy="0"/>
          </a:xfrm>
          <a:prstGeom prst="line">
            <a:avLst/>
          </a:prstGeom>
          <a:solidFill>
            <a:schemeClr val="accent1"/>
          </a:solidFill>
          <a:ln w="952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Connector 69"/>
          <p:cNvCxnSpPr/>
          <p:nvPr/>
        </p:nvCxnSpPr>
        <p:spPr bwMode="auto">
          <a:xfrm>
            <a:off x="7771886" y="4650598"/>
            <a:ext cx="1224136" cy="0"/>
          </a:xfrm>
          <a:prstGeom prst="line">
            <a:avLst/>
          </a:prstGeom>
          <a:solidFill>
            <a:schemeClr val="accent1"/>
          </a:solidFill>
          <a:ln w="952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Ovaal 28"/>
          <p:cNvSpPr/>
          <p:nvPr/>
        </p:nvSpPr>
        <p:spPr bwMode="auto">
          <a:xfrm>
            <a:off x="8464505" y="4441387"/>
            <a:ext cx="288032" cy="209211"/>
          </a:xfrm>
          <a:prstGeom prst="ellipse">
            <a:avLst/>
          </a:prstGeom>
          <a:noFill/>
          <a:ln w="9525" cap="flat" cmpd="sng" algn="ctr">
            <a:solidFill>
              <a:schemeClr val="accent4"/>
            </a:solidFill>
            <a:prstDash val="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l-NL" sz="2400" b="0" i="0" u="none" strike="noStrike" cap="none" normalizeH="0" baseline="0" smtClean="0">
              <a:ln>
                <a:noFill/>
              </a:ln>
              <a:solidFill>
                <a:schemeClr val="tx1"/>
              </a:solidFill>
              <a:effectLst/>
              <a:latin typeface="Arial" charset="0"/>
              <a:ea typeface="ＭＳ Ｐゴシック" pitchFamily="1" charset="-128"/>
            </a:endParaRPr>
          </a:p>
        </p:txBody>
      </p:sp>
      <p:sp>
        <p:nvSpPr>
          <p:cNvPr id="21" name="Rectangle 31"/>
          <p:cNvSpPr/>
          <p:nvPr/>
        </p:nvSpPr>
        <p:spPr bwMode="auto">
          <a:xfrm>
            <a:off x="1734360" y="3948354"/>
            <a:ext cx="102501" cy="824685"/>
          </a:xfrm>
          <a:prstGeom prst="rect">
            <a:avLst/>
          </a:prstGeom>
          <a:solidFill>
            <a:schemeClr val="bg1"/>
          </a:solidFill>
          <a:ln w="38100"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cxnSp>
        <p:nvCxnSpPr>
          <p:cNvPr id="23" name="Straight Connector 79"/>
          <p:cNvCxnSpPr/>
          <p:nvPr/>
        </p:nvCxnSpPr>
        <p:spPr bwMode="auto">
          <a:xfrm>
            <a:off x="7458561" y="3865323"/>
            <a:ext cx="1530321" cy="0"/>
          </a:xfrm>
          <a:prstGeom prst="line">
            <a:avLst/>
          </a:prstGeom>
          <a:solidFill>
            <a:schemeClr val="accent1"/>
          </a:solidFill>
          <a:ln w="1397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Connector 80"/>
          <p:cNvCxnSpPr/>
          <p:nvPr/>
        </p:nvCxnSpPr>
        <p:spPr bwMode="auto">
          <a:xfrm>
            <a:off x="5658361" y="3865323"/>
            <a:ext cx="1530321" cy="0"/>
          </a:xfrm>
          <a:prstGeom prst="line">
            <a:avLst/>
          </a:prstGeom>
          <a:solidFill>
            <a:schemeClr val="accent1"/>
          </a:solidFill>
          <a:ln w="1397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Straight Connector 65"/>
          <p:cNvCxnSpPr/>
          <p:nvPr/>
        </p:nvCxnSpPr>
        <p:spPr bwMode="auto">
          <a:xfrm flipV="1">
            <a:off x="4722257" y="3145243"/>
            <a:ext cx="0" cy="2304256"/>
          </a:xfrm>
          <a:prstGeom prst="line">
            <a:avLst/>
          </a:prstGeom>
          <a:solidFill>
            <a:schemeClr val="accent1"/>
          </a:solidFill>
          <a:ln w="952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TextBox 71"/>
          <p:cNvSpPr txBox="1"/>
          <p:nvPr/>
        </p:nvSpPr>
        <p:spPr>
          <a:xfrm>
            <a:off x="4002177" y="3804338"/>
            <a:ext cx="4427768" cy="205001"/>
          </a:xfrm>
          <a:prstGeom prst="rect">
            <a:avLst/>
          </a:prstGeom>
          <a:noFill/>
          <a:ln w="76200">
            <a:noFill/>
          </a:ln>
        </p:spPr>
        <p:txBody>
          <a:bodyPr wrap="none" lIns="81098" tIns="40549" rIns="81098" bIns="40549" rtlCol="0">
            <a:spAutoFit/>
          </a:bodyPr>
          <a:lstStyle/>
          <a:p>
            <a:r>
              <a:rPr lang="en-US" sz="800" dirty="0" smtClean="0">
                <a:solidFill>
                  <a:srgbClr val="000000"/>
                </a:solidFill>
              </a:rPr>
              <a:t>FSC-A           	                           CD34 BV421                                          CD34 BV421 </a:t>
            </a:r>
            <a:endParaRPr lang="en-US" sz="800" dirty="0">
              <a:solidFill>
                <a:srgbClr val="000000"/>
              </a:solidFill>
            </a:endParaRPr>
          </a:p>
        </p:txBody>
      </p:sp>
      <p:cxnSp>
        <p:nvCxnSpPr>
          <p:cNvPr id="27" name="Straight Connector 83"/>
          <p:cNvCxnSpPr/>
          <p:nvPr/>
        </p:nvCxnSpPr>
        <p:spPr bwMode="auto">
          <a:xfrm>
            <a:off x="3930169" y="5449499"/>
            <a:ext cx="1530321" cy="0"/>
          </a:xfrm>
          <a:prstGeom prst="line">
            <a:avLst/>
          </a:prstGeom>
          <a:solidFill>
            <a:schemeClr val="accent1"/>
          </a:solidFill>
          <a:ln w="762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Straight Connector 84"/>
          <p:cNvCxnSpPr/>
          <p:nvPr/>
        </p:nvCxnSpPr>
        <p:spPr bwMode="auto">
          <a:xfrm>
            <a:off x="5568200" y="5521507"/>
            <a:ext cx="1530321" cy="0"/>
          </a:xfrm>
          <a:prstGeom prst="line">
            <a:avLst/>
          </a:prstGeom>
          <a:solidFill>
            <a:schemeClr val="accent1"/>
          </a:solidFill>
          <a:ln w="1524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Straight Connector 85"/>
          <p:cNvCxnSpPr/>
          <p:nvPr/>
        </p:nvCxnSpPr>
        <p:spPr bwMode="auto">
          <a:xfrm>
            <a:off x="7458561" y="5496254"/>
            <a:ext cx="972108" cy="0"/>
          </a:xfrm>
          <a:prstGeom prst="line">
            <a:avLst/>
          </a:prstGeom>
          <a:solidFill>
            <a:schemeClr val="accent1"/>
          </a:solidFill>
          <a:ln w="920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Ovaal 1"/>
          <p:cNvSpPr/>
          <p:nvPr/>
        </p:nvSpPr>
        <p:spPr bwMode="auto">
          <a:xfrm>
            <a:off x="4648081" y="5143631"/>
            <a:ext cx="288032" cy="288032"/>
          </a:xfrm>
          <a:prstGeom prst="ellipse">
            <a:avLst/>
          </a:prstGeom>
          <a:noFill/>
          <a:ln w="9525" cap="flat" cmpd="sng" algn="ctr">
            <a:solidFill>
              <a:schemeClr val="accent4"/>
            </a:solidFill>
            <a:prstDash val="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l-NL" sz="2400" b="0" i="0" u="none" strike="noStrike" cap="none" normalizeH="0" baseline="0" smtClean="0">
              <a:ln>
                <a:noFill/>
              </a:ln>
              <a:solidFill>
                <a:schemeClr val="tx1"/>
              </a:solidFill>
              <a:effectLst/>
              <a:latin typeface="Arial" charset="0"/>
              <a:ea typeface="ＭＳ Ｐゴシック" pitchFamily="1" charset="-128"/>
            </a:endParaRPr>
          </a:p>
        </p:txBody>
      </p:sp>
      <p:cxnSp>
        <p:nvCxnSpPr>
          <p:cNvPr id="32" name="Straight Connector 86"/>
          <p:cNvCxnSpPr/>
          <p:nvPr/>
        </p:nvCxnSpPr>
        <p:spPr bwMode="auto">
          <a:xfrm>
            <a:off x="3858161" y="3145243"/>
            <a:ext cx="0" cy="2232248"/>
          </a:xfrm>
          <a:prstGeom prst="line">
            <a:avLst/>
          </a:prstGeom>
          <a:solidFill>
            <a:schemeClr val="accent1"/>
          </a:solidFill>
          <a:ln w="1143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 name="TextBox 87"/>
          <p:cNvSpPr txBox="1"/>
          <p:nvPr/>
        </p:nvSpPr>
        <p:spPr>
          <a:xfrm rot="16200000">
            <a:off x="2504605" y="3963283"/>
            <a:ext cx="2597583" cy="230832"/>
          </a:xfrm>
          <a:prstGeom prst="rect">
            <a:avLst/>
          </a:prstGeom>
          <a:noFill/>
        </p:spPr>
        <p:txBody>
          <a:bodyPr wrap="square" rtlCol="0">
            <a:spAutoFit/>
          </a:bodyPr>
          <a:lstStyle/>
          <a:p>
            <a:r>
              <a:rPr lang="en-US" sz="900" dirty="0" smtClean="0">
                <a:solidFill>
                  <a:srgbClr val="000000"/>
                </a:solidFill>
              </a:rPr>
              <a:t>SSC	                        SSC</a:t>
            </a:r>
            <a:endParaRPr lang="en-US" sz="900" dirty="0">
              <a:solidFill>
                <a:srgbClr val="000000"/>
              </a:solidFill>
            </a:endParaRPr>
          </a:p>
        </p:txBody>
      </p:sp>
      <p:cxnSp>
        <p:nvCxnSpPr>
          <p:cNvPr id="34" name="Straight Connector 88"/>
          <p:cNvCxnSpPr/>
          <p:nvPr/>
        </p:nvCxnSpPr>
        <p:spPr bwMode="auto">
          <a:xfrm>
            <a:off x="5586353" y="3145243"/>
            <a:ext cx="0" cy="2232248"/>
          </a:xfrm>
          <a:prstGeom prst="line">
            <a:avLst/>
          </a:prstGeom>
          <a:solidFill>
            <a:schemeClr val="accent1"/>
          </a:solidFill>
          <a:ln w="136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Straight Connector 90"/>
          <p:cNvCxnSpPr/>
          <p:nvPr/>
        </p:nvCxnSpPr>
        <p:spPr bwMode="auto">
          <a:xfrm>
            <a:off x="7386553" y="2713195"/>
            <a:ext cx="0" cy="2664296"/>
          </a:xfrm>
          <a:prstGeom prst="line">
            <a:avLst/>
          </a:prstGeom>
          <a:solidFill>
            <a:schemeClr val="accent1"/>
          </a:solidFill>
          <a:ln w="136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TextBox 56"/>
          <p:cNvSpPr txBox="1"/>
          <p:nvPr/>
        </p:nvSpPr>
        <p:spPr>
          <a:xfrm>
            <a:off x="2916163" y="6338627"/>
            <a:ext cx="8913440" cy="205001"/>
          </a:xfrm>
          <a:prstGeom prst="rect">
            <a:avLst/>
          </a:prstGeom>
          <a:noFill/>
        </p:spPr>
        <p:txBody>
          <a:bodyPr wrap="square" lIns="81098" tIns="40549" rIns="81098" bIns="40549" rtlCol="0" anchor="b">
            <a:spAutoFit/>
          </a:bodyPr>
          <a:lstStyle/>
          <a:p>
            <a:pPr algn="r"/>
            <a:r>
              <a:rPr lang="en-US" sz="800" smtClean="0"/>
              <a:t>CD34</a:t>
            </a:r>
            <a:r>
              <a:rPr lang="en-US" sz="800" baseline="30000" dirty="0"/>
              <a:t>+</a:t>
            </a:r>
            <a:r>
              <a:rPr lang="en-US" sz="800" dirty="0"/>
              <a:t>/CD38</a:t>
            </a:r>
            <a:r>
              <a:rPr lang="en-US" sz="800" baseline="30000" dirty="0"/>
              <a:t>verylow</a:t>
            </a:r>
            <a:r>
              <a:rPr lang="en-US" sz="800" dirty="0"/>
              <a:t>/</a:t>
            </a:r>
            <a:r>
              <a:rPr lang="en-US" sz="800" dirty="0" err="1"/>
              <a:t>marker</a:t>
            </a:r>
            <a:r>
              <a:rPr lang="en-US" sz="800" baseline="30000" dirty="0" err="1"/>
              <a:t>neg</a:t>
            </a:r>
            <a:r>
              <a:rPr lang="en-US" sz="800" dirty="0"/>
              <a:t>,          CD34</a:t>
            </a:r>
            <a:r>
              <a:rPr lang="en-US" sz="800" baseline="30000" dirty="0"/>
              <a:t>+</a:t>
            </a:r>
            <a:r>
              <a:rPr lang="en-US" sz="800" dirty="0"/>
              <a:t>/CD38</a:t>
            </a:r>
            <a:r>
              <a:rPr lang="en-US" sz="800" baseline="30000" dirty="0"/>
              <a:t>verylow</a:t>
            </a:r>
            <a:r>
              <a:rPr lang="en-US" sz="800" dirty="0"/>
              <a:t>/</a:t>
            </a:r>
            <a:r>
              <a:rPr lang="en-US" sz="800" dirty="0" err="1"/>
              <a:t>marker</a:t>
            </a:r>
            <a:r>
              <a:rPr lang="en-US" sz="800" baseline="30000" dirty="0" err="1"/>
              <a:t>pos</a:t>
            </a:r>
            <a:r>
              <a:rPr lang="en-US" sz="800" dirty="0" smtClean="0"/>
              <a:t> </a:t>
            </a:r>
            <a:endParaRPr lang="en-US" sz="800" dirty="0"/>
          </a:p>
        </p:txBody>
      </p:sp>
      <p:sp>
        <p:nvSpPr>
          <p:cNvPr id="38" name="Rectangle 57"/>
          <p:cNvSpPr/>
          <p:nvPr/>
        </p:nvSpPr>
        <p:spPr bwMode="auto">
          <a:xfrm>
            <a:off x="8675013" y="6359227"/>
            <a:ext cx="133305" cy="147078"/>
          </a:xfrm>
          <a:prstGeom prst="rect">
            <a:avLst/>
          </a:prstGeom>
          <a:solidFill>
            <a:srgbClr val="008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39" name="Rectangle 58"/>
          <p:cNvSpPr/>
          <p:nvPr/>
        </p:nvSpPr>
        <p:spPr bwMode="auto">
          <a:xfrm>
            <a:off x="10248478" y="6359227"/>
            <a:ext cx="133305" cy="147078"/>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pic>
        <p:nvPicPr>
          <p:cNvPr id="69" name="Picture 2"/>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3855993" y="3930490"/>
            <a:ext cx="1543961" cy="1566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855993" y="2220035"/>
            <a:ext cx="1528270" cy="1737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 name="Picture 2"/>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5532498" y="3911653"/>
            <a:ext cx="1699626" cy="1618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2" name="Picture 3"/>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5532498" y="2263559"/>
            <a:ext cx="1699626" cy="1618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 name="Picture 4"/>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7312631" y="2286419"/>
            <a:ext cx="1699626" cy="1618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4" name="Picture 5"/>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7316482" y="3931294"/>
            <a:ext cx="1695775" cy="1614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5" name="Picture 6"/>
          <p:cNvPicPr>
            <a:picLocks noChangeAspect="1" noChangeArrowheads="1"/>
          </p:cNvPicPr>
          <p:nvPr/>
        </p:nvPicPr>
        <p:blipFill>
          <a:blip r:embed="rId14" cstate="email">
            <a:extLst>
              <a:ext uri="{28A0092B-C50C-407E-A947-70E740481C1C}">
                <a14:useLocalDpi xmlns:a14="http://schemas.microsoft.com/office/drawing/2010/main" val="0"/>
              </a:ext>
            </a:extLst>
          </a:blip>
          <a:srcRect/>
          <a:stretch>
            <a:fillRect/>
          </a:stretch>
        </p:blipFill>
        <p:spPr bwMode="auto">
          <a:xfrm>
            <a:off x="1716395" y="2902001"/>
            <a:ext cx="2044904" cy="19472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6" name="Straight Connector 74"/>
          <p:cNvCxnSpPr/>
          <p:nvPr/>
        </p:nvCxnSpPr>
        <p:spPr bwMode="auto">
          <a:xfrm>
            <a:off x="5614928" y="3074249"/>
            <a:ext cx="0" cy="2377440"/>
          </a:xfrm>
          <a:prstGeom prst="line">
            <a:avLst/>
          </a:prstGeom>
          <a:solidFill>
            <a:schemeClr val="accent1"/>
          </a:solidFill>
          <a:ln w="136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6" name="TextBox 17"/>
          <p:cNvSpPr txBox="1"/>
          <p:nvPr/>
        </p:nvSpPr>
        <p:spPr>
          <a:xfrm>
            <a:off x="1919891" y="4741456"/>
            <a:ext cx="1107949" cy="220389"/>
          </a:xfrm>
          <a:prstGeom prst="rect">
            <a:avLst/>
          </a:prstGeom>
          <a:solidFill>
            <a:schemeClr val="bg1"/>
          </a:solidFill>
          <a:ln w="28575">
            <a:solidFill>
              <a:schemeClr val="bg1"/>
            </a:solidFill>
          </a:ln>
        </p:spPr>
        <p:txBody>
          <a:bodyPr wrap="none" lIns="81098" tIns="40549" rIns="81098" bIns="40549" rtlCol="0">
            <a:spAutoFit/>
          </a:bodyPr>
          <a:lstStyle/>
          <a:p>
            <a:r>
              <a:rPr lang="en-US" sz="900" dirty="0">
                <a:solidFill>
                  <a:srgbClr val="000000"/>
                </a:solidFill>
              </a:rPr>
              <a:t>CD123 </a:t>
            </a:r>
            <a:r>
              <a:rPr lang="en-US" sz="900" dirty="0" err="1">
                <a:solidFill>
                  <a:srgbClr val="000000"/>
                </a:solidFill>
              </a:rPr>
              <a:t>PerCP</a:t>
            </a:r>
            <a:r>
              <a:rPr lang="en-US" sz="900" dirty="0">
                <a:solidFill>
                  <a:srgbClr val="000000"/>
                </a:solidFill>
              </a:rPr>
              <a:t>        </a:t>
            </a:r>
          </a:p>
        </p:txBody>
      </p:sp>
      <p:sp>
        <p:nvSpPr>
          <p:cNvPr id="35" name="TextBox 89"/>
          <p:cNvSpPr txBox="1"/>
          <p:nvPr/>
        </p:nvSpPr>
        <p:spPr>
          <a:xfrm rot="16200000">
            <a:off x="4241743" y="3963283"/>
            <a:ext cx="2597583" cy="230832"/>
          </a:xfrm>
          <a:prstGeom prst="rect">
            <a:avLst/>
          </a:prstGeom>
          <a:noFill/>
        </p:spPr>
        <p:txBody>
          <a:bodyPr wrap="square" rtlCol="0">
            <a:spAutoFit/>
          </a:bodyPr>
          <a:lstStyle/>
          <a:p>
            <a:r>
              <a:rPr lang="en-US" sz="900" dirty="0" smtClean="0">
                <a:solidFill>
                  <a:srgbClr val="000000"/>
                </a:solidFill>
              </a:rPr>
              <a:t>CD38 APC	                        CD38 APC</a:t>
            </a:r>
            <a:endParaRPr lang="en-US" sz="900" dirty="0">
              <a:solidFill>
                <a:srgbClr val="000000"/>
              </a:solidFill>
            </a:endParaRPr>
          </a:p>
        </p:txBody>
      </p:sp>
      <p:cxnSp>
        <p:nvCxnSpPr>
          <p:cNvPr id="77" name="Straight Connector 20"/>
          <p:cNvCxnSpPr/>
          <p:nvPr/>
        </p:nvCxnSpPr>
        <p:spPr bwMode="auto">
          <a:xfrm>
            <a:off x="3498121" y="3866337"/>
            <a:ext cx="3168352" cy="31420"/>
          </a:xfrm>
          <a:prstGeom prst="line">
            <a:avLst/>
          </a:prstGeom>
          <a:solidFill>
            <a:schemeClr val="accent1"/>
          </a:solidFill>
          <a:ln w="762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Straight Connector 30"/>
          <p:cNvCxnSpPr/>
          <p:nvPr/>
        </p:nvCxnSpPr>
        <p:spPr bwMode="auto">
          <a:xfrm flipV="1">
            <a:off x="6882497" y="3922635"/>
            <a:ext cx="1115400" cy="15710"/>
          </a:xfrm>
          <a:prstGeom prst="line">
            <a:avLst/>
          </a:prstGeom>
          <a:solidFill>
            <a:schemeClr val="accent1"/>
          </a:solidFill>
          <a:ln w="762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Straight Connector 68"/>
          <p:cNvCxnSpPr/>
          <p:nvPr/>
        </p:nvCxnSpPr>
        <p:spPr bwMode="auto">
          <a:xfrm>
            <a:off x="7818601" y="3002241"/>
            <a:ext cx="1224136" cy="0"/>
          </a:xfrm>
          <a:prstGeom prst="line">
            <a:avLst/>
          </a:prstGeom>
          <a:solidFill>
            <a:schemeClr val="accent1"/>
          </a:solidFill>
          <a:ln w="952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0" name="Straight Connector 69"/>
          <p:cNvCxnSpPr/>
          <p:nvPr/>
        </p:nvCxnSpPr>
        <p:spPr bwMode="auto">
          <a:xfrm>
            <a:off x="7771886" y="4651612"/>
            <a:ext cx="1224136" cy="0"/>
          </a:xfrm>
          <a:prstGeom prst="line">
            <a:avLst/>
          </a:prstGeom>
          <a:solidFill>
            <a:schemeClr val="accent1"/>
          </a:solidFill>
          <a:ln w="952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1" name="Straight Connector 75"/>
          <p:cNvCxnSpPr/>
          <p:nvPr/>
        </p:nvCxnSpPr>
        <p:spPr bwMode="auto">
          <a:xfrm>
            <a:off x="3930169" y="5450513"/>
            <a:ext cx="1530321" cy="0"/>
          </a:xfrm>
          <a:prstGeom prst="line">
            <a:avLst/>
          </a:prstGeom>
          <a:solidFill>
            <a:schemeClr val="accent1"/>
          </a:solidFill>
          <a:ln w="762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2" name="Rectangle 31"/>
          <p:cNvSpPr/>
          <p:nvPr/>
        </p:nvSpPr>
        <p:spPr bwMode="auto">
          <a:xfrm>
            <a:off x="1734360" y="3949368"/>
            <a:ext cx="102501" cy="824685"/>
          </a:xfrm>
          <a:prstGeom prst="rect">
            <a:avLst/>
          </a:prstGeom>
          <a:solidFill>
            <a:schemeClr val="bg1"/>
          </a:solidFill>
          <a:ln w="38100"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cxnSp>
        <p:nvCxnSpPr>
          <p:cNvPr id="84" name="Straight Connector 48"/>
          <p:cNvCxnSpPr/>
          <p:nvPr/>
        </p:nvCxnSpPr>
        <p:spPr bwMode="auto">
          <a:xfrm>
            <a:off x="5568200" y="5522521"/>
            <a:ext cx="1530321" cy="0"/>
          </a:xfrm>
          <a:prstGeom prst="line">
            <a:avLst/>
          </a:prstGeom>
          <a:solidFill>
            <a:schemeClr val="accent1"/>
          </a:solidFill>
          <a:ln w="1524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Straight Connector 49"/>
          <p:cNvCxnSpPr/>
          <p:nvPr/>
        </p:nvCxnSpPr>
        <p:spPr bwMode="auto">
          <a:xfrm>
            <a:off x="7458561" y="3866337"/>
            <a:ext cx="1530321" cy="0"/>
          </a:xfrm>
          <a:prstGeom prst="line">
            <a:avLst/>
          </a:prstGeom>
          <a:solidFill>
            <a:schemeClr val="accent1"/>
          </a:solidFill>
          <a:ln w="1397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Straight Connector 50"/>
          <p:cNvCxnSpPr/>
          <p:nvPr/>
        </p:nvCxnSpPr>
        <p:spPr bwMode="auto">
          <a:xfrm>
            <a:off x="5586353" y="3866337"/>
            <a:ext cx="1530321" cy="0"/>
          </a:xfrm>
          <a:prstGeom prst="line">
            <a:avLst/>
          </a:prstGeom>
          <a:solidFill>
            <a:schemeClr val="accent1"/>
          </a:solidFill>
          <a:ln w="1397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Straight Connector 51"/>
          <p:cNvCxnSpPr/>
          <p:nvPr/>
        </p:nvCxnSpPr>
        <p:spPr bwMode="auto">
          <a:xfrm>
            <a:off x="3714145" y="3866337"/>
            <a:ext cx="1530321" cy="0"/>
          </a:xfrm>
          <a:prstGeom prst="line">
            <a:avLst/>
          </a:prstGeom>
          <a:solidFill>
            <a:schemeClr val="accent1"/>
          </a:solidFill>
          <a:ln w="2000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8" name="TextBox 71"/>
          <p:cNvSpPr txBox="1"/>
          <p:nvPr/>
        </p:nvSpPr>
        <p:spPr>
          <a:xfrm>
            <a:off x="4002177" y="3805352"/>
            <a:ext cx="4392502" cy="220389"/>
          </a:xfrm>
          <a:prstGeom prst="rect">
            <a:avLst/>
          </a:prstGeom>
          <a:noFill/>
          <a:ln w="76200">
            <a:noFill/>
          </a:ln>
        </p:spPr>
        <p:txBody>
          <a:bodyPr wrap="none" lIns="81098" tIns="40549" rIns="81098" bIns="40549" rtlCol="0">
            <a:spAutoFit/>
          </a:bodyPr>
          <a:lstStyle/>
          <a:p>
            <a:r>
              <a:rPr lang="en-US" sz="900" dirty="0" smtClean="0">
                <a:solidFill>
                  <a:srgbClr val="000000"/>
                </a:solidFill>
              </a:rPr>
              <a:t>FSC-A           	                         CD34 BV421                                 CD34 BV421 </a:t>
            </a:r>
            <a:endParaRPr lang="en-US" sz="900" dirty="0">
              <a:solidFill>
                <a:srgbClr val="000000"/>
              </a:solidFill>
            </a:endParaRPr>
          </a:p>
        </p:txBody>
      </p:sp>
      <p:cxnSp>
        <p:nvCxnSpPr>
          <p:cNvPr id="89" name="Straight Connector 66"/>
          <p:cNvCxnSpPr/>
          <p:nvPr/>
        </p:nvCxnSpPr>
        <p:spPr bwMode="auto">
          <a:xfrm flipV="1">
            <a:off x="8466673" y="2570193"/>
            <a:ext cx="0" cy="2664296"/>
          </a:xfrm>
          <a:prstGeom prst="line">
            <a:avLst/>
          </a:prstGeom>
          <a:solidFill>
            <a:schemeClr val="accent1"/>
          </a:solidFill>
          <a:ln w="952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Straight Connector 18"/>
          <p:cNvCxnSpPr/>
          <p:nvPr/>
        </p:nvCxnSpPr>
        <p:spPr bwMode="auto">
          <a:xfrm>
            <a:off x="7458561" y="5497268"/>
            <a:ext cx="972108" cy="0"/>
          </a:xfrm>
          <a:prstGeom prst="line">
            <a:avLst/>
          </a:prstGeom>
          <a:solidFill>
            <a:schemeClr val="accent1"/>
          </a:solidFill>
          <a:ln w="920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Rechthoek 2"/>
          <p:cNvSpPr/>
          <p:nvPr/>
        </p:nvSpPr>
        <p:spPr>
          <a:xfrm>
            <a:off x="3855993" y="3068651"/>
            <a:ext cx="74176" cy="2692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2" name="Straight Connector 33"/>
          <p:cNvCxnSpPr/>
          <p:nvPr/>
        </p:nvCxnSpPr>
        <p:spPr bwMode="auto">
          <a:xfrm flipV="1">
            <a:off x="4722257" y="3146257"/>
            <a:ext cx="0" cy="2304256"/>
          </a:xfrm>
          <a:prstGeom prst="line">
            <a:avLst/>
          </a:prstGeom>
          <a:solidFill>
            <a:schemeClr val="accent1"/>
          </a:solidFill>
          <a:ln w="952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Straight Connector 70"/>
          <p:cNvCxnSpPr/>
          <p:nvPr/>
        </p:nvCxnSpPr>
        <p:spPr bwMode="auto">
          <a:xfrm>
            <a:off x="7386553" y="2714209"/>
            <a:ext cx="0" cy="2664296"/>
          </a:xfrm>
          <a:prstGeom prst="line">
            <a:avLst/>
          </a:prstGeom>
          <a:solidFill>
            <a:schemeClr val="accent1"/>
          </a:solidFill>
          <a:ln w="136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9" name="Rechthoek 98"/>
          <p:cNvSpPr/>
          <p:nvPr/>
        </p:nvSpPr>
        <p:spPr>
          <a:xfrm>
            <a:off x="7362636" y="3068651"/>
            <a:ext cx="74176" cy="2692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TextBox 79"/>
          <p:cNvSpPr txBox="1"/>
          <p:nvPr/>
        </p:nvSpPr>
        <p:spPr>
          <a:xfrm rot="16200000">
            <a:off x="6051468" y="3969593"/>
            <a:ext cx="2597583" cy="230832"/>
          </a:xfrm>
          <a:prstGeom prst="rect">
            <a:avLst/>
          </a:prstGeom>
          <a:noFill/>
        </p:spPr>
        <p:txBody>
          <a:bodyPr wrap="square" rtlCol="0">
            <a:spAutoFit/>
          </a:bodyPr>
          <a:lstStyle/>
          <a:p>
            <a:r>
              <a:rPr lang="en-US" sz="900" dirty="0" smtClean="0">
                <a:solidFill>
                  <a:srgbClr val="000000"/>
                </a:solidFill>
              </a:rPr>
              <a:t>CD45 V500c	                        CD45 V500c</a:t>
            </a:r>
            <a:endParaRPr lang="en-US" sz="900" dirty="0">
              <a:solidFill>
                <a:srgbClr val="000000"/>
              </a:solidFill>
            </a:endParaRPr>
          </a:p>
        </p:txBody>
      </p:sp>
      <p:sp>
        <p:nvSpPr>
          <p:cNvPr id="100" name="TextBox 72"/>
          <p:cNvSpPr txBox="1"/>
          <p:nvPr/>
        </p:nvSpPr>
        <p:spPr>
          <a:xfrm>
            <a:off x="4002177" y="5449499"/>
            <a:ext cx="4392502" cy="220389"/>
          </a:xfrm>
          <a:prstGeom prst="rect">
            <a:avLst/>
          </a:prstGeom>
          <a:noFill/>
          <a:ln w="76200">
            <a:noFill/>
          </a:ln>
        </p:spPr>
        <p:txBody>
          <a:bodyPr wrap="none" lIns="81098" tIns="40549" rIns="81098" bIns="40549" rtlCol="0">
            <a:spAutoFit/>
          </a:bodyPr>
          <a:lstStyle/>
          <a:p>
            <a:r>
              <a:rPr lang="en-US" sz="900" dirty="0" smtClean="0">
                <a:solidFill>
                  <a:srgbClr val="000000"/>
                </a:solidFill>
              </a:rPr>
              <a:t>FSC-A           	                         CD34 BV421                                 CD34 BV421 </a:t>
            </a:r>
            <a:endParaRPr lang="en-US" sz="900" dirty="0">
              <a:solidFill>
                <a:srgbClr val="000000"/>
              </a:solidFill>
            </a:endParaRPr>
          </a:p>
        </p:txBody>
      </p:sp>
      <p:sp>
        <p:nvSpPr>
          <p:cNvPr id="101" name="TextBox 16"/>
          <p:cNvSpPr txBox="1"/>
          <p:nvPr/>
        </p:nvSpPr>
        <p:spPr>
          <a:xfrm rot="16200000">
            <a:off x="1368145" y="4281459"/>
            <a:ext cx="720538" cy="220389"/>
          </a:xfrm>
          <a:prstGeom prst="rect">
            <a:avLst/>
          </a:prstGeom>
          <a:noFill/>
          <a:ln w="57150">
            <a:noFill/>
          </a:ln>
        </p:spPr>
        <p:txBody>
          <a:bodyPr wrap="square" lIns="81098" tIns="40549" rIns="81098" bIns="40549" rtlCol="0">
            <a:spAutoFit/>
          </a:bodyPr>
          <a:lstStyle/>
          <a:p>
            <a:r>
              <a:rPr lang="en-US" sz="900" dirty="0">
                <a:solidFill>
                  <a:srgbClr val="000000"/>
                </a:solidFill>
              </a:rPr>
              <a:t>CD38  APC</a:t>
            </a:r>
          </a:p>
        </p:txBody>
      </p:sp>
    </p:spTree>
    <p:extLst>
      <p:ext uri="{BB962C8B-B14F-4D97-AF65-F5344CB8AC3E}">
        <p14:creationId xmlns:p14="http://schemas.microsoft.com/office/powerpoint/2010/main" val="550082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noFill/>
        </p:spPr>
        <p:txBody>
          <a:bodyPr/>
          <a:lstStyle/>
          <a:p>
            <a:r>
              <a:rPr lang="en-US" sz="3600" dirty="0" smtClean="0"/>
              <a:t>Back-gating (3)</a:t>
            </a:r>
            <a:endParaRPr lang="nl-NL" sz="3600" dirty="0"/>
          </a:p>
        </p:txBody>
      </p:sp>
      <p:sp>
        <p:nvSpPr>
          <p:cNvPr id="5" name="Content Placeholder 2"/>
          <p:cNvSpPr>
            <a:spLocks noGrp="1"/>
          </p:cNvSpPr>
          <p:nvPr>
            <p:ph idx="4294967295"/>
          </p:nvPr>
        </p:nvSpPr>
        <p:spPr>
          <a:xfrm>
            <a:off x="658207" y="1229627"/>
            <a:ext cx="10895618" cy="4660593"/>
          </a:xfrm>
          <a:prstGeom prst="rect">
            <a:avLst/>
          </a:prstGeom>
        </p:spPr>
        <p:txBody>
          <a:bodyPr/>
          <a:lstStyle/>
          <a:p>
            <a:pPr marL="0" indent="0" algn="just">
              <a:buNone/>
            </a:pPr>
            <a:r>
              <a:rPr lang="en-US" sz="2000" dirty="0" smtClean="0">
                <a:solidFill>
                  <a:srgbClr val="000000"/>
                </a:solidFill>
                <a:latin typeface="Calibri" pitchFamily="34" charset="0"/>
              </a:rPr>
              <a:t>2) To </a:t>
            </a:r>
            <a:r>
              <a:rPr lang="en-US" sz="2000" dirty="0">
                <a:solidFill>
                  <a:srgbClr val="000000"/>
                </a:solidFill>
                <a:latin typeface="Calibri" pitchFamily="34" charset="0"/>
              </a:rPr>
              <a:t>exclude a-specific events after cells are gated for </a:t>
            </a:r>
            <a:r>
              <a:rPr lang="en-US" sz="2000" dirty="0" err="1">
                <a:solidFill>
                  <a:srgbClr val="000000"/>
                </a:solidFill>
                <a:latin typeface="Calibri" pitchFamily="34" charset="0"/>
              </a:rPr>
              <a:t>abberant</a:t>
            </a:r>
            <a:r>
              <a:rPr lang="en-US" sz="2000" dirty="0">
                <a:solidFill>
                  <a:srgbClr val="000000"/>
                </a:solidFill>
                <a:latin typeface="Calibri" pitchFamily="34" charset="0"/>
              </a:rPr>
              <a:t> marker expression (a ‘clean’ example see below, first gated on CD45RA </a:t>
            </a:r>
            <a:r>
              <a:rPr lang="en-US" sz="2000" dirty="0" smtClean="0">
                <a:solidFill>
                  <a:srgbClr val="000000"/>
                </a:solidFill>
                <a:latin typeface="Calibri" pitchFamily="34" charset="0"/>
              </a:rPr>
              <a:t>expression</a:t>
            </a:r>
          </a:p>
          <a:p>
            <a:pPr marL="0" indent="0" algn="just">
              <a:buNone/>
            </a:pPr>
            <a:endParaRPr lang="nl-NL" sz="2000" dirty="0">
              <a:solidFill>
                <a:srgbClr val="000000"/>
              </a:solidFill>
              <a:latin typeface="Calibri" pitchFamily="34" charset="0"/>
            </a:endParaRPr>
          </a:p>
          <a:p>
            <a:pPr marL="0" indent="0" algn="just">
              <a:buNone/>
            </a:pPr>
            <a:endParaRPr lang="nl-NL" sz="2000" dirty="0" smtClean="0">
              <a:solidFill>
                <a:srgbClr val="000000"/>
              </a:solidFill>
              <a:latin typeface="Calibri" pitchFamily="34" charset="0"/>
            </a:endParaRPr>
          </a:p>
          <a:p>
            <a:pPr marL="0" indent="0" algn="just">
              <a:buNone/>
            </a:pPr>
            <a:endParaRPr lang="nl-NL" sz="2000" dirty="0">
              <a:solidFill>
                <a:srgbClr val="000000"/>
              </a:solidFill>
              <a:latin typeface="Calibri" pitchFamily="34" charset="0"/>
            </a:endParaRPr>
          </a:p>
          <a:p>
            <a:pPr marL="0" indent="0" algn="just">
              <a:buNone/>
            </a:pPr>
            <a:endParaRPr lang="nl-NL" sz="2000" dirty="0" smtClean="0">
              <a:solidFill>
                <a:srgbClr val="000000"/>
              </a:solidFill>
              <a:latin typeface="Calibri" pitchFamily="34" charset="0"/>
            </a:endParaRPr>
          </a:p>
          <a:p>
            <a:pPr marL="0" indent="0" algn="just">
              <a:buNone/>
            </a:pPr>
            <a:endParaRPr lang="nl-NL" sz="2000" dirty="0">
              <a:solidFill>
                <a:srgbClr val="000000"/>
              </a:solidFill>
              <a:latin typeface="Calibri" pitchFamily="34" charset="0"/>
            </a:endParaRPr>
          </a:p>
          <a:p>
            <a:pPr marL="0" indent="0" algn="just">
              <a:buNone/>
            </a:pPr>
            <a:endParaRPr lang="nl-NL" sz="2000" dirty="0">
              <a:solidFill>
                <a:srgbClr val="000000"/>
              </a:solidFill>
              <a:latin typeface="Calibri" pitchFamily="34" charset="0"/>
            </a:endParaRPr>
          </a:p>
          <a:p>
            <a:pPr marL="0" indent="0" algn="just">
              <a:buNone/>
            </a:pPr>
            <a:endParaRPr lang="nl-NL" sz="2000" dirty="0" smtClean="0">
              <a:solidFill>
                <a:srgbClr val="000000"/>
              </a:solidFill>
              <a:latin typeface="Calibri" pitchFamily="34" charset="0"/>
            </a:endParaRPr>
          </a:p>
          <a:p>
            <a:pPr marL="0" indent="0" algn="just">
              <a:buNone/>
            </a:pPr>
            <a:endParaRPr lang="nl-NL" sz="2000" dirty="0">
              <a:solidFill>
                <a:srgbClr val="000000"/>
              </a:solidFill>
              <a:latin typeface="Calibri" pitchFamily="34" charset="0"/>
            </a:endParaRPr>
          </a:p>
          <a:p>
            <a:pPr marL="0" indent="0" algn="just">
              <a:buNone/>
            </a:pPr>
            <a:endParaRPr lang="nl-NL" sz="2000" dirty="0" smtClean="0">
              <a:solidFill>
                <a:srgbClr val="000000"/>
              </a:solidFill>
              <a:latin typeface="Calibri" pitchFamily="34" charset="0"/>
            </a:endParaRPr>
          </a:p>
          <a:p>
            <a:pPr marL="0" indent="0" algn="just">
              <a:buNone/>
            </a:pPr>
            <a:endParaRPr lang="nl-NL" sz="2000" dirty="0">
              <a:solidFill>
                <a:srgbClr val="000000"/>
              </a:solidFill>
              <a:latin typeface="Calibri" pitchFamily="34" charset="0"/>
            </a:endParaRPr>
          </a:p>
          <a:p>
            <a:pPr marL="0" indent="0" algn="just">
              <a:buNone/>
            </a:pPr>
            <a:endParaRPr lang="nl-NL" sz="2000" dirty="0" smtClean="0">
              <a:solidFill>
                <a:srgbClr val="000000"/>
              </a:solidFill>
              <a:latin typeface="Calibri" pitchFamily="34" charset="0"/>
            </a:endParaRPr>
          </a:p>
          <a:p>
            <a:pPr marL="0" indent="0" algn="r">
              <a:buNone/>
            </a:pPr>
            <a:endParaRPr lang="en-US" sz="2000" dirty="0">
              <a:solidFill>
                <a:srgbClr val="000000"/>
              </a:solidFill>
              <a:latin typeface="Calibri" pitchFamily="34" charset="0"/>
            </a:endParaRPr>
          </a:p>
          <a:p>
            <a:pPr marL="0" indent="0" algn="just">
              <a:lnSpc>
                <a:spcPct val="100000"/>
              </a:lnSpc>
              <a:buNone/>
            </a:pPr>
            <a:endParaRPr lang="nl-NL" sz="1800" b="1" dirty="0" smtClean="0">
              <a:solidFill>
                <a:srgbClr val="000000"/>
              </a:solidFill>
              <a:latin typeface="Calibri" pitchFamily="34" charset="0"/>
            </a:endParaRPr>
          </a:p>
          <a:p>
            <a:pPr marL="0" indent="0" algn="just">
              <a:lnSpc>
                <a:spcPct val="100000"/>
              </a:lnSpc>
              <a:buNone/>
            </a:pPr>
            <a:endParaRPr lang="en-US" sz="1800" b="1" dirty="0" smtClean="0">
              <a:solidFill>
                <a:srgbClr val="000000"/>
              </a:solidFill>
              <a:latin typeface="Calibri" pitchFamily="34" charset="0"/>
            </a:endParaRPr>
          </a:p>
        </p:txBody>
      </p:sp>
      <p:sp>
        <p:nvSpPr>
          <p:cNvPr id="68" name="TextBox 35"/>
          <p:cNvSpPr txBox="1"/>
          <p:nvPr/>
        </p:nvSpPr>
        <p:spPr>
          <a:xfrm>
            <a:off x="3162397" y="6331450"/>
            <a:ext cx="8981977" cy="220389"/>
          </a:xfrm>
          <a:prstGeom prst="rect">
            <a:avLst/>
          </a:prstGeom>
          <a:noFill/>
        </p:spPr>
        <p:txBody>
          <a:bodyPr wrap="square" lIns="81098" tIns="40549" rIns="81098" bIns="40549" rtlCol="0" anchor="b">
            <a:spAutoFit/>
          </a:bodyPr>
          <a:lstStyle/>
          <a:p>
            <a:r>
              <a:rPr lang="en-US" sz="900" dirty="0" smtClean="0"/>
              <a:t>                             CD34+CD38+ blasts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neg</a:t>
            </a:r>
            <a:r>
              <a:rPr lang="en-US" sz="900" dirty="0"/>
              <a:t>,        CD34</a:t>
            </a:r>
            <a:r>
              <a:rPr lang="en-US" sz="900" baseline="30000" dirty="0"/>
              <a:t>+</a:t>
            </a:r>
            <a:r>
              <a:rPr lang="en-US" sz="900" dirty="0"/>
              <a:t>/CD38</a:t>
            </a:r>
            <a:r>
              <a:rPr lang="en-US" sz="900" baseline="30000" dirty="0"/>
              <a:t>low</a:t>
            </a:r>
            <a:r>
              <a:rPr lang="en-US" sz="900" dirty="0"/>
              <a:t>/</a:t>
            </a:r>
            <a:r>
              <a:rPr lang="en-US" sz="900" dirty="0" err="1"/>
              <a:t>marker</a:t>
            </a:r>
            <a:r>
              <a:rPr lang="en-US" sz="900" baseline="30000" dirty="0" err="1"/>
              <a:t>pos</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neg</a:t>
            </a:r>
            <a:r>
              <a:rPr lang="en-US" sz="900" dirty="0"/>
              <a:t>,   </a:t>
            </a:r>
            <a:r>
              <a:rPr lang="en-US" sz="900" dirty="0" smtClean="0"/>
              <a:t>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pos</a:t>
            </a:r>
            <a:r>
              <a:rPr lang="en-US" sz="900" dirty="0"/>
              <a:t>  </a:t>
            </a:r>
          </a:p>
        </p:txBody>
      </p:sp>
      <p:sp>
        <p:nvSpPr>
          <p:cNvPr id="83" name="Rectangle 10"/>
          <p:cNvSpPr/>
          <p:nvPr/>
        </p:nvSpPr>
        <p:spPr bwMode="auto">
          <a:xfrm>
            <a:off x="4033734" y="6368961"/>
            <a:ext cx="133305" cy="147078"/>
          </a:xfrm>
          <a:prstGeom prst="rect">
            <a:avLst/>
          </a:prstGeom>
          <a:solidFill>
            <a:srgbClr val="00FF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91" name="Rectangle 11"/>
          <p:cNvSpPr/>
          <p:nvPr/>
        </p:nvSpPr>
        <p:spPr bwMode="auto">
          <a:xfrm>
            <a:off x="5329878" y="6368961"/>
            <a:ext cx="133305" cy="147078"/>
          </a:xfrm>
          <a:prstGeom prst="rect">
            <a:avLst/>
          </a:prstGeom>
          <a:solidFill>
            <a:srgbClr val="92D05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02" name="Rectangle 15"/>
          <p:cNvSpPr/>
          <p:nvPr/>
        </p:nvSpPr>
        <p:spPr bwMode="auto">
          <a:xfrm>
            <a:off x="6914054" y="6368961"/>
            <a:ext cx="133305" cy="147078"/>
          </a:xfrm>
          <a:prstGeom prst="rect">
            <a:avLst/>
          </a:prstGeom>
          <a:solidFill>
            <a:srgbClr val="9933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03" name="Rectangle 36"/>
          <p:cNvSpPr/>
          <p:nvPr/>
        </p:nvSpPr>
        <p:spPr bwMode="auto">
          <a:xfrm>
            <a:off x="8498230" y="6367438"/>
            <a:ext cx="133305" cy="147078"/>
          </a:xfrm>
          <a:prstGeom prst="rect">
            <a:avLst/>
          </a:prstGeom>
          <a:solidFill>
            <a:srgbClr val="008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04" name="Rectangle 37"/>
          <p:cNvSpPr/>
          <p:nvPr/>
        </p:nvSpPr>
        <p:spPr bwMode="auto">
          <a:xfrm>
            <a:off x="10298430" y="6367438"/>
            <a:ext cx="133305" cy="147078"/>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06" name="TextBox 5"/>
          <p:cNvSpPr txBox="1"/>
          <p:nvPr/>
        </p:nvSpPr>
        <p:spPr>
          <a:xfrm>
            <a:off x="9525" y="6295931"/>
            <a:ext cx="594438" cy="235778"/>
          </a:xfrm>
          <a:prstGeom prst="rect">
            <a:avLst/>
          </a:prstGeom>
          <a:noFill/>
        </p:spPr>
        <p:txBody>
          <a:bodyPr wrap="square" lIns="81098" tIns="40549" rIns="81098" bIns="40549" rtlCol="0">
            <a:spAutoFit/>
          </a:bodyPr>
          <a:lstStyle/>
          <a:p>
            <a:pPr algn="r"/>
            <a:r>
              <a:rPr lang="en-US" sz="1000" dirty="0">
                <a:solidFill>
                  <a:schemeClr val="bg1">
                    <a:lumMod val="50000"/>
                  </a:schemeClr>
                </a:solidFill>
              </a:rPr>
              <a:t>#</a:t>
            </a:r>
            <a:r>
              <a:rPr lang="en-US" sz="1000" dirty="0" smtClean="0">
                <a:solidFill>
                  <a:schemeClr val="bg1">
                    <a:lumMod val="50000"/>
                  </a:schemeClr>
                </a:solidFill>
              </a:rPr>
              <a:t>2509</a:t>
            </a:r>
            <a:endParaRPr lang="en-US" sz="1000" dirty="0">
              <a:solidFill>
                <a:schemeClr val="bg1">
                  <a:lumMod val="50000"/>
                </a:schemeClr>
              </a:solidFill>
            </a:endParaRPr>
          </a:p>
        </p:txBody>
      </p:sp>
      <p:graphicFrame>
        <p:nvGraphicFramePr>
          <p:cNvPr id="4" name="Tabel 3"/>
          <p:cNvGraphicFramePr>
            <a:graphicFrameLocks noGrp="1"/>
          </p:cNvGraphicFramePr>
          <p:nvPr>
            <p:extLst>
              <p:ext uri="{D42A27DB-BD31-4B8C-83A1-F6EECF244321}">
                <p14:modId xmlns:p14="http://schemas.microsoft.com/office/powerpoint/2010/main" val="2615690175"/>
              </p:ext>
            </p:extLst>
          </p:nvPr>
        </p:nvGraphicFramePr>
        <p:xfrm>
          <a:off x="1238251" y="4805891"/>
          <a:ext cx="10525123" cy="822960"/>
        </p:xfrm>
        <a:graphic>
          <a:graphicData uri="http://schemas.openxmlformats.org/drawingml/2006/table">
            <a:tbl>
              <a:tblPr firstRow="1" bandRow="1">
                <a:tableStyleId>{5C22544A-7EE6-4342-B048-85BDC9FD1C3A}</a:tableStyleId>
              </a:tblPr>
              <a:tblGrid>
                <a:gridCol w="2684257">
                  <a:extLst>
                    <a:ext uri="{9D8B030D-6E8A-4147-A177-3AD203B41FA5}">
                      <a16:colId xmlns:a16="http://schemas.microsoft.com/office/drawing/2014/main" val="20000"/>
                    </a:ext>
                  </a:extLst>
                </a:gridCol>
                <a:gridCol w="2535442">
                  <a:extLst>
                    <a:ext uri="{9D8B030D-6E8A-4147-A177-3AD203B41FA5}">
                      <a16:colId xmlns:a16="http://schemas.microsoft.com/office/drawing/2014/main" val="20001"/>
                    </a:ext>
                  </a:extLst>
                </a:gridCol>
                <a:gridCol w="2809875">
                  <a:extLst>
                    <a:ext uri="{9D8B030D-6E8A-4147-A177-3AD203B41FA5}">
                      <a16:colId xmlns:a16="http://schemas.microsoft.com/office/drawing/2014/main" val="20002"/>
                    </a:ext>
                  </a:extLst>
                </a:gridCol>
                <a:gridCol w="2495549">
                  <a:extLst>
                    <a:ext uri="{9D8B030D-6E8A-4147-A177-3AD203B41FA5}">
                      <a16:colId xmlns:a16="http://schemas.microsoft.com/office/drawing/2014/main" val="20003"/>
                    </a:ext>
                  </a:extLst>
                </a:gridCol>
              </a:tblGrid>
              <a:tr h="370840">
                <a:tc>
                  <a:txBody>
                    <a:bodyPr/>
                    <a:lstStyle/>
                    <a:p>
                      <a:r>
                        <a:rPr lang="nl-NL" sz="1200" b="0" dirty="0" smtClean="0">
                          <a:solidFill>
                            <a:schemeClr val="tx1"/>
                          </a:solidFill>
                        </a:rPr>
                        <a:t>1.</a:t>
                      </a:r>
                      <a:r>
                        <a:rPr lang="nl-NL" sz="1200" b="0" baseline="0" dirty="0" smtClean="0">
                          <a:solidFill>
                            <a:schemeClr val="tx1"/>
                          </a:solidFill>
                        </a:rPr>
                        <a:t> Are the C</a:t>
                      </a:r>
                      <a:r>
                        <a:rPr lang="en-US" sz="1200" b="0" dirty="0" smtClean="0">
                          <a:solidFill>
                            <a:schemeClr val="tx1"/>
                          </a:solidFill>
                          <a:latin typeface="Calibri" pitchFamily="34" charset="0"/>
                        </a:rPr>
                        <a:t>D38</a:t>
                      </a:r>
                      <a:r>
                        <a:rPr lang="en-US" sz="1200" b="0" baseline="30000" dirty="0" smtClean="0">
                          <a:solidFill>
                            <a:schemeClr val="tx1"/>
                          </a:solidFill>
                          <a:latin typeface="Calibri" pitchFamily="34" charset="0"/>
                        </a:rPr>
                        <a:t>low</a:t>
                      </a:r>
                      <a:r>
                        <a:rPr lang="en-US" sz="1200" b="0" dirty="0" smtClean="0">
                          <a:solidFill>
                            <a:schemeClr val="tx1"/>
                          </a:solidFill>
                          <a:latin typeface="Calibri" pitchFamily="34" charset="0"/>
                        </a:rPr>
                        <a:t>/CD38</a:t>
                      </a:r>
                      <a:r>
                        <a:rPr lang="en-US" sz="1200" b="0" baseline="30000" dirty="0" smtClean="0">
                          <a:solidFill>
                            <a:schemeClr val="tx1"/>
                          </a:solidFill>
                          <a:latin typeface="Calibri" pitchFamily="34" charset="0"/>
                        </a:rPr>
                        <a:t>verylow </a:t>
                      </a:r>
                      <a:r>
                        <a:rPr lang="en-US" sz="1200" b="0" baseline="0" dirty="0" smtClean="0">
                          <a:solidFill>
                            <a:schemeClr val="tx1"/>
                          </a:solidFill>
                          <a:latin typeface="Calibri" pitchFamily="34" charset="0"/>
                        </a:rPr>
                        <a:t> </a:t>
                      </a:r>
                      <a:r>
                        <a:rPr lang="en-US" sz="1200" b="0" dirty="0" smtClean="0">
                          <a:solidFill>
                            <a:schemeClr val="tx1"/>
                          </a:solidFill>
                          <a:latin typeface="Calibri" pitchFamily="34" charset="0"/>
                        </a:rPr>
                        <a:t>events clustered in the lower SSC/FSC? Scatter may be seen higher in the FSC and is likely a-specific </a:t>
                      </a:r>
                      <a:endParaRPr lang="en-US" sz="1200" b="0" dirty="0">
                        <a:solidFill>
                          <a:schemeClr val="tx1"/>
                        </a:solidFill>
                      </a:endParaRPr>
                    </a:p>
                  </a:txBody>
                  <a:tcPr>
                    <a:noFill/>
                  </a:tcPr>
                </a:tc>
                <a:tc>
                  <a:txBody>
                    <a:bodyPr/>
                    <a:lstStyle/>
                    <a:p>
                      <a:r>
                        <a:rPr lang="en-US" sz="1200" b="0" dirty="0" smtClean="0">
                          <a:solidFill>
                            <a:schemeClr val="tx1"/>
                          </a:solidFill>
                          <a:latin typeface="Calibri" pitchFamily="34" charset="0"/>
                        </a:rPr>
                        <a:t>2. Is there a-specificity in lower CD34? In most cases, stem cells and progenitors will be seen as one ‘tail’ </a:t>
                      </a:r>
                      <a:endParaRPr lang="en-US" sz="1200" b="0" dirty="0">
                        <a:solidFill>
                          <a:schemeClr val="tx1"/>
                        </a:solidFill>
                      </a:endParaRPr>
                    </a:p>
                  </a:txBody>
                  <a:tcPr>
                    <a:noFill/>
                  </a:tcPr>
                </a:tc>
                <a:tc>
                  <a:txBody>
                    <a:bodyPr/>
                    <a:lstStyle/>
                    <a:p>
                      <a:r>
                        <a:rPr lang="en-US" sz="1200" b="0" dirty="0" smtClean="0">
                          <a:solidFill>
                            <a:schemeClr val="tx1"/>
                          </a:solidFill>
                          <a:latin typeface="Calibri" pitchFamily="34" charset="0"/>
                        </a:rPr>
                        <a:t>3. Are there scattered events in a CD45/CD34 plot? </a:t>
                      </a:r>
                      <a:endParaRPr lang="en-US" sz="1200" b="0" dirty="0">
                        <a:solidFill>
                          <a:schemeClr val="tx1"/>
                        </a:solidFill>
                      </a:endParaRPr>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chemeClr val="tx1"/>
                          </a:solidFill>
                          <a:latin typeface="Calibri" pitchFamily="34" charset="0"/>
                        </a:rPr>
                        <a:t>4.  Does CD44 expression gives any advice in this case? CD44</a:t>
                      </a:r>
                      <a:r>
                        <a:rPr lang="en-US" sz="1200" b="0" baseline="30000" dirty="0" smtClean="0">
                          <a:solidFill>
                            <a:schemeClr val="tx1"/>
                          </a:solidFill>
                          <a:latin typeface="Calibri" pitchFamily="34" charset="0"/>
                        </a:rPr>
                        <a:t>low</a:t>
                      </a:r>
                      <a:r>
                        <a:rPr lang="en-US" sz="1200" b="0" dirty="0" smtClean="0">
                          <a:solidFill>
                            <a:schemeClr val="tx1"/>
                          </a:solidFill>
                          <a:latin typeface="Calibri" pitchFamily="34" charset="0"/>
                        </a:rPr>
                        <a:t>/CD44</a:t>
                      </a:r>
                      <a:r>
                        <a:rPr lang="en-US" sz="1200" b="0" baseline="30000" dirty="0" smtClean="0">
                          <a:solidFill>
                            <a:schemeClr val="tx1"/>
                          </a:solidFill>
                          <a:latin typeface="Calibri" pitchFamily="34" charset="0"/>
                        </a:rPr>
                        <a:t>neg </a:t>
                      </a:r>
                      <a:r>
                        <a:rPr lang="en-US" sz="1200" b="0" dirty="0" smtClean="0">
                          <a:solidFill>
                            <a:schemeClr val="tx1"/>
                          </a:solidFill>
                          <a:latin typeface="Calibri" pitchFamily="34" charset="0"/>
                        </a:rPr>
                        <a:t>can be associated with a-specificity</a:t>
                      </a:r>
                      <a:endParaRPr lang="en-US" sz="1200" b="0" baseline="30000" dirty="0" smtClean="0">
                        <a:solidFill>
                          <a:schemeClr val="tx1"/>
                        </a:solidFill>
                        <a:latin typeface="Calibri" pitchFamily="34" charset="0"/>
                      </a:endParaRPr>
                    </a:p>
                    <a:p>
                      <a:endParaRPr lang="en-US" sz="1200" b="0" dirty="0">
                        <a:solidFill>
                          <a:schemeClr val="tx1"/>
                        </a:solidFill>
                      </a:endParaRPr>
                    </a:p>
                  </a:txBody>
                  <a:tcPr>
                    <a:noFill/>
                  </a:tcPr>
                </a:tc>
                <a:extLst>
                  <a:ext uri="{0D108BD9-81ED-4DB2-BD59-A6C34878D82A}">
                    <a16:rowId xmlns:a16="http://schemas.microsoft.com/office/drawing/2014/main" val="10000"/>
                  </a:ext>
                </a:extLst>
              </a:tr>
            </a:tbl>
          </a:graphicData>
        </a:graphic>
      </p:graphicFrame>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092199" y="2190750"/>
            <a:ext cx="10255426" cy="24971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4631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4294967295"/>
          </p:nvPr>
        </p:nvSpPr>
        <p:spPr>
          <a:xfrm>
            <a:off x="658207" y="1229627"/>
            <a:ext cx="10895618" cy="4660593"/>
          </a:xfrm>
          <a:prstGeom prst="rect">
            <a:avLst/>
          </a:prstGeom>
        </p:spPr>
        <p:txBody>
          <a:bodyPr/>
          <a:lstStyle/>
          <a:p>
            <a:pPr marL="0" indent="0" algn="just">
              <a:buNone/>
            </a:pPr>
            <a:r>
              <a:rPr lang="en-US" sz="2000" dirty="0" smtClean="0">
                <a:solidFill>
                  <a:srgbClr val="000000"/>
                </a:solidFill>
                <a:latin typeface="Calibri" pitchFamily="34" charset="0"/>
              </a:rPr>
              <a:t>LSC marker/LSC marker plots are most illustrative in the identification of the marker best describing the total LSC population. </a:t>
            </a:r>
            <a:r>
              <a:rPr lang="en-US" sz="2000" dirty="0">
                <a:solidFill>
                  <a:srgbClr val="000000"/>
                </a:solidFill>
                <a:latin typeface="Calibri" pitchFamily="34" charset="0"/>
              </a:rPr>
              <a:t>Example 2: </a:t>
            </a:r>
            <a:endParaRPr lang="en-US" sz="2000" dirty="0" smtClean="0">
              <a:solidFill>
                <a:srgbClr val="000000"/>
              </a:solidFill>
              <a:latin typeface="Calibri" pitchFamily="34" charset="0"/>
            </a:endParaRPr>
          </a:p>
          <a:p>
            <a:pPr marL="0" indent="0" algn="just">
              <a:buNone/>
            </a:pPr>
            <a:endParaRPr lang="en-US" sz="1400" dirty="0" smtClean="0">
              <a:solidFill>
                <a:srgbClr val="000000"/>
              </a:solidFill>
              <a:latin typeface="Calibri" pitchFamily="34" charset="0"/>
            </a:endParaRPr>
          </a:p>
          <a:p>
            <a:pPr marL="0" indent="0" algn="just">
              <a:buNone/>
            </a:pPr>
            <a:r>
              <a:rPr lang="en-US" sz="1600" dirty="0" smtClean="0">
                <a:solidFill>
                  <a:srgbClr val="000000"/>
                </a:solidFill>
                <a:latin typeface="Calibri" pitchFamily="34" charset="0"/>
              </a:rPr>
              <a:t>Stem cells gated on presence of high CD33 expression: </a:t>
            </a:r>
          </a:p>
          <a:p>
            <a:pPr algn="just">
              <a:buFontTx/>
              <a:buChar char="-"/>
            </a:pPr>
            <a:r>
              <a:rPr lang="en-US" sz="1600" dirty="0" smtClean="0">
                <a:solidFill>
                  <a:srgbClr val="000000"/>
                </a:solidFill>
                <a:latin typeface="Calibri" pitchFamily="34" charset="0"/>
              </a:rPr>
              <a:t>CD33 (and also CD123) is not sufficient to capture the whole LSC population, and includes HSC</a:t>
            </a:r>
          </a:p>
          <a:p>
            <a:pPr algn="just">
              <a:buFontTx/>
              <a:buChar char="-"/>
            </a:pPr>
            <a:r>
              <a:rPr lang="en-US" sz="1600" dirty="0" smtClean="0">
                <a:solidFill>
                  <a:srgbClr val="000000"/>
                </a:solidFill>
                <a:latin typeface="Calibri" pitchFamily="34" charset="0"/>
              </a:rPr>
              <a:t>CD45RA/Combi plot is most illustrative. Both CD45RA and Combi are the best markers in this sample </a:t>
            </a:r>
          </a:p>
          <a:p>
            <a:pPr marL="0" indent="0" algn="just">
              <a:buNone/>
            </a:pPr>
            <a:endParaRPr lang="en-US" sz="2000" dirty="0" smtClean="0">
              <a:solidFill>
                <a:srgbClr val="000000"/>
              </a:solidFill>
              <a:latin typeface="Calibri" pitchFamily="34" charset="0"/>
            </a:endParaRPr>
          </a:p>
          <a:p>
            <a:pPr marL="0" indent="0" algn="just">
              <a:buNone/>
            </a:pPr>
            <a:endParaRPr lang="en-US" sz="2000" dirty="0" smtClean="0">
              <a:solidFill>
                <a:srgbClr val="000000"/>
              </a:solidFill>
              <a:latin typeface="Calibri" pitchFamily="34" charset="0"/>
            </a:endParaRPr>
          </a:p>
          <a:p>
            <a:pPr marL="0" indent="0" algn="just">
              <a:buNone/>
            </a:pPr>
            <a:endParaRPr lang="en-US" sz="2000" dirty="0" smtClean="0">
              <a:solidFill>
                <a:srgbClr val="000000"/>
              </a:solidFill>
              <a:latin typeface="Calibri" pitchFamily="34" charset="0"/>
            </a:endParaRPr>
          </a:p>
          <a:p>
            <a:pPr marL="0" indent="0" algn="just">
              <a:buNone/>
            </a:pPr>
            <a:endParaRPr lang="en-US" sz="2000" dirty="0" smtClean="0">
              <a:solidFill>
                <a:srgbClr val="000000"/>
              </a:solidFill>
              <a:latin typeface="Calibri" pitchFamily="34" charset="0"/>
            </a:endParaRPr>
          </a:p>
          <a:p>
            <a:pPr marL="0" indent="0" algn="just">
              <a:buNone/>
            </a:pPr>
            <a:endParaRPr lang="en-US" sz="2000" dirty="0" smtClean="0">
              <a:solidFill>
                <a:srgbClr val="000000"/>
              </a:solidFill>
              <a:latin typeface="Calibri" pitchFamily="34" charset="0"/>
            </a:endParaRPr>
          </a:p>
          <a:p>
            <a:pPr marL="0" indent="0" algn="just">
              <a:buNone/>
            </a:pPr>
            <a:endParaRPr lang="en-US" sz="2000" dirty="0" smtClean="0">
              <a:solidFill>
                <a:srgbClr val="000000"/>
              </a:solidFill>
              <a:latin typeface="Calibri" pitchFamily="34" charset="0"/>
            </a:endParaRPr>
          </a:p>
          <a:p>
            <a:pPr marL="0" indent="0" algn="just">
              <a:buNone/>
            </a:pPr>
            <a:endParaRPr lang="en-US" sz="2000" dirty="0" smtClean="0">
              <a:solidFill>
                <a:srgbClr val="000000"/>
              </a:solidFill>
              <a:latin typeface="Calibri" pitchFamily="34" charset="0"/>
            </a:endParaRPr>
          </a:p>
          <a:p>
            <a:pPr marL="0" indent="0" algn="r">
              <a:buNone/>
            </a:pPr>
            <a:endParaRPr lang="en-US" sz="2000" dirty="0" smtClean="0">
              <a:solidFill>
                <a:srgbClr val="000000"/>
              </a:solidFill>
              <a:latin typeface="Calibri" pitchFamily="34" charset="0"/>
            </a:endParaRPr>
          </a:p>
          <a:p>
            <a:pPr marL="0" indent="0" algn="just">
              <a:lnSpc>
                <a:spcPct val="100000"/>
              </a:lnSpc>
              <a:buNone/>
            </a:pPr>
            <a:endParaRPr lang="en-US" sz="1800" b="1" dirty="0" smtClean="0">
              <a:solidFill>
                <a:srgbClr val="000000"/>
              </a:solidFill>
              <a:latin typeface="Calibri" pitchFamily="34" charset="0"/>
            </a:endParaRPr>
          </a:p>
          <a:p>
            <a:pPr marL="0" indent="0" algn="just">
              <a:lnSpc>
                <a:spcPct val="100000"/>
              </a:lnSpc>
              <a:buNone/>
            </a:pPr>
            <a:endParaRPr lang="en-US" sz="1800" b="1" dirty="0" smtClean="0">
              <a:solidFill>
                <a:srgbClr val="000000"/>
              </a:solidFill>
              <a:latin typeface="Calibri" pitchFamily="34" charset="0"/>
            </a:endParaRPr>
          </a:p>
        </p:txBody>
      </p:sp>
      <p:sp>
        <p:nvSpPr>
          <p:cNvPr id="68" name="TextBox 35"/>
          <p:cNvSpPr txBox="1"/>
          <p:nvPr/>
        </p:nvSpPr>
        <p:spPr>
          <a:xfrm>
            <a:off x="3162397" y="6331450"/>
            <a:ext cx="8981977" cy="220389"/>
          </a:xfrm>
          <a:prstGeom prst="rect">
            <a:avLst/>
          </a:prstGeom>
          <a:noFill/>
        </p:spPr>
        <p:txBody>
          <a:bodyPr wrap="square" lIns="81098" tIns="40549" rIns="81098" bIns="40549" rtlCol="0" anchor="b">
            <a:spAutoFit/>
          </a:bodyPr>
          <a:lstStyle/>
          <a:p>
            <a:r>
              <a:rPr lang="en-US" sz="900" dirty="0" smtClean="0"/>
              <a:t>				                      Lymphocytes,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neg</a:t>
            </a:r>
            <a:r>
              <a:rPr lang="en-US" sz="900" dirty="0"/>
              <a:t>,   </a:t>
            </a:r>
            <a:r>
              <a:rPr lang="en-US" sz="900" dirty="0" smtClean="0"/>
              <a:t>       CD34</a:t>
            </a:r>
            <a:r>
              <a:rPr lang="en-US" sz="900" baseline="30000" dirty="0"/>
              <a:t>+</a:t>
            </a:r>
            <a:r>
              <a:rPr lang="en-US" sz="900" dirty="0"/>
              <a:t>/</a:t>
            </a:r>
            <a:r>
              <a:rPr lang="en-US" sz="900" dirty="0" smtClean="0"/>
              <a:t>CD38</a:t>
            </a:r>
            <a:r>
              <a:rPr lang="en-US" sz="900" baseline="30000" dirty="0" smtClean="0"/>
              <a:t>verylow</a:t>
            </a:r>
            <a:r>
              <a:rPr lang="en-US" sz="900" dirty="0" smtClean="0"/>
              <a:t>/</a:t>
            </a:r>
            <a:r>
              <a:rPr lang="en-US" sz="900" dirty="0" err="1" smtClean="0"/>
              <a:t>marker</a:t>
            </a:r>
            <a:r>
              <a:rPr lang="en-US" sz="900" baseline="30000" dirty="0" err="1" smtClean="0"/>
              <a:t>pos</a:t>
            </a:r>
            <a:r>
              <a:rPr lang="en-US" sz="900" dirty="0" smtClean="0"/>
              <a:t>  </a:t>
            </a:r>
            <a:endParaRPr lang="en-US" sz="900" dirty="0"/>
          </a:p>
        </p:txBody>
      </p:sp>
      <p:sp>
        <p:nvSpPr>
          <p:cNvPr id="91" name="Rectangle 11"/>
          <p:cNvSpPr/>
          <p:nvPr/>
        </p:nvSpPr>
        <p:spPr bwMode="auto">
          <a:xfrm>
            <a:off x="7473003" y="6368961"/>
            <a:ext cx="133305" cy="147078"/>
          </a:xfrm>
          <a:prstGeom prst="rect">
            <a:avLst/>
          </a:prstGeom>
          <a:solidFill>
            <a:srgbClr val="A7F03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3" name="Rechthoek 2"/>
          <p:cNvSpPr/>
          <p:nvPr/>
        </p:nvSpPr>
        <p:spPr>
          <a:xfrm>
            <a:off x="5857875" y="209550"/>
            <a:ext cx="447675" cy="6000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36"/>
          <p:cNvSpPr/>
          <p:nvPr/>
        </p:nvSpPr>
        <p:spPr bwMode="auto">
          <a:xfrm>
            <a:off x="8498230" y="6367438"/>
            <a:ext cx="133305" cy="147078"/>
          </a:xfrm>
          <a:prstGeom prst="rect">
            <a:avLst/>
          </a:prstGeom>
          <a:solidFill>
            <a:srgbClr val="008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04" name="Rectangle 37"/>
          <p:cNvSpPr/>
          <p:nvPr/>
        </p:nvSpPr>
        <p:spPr bwMode="auto">
          <a:xfrm>
            <a:off x="10298430" y="6367438"/>
            <a:ext cx="133305" cy="147078"/>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noFill/>
        </p:spPr>
        <p:txBody>
          <a:bodyPr/>
          <a:lstStyle/>
          <a:p>
            <a:r>
              <a:rPr lang="en-US" sz="3600" dirty="0" smtClean="0"/>
              <a:t>Selection of </a:t>
            </a:r>
            <a:r>
              <a:rPr lang="en-US" sz="3600" i="1" dirty="0" smtClean="0"/>
              <a:t>best</a:t>
            </a:r>
            <a:r>
              <a:rPr lang="en-US" sz="3600" dirty="0" smtClean="0"/>
              <a:t> marker (1) </a:t>
            </a:r>
            <a:endParaRPr lang="nl-NL" sz="3600" dirty="0"/>
          </a:p>
        </p:txBody>
      </p:sp>
      <p:sp>
        <p:nvSpPr>
          <p:cNvPr id="14" name="TextBox 5"/>
          <p:cNvSpPr txBox="1"/>
          <p:nvPr/>
        </p:nvSpPr>
        <p:spPr>
          <a:xfrm>
            <a:off x="9525" y="6295931"/>
            <a:ext cx="594438" cy="235778"/>
          </a:xfrm>
          <a:prstGeom prst="rect">
            <a:avLst/>
          </a:prstGeom>
          <a:noFill/>
        </p:spPr>
        <p:txBody>
          <a:bodyPr wrap="square" lIns="81098" tIns="40549" rIns="81098" bIns="40549" rtlCol="0">
            <a:spAutoFit/>
          </a:bodyPr>
          <a:lstStyle/>
          <a:p>
            <a:pPr algn="r"/>
            <a:r>
              <a:rPr lang="en-US" sz="1000" dirty="0">
                <a:solidFill>
                  <a:schemeClr val="bg1">
                    <a:lumMod val="50000"/>
                  </a:schemeClr>
                </a:solidFill>
              </a:rPr>
              <a:t>#</a:t>
            </a:r>
            <a:r>
              <a:rPr lang="en-US" sz="1000" dirty="0" smtClean="0">
                <a:solidFill>
                  <a:schemeClr val="bg1">
                    <a:lumMod val="50000"/>
                  </a:schemeClr>
                </a:solidFill>
              </a:rPr>
              <a:t>2879</a:t>
            </a:r>
            <a:endParaRPr lang="en-US" sz="1000" dirty="0">
              <a:solidFill>
                <a:schemeClr val="bg1">
                  <a:lumMod val="50000"/>
                </a:schemeClr>
              </a:solidFill>
            </a:endParaRPr>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618" y="3508075"/>
            <a:ext cx="1819275" cy="1838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6880" y="3489025"/>
            <a:ext cx="1905000" cy="1866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7"/>
          <p:cNvSpPr txBox="1"/>
          <p:nvPr/>
        </p:nvSpPr>
        <p:spPr>
          <a:xfrm>
            <a:off x="765300" y="5286970"/>
            <a:ext cx="643078" cy="235778"/>
          </a:xfrm>
          <a:prstGeom prst="rect">
            <a:avLst/>
          </a:prstGeom>
          <a:noFill/>
          <a:ln w="28575">
            <a:noFill/>
          </a:ln>
        </p:spPr>
        <p:txBody>
          <a:bodyPr wrap="none" lIns="81098" tIns="40549" rIns="81098" bIns="40549" rtlCol="0">
            <a:spAutoFit/>
          </a:bodyPr>
          <a:lstStyle/>
          <a:p>
            <a:r>
              <a:rPr lang="en-US" sz="1000" dirty="0" smtClean="0">
                <a:solidFill>
                  <a:srgbClr val="000000"/>
                </a:solidFill>
              </a:rPr>
              <a:t>CD45RA </a:t>
            </a:r>
            <a:endParaRPr lang="en-US" sz="1000" dirty="0">
              <a:solidFill>
                <a:srgbClr val="000000"/>
              </a:solidFill>
            </a:endParaRPr>
          </a:p>
        </p:txBody>
      </p:sp>
      <p:sp>
        <p:nvSpPr>
          <p:cNvPr id="21" name="TextBox 16"/>
          <p:cNvSpPr txBox="1"/>
          <p:nvPr/>
        </p:nvSpPr>
        <p:spPr>
          <a:xfrm rot="16200000">
            <a:off x="175454" y="4695454"/>
            <a:ext cx="720538" cy="235778"/>
          </a:xfrm>
          <a:prstGeom prst="rect">
            <a:avLst/>
          </a:prstGeom>
          <a:noFill/>
          <a:ln w="57150">
            <a:noFill/>
          </a:ln>
        </p:spPr>
        <p:txBody>
          <a:bodyPr wrap="square" lIns="81098" tIns="40549" rIns="81098" bIns="40549" rtlCol="0">
            <a:spAutoFit/>
          </a:bodyPr>
          <a:lstStyle/>
          <a:p>
            <a:r>
              <a:rPr lang="en-US" sz="1000" dirty="0" smtClean="0">
                <a:solidFill>
                  <a:srgbClr val="000000"/>
                </a:solidFill>
              </a:rPr>
              <a:t>CD33</a:t>
            </a:r>
            <a:endParaRPr lang="en-US" sz="1000" dirty="0">
              <a:solidFill>
                <a:srgbClr val="000000"/>
              </a:solidFill>
            </a:endParaRPr>
          </a:p>
        </p:txBody>
      </p:sp>
      <p:sp>
        <p:nvSpPr>
          <p:cNvPr id="22" name="TextBox 17"/>
          <p:cNvSpPr txBox="1"/>
          <p:nvPr/>
        </p:nvSpPr>
        <p:spPr>
          <a:xfrm>
            <a:off x="2956050" y="5296495"/>
            <a:ext cx="562928" cy="235778"/>
          </a:xfrm>
          <a:prstGeom prst="rect">
            <a:avLst/>
          </a:prstGeom>
          <a:noFill/>
          <a:ln w="28575">
            <a:noFill/>
          </a:ln>
        </p:spPr>
        <p:txBody>
          <a:bodyPr wrap="none" lIns="81098" tIns="40549" rIns="81098" bIns="40549" rtlCol="0">
            <a:spAutoFit/>
          </a:bodyPr>
          <a:lstStyle/>
          <a:p>
            <a:r>
              <a:rPr lang="en-US" sz="1000" dirty="0" smtClean="0">
                <a:solidFill>
                  <a:srgbClr val="000000"/>
                </a:solidFill>
              </a:rPr>
              <a:t>Combi </a:t>
            </a:r>
            <a:endParaRPr lang="en-US" sz="1000" dirty="0">
              <a:solidFill>
                <a:srgbClr val="000000"/>
              </a:solidFill>
            </a:endParaRPr>
          </a:p>
        </p:txBody>
      </p:sp>
      <p:sp>
        <p:nvSpPr>
          <p:cNvPr id="23" name="TextBox 16"/>
          <p:cNvSpPr txBox="1"/>
          <p:nvPr/>
        </p:nvSpPr>
        <p:spPr>
          <a:xfrm rot="16200000">
            <a:off x="2318579" y="4704979"/>
            <a:ext cx="720538" cy="235778"/>
          </a:xfrm>
          <a:prstGeom prst="rect">
            <a:avLst/>
          </a:prstGeom>
          <a:noFill/>
          <a:ln w="57150">
            <a:noFill/>
          </a:ln>
        </p:spPr>
        <p:txBody>
          <a:bodyPr wrap="square" lIns="81098" tIns="40549" rIns="81098" bIns="40549" rtlCol="0">
            <a:spAutoFit/>
          </a:bodyPr>
          <a:lstStyle/>
          <a:p>
            <a:r>
              <a:rPr lang="en-US" sz="1000" dirty="0" smtClean="0">
                <a:solidFill>
                  <a:srgbClr val="000000"/>
                </a:solidFill>
              </a:rPr>
              <a:t>CD33</a:t>
            </a:r>
            <a:endParaRPr lang="en-US" sz="1000" dirty="0">
              <a:solidFill>
                <a:srgbClr val="000000"/>
              </a:solidFill>
            </a:endParaRPr>
          </a:p>
        </p:txBody>
      </p:sp>
      <p:pic>
        <p:nvPicPr>
          <p:cNvPr id="103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83830" y="3505336"/>
            <a:ext cx="39147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17"/>
          <p:cNvSpPr txBox="1"/>
          <p:nvPr/>
        </p:nvSpPr>
        <p:spPr>
          <a:xfrm>
            <a:off x="5213475" y="5306020"/>
            <a:ext cx="562928" cy="235778"/>
          </a:xfrm>
          <a:prstGeom prst="rect">
            <a:avLst/>
          </a:prstGeom>
          <a:noFill/>
          <a:ln w="28575">
            <a:noFill/>
          </a:ln>
        </p:spPr>
        <p:txBody>
          <a:bodyPr wrap="none" lIns="81098" tIns="40549" rIns="81098" bIns="40549" rtlCol="0">
            <a:spAutoFit/>
          </a:bodyPr>
          <a:lstStyle/>
          <a:p>
            <a:r>
              <a:rPr lang="en-US" sz="1000" dirty="0" smtClean="0">
                <a:solidFill>
                  <a:srgbClr val="000000"/>
                </a:solidFill>
              </a:rPr>
              <a:t>Combi </a:t>
            </a:r>
            <a:endParaRPr lang="en-US" sz="1000" dirty="0">
              <a:solidFill>
                <a:srgbClr val="000000"/>
              </a:solidFill>
            </a:endParaRPr>
          </a:p>
        </p:txBody>
      </p:sp>
      <p:sp>
        <p:nvSpPr>
          <p:cNvPr id="26" name="TextBox 16"/>
          <p:cNvSpPr txBox="1"/>
          <p:nvPr/>
        </p:nvSpPr>
        <p:spPr>
          <a:xfrm rot="16200000">
            <a:off x="4576004" y="4714504"/>
            <a:ext cx="720538" cy="235778"/>
          </a:xfrm>
          <a:prstGeom prst="rect">
            <a:avLst/>
          </a:prstGeom>
          <a:noFill/>
          <a:ln w="57150">
            <a:noFill/>
          </a:ln>
        </p:spPr>
        <p:txBody>
          <a:bodyPr wrap="square" lIns="81098" tIns="40549" rIns="81098" bIns="40549" rtlCol="0">
            <a:spAutoFit/>
          </a:bodyPr>
          <a:lstStyle/>
          <a:p>
            <a:r>
              <a:rPr lang="en-US" sz="1000" dirty="0" smtClean="0">
                <a:solidFill>
                  <a:srgbClr val="000000"/>
                </a:solidFill>
              </a:rPr>
              <a:t>CD123</a:t>
            </a:r>
            <a:endParaRPr lang="en-US" sz="1000" dirty="0">
              <a:solidFill>
                <a:srgbClr val="000000"/>
              </a:solidFill>
            </a:endParaRPr>
          </a:p>
        </p:txBody>
      </p:sp>
      <p:sp>
        <p:nvSpPr>
          <p:cNvPr id="27" name="TextBox 17"/>
          <p:cNvSpPr txBox="1"/>
          <p:nvPr/>
        </p:nvSpPr>
        <p:spPr>
          <a:xfrm>
            <a:off x="7261350" y="5315545"/>
            <a:ext cx="562928" cy="235778"/>
          </a:xfrm>
          <a:prstGeom prst="rect">
            <a:avLst/>
          </a:prstGeom>
          <a:noFill/>
          <a:ln w="28575">
            <a:noFill/>
          </a:ln>
        </p:spPr>
        <p:txBody>
          <a:bodyPr wrap="none" lIns="81098" tIns="40549" rIns="81098" bIns="40549" rtlCol="0">
            <a:spAutoFit/>
          </a:bodyPr>
          <a:lstStyle/>
          <a:p>
            <a:r>
              <a:rPr lang="en-US" sz="1000" dirty="0" smtClean="0">
                <a:solidFill>
                  <a:srgbClr val="000000"/>
                </a:solidFill>
              </a:rPr>
              <a:t>Combi </a:t>
            </a:r>
            <a:endParaRPr lang="en-US" sz="1000" dirty="0">
              <a:solidFill>
                <a:srgbClr val="000000"/>
              </a:solidFill>
            </a:endParaRPr>
          </a:p>
        </p:txBody>
      </p:sp>
      <p:sp>
        <p:nvSpPr>
          <p:cNvPr id="28" name="TextBox 16"/>
          <p:cNvSpPr txBox="1"/>
          <p:nvPr/>
        </p:nvSpPr>
        <p:spPr>
          <a:xfrm rot="16200000">
            <a:off x="6623879" y="4724029"/>
            <a:ext cx="720538" cy="235778"/>
          </a:xfrm>
          <a:prstGeom prst="rect">
            <a:avLst/>
          </a:prstGeom>
          <a:noFill/>
          <a:ln w="57150">
            <a:noFill/>
          </a:ln>
        </p:spPr>
        <p:txBody>
          <a:bodyPr wrap="square" lIns="81098" tIns="40549" rIns="81098" bIns="40549" rtlCol="0">
            <a:spAutoFit/>
          </a:bodyPr>
          <a:lstStyle/>
          <a:p>
            <a:r>
              <a:rPr lang="en-US" sz="1000" dirty="0" smtClean="0">
                <a:solidFill>
                  <a:srgbClr val="000000"/>
                </a:solidFill>
              </a:rPr>
              <a:t>CD45RA</a:t>
            </a:r>
            <a:endParaRPr lang="en-US" sz="1000" dirty="0">
              <a:solidFill>
                <a:srgbClr val="000000"/>
              </a:solidFill>
            </a:endParaRPr>
          </a:p>
        </p:txBody>
      </p:sp>
      <p:sp>
        <p:nvSpPr>
          <p:cNvPr id="7" name="Rechthoek 6"/>
          <p:cNvSpPr/>
          <p:nvPr/>
        </p:nvSpPr>
        <p:spPr>
          <a:xfrm>
            <a:off x="7905750" y="3838575"/>
            <a:ext cx="612000" cy="612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82149" y="3502734"/>
            <a:ext cx="1876425" cy="1866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TextBox 17"/>
          <p:cNvSpPr txBox="1"/>
          <p:nvPr/>
        </p:nvSpPr>
        <p:spPr>
          <a:xfrm>
            <a:off x="9871200" y="5334595"/>
            <a:ext cx="562928" cy="235778"/>
          </a:xfrm>
          <a:prstGeom prst="rect">
            <a:avLst/>
          </a:prstGeom>
          <a:noFill/>
          <a:ln w="28575">
            <a:noFill/>
          </a:ln>
        </p:spPr>
        <p:txBody>
          <a:bodyPr wrap="none" lIns="81098" tIns="40549" rIns="81098" bIns="40549" rtlCol="0">
            <a:spAutoFit/>
          </a:bodyPr>
          <a:lstStyle/>
          <a:p>
            <a:r>
              <a:rPr lang="en-US" sz="1000" dirty="0" smtClean="0">
                <a:solidFill>
                  <a:srgbClr val="000000"/>
                </a:solidFill>
              </a:rPr>
              <a:t>Combi </a:t>
            </a:r>
            <a:endParaRPr lang="en-US" sz="1000" dirty="0">
              <a:solidFill>
                <a:srgbClr val="000000"/>
              </a:solidFill>
            </a:endParaRPr>
          </a:p>
        </p:txBody>
      </p:sp>
      <p:sp>
        <p:nvSpPr>
          <p:cNvPr id="32" name="TextBox 16"/>
          <p:cNvSpPr txBox="1"/>
          <p:nvPr/>
        </p:nvSpPr>
        <p:spPr>
          <a:xfrm rot="16200000">
            <a:off x="9205154" y="4743079"/>
            <a:ext cx="720538" cy="235778"/>
          </a:xfrm>
          <a:prstGeom prst="rect">
            <a:avLst/>
          </a:prstGeom>
          <a:noFill/>
          <a:ln w="57150">
            <a:noFill/>
          </a:ln>
        </p:spPr>
        <p:txBody>
          <a:bodyPr wrap="square" lIns="81098" tIns="40549" rIns="81098" bIns="40549" rtlCol="0">
            <a:spAutoFit/>
          </a:bodyPr>
          <a:lstStyle/>
          <a:p>
            <a:r>
              <a:rPr lang="en-US" sz="1000" dirty="0" smtClean="0">
                <a:solidFill>
                  <a:srgbClr val="000000"/>
                </a:solidFill>
              </a:rPr>
              <a:t>CD45RA</a:t>
            </a:r>
            <a:endParaRPr lang="en-US" sz="1000" dirty="0">
              <a:solidFill>
                <a:srgbClr val="000000"/>
              </a:solidFill>
            </a:endParaRPr>
          </a:p>
        </p:txBody>
      </p:sp>
      <p:sp>
        <p:nvSpPr>
          <p:cNvPr id="8" name="Tekstvak 7"/>
          <p:cNvSpPr txBox="1"/>
          <p:nvPr/>
        </p:nvSpPr>
        <p:spPr>
          <a:xfrm>
            <a:off x="9897021" y="3350478"/>
            <a:ext cx="1552028" cy="276999"/>
          </a:xfrm>
          <a:prstGeom prst="rect">
            <a:avLst/>
          </a:prstGeom>
          <a:noFill/>
        </p:spPr>
        <p:txBody>
          <a:bodyPr wrap="none" rtlCol="0">
            <a:spAutoFit/>
          </a:bodyPr>
          <a:lstStyle/>
          <a:p>
            <a:r>
              <a:rPr lang="en-US" sz="1200" dirty="0" smtClean="0">
                <a:solidFill>
                  <a:srgbClr val="FF0000"/>
                </a:solidFill>
              </a:rPr>
              <a:t>LSC gated on Combi</a:t>
            </a:r>
            <a:endParaRPr lang="en-US" sz="1200" dirty="0">
              <a:solidFill>
                <a:srgbClr val="FF0000"/>
              </a:solidFill>
            </a:endParaRPr>
          </a:p>
        </p:txBody>
      </p:sp>
      <p:sp>
        <p:nvSpPr>
          <p:cNvPr id="34" name="Tekstvak 33"/>
          <p:cNvSpPr txBox="1"/>
          <p:nvPr/>
        </p:nvSpPr>
        <p:spPr>
          <a:xfrm>
            <a:off x="809626" y="3361551"/>
            <a:ext cx="7993730" cy="276999"/>
          </a:xfrm>
          <a:prstGeom prst="rect">
            <a:avLst/>
          </a:prstGeom>
          <a:noFill/>
        </p:spPr>
        <p:txBody>
          <a:bodyPr wrap="square" rtlCol="0">
            <a:spAutoFit/>
          </a:bodyPr>
          <a:lstStyle/>
          <a:p>
            <a:r>
              <a:rPr lang="en-US" sz="1200" u="sng" dirty="0" smtClean="0">
                <a:solidFill>
                  <a:srgbClr val="FF0000"/>
                </a:solidFill>
              </a:rPr>
              <a:t>LSC gated on CD33 expression                                                                                                                            </a:t>
            </a:r>
            <a:r>
              <a:rPr lang="en-US" sz="1200" u="sng" dirty="0" smtClean="0">
                <a:solidFill>
                  <a:schemeClr val="bg1"/>
                </a:solidFill>
              </a:rPr>
              <a:t>.</a:t>
            </a:r>
            <a:endParaRPr lang="en-US" sz="1200" u="sng" dirty="0">
              <a:solidFill>
                <a:schemeClr val="bg1"/>
              </a:solidFill>
            </a:endParaRPr>
          </a:p>
        </p:txBody>
      </p:sp>
      <p:sp>
        <p:nvSpPr>
          <p:cNvPr id="9" name="Tekstvak 8"/>
          <p:cNvSpPr txBox="1"/>
          <p:nvPr/>
        </p:nvSpPr>
        <p:spPr>
          <a:xfrm>
            <a:off x="11021573" y="3980159"/>
            <a:ext cx="550151" cy="369332"/>
          </a:xfrm>
          <a:prstGeom prst="rect">
            <a:avLst/>
          </a:prstGeom>
          <a:noFill/>
        </p:spPr>
        <p:txBody>
          <a:bodyPr wrap="none" rtlCol="0">
            <a:spAutoFit/>
          </a:bodyPr>
          <a:lstStyle/>
          <a:p>
            <a:r>
              <a:rPr lang="en-US" dirty="0" smtClean="0"/>
              <a:t>LSC</a:t>
            </a:r>
            <a:endParaRPr lang="en-US" dirty="0"/>
          </a:p>
        </p:txBody>
      </p:sp>
      <p:sp>
        <p:nvSpPr>
          <p:cNvPr id="36" name="Tekstvak 35"/>
          <p:cNvSpPr txBox="1"/>
          <p:nvPr/>
        </p:nvSpPr>
        <p:spPr>
          <a:xfrm>
            <a:off x="10746497" y="4676302"/>
            <a:ext cx="583814" cy="369332"/>
          </a:xfrm>
          <a:prstGeom prst="rect">
            <a:avLst/>
          </a:prstGeom>
          <a:noFill/>
        </p:spPr>
        <p:txBody>
          <a:bodyPr wrap="none" rtlCol="0">
            <a:spAutoFit/>
          </a:bodyPr>
          <a:lstStyle/>
          <a:p>
            <a:r>
              <a:rPr lang="en-US" dirty="0"/>
              <a:t>H</a:t>
            </a:r>
            <a:r>
              <a:rPr lang="en-US" dirty="0" smtClean="0"/>
              <a:t>SC</a:t>
            </a:r>
            <a:endParaRPr lang="en-US" dirty="0"/>
          </a:p>
        </p:txBody>
      </p:sp>
      <p:sp>
        <p:nvSpPr>
          <p:cNvPr id="37" name="Tekstvak 36"/>
          <p:cNvSpPr txBox="1"/>
          <p:nvPr/>
        </p:nvSpPr>
        <p:spPr>
          <a:xfrm>
            <a:off x="7976750" y="3818036"/>
            <a:ext cx="470000" cy="307777"/>
          </a:xfrm>
          <a:prstGeom prst="rect">
            <a:avLst/>
          </a:prstGeom>
          <a:noFill/>
        </p:spPr>
        <p:txBody>
          <a:bodyPr wrap="none" rtlCol="0">
            <a:spAutoFit/>
          </a:bodyPr>
          <a:lstStyle/>
          <a:p>
            <a:r>
              <a:rPr lang="en-US" sz="1400" dirty="0" smtClean="0">
                <a:solidFill>
                  <a:srgbClr val="FF0000"/>
                </a:solidFill>
              </a:rPr>
              <a:t>LSC</a:t>
            </a:r>
            <a:endParaRPr lang="en-US" sz="1400" dirty="0">
              <a:solidFill>
                <a:srgbClr val="FF0000"/>
              </a:solidFill>
            </a:endParaRPr>
          </a:p>
        </p:txBody>
      </p:sp>
      <p:sp>
        <p:nvSpPr>
          <p:cNvPr id="38" name="Tekstvak 37"/>
          <p:cNvSpPr txBox="1"/>
          <p:nvPr/>
        </p:nvSpPr>
        <p:spPr>
          <a:xfrm>
            <a:off x="8043425" y="4760702"/>
            <a:ext cx="495649" cy="307777"/>
          </a:xfrm>
          <a:prstGeom prst="rect">
            <a:avLst/>
          </a:prstGeom>
          <a:noFill/>
        </p:spPr>
        <p:txBody>
          <a:bodyPr wrap="none" rtlCol="0">
            <a:spAutoFit/>
          </a:bodyPr>
          <a:lstStyle/>
          <a:p>
            <a:r>
              <a:rPr lang="en-US" sz="1400" dirty="0">
                <a:solidFill>
                  <a:schemeClr val="accent6">
                    <a:lumMod val="50000"/>
                  </a:schemeClr>
                </a:solidFill>
              </a:rPr>
              <a:t>H</a:t>
            </a:r>
            <a:r>
              <a:rPr lang="en-US" sz="1400" dirty="0" smtClean="0">
                <a:solidFill>
                  <a:schemeClr val="accent6">
                    <a:lumMod val="50000"/>
                  </a:schemeClr>
                </a:solidFill>
              </a:rPr>
              <a:t>SC</a:t>
            </a:r>
            <a:endParaRPr lang="en-US" sz="1400" dirty="0">
              <a:solidFill>
                <a:schemeClr val="accent6">
                  <a:lumMod val="50000"/>
                </a:schemeClr>
              </a:solidFill>
            </a:endParaRPr>
          </a:p>
        </p:txBody>
      </p:sp>
      <p:sp>
        <p:nvSpPr>
          <p:cNvPr id="10" name="Rechthoek 9"/>
          <p:cNvSpPr/>
          <p:nvPr/>
        </p:nvSpPr>
        <p:spPr>
          <a:xfrm>
            <a:off x="7272978" y="4481648"/>
            <a:ext cx="823272" cy="691964"/>
          </a:xfrm>
          <a:prstGeom prst="rect">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hthoek 39"/>
          <p:cNvSpPr/>
          <p:nvPr/>
        </p:nvSpPr>
        <p:spPr>
          <a:xfrm>
            <a:off x="1654178" y="4043490"/>
            <a:ext cx="380005" cy="113012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hthoek 40"/>
          <p:cNvSpPr/>
          <p:nvPr/>
        </p:nvSpPr>
        <p:spPr>
          <a:xfrm>
            <a:off x="3767586" y="4043490"/>
            <a:ext cx="380005" cy="113012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Rechte verbindingslijn 11"/>
          <p:cNvCxnSpPr/>
          <p:nvPr/>
        </p:nvCxnSpPr>
        <p:spPr>
          <a:xfrm>
            <a:off x="5213475" y="4403425"/>
            <a:ext cx="1339725"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46" name="Tekstvak 45"/>
          <p:cNvSpPr txBox="1"/>
          <p:nvPr/>
        </p:nvSpPr>
        <p:spPr>
          <a:xfrm>
            <a:off x="5256814" y="3754949"/>
            <a:ext cx="1010213" cy="577081"/>
          </a:xfrm>
          <a:prstGeom prst="rect">
            <a:avLst/>
          </a:prstGeom>
          <a:noFill/>
        </p:spPr>
        <p:txBody>
          <a:bodyPr wrap="none" rtlCol="0">
            <a:spAutoFit/>
          </a:bodyPr>
          <a:lstStyle/>
          <a:p>
            <a:r>
              <a:rPr lang="en-US" sz="1050" dirty="0" smtClean="0"/>
              <a:t>CD123 gating </a:t>
            </a:r>
          </a:p>
          <a:p>
            <a:r>
              <a:rPr lang="en-US" sz="1050" dirty="0" smtClean="0"/>
              <a:t>would select </a:t>
            </a:r>
          </a:p>
          <a:p>
            <a:r>
              <a:rPr lang="en-US" sz="1050" dirty="0" smtClean="0"/>
              <a:t>part of LSC</a:t>
            </a:r>
            <a:endParaRPr lang="en-US" sz="1050" dirty="0"/>
          </a:p>
        </p:txBody>
      </p:sp>
    </p:spTree>
    <p:extLst>
      <p:ext uri="{BB962C8B-B14F-4D97-AF65-F5344CB8AC3E}">
        <p14:creationId xmlns:p14="http://schemas.microsoft.com/office/powerpoint/2010/main" val="534325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TextBox 35"/>
          <p:cNvSpPr txBox="1"/>
          <p:nvPr/>
        </p:nvSpPr>
        <p:spPr>
          <a:xfrm>
            <a:off x="3162397" y="6331450"/>
            <a:ext cx="8981977" cy="220389"/>
          </a:xfrm>
          <a:prstGeom prst="rect">
            <a:avLst/>
          </a:prstGeom>
          <a:noFill/>
        </p:spPr>
        <p:txBody>
          <a:bodyPr wrap="square" lIns="81098" tIns="40549" rIns="81098" bIns="40549" rtlCol="0" anchor="b">
            <a:spAutoFit/>
          </a:bodyPr>
          <a:lstStyle/>
          <a:p>
            <a:r>
              <a:rPr lang="en-US" sz="900" dirty="0" smtClean="0"/>
              <a:t>				                      Lymphocytes,          CD34</a:t>
            </a:r>
            <a:r>
              <a:rPr lang="en-US" sz="900" baseline="30000" dirty="0"/>
              <a:t>+</a:t>
            </a:r>
            <a:r>
              <a:rPr lang="en-US" sz="900" dirty="0"/>
              <a:t>/CD38</a:t>
            </a:r>
            <a:r>
              <a:rPr lang="en-US" sz="900" baseline="30000" dirty="0"/>
              <a:t>verylow</a:t>
            </a:r>
            <a:r>
              <a:rPr lang="en-US" sz="900" dirty="0"/>
              <a:t>/</a:t>
            </a:r>
            <a:r>
              <a:rPr lang="en-US" sz="900" dirty="0" err="1"/>
              <a:t>marker</a:t>
            </a:r>
            <a:r>
              <a:rPr lang="en-US" sz="900" baseline="30000" dirty="0" err="1"/>
              <a:t>neg</a:t>
            </a:r>
            <a:r>
              <a:rPr lang="en-US" sz="900" dirty="0"/>
              <a:t>,   </a:t>
            </a:r>
            <a:r>
              <a:rPr lang="en-US" sz="900" dirty="0" smtClean="0"/>
              <a:t>       CD34</a:t>
            </a:r>
            <a:r>
              <a:rPr lang="en-US" sz="900" baseline="30000" dirty="0"/>
              <a:t>+</a:t>
            </a:r>
            <a:r>
              <a:rPr lang="en-US" sz="900" dirty="0"/>
              <a:t>/</a:t>
            </a:r>
            <a:r>
              <a:rPr lang="en-US" sz="900" dirty="0" smtClean="0"/>
              <a:t>CD38</a:t>
            </a:r>
            <a:r>
              <a:rPr lang="en-US" sz="900" baseline="30000" dirty="0" smtClean="0"/>
              <a:t>verylow</a:t>
            </a:r>
            <a:r>
              <a:rPr lang="en-US" sz="900" dirty="0" smtClean="0"/>
              <a:t>/</a:t>
            </a:r>
            <a:r>
              <a:rPr lang="en-US" sz="900" dirty="0" err="1" smtClean="0"/>
              <a:t>marker</a:t>
            </a:r>
            <a:r>
              <a:rPr lang="en-US" sz="900" baseline="30000" dirty="0" err="1" smtClean="0"/>
              <a:t>pos</a:t>
            </a:r>
            <a:r>
              <a:rPr lang="en-US" sz="900" dirty="0" smtClean="0"/>
              <a:t>  </a:t>
            </a:r>
            <a:endParaRPr lang="en-US" sz="900" dirty="0"/>
          </a:p>
        </p:txBody>
      </p:sp>
      <p:sp>
        <p:nvSpPr>
          <p:cNvPr id="5" name="Content Placeholder 2"/>
          <p:cNvSpPr>
            <a:spLocks noGrp="1"/>
          </p:cNvSpPr>
          <p:nvPr>
            <p:ph idx="4294967295"/>
          </p:nvPr>
        </p:nvSpPr>
        <p:spPr>
          <a:xfrm>
            <a:off x="658207" y="1229627"/>
            <a:ext cx="10895618" cy="4660593"/>
          </a:xfrm>
          <a:prstGeom prst="rect">
            <a:avLst/>
          </a:prstGeom>
        </p:spPr>
        <p:txBody>
          <a:bodyPr/>
          <a:lstStyle/>
          <a:p>
            <a:pPr marL="0" indent="0" algn="just">
              <a:buNone/>
            </a:pPr>
            <a:r>
              <a:rPr lang="en-US" sz="2000" dirty="0" smtClean="0">
                <a:solidFill>
                  <a:srgbClr val="000000"/>
                </a:solidFill>
                <a:latin typeface="Calibri" pitchFamily="34" charset="0"/>
              </a:rPr>
              <a:t>LSC marker/LSC marker plots are most illustrative in the identification of the marker best describing the total LSC population. Example 2:  </a:t>
            </a:r>
          </a:p>
          <a:p>
            <a:pPr marL="0" indent="0" algn="just">
              <a:buNone/>
            </a:pPr>
            <a:endParaRPr lang="en-US" sz="1400" dirty="0" smtClean="0">
              <a:solidFill>
                <a:srgbClr val="000000"/>
              </a:solidFill>
              <a:latin typeface="Calibri" pitchFamily="34" charset="0"/>
            </a:endParaRPr>
          </a:p>
          <a:p>
            <a:pPr marL="0" indent="0" algn="just">
              <a:buNone/>
            </a:pPr>
            <a:r>
              <a:rPr lang="en-US" sz="1600" dirty="0" smtClean="0">
                <a:solidFill>
                  <a:srgbClr val="000000"/>
                </a:solidFill>
                <a:latin typeface="Calibri" pitchFamily="34" charset="0"/>
              </a:rPr>
              <a:t>Stem cells gated on presence of high CD123 expression: </a:t>
            </a:r>
            <a:endParaRPr lang="en-US" sz="1600" dirty="0">
              <a:solidFill>
                <a:srgbClr val="000000"/>
              </a:solidFill>
              <a:latin typeface="Calibri" pitchFamily="34" charset="0"/>
            </a:endParaRPr>
          </a:p>
          <a:p>
            <a:pPr marL="0" indent="0" algn="just">
              <a:buNone/>
            </a:pPr>
            <a:r>
              <a:rPr lang="en-US" sz="1600" dirty="0" smtClean="0">
                <a:solidFill>
                  <a:srgbClr val="000000"/>
                </a:solidFill>
                <a:latin typeface="Calibri" pitchFamily="34" charset="0"/>
              </a:rPr>
              <a:t>- CD123 and CD33 both sufficient to identify LSCs, whereas in this case Combi and CD45RA do not</a:t>
            </a:r>
          </a:p>
          <a:p>
            <a:pPr marL="0" indent="0" algn="just">
              <a:buNone/>
            </a:pPr>
            <a:endParaRPr lang="en-US" sz="2000" dirty="0" smtClean="0">
              <a:solidFill>
                <a:srgbClr val="000000"/>
              </a:solidFill>
              <a:latin typeface="Calibri" pitchFamily="34" charset="0"/>
            </a:endParaRPr>
          </a:p>
          <a:p>
            <a:pPr marL="0" indent="0">
              <a:buNone/>
            </a:pPr>
            <a:endParaRPr lang="en-US" sz="2000" dirty="0" smtClean="0">
              <a:solidFill>
                <a:srgbClr val="000000"/>
              </a:solidFill>
              <a:latin typeface="Calibri" pitchFamily="34" charset="0"/>
            </a:endParaRPr>
          </a:p>
          <a:p>
            <a:pPr marL="0" indent="0">
              <a:buNone/>
            </a:pPr>
            <a:endParaRPr lang="en-US" sz="2000" dirty="0" smtClean="0">
              <a:solidFill>
                <a:srgbClr val="000000"/>
              </a:solidFill>
              <a:latin typeface="Calibri" pitchFamily="34" charset="0"/>
            </a:endParaRPr>
          </a:p>
          <a:p>
            <a:pPr marL="0" indent="0">
              <a:buNone/>
            </a:pPr>
            <a:endParaRPr lang="en-US" sz="2000" dirty="0" smtClean="0">
              <a:solidFill>
                <a:srgbClr val="000000"/>
              </a:solidFill>
              <a:latin typeface="Calibri" pitchFamily="34" charset="0"/>
            </a:endParaRPr>
          </a:p>
          <a:p>
            <a:pPr marL="0" indent="0">
              <a:buNone/>
            </a:pPr>
            <a:endParaRPr lang="en-US" sz="2000" dirty="0" smtClean="0">
              <a:solidFill>
                <a:srgbClr val="000000"/>
              </a:solidFill>
              <a:latin typeface="Calibri" pitchFamily="34" charset="0"/>
            </a:endParaRPr>
          </a:p>
          <a:p>
            <a:pPr marL="0" indent="0">
              <a:buNone/>
            </a:pPr>
            <a:endParaRPr lang="en-US" sz="2000" dirty="0" smtClean="0">
              <a:solidFill>
                <a:srgbClr val="000000"/>
              </a:solidFill>
              <a:latin typeface="Calibri" pitchFamily="34" charset="0"/>
            </a:endParaRPr>
          </a:p>
          <a:p>
            <a:pPr marL="0" indent="0" algn="just">
              <a:lnSpc>
                <a:spcPct val="100000"/>
              </a:lnSpc>
              <a:buNone/>
            </a:pPr>
            <a:endParaRPr lang="en-US" sz="1800" b="1" dirty="0" smtClean="0">
              <a:solidFill>
                <a:srgbClr val="000000"/>
              </a:solidFill>
              <a:latin typeface="Calibri" pitchFamily="34" charset="0"/>
            </a:endParaRPr>
          </a:p>
          <a:p>
            <a:pPr marL="0" indent="0" algn="just">
              <a:lnSpc>
                <a:spcPct val="100000"/>
              </a:lnSpc>
              <a:buNone/>
            </a:pPr>
            <a:endParaRPr lang="en-US" sz="1800" b="1" dirty="0" smtClean="0">
              <a:solidFill>
                <a:srgbClr val="000000"/>
              </a:solidFill>
              <a:latin typeface="Calibri" pitchFamily="34" charset="0"/>
            </a:endParaRPr>
          </a:p>
        </p:txBody>
      </p:sp>
      <p:sp>
        <p:nvSpPr>
          <p:cNvPr id="91" name="Rectangle 11"/>
          <p:cNvSpPr/>
          <p:nvPr/>
        </p:nvSpPr>
        <p:spPr bwMode="auto">
          <a:xfrm>
            <a:off x="7473003" y="6368961"/>
            <a:ext cx="133305" cy="147078"/>
          </a:xfrm>
          <a:prstGeom prst="rect">
            <a:avLst/>
          </a:prstGeom>
          <a:solidFill>
            <a:srgbClr val="A7F03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3" name="Rechthoek 2"/>
          <p:cNvSpPr/>
          <p:nvPr/>
        </p:nvSpPr>
        <p:spPr>
          <a:xfrm>
            <a:off x="5857875" y="209550"/>
            <a:ext cx="447675" cy="6000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36"/>
          <p:cNvSpPr/>
          <p:nvPr/>
        </p:nvSpPr>
        <p:spPr bwMode="auto">
          <a:xfrm>
            <a:off x="8498230" y="6367438"/>
            <a:ext cx="133305" cy="147078"/>
          </a:xfrm>
          <a:prstGeom prst="rect">
            <a:avLst/>
          </a:prstGeom>
          <a:solidFill>
            <a:srgbClr val="008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104" name="Rectangle 37"/>
          <p:cNvSpPr/>
          <p:nvPr/>
        </p:nvSpPr>
        <p:spPr bwMode="auto">
          <a:xfrm>
            <a:off x="10298430" y="6367438"/>
            <a:ext cx="133305" cy="147078"/>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noFill/>
        </p:spPr>
        <p:txBody>
          <a:bodyPr/>
          <a:lstStyle/>
          <a:p>
            <a:r>
              <a:rPr lang="en-US" sz="3600" dirty="0" smtClean="0"/>
              <a:t>Selection of </a:t>
            </a:r>
            <a:r>
              <a:rPr lang="en-US" sz="3600" i="1" dirty="0" smtClean="0"/>
              <a:t>best</a:t>
            </a:r>
            <a:r>
              <a:rPr lang="en-US" sz="3600" dirty="0" smtClean="0"/>
              <a:t> marker (2) </a:t>
            </a:r>
            <a:endParaRPr lang="nl-NL" sz="3600" dirty="0"/>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384" y="3452234"/>
            <a:ext cx="3962400" cy="1952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7"/>
          <p:cNvSpPr txBox="1"/>
          <p:nvPr/>
        </p:nvSpPr>
        <p:spPr>
          <a:xfrm>
            <a:off x="765300" y="5286970"/>
            <a:ext cx="524456" cy="235778"/>
          </a:xfrm>
          <a:prstGeom prst="rect">
            <a:avLst/>
          </a:prstGeom>
          <a:noFill/>
          <a:ln w="28575">
            <a:noFill/>
          </a:ln>
        </p:spPr>
        <p:txBody>
          <a:bodyPr wrap="none" lIns="81098" tIns="40549" rIns="81098" bIns="40549" rtlCol="0">
            <a:spAutoFit/>
          </a:bodyPr>
          <a:lstStyle/>
          <a:p>
            <a:r>
              <a:rPr lang="en-US" sz="1000" dirty="0" smtClean="0">
                <a:solidFill>
                  <a:srgbClr val="000000"/>
                </a:solidFill>
              </a:rPr>
              <a:t>Combi</a:t>
            </a:r>
            <a:endParaRPr lang="en-US" sz="1000" dirty="0">
              <a:solidFill>
                <a:srgbClr val="000000"/>
              </a:solidFill>
            </a:endParaRPr>
          </a:p>
        </p:txBody>
      </p:sp>
      <p:sp>
        <p:nvSpPr>
          <p:cNvPr id="21" name="TextBox 16"/>
          <p:cNvSpPr txBox="1"/>
          <p:nvPr/>
        </p:nvSpPr>
        <p:spPr>
          <a:xfrm rot="16200000">
            <a:off x="175454" y="4695454"/>
            <a:ext cx="720538" cy="235778"/>
          </a:xfrm>
          <a:prstGeom prst="rect">
            <a:avLst/>
          </a:prstGeom>
          <a:noFill/>
          <a:ln w="57150">
            <a:noFill/>
          </a:ln>
        </p:spPr>
        <p:txBody>
          <a:bodyPr wrap="square" lIns="81098" tIns="40549" rIns="81098" bIns="40549" rtlCol="0">
            <a:spAutoFit/>
          </a:bodyPr>
          <a:lstStyle/>
          <a:p>
            <a:r>
              <a:rPr lang="en-US" sz="1000" dirty="0" smtClean="0">
                <a:solidFill>
                  <a:srgbClr val="000000"/>
                </a:solidFill>
              </a:rPr>
              <a:t>CD123</a:t>
            </a:r>
            <a:endParaRPr lang="en-US" sz="1000" dirty="0">
              <a:solidFill>
                <a:srgbClr val="000000"/>
              </a:solidFill>
            </a:endParaRPr>
          </a:p>
        </p:txBody>
      </p:sp>
      <p:sp>
        <p:nvSpPr>
          <p:cNvPr id="22" name="TextBox 17"/>
          <p:cNvSpPr txBox="1"/>
          <p:nvPr/>
        </p:nvSpPr>
        <p:spPr>
          <a:xfrm>
            <a:off x="2956050" y="5296495"/>
            <a:ext cx="562928" cy="235778"/>
          </a:xfrm>
          <a:prstGeom prst="rect">
            <a:avLst/>
          </a:prstGeom>
          <a:noFill/>
          <a:ln w="28575">
            <a:noFill/>
          </a:ln>
        </p:spPr>
        <p:txBody>
          <a:bodyPr wrap="none" lIns="81098" tIns="40549" rIns="81098" bIns="40549" rtlCol="0">
            <a:spAutoFit/>
          </a:bodyPr>
          <a:lstStyle/>
          <a:p>
            <a:r>
              <a:rPr lang="en-US" sz="1000" dirty="0" smtClean="0">
                <a:solidFill>
                  <a:srgbClr val="000000"/>
                </a:solidFill>
              </a:rPr>
              <a:t>Combi </a:t>
            </a:r>
            <a:endParaRPr lang="en-US" sz="1000" dirty="0">
              <a:solidFill>
                <a:srgbClr val="000000"/>
              </a:solidFill>
            </a:endParaRPr>
          </a:p>
        </p:txBody>
      </p:sp>
      <p:sp>
        <p:nvSpPr>
          <p:cNvPr id="23" name="TextBox 16"/>
          <p:cNvSpPr txBox="1"/>
          <p:nvPr/>
        </p:nvSpPr>
        <p:spPr>
          <a:xfrm rot="16200000">
            <a:off x="2318579" y="4704979"/>
            <a:ext cx="720538" cy="235778"/>
          </a:xfrm>
          <a:prstGeom prst="rect">
            <a:avLst/>
          </a:prstGeom>
          <a:noFill/>
          <a:ln w="57150">
            <a:noFill/>
          </a:ln>
        </p:spPr>
        <p:txBody>
          <a:bodyPr wrap="square" lIns="81098" tIns="40549" rIns="81098" bIns="40549" rtlCol="0">
            <a:spAutoFit/>
          </a:bodyPr>
          <a:lstStyle/>
          <a:p>
            <a:r>
              <a:rPr lang="en-US" sz="1000" dirty="0" smtClean="0">
                <a:solidFill>
                  <a:srgbClr val="000000"/>
                </a:solidFill>
              </a:rPr>
              <a:t>CD45RA</a:t>
            </a:r>
            <a:endParaRPr lang="en-US" sz="1000" dirty="0">
              <a:solidFill>
                <a:srgbClr val="000000"/>
              </a:solidFill>
            </a:endParaRPr>
          </a:p>
        </p:txBody>
      </p:sp>
      <p:pic>
        <p:nvPicPr>
          <p:cNvPr id="103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3830" y="3505336"/>
            <a:ext cx="3914775"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TextBox 16"/>
          <p:cNvSpPr txBox="1"/>
          <p:nvPr/>
        </p:nvSpPr>
        <p:spPr>
          <a:xfrm rot="16200000">
            <a:off x="4576004" y="4714504"/>
            <a:ext cx="720538" cy="235778"/>
          </a:xfrm>
          <a:prstGeom prst="rect">
            <a:avLst/>
          </a:prstGeom>
          <a:noFill/>
          <a:ln w="57150">
            <a:noFill/>
          </a:ln>
        </p:spPr>
        <p:txBody>
          <a:bodyPr wrap="square" lIns="81098" tIns="40549" rIns="81098" bIns="40549" rtlCol="0">
            <a:spAutoFit/>
          </a:bodyPr>
          <a:lstStyle/>
          <a:p>
            <a:r>
              <a:rPr lang="en-US" sz="1000" dirty="0" smtClean="0">
                <a:solidFill>
                  <a:srgbClr val="000000"/>
                </a:solidFill>
              </a:rPr>
              <a:t>CD123</a:t>
            </a:r>
            <a:endParaRPr lang="en-US" sz="1000" dirty="0">
              <a:solidFill>
                <a:srgbClr val="000000"/>
              </a:solidFill>
            </a:endParaRP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87487" y="3594946"/>
            <a:ext cx="1865282" cy="1838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TextBox 16"/>
          <p:cNvSpPr txBox="1"/>
          <p:nvPr/>
        </p:nvSpPr>
        <p:spPr>
          <a:xfrm rot="16200000">
            <a:off x="6623879" y="4724029"/>
            <a:ext cx="720538" cy="235778"/>
          </a:xfrm>
          <a:prstGeom prst="rect">
            <a:avLst/>
          </a:prstGeom>
          <a:noFill/>
          <a:ln w="57150">
            <a:noFill/>
          </a:ln>
        </p:spPr>
        <p:txBody>
          <a:bodyPr wrap="square" lIns="81098" tIns="40549" rIns="81098" bIns="40549" rtlCol="0">
            <a:spAutoFit/>
          </a:bodyPr>
          <a:lstStyle/>
          <a:p>
            <a:r>
              <a:rPr lang="en-US" sz="1000" dirty="0" smtClean="0">
                <a:solidFill>
                  <a:srgbClr val="000000"/>
                </a:solidFill>
              </a:rPr>
              <a:t>CD33</a:t>
            </a:r>
            <a:endParaRPr lang="en-US" sz="1000" dirty="0">
              <a:solidFill>
                <a:srgbClr val="000000"/>
              </a:solidFill>
            </a:endParaRPr>
          </a:p>
        </p:txBody>
      </p:sp>
      <p:sp>
        <p:nvSpPr>
          <p:cNvPr id="7" name="Rechthoek 6"/>
          <p:cNvSpPr/>
          <p:nvPr/>
        </p:nvSpPr>
        <p:spPr>
          <a:xfrm>
            <a:off x="7905750" y="3838575"/>
            <a:ext cx="612000" cy="612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17"/>
          <p:cNvSpPr txBox="1"/>
          <p:nvPr/>
        </p:nvSpPr>
        <p:spPr>
          <a:xfrm>
            <a:off x="5213475" y="5306020"/>
            <a:ext cx="604606" cy="235778"/>
          </a:xfrm>
          <a:prstGeom prst="rect">
            <a:avLst/>
          </a:prstGeom>
          <a:noFill/>
          <a:ln w="28575">
            <a:noFill/>
          </a:ln>
        </p:spPr>
        <p:txBody>
          <a:bodyPr wrap="none" lIns="81098" tIns="40549" rIns="81098" bIns="40549" rtlCol="0">
            <a:spAutoFit/>
          </a:bodyPr>
          <a:lstStyle/>
          <a:p>
            <a:r>
              <a:rPr lang="en-US" sz="1000" dirty="0" smtClean="0">
                <a:solidFill>
                  <a:srgbClr val="000000"/>
                </a:solidFill>
              </a:rPr>
              <a:t>CD45RA</a:t>
            </a:r>
            <a:endParaRPr lang="en-US" sz="1000" dirty="0">
              <a:solidFill>
                <a:srgbClr val="000000"/>
              </a:solidFill>
            </a:endParaRPr>
          </a:p>
        </p:txBody>
      </p:sp>
      <p:sp>
        <p:nvSpPr>
          <p:cNvPr id="37" name="Tekstvak 36"/>
          <p:cNvSpPr txBox="1"/>
          <p:nvPr/>
        </p:nvSpPr>
        <p:spPr>
          <a:xfrm>
            <a:off x="7976750" y="3818036"/>
            <a:ext cx="470000" cy="307777"/>
          </a:xfrm>
          <a:prstGeom prst="rect">
            <a:avLst/>
          </a:prstGeom>
          <a:noFill/>
        </p:spPr>
        <p:txBody>
          <a:bodyPr wrap="none" rtlCol="0">
            <a:spAutoFit/>
          </a:bodyPr>
          <a:lstStyle/>
          <a:p>
            <a:r>
              <a:rPr lang="en-US" sz="1400" dirty="0" smtClean="0">
                <a:solidFill>
                  <a:srgbClr val="FF0000"/>
                </a:solidFill>
              </a:rPr>
              <a:t>LSC</a:t>
            </a:r>
            <a:endParaRPr lang="en-US" sz="1400" dirty="0">
              <a:solidFill>
                <a:srgbClr val="FF0000"/>
              </a:solidFill>
            </a:endParaRPr>
          </a:p>
        </p:txBody>
      </p:sp>
      <p:sp>
        <p:nvSpPr>
          <p:cNvPr id="38" name="Tekstvak 37"/>
          <p:cNvSpPr txBox="1"/>
          <p:nvPr/>
        </p:nvSpPr>
        <p:spPr>
          <a:xfrm>
            <a:off x="8043425" y="4760702"/>
            <a:ext cx="495649" cy="307777"/>
          </a:xfrm>
          <a:prstGeom prst="rect">
            <a:avLst/>
          </a:prstGeom>
          <a:noFill/>
        </p:spPr>
        <p:txBody>
          <a:bodyPr wrap="none" rtlCol="0">
            <a:spAutoFit/>
          </a:bodyPr>
          <a:lstStyle/>
          <a:p>
            <a:r>
              <a:rPr lang="en-US" sz="1400" dirty="0">
                <a:solidFill>
                  <a:schemeClr val="accent6">
                    <a:lumMod val="50000"/>
                  </a:schemeClr>
                </a:solidFill>
              </a:rPr>
              <a:t>H</a:t>
            </a:r>
            <a:r>
              <a:rPr lang="en-US" sz="1400" dirty="0" smtClean="0">
                <a:solidFill>
                  <a:schemeClr val="accent6">
                    <a:lumMod val="50000"/>
                  </a:schemeClr>
                </a:solidFill>
              </a:rPr>
              <a:t>SC</a:t>
            </a:r>
            <a:endParaRPr lang="en-US" sz="1400" dirty="0">
              <a:solidFill>
                <a:schemeClr val="accent6">
                  <a:lumMod val="50000"/>
                </a:schemeClr>
              </a:solidFill>
            </a:endParaRPr>
          </a:p>
        </p:txBody>
      </p:sp>
      <p:sp>
        <p:nvSpPr>
          <p:cNvPr id="10" name="Rechthoek 9"/>
          <p:cNvSpPr/>
          <p:nvPr/>
        </p:nvSpPr>
        <p:spPr>
          <a:xfrm>
            <a:off x="7272978" y="4481648"/>
            <a:ext cx="823272" cy="691964"/>
          </a:xfrm>
          <a:prstGeom prst="rect">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60579" y="3543300"/>
            <a:ext cx="1832342" cy="1861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Tekstvak 33"/>
          <p:cNvSpPr txBox="1"/>
          <p:nvPr/>
        </p:nvSpPr>
        <p:spPr>
          <a:xfrm>
            <a:off x="809626" y="3275826"/>
            <a:ext cx="7993730" cy="276999"/>
          </a:xfrm>
          <a:prstGeom prst="rect">
            <a:avLst/>
          </a:prstGeom>
          <a:noFill/>
        </p:spPr>
        <p:txBody>
          <a:bodyPr wrap="square" rtlCol="0">
            <a:spAutoFit/>
          </a:bodyPr>
          <a:lstStyle/>
          <a:p>
            <a:r>
              <a:rPr lang="en-US" sz="1200" u="sng" dirty="0" smtClean="0">
                <a:solidFill>
                  <a:srgbClr val="FF0000"/>
                </a:solidFill>
              </a:rPr>
              <a:t>LSC gated on CD123 expression                                                                                                                          </a:t>
            </a:r>
            <a:r>
              <a:rPr lang="en-US" sz="1200" u="sng" dirty="0" smtClean="0">
                <a:solidFill>
                  <a:schemeClr val="bg1"/>
                </a:solidFill>
              </a:rPr>
              <a:t>.</a:t>
            </a:r>
            <a:endParaRPr lang="en-US" sz="1200" u="sng" dirty="0">
              <a:solidFill>
                <a:schemeClr val="bg1"/>
              </a:solidFill>
            </a:endParaRPr>
          </a:p>
        </p:txBody>
      </p:sp>
      <p:sp>
        <p:nvSpPr>
          <p:cNvPr id="27" name="TextBox 17"/>
          <p:cNvSpPr txBox="1"/>
          <p:nvPr/>
        </p:nvSpPr>
        <p:spPr>
          <a:xfrm>
            <a:off x="7261350" y="5315545"/>
            <a:ext cx="521250" cy="235778"/>
          </a:xfrm>
          <a:prstGeom prst="rect">
            <a:avLst/>
          </a:prstGeom>
          <a:noFill/>
          <a:ln w="28575">
            <a:noFill/>
          </a:ln>
        </p:spPr>
        <p:txBody>
          <a:bodyPr wrap="none" lIns="81098" tIns="40549" rIns="81098" bIns="40549" rtlCol="0">
            <a:spAutoFit/>
          </a:bodyPr>
          <a:lstStyle/>
          <a:p>
            <a:r>
              <a:rPr lang="en-US" sz="1000" dirty="0" smtClean="0">
                <a:solidFill>
                  <a:srgbClr val="000000"/>
                </a:solidFill>
              </a:rPr>
              <a:t>CD123</a:t>
            </a:r>
            <a:endParaRPr lang="en-US" sz="1000" dirty="0">
              <a:solidFill>
                <a:srgbClr val="000000"/>
              </a:solidFill>
            </a:endParaRPr>
          </a:p>
        </p:txBody>
      </p:sp>
    </p:spTree>
    <p:extLst>
      <p:ext uri="{BB962C8B-B14F-4D97-AF65-F5344CB8AC3E}">
        <p14:creationId xmlns:p14="http://schemas.microsoft.com/office/powerpoint/2010/main" val="233876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noFill/>
        </p:spPr>
        <p:txBody>
          <a:bodyPr/>
          <a:lstStyle/>
          <a:p>
            <a:r>
              <a:rPr lang="en-US" sz="3600" dirty="0" smtClean="0"/>
              <a:t>Gating Summary</a:t>
            </a:r>
            <a:endParaRPr lang="nl-NL" sz="3600" dirty="0"/>
          </a:p>
        </p:txBody>
      </p:sp>
      <p:sp>
        <p:nvSpPr>
          <p:cNvPr id="5" name="Content Placeholder 2"/>
          <p:cNvSpPr>
            <a:spLocks noGrp="1"/>
          </p:cNvSpPr>
          <p:nvPr>
            <p:ph idx="4294967295"/>
          </p:nvPr>
        </p:nvSpPr>
        <p:spPr>
          <a:xfrm>
            <a:off x="675340" y="1146835"/>
            <a:ext cx="8967126" cy="4720143"/>
          </a:xfrm>
          <a:prstGeom prst="rect">
            <a:avLst/>
          </a:prstGeom>
        </p:spPr>
        <p:txBody>
          <a:bodyPr/>
          <a:lstStyle/>
          <a:p>
            <a:pPr marL="257655" lvl="1" indent="0">
              <a:buNone/>
            </a:pPr>
            <a:r>
              <a:rPr lang="en-US" sz="1600" dirty="0" smtClean="0">
                <a:solidFill>
                  <a:srgbClr val="000000"/>
                </a:solidFill>
                <a:latin typeface="Calibri" pitchFamily="34" charset="0"/>
              </a:rPr>
              <a:t> 	</a:t>
            </a:r>
          </a:p>
          <a:p>
            <a:pPr marL="257655" lvl="1" indent="0">
              <a:buNone/>
            </a:pPr>
            <a:r>
              <a:rPr lang="en-US" sz="1600" dirty="0" smtClean="0">
                <a:solidFill>
                  <a:srgbClr val="000000"/>
                </a:solidFill>
                <a:latin typeface="Calibri" pitchFamily="34" charset="0"/>
              </a:rPr>
              <a:t>                           </a:t>
            </a:r>
            <a:r>
              <a:rPr lang="en-US" sz="1600" b="1" dirty="0" smtClean="0">
                <a:solidFill>
                  <a:srgbClr val="000000"/>
                </a:solidFill>
                <a:latin typeface="Calibri" pitchFamily="34" charset="0"/>
              </a:rPr>
              <a:t>WBC</a:t>
            </a:r>
            <a:r>
              <a:rPr lang="en-US" sz="1600" dirty="0" smtClean="0">
                <a:solidFill>
                  <a:srgbClr val="000000"/>
                </a:solidFill>
                <a:latin typeface="Calibri" pitchFamily="34" charset="0"/>
              </a:rPr>
              <a:t>,    </a:t>
            </a:r>
            <a:r>
              <a:rPr lang="en-US" sz="1600" b="1" i="1" dirty="0" smtClean="0">
                <a:solidFill>
                  <a:srgbClr val="000000"/>
                </a:solidFill>
                <a:latin typeface="Calibri" pitchFamily="34" charset="0"/>
              </a:rPr>
              <a:t>beads </a:t>
            </a:r>
            <a:r>
              <a:rPr lang="en-US" sz="1600" i="1" dirty="0" smtClean="0">
                <a:solidFill>
                  <a:srgbClr val="000000"/>
                </a:solidFill>
                <a:latin typeface="Calibri" pitchFamily="34" charset="0"/>
              </a:rPr>
              <a:t>(when included),   </a:t>
            </a:r>
            <a:r>
              <a:rPr lang="en-US" sz="1600" b="1" i="1" dirty="0" smtClean="0">
                <a:solidFill>
                  <a:srgbClr val="000000"/>
                </a:solidFill>
                <a:latin typeface="Calibri" pitchFamily="34" charset="0"/>
              </a:rPr>
              <a:t>red/dead </a:t>
            </a:r>
            <a:r>
              <a:rPr lang="en-US" sz="1600" i="1" dirty="0" smtClean="0">
                <a:solidFill>
                  <a:srgbClr val="000000"/>
                </a:solidFill>
                <a:latin typeface="Calibri" pitchFamily="34" charset="0"/>
              </a:rPr>
              <a:t>(CD45</a:t>
            </a:r>
            <a:r>
              <a:rPr lang="en-US" sz="1600" i="1" baseline="30000" dirty="0" smtClean="0">
                <a:solidFill>
                  <a:srgbClr val="000000"/>
                </a:solidFill>
                <a:latin typeface="Calibri" pitchFamily="34" charset="0"/>
              </a:rPr>
              <a:t>negative</a:t>
            </a:r>
            <a:r>
              <a:rPr lang="en-US" sz="1600" i="1" dirty="0" smtClean="0">
                <a:solidFill>
                  <a:srgbClr val="000000"/>
                </a:solidFill>
                <a:latin typeface="Calibri" pitchFamily="34" charset="0"/>
              </a:rPr>
              <a:t>) population</a:t>
            </a:r>
          </a:p>
          <a:p>
            <a:pPr marL="257655" lvl="1" indent="0" algn="ctr">
              <a:buNone/>
            </a:pPr>
            <a:endParaRPr lang="en-US" sz="1200" dirty="0" smtClean="0">
              <a:solidFill>
                <a:srgbClr val="000000"/>
              </a:solidFill>
              <a:latin typeface="Calibri" pitchFamily="34" charset="0"/>
            </a:endParaRPr>
          </a:p>
          <a:p>
            <a:pPr marL="257655" lvl="1" indent="0" algn="ctr">
              <a:buNone/>
            </a:pPr>
            <a:endParaRPr lang="en-US" sz="1400" dirty="0" smtClean="0">
              <a:solidFill>
                <a:srgbClr val="000000"/>
              </a:solidFill>
              <a:latin typeface="Calibri" pitchFamily="34" charset="0"/>
            </a:endParaRPr>
          </a:p>
          <a:p>
            <a:pPr marL="257655" lvl="1" indent="0">
              <a:buNone/>
            </a:pPr>
            <a:r>
              <a:rPr lang="en-US" sz="1600" dirty="0" smtClean="0">
                <a:solidFill>
                  <a:srgbClr val="000000"/>
                </a:solidFill>
                <a:latin typeface="Calibri" pitchFamily="34" charset="0"/>
              </a:rPr>
              <a:t>       </a:t>
            </a:r>
            <a:r>
              <a:rPr lang="en-US" sz="1600" b="1" i="1" dirty="0" smtClean="0">
                <a:solidFill>
                  <a:srgbClr val="000000"/>
                </a:solidFill>
                <a:latin typeface="Calibri" pitchFamily="34" charset="0"/>
              </a:rPr>
              <a:t>lymphocytes</a:t>
            </a:r>
            <a:r>
              <a:rPr lang="en-US" sz="1600" b="1" dirty="0" smtClean="0">
                <a:solidFill>
                  <a:srgbClr val="000000"/>
                </a:solidFill>
                <a:latin typeface="Calibri" pitchFamily="34" charset="0"/>
              </a:rPr>
              <a:t>        blast </a:t>
            </a:r>
            <a:r>
              <a:rPr lang="en-US" sz="1600" b="1" dirty="0">
                <a:solidFill>
                  <a:srgbClr val="000000"/>
                </a:solidFill>
                <a:latin typeface="Calibri" pitchFamily="34" charset="0"/>
              </a:rPr>
              <a:t>cells</a:t>
            </a:r>
            <a:r>
              <a:rPr lang="en-US" sz="1600" dirty="0">
                <a:solidFill>
                  <a:srgbClr val="000000"/>
                </a:solidFill>
                <a:latin typeface="Calibri" pitchFamily="34" charset="0"/>
              </a:rPr>
              <a:t> </a:t>
            </a:r>
            <a:r>
              <a:rPr lang="en-US" sz="1600" dirty="0" smtClean="0">
                <a:solidFill>
                  <a:srgbClr val="000000"/>
                </a:solidFill>
                <a:latin typeface="Calibri" pitchFamily="34" charset="0"/>
              </a:rPr>
              <a:t>		</a:t>
            </a:r>
            <a:endParaRPr lang="en-US" sz="1400" dirty="0" smtClean="0">
              <a:latin typeface="Calibri" pitchFamily="34" charset="0"/>
            </a:endParaRPr>
          </a:p>
          <a:p>
            <a:pPr marL="257655" lvl="1" indent="0">
              <a:buNone/>
            </a:pPr>
            <a:r>
              <a:rPr lang="en-US" sz="1600" dirty="0" smtClean="0">
                <a:solidFill>
                  <a:srgbClr val="000000"/>
                </a:solidFill>
                <a:latin typeface="Calibri" pitchFamily="34" charset="0"/>
              </a:rPr>
              <a:t> </a:t>
            </a:r>
          </a:p>
          <a:p>
            <a:pPr marL="257655" lvl="1" indent="0">
              <a:buNone/>
            </a:pPr>
            <a:endParaRPr lang="en-US" sz="900" dirty="0">
              <a:solidFill>
                <a:srgbClr val="000000"/>
              </a:solidFill>
              <a:latin typeface="Calibri" pitchFamily="34" charset="0"/>
            </a:endParaRPr>
          </a:p>
          <a:p>
            <a:pPr marL="257655" lvl="1" indent="0">
              <a:buNone/>
            </a:pPr>
            <a:r>
              <a:rPr lang="en-US" sz="1600" dirty="0" smtClean="0">
                <a:solidFill>
                  <a:srgbClr val="000000"/>
                </a:solidFill>
                <a:latin typeface="Calibri" pitchFamily="34" charset="0"/>
              </a:rPr>
              <a:t>                                 </a:t>
            </a:r>
            <a:r>
              <a:rPr lang="en-US" sz="1600" b="1" dirty="0" smtClean="0">
                <a:solidFill>
                  <a:srgbClr val="000000"/>
                </a:solidFill>
                <a:latin typeface="Calibri" pitchFamily="34" charset="0"/>
              </a:rPr>
              <a:t>CD34</a:t>
            </a:r>
            <a:r>
              <a:rPr lang="en-US" sz="1600" b="1" baseline="30000" dirty="0" smtClean="0">
                <a:solidFill>
                  <a:srgbClr val="000000"/>
                </a:solidFill>
                <a:latin typeface="Calibri" pitchFamily="34" charset="0"/>
              </a:rPr>
              <a:t>+</a:t>
            </a:r>
            <a:r>
              <a:rPr lang="en-US" sz="1600" b="1" dirty="0" smtClean="0">
                <a:solidFill>
                  <a:srgbClr val="000000"/>
                </a:solidFill>
                <a:latin typeface="Calibri" pitchFamily="34" charset="0"/>
              </a:rPr>
              <a:t> blast cells</a:t>
            </a:r>
            <a:r>
              <a:rPr lang="en-US" sz="1600" dirty="0" smtClean="0">
                <a:solidFill>
                  <a:srgbClr val="000000"/>
                </a:solidFill>
                <a:latin typeface="Calibri" pitchFamily="34" charset="0"/>
              </a:rPr>
              <a:t>		</a:t>
            </a:r>
            <a:r>
              <a:rPr lang="en-US" sz="1200" i="1" dirty="0" smtClean="0">
                <a:latin typeface="Calibri" pitchFamily="34" charset="0"/>
              </a:rPr>
              <a:t>use lymphocytes as reference</a:t>
            </a:r>
            <a:endParaRPr lang="en-US" sz="1600" i="1" dirty="0" smtClean="0">
              <a:latin typeface="Calibri" pitchFamily="34" charset="0"/>
            </a:endParaRPr>
          </a:p>
          <a:p>
            <a:pPr marL="257655" lvl="1" indent="0">
              <a:buNone/>
            </a:pPr>
            <a:endParaRPr lang="en-US" sz="1200" dirty="0" smtClean="0">
              <a:solidFill>
                <a:srgbClr val="000000"/>
              </a:solidFill>
              <a:latin typeface="+mj-lt"/>
            </a:endParaRPr>
          </a:p>
          <a:p>
            <a:pPr marL="257655" lvl="1" indent="0">
              <a:buNone/>
            </a:pPr>
            <a:endParaRPr lang="en-US" sz="1800" dirty="0" smtClean="0">
              <a:solidFill>
                <a:srgbClr val="000000"/>
              </a:solidFill>
              <a:latin typeface="+mj-lt"/>
            </a:endParaRPr>
          </a:p>
          <a:p>
            <a:pPr marL="257655" lvl="1" indent="0">
              <a:buNone/>
            </a:pPr>
            <a:endParaRPr lang="en-US" sz="100" dirty="0">
              <a:solidFill>
                <a:srgbClr val="000000"/>
              </a:solidFill>
              <a:latin typeface="+mj-lt"/>
            </a:endParaRPr>
          </a:p>
          <a:p>
            <a:pPr marL="257655" lvl="1" indent="0">
              <a:buNone/>
            </a:pPr>
            <a:r>
              <a:rPr lang="en-US" sz="1600" dirty="0" smtClean="0">
                <a:solidFill>
                  <a:srgbClr val="000000"/>
                </a:solidFill>
                <a:latin typeface="Calibri" pitchFamily="34" charset="0"/>
              </a:rPr>
              <a:t>                             </a:t>
            </a:r>
            <a:r>
              <a:rPr lang="en-US" sz="1600" b="1" dirty="0" smtClean="0">
                <a:solidFill>
                  <a:srgbClr val="000000"/>
                </a:solidFill>
                <a:latin typeface="Calibri" pitchFamily="34" charset="0"/>
              </a:rPr>
              <a:t>CD38</a:t>
            </a:r>
            <a:r>
              <a:rPr lang="en-US" sz="1600" b="1" baseline="30000" dirty="0" smtClean="0">
                <a:solidFill>
                  <a:srgbClr val="000000"/>
                </a:solidFill>
                <a:latin typeface="Calibri" pitchFamily="34" charset="0"/>
              </a:rPr>
              <a:t>low</a:t>
            </a:r>
            <a:r>
              <a:rPr lang="en-US" sz="1600" dirty="0" smtClean="0">
                <a:solidFill>
                  <a:srgbClr val="000000"/>
                </a:solidFill>
                <a:latin typeface="Calibri" pitchFamily="34" charset="0"/>
              </a:rPr>
              <a:t>          </a:t>
            </a:r>
            <a:r>
              <a:rPr lang="en-US" sz="1600" b="1" dirty="0" smtClean="0">
                <a:solidFill>
                  <a:srgbClr val="000000"/>
                </a:solidFill>
                <a:latin typeface="Calibri" pitchFamily="34" charset="0"/>
              </a:rPr>
              <a:t>CD38</a:t>
            </a:r>
            <a:r>
              <a:rPr lang="en-US" sz="1600" b="1" baseline="30000" dirty="0" smtClean="0">
                <a:solidFill>
                  <a:srgbClr val="000000"/>
                </a:solidFill>
                <a:latin typeface="Calibri" pitchFamily="34" charset="0"/>
              </a:rPr>
              <a:t>verylow </a:t>
            </a:r>
            <a:r>
              <a:rPr lang="en-US" sz="1600" baseline="30000" dirty="0" smtClean="0">
                <a:solidFill>
                  <a:srgbClr val="000000"/>
                </a:solidFill>
                <a:latin typeface="Calibri" pitchFamily="34" charset="0"/>
              </a:rPr>
              <a:t>		</a:t>
            </a:r>
            <a:r>
              <a:rPr lang="en-US" sz="1200" i="1" dirty="0" smtClean="0">
                <a:latin typeface="Calibri" pitchFamily="34" charset="0"/>
              </a:rPr>
              <a:t>use beads as reference </a:t>
            </a:r>
            <a:endParaRPr lang="en-US" sz="1400" i="1" dirty="0" smtClean="0">
              <a:latin typeface="Calibri" pitchFamily="34" charset="0"/>
            </a:endParaRPr>
          </a:p>
          <a:p>
            <a:pPr marL="257655" lvl="1" indent="0">
              <a:buNone/>
            </a:pPr>
            <a:endParaRPr lang="en-US" sz="600" dirty="0" smtClean="0">
              <a:solidFill>
                <a:srgbClr val="000000"/>
              </a:solidFill>
              <a:latin typeface="Calibri" pitchFamily="34" charset="0"/>
            </a:endParaRPr>
          </a:p>
          <a:p>
            <a:pPr marL="0" indent="0">
              <a:buNone/>
            </a:pPr>
            <a:r>
              <a:rPr lang="en-US" sz="1200" dirty="0" smtClean="0">
                <a:solidFill>
                  <a:srgbClr val="000000"/>
                </a:solidFill>
                <a:latin typeface="+mj-lt"/>
              </a:rPr>
              <a:t>      </a:t>
            </a:r>
            <a:r>
              <a:rPr lang="en-US" sz="1600" dirty="0" smtClean="0">
                <a:solidFill>
                  <a:srgbClr val="000000"/>
                </a:solidFill>
                <a:latin typeface="Calibri" pitchFamily="34" charset="0"/>
              </a:rPr>
              <a:t>	     </a:t>
            </a:r>
            <a:r>
              <a:rPr lang="en-US" sz="1200" dirty="0" smtClean="0">
                <a:solidFill>
                  <a:srgbClr val="000000"/>
                </a:solidFill>
                <a:latin typeface="Calibri" pitchFamily="34" charset="0"/>
              </a:rPr>
              <a:t>    - </a:t>
            </a:r>
            <a:r>
              <a:rPr lang="en-US" sz="1400" b="1" dirty="0" smtClean="0">
                <a:solidFill>
                  <a:srgbClr val="000000"/>
                </a:solidFill>
                <a:latin typeface="Calibri" pitchFamily="34" charset="0"/>
              </a:rPr>
              <a:t>CD45RA</a:t>
            </a:r>
            <a:r>
              <a:rPr lang="en-US" sz="1400" dirty="0" smtClean="0">
                <a:solidFill>
                  <a:srgbClr val="000000"/>
                </a:solidFill>
                <a:latin typeface="Calibri" pitchFamily="34" charset="0"/>
              </a:rPr>
              <a:t> + vs. -	 - </a:t>
            </a:r>
            <a:r>
              <a:rPr lang="en-US" sz="1400" b="1" dirty="0">
                <a:solidFill>
                  <a:srgbClr val="000000"/>
                </a:solidFill>
                <a:latin typeface="Calibri" pitchFamily="34" charset="0"/>
              </a:rPr>
              <a:t>CD45RA</a:t>
            </a:r>
            <a:r>
              <a:rPr lang="en-US" sz="1400" dirty="0">
                <a:solidFill>
                  <a:srgbClr val="000000"/>
                </a:solidFill>
                <a:latin typeface="Calibri" pitchFamily="34" charset="0"/>
              </a:rPr>
              <a:t> + vs. - </a:t>
            </a:r>
            <a:r>
              <a:rPr lang="en-US" sz="1400" dirty="0" smtClean="0">
                <a:solidFill>
                  <a:srgbClr val="000000"/>
                </a:solidFill>
                <a:latin typeface="Calibri" pitchFamily="34" charset="0"/>
              </a:rPr>
              <a:t>	</a:t>
            </a:r>
            <a:r>
              <a:rPr lang="en-US" sz="1200" i="1" dirty="0">
                <a:latin typeface="Calibri" pitchFamily="34" charset="0"/>
              </a:rPr>
              <a:t>For example + versus – : expression in LSC versus HSC </a:t>
            </a:r>
            <a:r>
              <a:rPr lang="en-US" sz="1400" dirty="0" smtClean="0">
                <a:solidFill>
                  <a:srgbClr val="000000"/>
                </a:solidFill>
                <a:latin typeface="Calibri" pitchFamily="34" charset="0"/>
              </a:rPr>
              <a:t>	         </a:t>
            </a:r>
            <a:r>
              <a:rPr lang="en-US" sz="1400" dirty="0">
                <a:solidFill>
                  <a:srgbClr val="000000"/>
                </a:solidFill>
                <a:latin typeface="Calibri" pitchFamily="34" charset="0"/>
              </a:rPr>
              <a:t> </a:t>
            </a:r>
            <a:r>
              <a:rPr lang="en-US" sz="1400" dirty="0" smtClean="0">
                <a:solidFill>
                  <a:srgbClr val="000000"/>
                </a:solidFill>
                <a:latin typeface="Calibri" pitchFamily="34" charset="0"/>
              </a:rPr>
              <a:t>                     	         - </a:t>
            </a:r>
            <a:r>
              <a:rPr lang="en-US" sz="1400" b="1" dirty="0" smtClean="0">
                <a:solidFill>
                  <a:srgbClr val="000000"/>
                </a:solidFill>
                <a:latin typeface="Calibri" pitchFamily="34" charset="0"/>
              </a:rPr>
              <a:t>CD33</a:t>
            </a:r>
            <a:r>
              <a:rPr lang="en-US" sz="1400" dirty="0" smtClean="0">
                <a:solidFill>
                  <a:srgbClr val="000000"/>
                </a:solidFill>
                <a:latin typeface="Calibri" pitchFamily="34" charset="0"/>
              </a:rPr>
              <a:t> +/(+) vs. +/- 	</a:t>
            </a:r>
            <a:r>
              <a:rPr lang="en-US" sz="1400" dirty="0">
                <a:solidFill>
                  <a:srgbClr val="000000"/>
                </a:solidFill>
                <a:latin typeface="Calibri" pitchFamily="34" charset="0"/>
              </a:rPr>
              <a:t> - </a:t>
            </a:r>
            <a:r>
              <a:rPr lang="en-US" sz="1400" b="1" dirty="0">
                <a:solidFill>
                  <a:srgbClr val="000000"/>
                </a:solidFill>
                <a:latin typeface="Calibri" pitchFamily="34" charset="0"/>
              </a:rPr>
              <a:t>CD33</a:t>
            </a:r>
            <a:r>
              <a:rPr lang="en-US" sz="1400" dirty="0">
                <a:solidFill>
                  <a:srgbClr val="000000"/>
                </a:solidFill>
                <a:latin typeface="Calibri" pitchFamily="34" charset="0"/>
              </a:rPr>
              <a:t> +/(+) vs. +/- </a:t>
            </a:r>
            <a:r>
              <a:rPr lang="en-US" sz="1400" dirty="0" smtClean="0">
                <a:solidFill>
                  <a:srgbClr val="000000"/>
                </a:solidFill>
                <a:latin typeface="Calibri" pitchFamily="34" charset="0"/>
              </a:rPr>
              <a:t>	</a:t>
            </a:r>
            <a:endParaRPr lang="en-US" sz="1400" i="1" dirty="0" smtClean="0">
              <a:latin typeface="Calibri" pitchFamily="34" charset="0"/>
            </a:endParaRPr>
          </a:p>
          <a:p>
            <a:pPr marL="257655" lvl="1" indent="0">
              <a:buNone/>
            </a:pPr>
            <a:r>
              <a:rPr lang="en-US" sz="1400" dirty="0" smtClean="0">
                <a:solidFill>
                  <a:srgbClr val="000000"/>
                </a:solidFill>
                <a:latin typeface="Calibri" pitchFamily="34" charset="0"/>
              </a:rPr>
              <a:t>	         - </a:t>
            </a:r>
            <a:r>
              <a:rPr lang="en-US" sz="1400" b="1" dirty="0" smtClean="0">
                <a:solidFill>
                  <a:srgbClr val="000000"/>
                </a:solidFill>
                <a:latin typeface="Calibri" pitchFamily="34" charset="0"/>
              </a:rPr>
              <a:t>CD44</a:t>
            </a:r>
            <a:r>
              <a:rPr lang="en-US" sz="1400" dirty="0" smtClean="0">
                <a:solidFill>
                  <a:srgbClr val="000000"/>
                </a:solidFill>
                <a:latin typeface="Calibri" pitchFamily="34" charset="0"/>
              </a:rPr>
              <a:t> </a:t>
            </a:r>
            <a:r>
              <a:rPr lang="en-US" sz="1400" dirty="0">
                <a:solidFill>
                  <a:srgbClr val="000000"/>
                </a:solidFill>
                <a:latin typeface="Calibri" pitchFamily="34" charset="0"/>
              </a:rPr>
              <a:t>+++ vs. ++</a:t>
            </a:r>
            <a:r>
              <a:rPr lang="en-US" sz="1400" dirty="0" smtClean="0">
                <a:solidFill>
                  <a:srgbClr val="000000"/>
                </a:solidFill>
                <a:latin typeface="Calibri" pitchFamily="34" charset="0"/>
              </a:rPr>
              <a:t>	 - </a:t>
            </a:r>
            <a:r>
              <a:rPr lang="en-US" sz="1400" b="1" dirty="0">
                <a:solidFill>
                  <a:srgbClr val="000000"/>
                </a:solidFill>
                <a:latin typeface="Calibri" pitchFamily="34" charset="0"/>
              </a:rPr>
              <a:t>CD44</a:t>
            </a:r>
            <a:r>
              <a:rPr lang="en-US" sz="1400" dirty="0">
                <a:solidFill>
                  <a:srgbClr val="000000"/>
                </a:solidFill>
                <a:latin typeface="Calibri" pitchFamily="34" charset="0"/>
              </a:rPr>
              <a:t> +++ vs. ++ </a:t>
            </a:r>
            <a:r>
              <a:rPr lang="en-US" sz="1400" dirty="0" smtClean="0">
                <a:solidFill>
                  <a:srgbClr val="000000"/>
                </a:solidFill>
                <a:latin typeface="Calibri" pitchFamily="34" charset="0"/>
              </a:rPr>
              <a:t>	</a:t>
            </a:r>
            <a:endParaRPr lang="en-US" sz="1200" i="1" dirty="0" smtClean="0">
              <a:solidFill>
                <a:srgbClr val="000000"/>
              </a:solidFill>
              <a:latin typeface="Calibri" pitchFamily="34" charset="0"/>
            </a:endParaRPr>
          </a:p>
          <a:p>
            <a:pPr marL="257655" lvl="1" indent="0">
              <a:buNone/>
            </a:pPr>
            <a:r>
              <a:rPr lang="en-US" sz="1400" dirty="0" smtClean="0">
                <a:solidFill>
                  <a:srgbClr val="000000"/>
                </a:solidFill>
                <a:latin typeface="Calibri" pitchFamily="34" charset="0"/>
              </a:rPr>
              <a:t>	         - </a:t>
            </a:r>
            <a:r>
              <a:rPr lang="en-US" sz="1400" b="1" dirty="0" smtClean="0">
                <a:solidFill>
                  <a:srgbClr val="000000"/>
                </a:solidFill>
                <a:latin typeface="Calibri" pitchFamily="34" charset="0"/>
              </a:rPr>
              <a:t>CD123</a:t>
            </a:r>
            <a:r>
              <a:rPr lang="en-US" sz="1400" dirty="0" smtClean="0">
                <a:solidFill>
                  <a:srgbClr val="000000"/>
                </a:solidFill>
                <a:latin typeface="Calibri" pitchFamily="34" charset="0"/>
              </a:rPr>
              <a:t> </a:t>
            </a:r>
            <a:r>
              <a:rPr lang="en-US" sz="1400" dirty="0">
                <a:solidFill>
                  <a:srgbClr val="000000"/>
                </a:solidFill>
                <a:latin typeface="Calibri" pitchFamily="34" charset="0"/>
              </a:rPr>
              <a:t>+/(+) vs. +/-</a:t>
            </a:r>
            <a:r>
              <a:rPr lang="en-US" sz="1400" dirty="0" smtClean="0">
                <a:solidFill>
                  <a:srgbClr val="000000"/>
                </a:solidFill>
                <a:latin typeface="Calibri" pitchFamily="34" charset="0"/>
              </a:rPr>
              <a:t>	 - </a:t>
            </a:r>
            <a:r>
              <a:rPr lang="en-US" sz="1400" b="1" dirty="0">
                <a:solidFill>
                  <a:srgbClr val="000000"/>
                </a:solidFill>
                <a:latin typeface="Calibri" pitchFamily="34" charset="0"/>
              </a:rPr>
              <a:t>CD123</a:t>
            </a:r>
            <a:r>
              <a:rPr lang="en-US" sz="1400" dirty="0">
                <a:solidFill>
                  <a:srgbClr val="000000"/>
                </a:solidFill>
                <a:latin typeface="Calibri" pitchFamily="34" charset="0"/>
              </a:rPr>
              <a:t> +/(+) vs. +/- </a:t>
            </a:r>
            <a:r>
              <a:rPr lang="en-US" sz="1400" dirty="0" smtClean="0">
                <a:solidFill>
                  <a:srgbClr val="000000"/>
                </a:solidFill>
                <a:latin typeface="Calibri" pitchFamily="34" charset="0"/>
              </a:rPr>
              <a:t>	</a:t>
            </a:r>
            <a:endParaRPr lang="en-US" sz="1200" i="1" dirty="0" smtClean="0">
              <a:latin typeface="Calibri" pitchFamily="34" charset="0"/>
            </a:endParaRPr>
          </a:p>
          <a:p>
            <a:pPr marL="257655" lvl="1" indent="0">
              <a:buNone/>
            </a:pPr>
            <a:r>
              <a:rPr lang="en-US" sz="1400" dirty="0">
                <a:solidFill>
                  <a:srgbClr val="000000"/>
                </a:solidFill>
                <a:latin typeface="Calibri" pitchFamily="34" charset="0"/>
              </a:rPr>
              <a:t>	 </a:t>
            </a:r>
            <a:r>
              <a:rPr lang="en-US" sz="1400" dirty="0" smtClean="0">
                <a:solidFill>
                  <a:srgbClr val="000000"/>
                </a:solidFill>
                <a:latin typeface="Calibri" pitchFamily="34" charset="0"/>
              </a:rPr>
              <a:t>        - </a:t>
            </a:r>
            <a:r>
              <a:rPr lang="en-US" sz="1400" b="1" dirty="0" smtClean="0">
                <a:solidFill>
                  <a:srgbClr val="000000"/>
                </a:solidFill>
                <a:latin typeface="Calibri" pitchFamily="34" charset="0"/>
              </a:rPr>
              <a:t>PE-</a:t>
            </a:r>
            <a:r>
              <a:rPr lang="en-US" sz="1400" b="1" dirty="0" err="1" smtClean="0">
                <a:solidFill>
                  <a:srgbClr val="000000"/>
                </a:solidFill>
                <a:latin typeface="Calibri" pitchFamily="34" charset="0"/>
              </a:rPr>
              <a:t>combi</a:t>
            </a:r>
            <a:r>
              <a:rPr lang="en-US" sz="1400" dirty="0" smtClean="0">
                <a:solidFill>
                  <a:srgbClr val="000000"/>
                </a:solidFill>
                <a:latin typeface="Calibri" pitchFamily="34" charset="0"/>
              </a:rPr>
              <a:t> </a:t>
            </a:r>
            <a:r>
              <a:rPr lang="en-US" sz="1400" dirty="0">
                <a:solidFill>
                  <a:srgbClr val="000000"/>
                </a:solidFill>
                <a:latin typeface="Calibri" pitchFamily="34" charset="0"/>
              </a:rPr>
              <a:t>+ vs. -	 - </a:t>
            </a:r>
            <a:r>
              <a:rPr lang="en-US" sz="1400" b="1" dirty="0" smtClean="0">
                <a:solidFill>
                  <a:srgbClr val="000000"/>
                </a:solidFill>
                <a:latin typeface="Calibri" pitchFamily="34" charset="0"/>
              </a:rPr>
              <a:t>PE-</a:t>
            </a:r>
            <a:r>
              <a:rPr lang="en-US" sz="1400" b="1" dirty="0" err="1" smtClean="0">
                <a:solidFill>
                  <a:srgbClr val="000000"/>
                </a:solidFill>
                <a:latin typeface="Calibri" pitchFamily="34" charset="0"/>
              </a:rPr>
              <a:t>combi</a:t>
            </a:r>
            <a:r>
              <a:rPr lang="en-US" sz="1400" dirty="0" smtClean="0">
                <a:solidFill>
                  <a:srgbClr val="000000"/>
                </a:solidFill>
                <a:latin typeface="Calibri" pitchFamily="34" charset="0"/>
              </a:rPr>
              <a:t> </a:t>
            </a:r>
            <a:r>
              <a:rPr lang="en-US" sz="1400" dirty="0">
                <a:solidFill>
                  <a:srgbClr val="000000"/>
                </a:solidFill>
                <a:latin typeface="Calibri" pitchFamily="34" charset="0"/>
              </a:rPr>
              <a:t>+ vs. </a:t>
            </a:r>
            <a:r>
              <a:rPr lang="en-US" sz="1400" dirty="0" smtClean="0">
                <a:solidFill>
                  <a:srgbClr val="000000"/>
                </a:solidFill>
                <a:latin typeface="Calibri" pitchFamily="34" charset="0"/>
              </a:rPr>
              <a:t>– </a:t>
            </a:r>
          </a:p>
          <a:p>
            <a:pPr marL="257655" lvl="1" indent="0">
              <a:buNone/>
            </a:pPr>
            <a:endParaRPr lang="en-US" sz="1400" dirty="0">
              <a:solidFill>
                <a:srgbClr val="000000"/>
              </a:solidFill>
              <a:latin typeface="Calibri" pitchFamily="34" charset="0"/>
            </a:endParaRPr>
          </a:p>
          <a:p>
            <a:pPr marL="257655" lvl="1" indent="0">
              <a:buNone/>
            </a:pPr>
            <a:r>
              <a:rPr lang="en-US" sz="1600" dirty="0" smtClean="0">
                <a:solidFill>
                  <a:srgbClr val="000000"/>
                </a:solidFill>
                <a:latin typeface="Calibri" pitchFamily="34" charset="0"/>
              </a:rPr>
              <a:t>		           </a:t>
            </a:r>
            <a:r>
              <a:rPr lang="en-US" sz="1600" b="1" dirty="0" smtClean="0">
                <a:solidFill>
                  <a:srgbClr val="000000"/>
                </a:solidFill>
                <a:latin typeface="Calibri" pitchFamily="34" charset="0"/>
              </a:rPr>
              <a:t>Back gating</a:t>
            </a:r>
            <a:r>
              <a:rPr lang="en-US" sz="1400" i="1" dirty="0" smtClean="0">
                <a:latin typeface="Calibri" pitchFamily="34" charset="0"/>
              </a:rPr>
              <a:t>  			            </a:t>
            </a:r>
            <a:endParaRPr lang="en-US" sz="1400" b="1" dirty="0">
              <a:solidFill>
                <a:srgbClr val="000000"/>
              </a:solidFill>
              <a:latin typeface="Calibri" pitchFamily="34" charset="0"/>
            </a:endParaRPr>
          </a:p>
        </p:txBody>
      </p:sp>
      <p:cxnSp>
        <p:nvCxnSpPr>
          <p:cNvPr id="6" name="Straight Arrow Connector 8"/>
          <p:cNvCxnSpPr/>
          <p:nvPr/>
        </p:nvCxnSpPr>
        <p:spPr bwMode="auto">
          <a:xfrm flipH="1">
            <a:off x="1928664" y="1690514"/>
            <a:ext cx="306185" cy="504056"/>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Straight Arrow Connector 11"/>
          <p:cNvCxnSpPr/>
          <p:nvPr/>
        </p:nvCxnSpPr>
        <p:spPr bwMode="auto">
          <a:xfrm>
            <a:off x="2504728" y="1690514"/>
            <a:ext cx="310896" cy="504056"/>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Arrow Connector 15"/>
          <p:cNvCxnSpPr/>
          <p:nvPr/>
        </p:nvCxnSpPr>
        <p:spPr bwMode="auto">
          <a:xfrm>
            <a:off x="3152800" y="2554610"/>
            <a:ext cx="0" cy="432048"/>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Arrow Connector 22"/>
          <p:cNvCxnSpPr/>
          <p:nvPr/>
        </p:nvCxnSpPr>
        <p:spPr bwMode="auto">
          <a:xfrm flipH="1">
            <a:off x="2841904" y="3346698"/>
            <a:ext cx="306185" cy="504056"/>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Arrow Connector 23"/>
          <p:cNvCxnSpPr/>
          <p:nvPr/>
        </p:nvCxnSpPr>
        <p:spPr bwMode="auto">
          <a:xfrm>
            <a:off x="3417968" y="3346698"/>
            <a:ext cx="310896" cy="504056"/>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Arrow Connector 24"/>
          <p:cNvCxnSpPr/>
          <p:nvPr/>
        </p:nvCxnSpPr>
        <p:spPr bwMode="auto">
          <a:xfrm>
            <a:off x="2648744" y="4138786"/>
            <a:ext cx="0" cy="216024"/>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Arrow Connector 26"/>
          <p:cNvCxnSpPr/>
          <p:nvPr/>
        </p:nvCxnSpPr>
        <p:spPr bwMode="auto">
          <a:xfrm>
            <a:off x="4232920" y="4138786"/>
            <a:ext cx="0" cy="216024"/>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Right Brace 1"/>
          <p:cNvSpPr/>
          <p:nvPr/>
        </p:nvSpPr>
        <p:spPr bwMode="auto">
          <a:xfrm rot="5400000">
            <a:off x="3348783" y="4554536"/>
            <a:ext cx="225100" cy="2407269"/>
          </a:xfrm>
          <a:prstGeom prst="rightBrace">
            <a:avLst>
              <a:gd name="adj1" fmla="val 8333"/>
              <a:gd name="adj2" fmla="val 48632"/>
            </a:avLst>
          </a:prstGeom>
          <a:noFill/>
          <a:ln w="9525"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Tree>
    <p:extLst>
      <p:ext uri="{BB962C8B-B14F-4D97-AF65-F5344CB8AC3E}">
        <p14:creationId xmlns:p14="http://schemas.microsoft.com/office/powerpoint/2010/main" val="1515850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noFill/>
        </p:spPr>
        <p:txBody>
          <a:bodyPr/>
          <a:lstStyle/>
          <a:p>
            <a:r>
              <a:rPr lang="en-US" sz="3600" dirty="0" smtClean="0"/>
              <a:t>How to report results</a:t>
            </a:r>
            <a:endParaRPr lang="en-US" sz="3600" dirty="0"/>
          </a:p>
        </p:txBody>
      </p:sp>
      <p:sp>
        <p:nvSpPr>
          <p:cNvPr id="4" name="Content Placeholder 2"/>
          <p:cNvSpPr>
            <a:spLocks noGrp="1"/>
          </p:cNvSpPr>
          <p:nvPr>
            <p:ph idx="4294967295"/>
          </p:nvPr>
        </p:nvSpPr>
        <p:spPr>
          <a:xfrm>
            <a:off x="658207" y="1229627"/>
            <a:ext cx="10895618" cy="4660593"/>
          </a:xfrm>
          <a:prstGeom prst="rect">
            <a:avLst/>
          </a:prstGeom>
        </p:spPr>
        <p:txBody>
          <a:bodyPr/>
          <a:lstStyle/>
          <a:p>
            <a:pPr marL="405491" indent="-405491">
              <a:buAutoNum type="arabicPeriod"/>
            </a:pPr>
            <a:r>
              <a:rPr lang="en-US" sz="1200" dirty="0">
                <a:solidFill>
                  <a:srgbClr val="000000"/>
                </a:solidFill>
                <a:latin typeface="Calibri" pitchFamily="34" charset="0"/>
              </a:rPr>
              <a:t>Upload the FCS files onto www.box.com in order to let us check</a:t>
            </a:r>
          </a:p>
          <a:p>
            <a:pPr marL="405491" indent="-405491">
              <a:buAutoNum type="arabicPeriod"/>
            </a:pPr>
            <a:endParaRPr lang="en-US" sz="1200" dirty="0">
              <a:solidFill>
                <a:srgbClr val="000000"/>
              </a:solidFill>
              <a:latin typeface="Calibri" pitchFamily="34" charset="0"/>
            </a:endParaRPr>
          </a:p>
          <a:p>
            <a:pPr marL="405491" indent="-405491">
              <a:buAutoNum type="arabicPeriod"/>
            </a:pPr>
            <a:r>
              <a:rPr lang="en-US" sz="1200" dirty="0">
                <a:solidFill>
                  <a:srgbClr val="000000"/>
                </a:solidFill>
                <a:latin typeface="Calibri" pitchFamily="34" charset="0"/>
              </a:rPr>
              <a:t>Analyze the data on your own and sent us the following information/pictures</a:t>
            </a:r>
          </a:p>
          <a:p>
            <a:pPr marL="257655" lvl="1" indent="0">
              <a:buNone/>
            </a:pPr>
            <a:r>
              <a:rPr lang="en-US" sz="1200" dirty="0">
                <a:solidFill>
                  <a:srgbClr val="000000"/>
                </a:solidFill>
                <a:latin typeface="Calibri" pitchFamily="34" charset="0"/>
              </a:rPr>
              <a:t>	- (1) </a:t>
            </a:r>
            <a:r>
              <a:rPr lang="en-US" sz="1200" b="1" dirty="0">
                <a:solidFill>
                  <a:srgbClr val="000000"/>
                </a:solidFill>
                <a:latin typeface="Calibri" pitchFamily="34" charset="0"/>
              </a:rPr>
              <a:t>SSC/FSC</a:t>
            </a:r>
            <a:r>
              <a:rPr lang="en-US" sz="1200" dirty="0">
                <a:solidFill>
                  <a:srgbClr val="000000"/>
                </a:solidFill>
                <a:latin typeface="Calibri" pitchFamily="34" charset="0"/>
              </a:rPr>
              <a:t>,  (2) </a:t>
            </a:r>
            <a:r>
              <a:rPr lang="en-US" sz="1200" b="1" dirty="0">
                <a:solidFill>
                  <a:srgbClr val="000000"/>
                </a:solidFill>
                <a:latin typeface="Calibri" pitchFamily="34" charset="0"/>
              </a:rPr>
              <a:t>SSC/CD45</a:t>
            </a:r>
            <a:r>
              <a:rPr lang="en-US" sz="1200" dirty="0">
                <a:solidFill>
                  <a:srgbClr val="000000"/>
                </a:solidFill>
                <a:latin typeface="Calibri" pitchFamily="34" charset="0"/>
              </a:rPr>
              <a:t>, (3) </a:t>
            </a:r>
            <a:r>
              <a:rPr lang="en-US" sz="1200" b="1" dirty="0">
                <a:solidFill>
                  <a:srgbClr val="000000"/>
                </a:solidFill>
                <a:latin typeface="Calibri" pitchFamily="34" charset="0"/>
              </a:rPr>
              <a:t>SSC/CD34</a:t>
            </a:r>
            <a:r>
              <a:rPr lang="en-US" sz="1200" dirty="0">
                <a:solidFill>
                  <a:srgbClr val="000000"/>
                </a:solidFill>
                <a:latin typeface="Calibri" pitchFamily="34" charset="0"/>
              </a:rPr>
              <a:t> plots </a:t>
            </a:r>
          </a:p>
          <a:p>
            <a:pPr marL="257655" lvl="1" indent="0">
              <a:buNone/>
            </a:pPr>
            <a:r>
              <a:rPr lang="en-US" sz="1200" dirty="0">
                <a:solidFill>
                  <a:srgbClr val="000000"/>
                </a:solidFill>
                <a:latin typeface="Calibri" pitchFamily="34" charset="0"/>
              </a:rPr>
              <a:t>	   To show location  of populations lymphocytes, blasts, CD34</a:t>
            </a:r>
            <a:r>
              <a:rPr lang="en-US" sz="1200" baseline="30000" dirty="0">
                <a:solidFill>
                  <a:srgbClr val="000000"/>
                </a:solidFill>
                <a:latin typeface="Calibri" pitchFamily="34" charset="0"/>
              </a:rPr>
              <a:t>+</a:t>
            </a:r>
            <a:r>
              <a:rPr lang="en-US" sz="1200" dirty="0">
                <a:solidFill>
                  <a:srgbClr val="000000"/>
                </a:solidFill>
                <a:latin typeface="Calibri" pitchFamily="34" charset="0"/>
              </a:rPr>
              <a:t> blasts, stem cells </a:t>
            </a:r>
          </a:p>
          <a:p>
            <a:pPr marL="257655" lvl="1" indent="0">
              <a:buNone/>
            </a:pPr>
            <a:r>
              <a:rPr lang="en-US" sz="1200" dirty="0">
                <a:solidFill>
                  <a:srgbClr val="000000"/>
                </a:solidFill>
                <a:latin typeface="Calibri" pitchFamily="34" charset="0"/>
              </a:rPr>
              <a:t>	</a:t>
            </a:r>
          </a:p>
          <a:p>
            <a:pPr marL="257655" lvl="1" indent="0">
              <a:buNone/>
            </a:pPr>
            <a:r>
              <a:rPr lang="en-US" sz="1200" dirty="0">
                <a:solidFill>
                  <a:srgbClr val="000000"/>
                </a:solidFill>
                <a:latin typeface="Calibri" pitchFamily="34" charset="0"/>
              </a:rPr>
              <a:t>	- (4) </a:t>
            </a:r>
            <a:r>
              <a:rPr lang="en-US" sz="1200" b="1" dirty="0">
                <a:solidFill>
                  <a:srgbClr val="000000"/>
                </a:solidFill>
                <a:latin typeface="Calibri" pitchFamily="34" charset="0"/>
              </a:rPr>
              <a:t>CD38/CD34</a:t>
            </a:r>
            <a:r>
              <a:rPr lang="en-US" sz="1200" dirty="0">
                <a:solidFill>
                  <a:srgbClr val="000000"/>
                </a:solidFill>
                <a:latin typeface="Calibri" pitchFamily="34" charset="0"/>
              </a:rPr>
              <a:t> plot </a:t>
            </a:r>
            <a:r>
              <a:rPr lang="en-US" sz="1200" i="1" dirty="0">
                <a:solidFill>
                  <a:srgbClr val="000000"/>
                </a:solidFill>
                <a:latin typeface="Calibri" pitchFamily="34" charset="0"/>
              </a:rPr>
              <a:t>with complete CD34</a:t>
            </a:r>
            <a:r>
              <a:rPr lang="en-US" sz="1200" i="1" baseline="30000" dirty="0">
                <a:solidFill>
                  <a:srgbClr val="000000"/>
                </a:solidFill>
                <a:latin typeface="Calibri" pitchFamily="34" charset="0"/>
              </a:rPr>
              <a:t>+</a:t>
            </a:r>
            <a:r>
              <a:rPr lang="en-US" sz="1200" i="1" dirty="0">
                <a:solidFill>
                  <a:srgbClr val="000000"/>
                </a:solidFill>
                <a:latin typeface="Calibri" pitchFamily="34" charset="0"/>
              </a:rPr>
              <a:t> fraction and reference population</a:t>
            </a:r>
          </a:p>
          <a:p>
            <a:pPr marL="257655" lvl="1" indent="0">
              <a:buNone/>
            </a:pPr>
            <a:r>
              <a:rPr lang="en-US" sz="1200" dirty="0">
                <a:solidFill>
                  <a:srgbClr val="000000"/>
                </a:solidFill>
                <a:latin typeface="Calibri" pitchFamily="34" charset="0"/>
              </a:rPr>
              <a:t>	   To show gating of CD34</a:t>
            </a:r>
            <a:r>
              <a:rPr lang="en-US" sz="1200" baseline="30000" dirty="0">
                <a:solidFill>
                  <a:srgbClr val="000000"/>
                </a:solidFill>
                <a:latin typeface="Calibri" pitchFamily="34" charset="0"/>
              </a:rPr>
              <a:t>+</a:t>
            </a:r>
            <a:r>
              <a:rPr lang="en-US" sz="1200" dirty="0">
                <a:solidFill>
                  <a:srgbClr val="000000"/>
                </a:solidFill>
                <a:latin typeface="Calibri" pitchFamily="34" charset="0"/>
              </a:rPr>
              <a:t>CD38</a:t>
            </a:r>
            <a:r>
              <a:rPr lang="en-US" sz="1200" baseline="30000" dirty="0">
                <a:solidFill>
                  <a:srgbClr val="000000"/>
                </a:solidFill>
                <a:latin typeface="Calibri" pitchFamily="34" charset="0"/>
              </a:rPr>
              <a:t>low</a:t>
            </a:r>
            <a:r>
              <a:rPr lang="en-US" sz="1200" dirty="0">
                <a:solidFill>
                  <a:srgbClr val="000000"/>
                </a:solidFill>
                <a:latin typeface="Calibri" pitchFamily="34" charset="0"/>
              </a:rPr>
              <a:t> and CD34</a:t>
            </a:r>
            <a:r>
              <a:rPr lang="en-US" sz="1200" baseline="30000" dirty="0">
                <a:solidFill>
                  <a:srgbClr val="000000"/>
                </a:solidFill>
                <a:latin typeface="Calibri" pitchFamily="34" charset="0"/>
              </a:rPr>
              <a:t>+</a:t>
            </a:r>
            <a:r>
              <a:rPr lang="en-US" sz="1200" dirty="0">
                <a:solidFill>
                  <a:srgbClr val="000000"/>
                </a:solidFill>
                <a:latin typeface="Calibri" pitchFamily="34" charset="0"/>
              </a:rPr>
              <a:t>CD38</a:t>
            </a:r>
            <a:r>
              <a:rPr lang="en-US" sz="1200" baseline="30000" dirty="0">
                <a:solidFill>
                  <a:srgbClr val="000000"/>
                </a:solidFill>
                <a:latin typeface="Calibri" pitchFamily="34" charset="0"/>
              </a:rPr>
              <a:t>verylow</a:t>
            </a:r>
            <a:endParaRPr lang="en-US" sz="1200" dirty="0">
              <a:solidFill>
                <a:srgbClr val="000000"/>
              </a:solidFill>
              <a:latin typeface="Calibri" pitchFamily="34" charset="0"/>
            </a:endParaRPr>
          </a:p>
          <a:p>
            <a:pPr marL="257655" lvl="1" indent="0">
              <a:buNone/>
            </a:pPr>
            <a:endParaRPr lang="en-US" sz="1200" dirty="0">
              <a:solidFill>
                <a:srgbClr val="000000"/>
              </a:solidFill>
              <a:latin typeface="Calibri" pitchFamily="34" charset="0"/>
            </a:endParaRPr>
          </a:p>
          <a:p>
            <a:pPr marL="257655" lvl="1" indent="0">
              <a:buNone/>
            </a:pPr>
            <a:r>
              <a:rPr lang="en-US" sz="1200" dirty="0">
                <a:solidFill>
                  <a:srgbClr val="000000"/>
                </a:solidFill>
                <a:latin typeface="Calibri" pitchFamily="34" charset="0"/>
              </a:rPr>
              <a:t>	- (5) </a:t>
            </a:r>
            <a:r>
              <a:rPr lang="en-US" sz="1200" b="1" dirty="0">
                <a:solidFill>
                  <a:srgbClr val="000000"/>
                </a:solidFill>
                <a:latin typeface="Calibri" pitchFamily="34" charset="0"/>
              </a:rPr>
              <a:t>CD38/stem cell marker</a:t>
            </a:r>
            <a:r>
              <a:rPr lang="en-US" sz="1200" dirty="0">
                <a:solidFill>
                  <a:srgbClr val="000000"/>
                </a:solidFill>
                <a:latin typeface="Calibri" pitchFamily="34" charset="0"/>
              </a:rPr>
              <a:t> plot </a:t>
            </a:r>
            <a:r>
              <a:rPr lang="en-US" sz="1200" i="1" dirty="0">
                <a:solidFill>
                  <a:srgbClr val="000000"/>
                </a:solidFill>
                <a:latin typeface="Calibri" pitchFamily="34" charset="0"/>
              </a:rPr>
              <a:t>with complete CD34+ fraction and reference population</a:t>
            </a:r>
            <a:endParaRPr lang="en-US" sz="1200" dirty="0">
              <a:solidFill>
                <a:srgbClr val="000000"/>
              </a:solidFill>
              <a:latin typeface="Calibri" pitchFamily="34" charset="0"/>
            </a:endParaRPr>
          </a:p>
          <a:p>
            <a:pPr marL="257655" lvl="1" indent="0">
              <a:buNone/>
            </a:pPr>
            <a:r>
              <a:rPr lang="en-US" sz="1200" dirty="0">
                <a:solidFill>
                  <a:srgbClr val="000000"/>
                </a:solidFill>
                <a:latin typeface="Calibri" pitchFamily="34" charset="0"/>
              </a:rPr>
              <a:t>	   To show gating of marker positivity/negativity </a:t>
            </a:r>
          </a:p>
          <a:p>
            <a:pPr marL="257655" lvl="1" indent="0">
              <a:buNone/>
            </a:pPr>
            <a:endParaRPr lang="en-US" sz="1200" dirty="0">
              <a:solidFill>
                <a:srgbClr val="000000"/>
              </a:solidFill>
              <a:latin typeface="Calibri" pitchFamily="34" charset="0"/>
            </a:endParaRPr>
          </a:p>
          <a:p>
            <a:pPr marL="257655" lvl="1" indent="0">
              <a:buNone/>
            </a:pPr>
            <a:r>
              <a:rPr lang="en-US" sz="1200" b="1" dirty="0">
                <a:solidFill>
                  <a:srgbClr val="000000"/>
                </a:solidFill>
                <a:latin typeface="Calibri" pitchFamily="34" charset="0"/>
              </a:rPr>
              <a:t>	- Do this for all markers</a:t>
            </a:r>
          </a:p>
          <a:p>
            <a:pPr marL="257655" lvl="1" indent="0">
              <a:buNone/>
            </a:pPr>
            <a:endParaRPr lang="en-US" sz="1200" dirty="0">
              <a:solidFill>
                <a:srgbClr val="000000"/>
              </a:solidFill>
              <a:latin typeface="Calibri" pitchFamily="34" charset="0"/>
            </a:endParaRPr>
          </a:p>
          <a:p>
            <a:pPr marL="257655" lvl="1" indent="0">
              <a:buNone/>
            </a:pPr>
            <a:r>
              <a:rPr lang="en-US" sz="1200" dirty="0">
                <a:solidFill>
                  <a:srgbClr val="000000"/>
                </a:solidFill>
                <a:latin typeface="Calibri" pitchFamily="34" charset="0"/>
              </a:rPr>
              <a:t>	- (optional 6,7,8,9) </a:t>
            </a:r>
            <a:r>
              <a:rPr lang="en-US" sz="1200" b="1" dirty="0">
                <a:solidFill>
                  <a:srgbClr val="000000"/>
                </a:solidFill>
                <a:latin typeface="Calibri" pitchFamily="34" charset="0"/>
              </a:rPr>
              <a:t>stem cell marker of interest versus other stem cell marker </a:t>
            </a:r>
          </a:p>
          <a:p>
            <a:pPr marL="257655" lvl="1" indent="0">
              <a:buNone/>
            </a:pPr>
            <a:r>
              <a:rPr lang="en-US" sz="1200" b="1" dirty="0">
                <a:solidFill>
                  <a:srgbClr val="000000"/>
                </a:solidFill>
                <a:latin typeface="Calibri" pitchFamily="34" charset="0"/>
              </a:rPr>
              <a:t>	   </a:t>
            </a:r>
            <a:r>
              <a:rPr lang="en-US" sz="1200" dirty="0">
                <a:solidFill>
                  <a:srgbClr val="000000"/>
                </a:solidFill>
                <a:latin typeface="Calibri" pitchFamily="34" charset="0"/>
              </a:rPr>
              <a:t>To compare positivity/negativity with positivity/negativity of other markers and to fine-tune </a:t>
            </a:r>
            <a:r>
              <a:rPr lang="en-US" sz="1200" dirty="0" smtClean="0">
                <a:solidFill>
                  <a:srgbClr val="000000"/>
                </a:solidFill>
                <a:latin typeface="Calibri" pitchFamily="34" charset="0"/>
              </a:rPr>
              <a:t>LSC </a:t>
            </a:r>
            <a:r>
              <a:rPr lang="en-US" sz="1200" dirty="0">
                <a:solidFill>
                  <a:srgbClr val="000000"/>
                </a:solidFill>
                <a:latin typeface="Calibri" pitchFamily="34" charset="0"/>
              </a:rPr>
              <a:t>versus HSC frequency. </a:t>
            </a:r>
          </a:p>
          <a:p>
            <a:pPr marL="257655" lvl="1" indent="0">
              <a:buNone/>
            </a:pPr>
            <a:endParaRPr lang="en-US" sz="1200" dirty="0">
              <a:solidFill>
                <a:srgbClr val="000000"/>
              </a:solidFill>
              <a:latin typeface="Calibri" pitchFamily="34" charset="0"/>
            </a:endParaRPr>
          </a:p>
          <a:p>
            <a:pPr marL="257655" lvl="1" indent="0">
              <a:buNone/>
            </a:pPr>
            <a:r>
              <a:rPr lang="en-US" sz="1200" dirty="0">
                <a:solidFill>
                  <a:srgbClr val="000000"/>
                </a:solidFill>
                <a:latin typeface="Calibri" pitchFamily="34" charset="0"/>
              </a:rPr>
              <a:t>	- define LSC frequency with the different markers and assess final LSC frequency</a:t>
            </a:r>
          </a:p>
          <a:p>
            <a:pPr marL="257655" lvl="1" indent="0">
              <a:buNone/>
            </a:pPr>
            <a:r>
              <a:rPr lang="en-US" sz="1200" b="1" dirty="0">
                <a:solidFill>
                  <a:srgbClr val="000000"/>
                </a:solidFill>
                <a:latin typeface="Calibri" pitchFamily="34" charset="0"/>
              </a:rPr>
              <a:t>	</a:t>
            </a:r>
            <a:endParaRPr lang="en-US" sz="1200" dirty="0">
              <a:solidFill>
                <a:srgbClr val="000000"/>
              </a:solidFill>
              <a:latin typeface="Calibri" pitchFamily="34" charset="0"/>
            </a:endParaRPr>
          </a:p>
          <a:p>
            <a:pPr marL="257655" lvl="1" indent="0">
              <a:buNone/>
            </a:pPr>
            <a:r>
              <a:rPr lang="en-US" sz="1200" dirty="0">
                <a:solidFill>
                  <a:srgbClr val="000000"/>
                </a:solidFill>
                <a:latin typeface="Calibri" pitchFamily="34" charset="0"/>
              </a:rPr>
              <a:t>	- </a:t>
            </a:r>
            <a:r>
              <a:rPr lang="en-US" sz="1200" u="sng" dirty="0">
                <a:solidFill>
                  <a:srgbClr val="000000"/>
                </a:solidFill>
                <a:latin typeface="Calibri" pitchFamily="34" charset="0"/>
              </a:rPr>
              <a:t>See following slides as template/example, both starting with CD45RA expression</a:t>
            </a:r>
          </a:p>
          <a:p>
            <a:pPr marL="405491" indent="-405491">
              <a:buAutoNum type="arabicPeriod"/>
            </a:pPr>
            <a:endParaRPr lang="en-US" sz="1600" dirty="0">
              <a:solidFill>
                <a:srgbClr val="000000"/>
              </a:solidFill>
              <a:latin typeface="Calibri" pitchFamily="34" charset="0"/>
            </a:endParaRPr>
          </a:p>
          <a:p>
            <a:pPr marL="405491" indent="-405491">
              <a:buAutoNum type="arabicPeriod"/>
            </a:pPr>
            <a:endParaRPr lang="en-US" sz="1600" dirty="0">
              <a:solidFill>
                <a:srgbClr val="000000"/>
              </a:solidFill>
              <a:latin typeface="Calibri" pitchFamily="34" charset="0"/>
            </a:endParaRPr>
          </a:p>
        </p:txBody>
      </p:sp>
    </p:spTree>
    <p:extLst>
      <p:ext uri="{BB962C8B-B14F-4D97-AF65-F5344CB8AC3E}">
        <p14:creationId xmlns:p14="http://schemas.microsoft.com/office/powerpoint/2010/main" val="3102189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solidFill>
            <a:schemeClr val="bg1"/>
          </a:solidFill>
        </p:spPr>
        <p:txBody>
          <a:bodyPr/>
          <a:lstStyle/>
          <a:p>
            <a:r>
              <a:rPr lang="nl-NL" sz="3600" dirty="0" smtClean="0"/>
              <a:t>Contents of LSC tube</a:t>
            </a:r>
            <a:endParaRPr lang="nl-NL" sz="3600" dirty="0"/>
          </a:p>
        </p:txBody>
      </p:sp>
      <p:graphicFrame>
        <p:nvGraphicFramePr>
          <p:cNvPr id="8" name="Tabel 7"/>
          <p:cNvGraphicFramePr>
            <a:graphicFrameLocks noGrp="1"/>
          </p:cNvGraphicFramePr>
          <p:nvPr>
            <p:extLst>
              <p:ext uri="{D42A27DB-BD31-4B8C-83A1-F6EECF244321}">
                <p14:modId xmlns:p14="http://schemas.microsoft.com/office/powerpoint/2010/main" val="377871392"/>
              </p:ext>
            </p:extLst>
          </p:nvPr>
        </p:nvGraphicFramePr>
        <p:xfrm>
          <a:off x="1491916" y="1813733"/>
          <a:ext cx="9392653" cy="3407156"/>
        </p:xfrm>
        <a:graphic>
          <a:graphicData uri="http://schemas.openxmlformats.org/drawingml/2006/table">
            <a:tbl>
              <a:tblPr firstRow="1" firstCol="1" bandRow="1"/>
              <a:tblGrid>
                <a:gridCol w="880372">
                  <a:extLst>
                    <a:ext uri="{9D8B030D-6E8A-4147-A177-3AD203B41FA5}">
                      <a16:colId xmlns:a16="http://schemas.microsoft.com/office/drawing/2014/main" val="20000"/>
                    </a:ext>
                  </a:extLst>
                </a:gridCol>
                <a:gridCol w="972491">
                  <a:extLst>
                    <a:ext uri="{9D8B030D-6E8A-4147-A177-3AD203B41FA5}">
                      <a16:colId xmlns:a16="http://schemas.microsoft.com/office/drawing/2014/main" val="20001"/>
                    </a:ext>
                  </a:extLst>
                </a:gridCol>
                <a:gridCol w="1062669">
                  <a:extLst>
                    <a:ext uri="{9D8B030D-6E8A-4147-A177-3AD203B41FA5}">
                      <a16:colId xmlns:a16="http://schemas.microsoft.com/office/drawing/2014/main" val="20002"/>
                    </a:ext>
                  </a:extLst>
                </a:gridCol>
                <a:gridCol w="1093324">
                  <a:extLst>
                    <a:ext uri="{9D8B030D-6E8A-4147-A177-3AD203B41FA5}">
                      <a16:colId xmlns:a16="http://schemas.microsoft.com/office/drawing/2014/main" val="20003"/>
                    </a:ext>
                  </a:extLst>
                </a:gridCol>
                <a:gridCol w="1076759">
                  <a:extLst>
                    <a:ext uri="{9D8B030D-6E8A-4147-A177-3AD203B41FA5}">
                      <a16:colId xmlns:a16="http://schemas.microsoft.com/office/drawing/2014/main" val="20004"/>
                    </a:ext>
                  </a:extLst>
                </a:gridCol>
                <a:gridCol w="960801">
                  <a:extLst>
                    <a:ext uri="{9D8B030D-6E8A-4147-A177-3AD203B41FA5}">
                      <a16:colId xmlns:a16="http://schemas.microsoft.com/office/drawing/2014/main" val="20005"/>
                    </a:ext>
                  </a:extLst>
                </a:gridCol>
                <a:gridCol w="1192718">
                  <a:extLst>
                    <a:ext uri="{9D8B030D-6E8A-4147-A177-3AD203B41FA5}">
                      <a16:colId xmlns:a16="http://schemas.microsoft.com/office/drawing/2014/main" val="20006"/>
                    </a:ext>
                  </a:extLst>
                </a:gridCol>
                <a:gridCol w="1192718">
                  <a:extLst>
                    <a:ext uri="{9D8B030D-6E8A-4147-A177-3AD203B41FA5}">
                      <a16:colId xmlns:a16="http://schemas.microsoft.com/office/drawing/2014/main" val="20007"/>
                    </a:ext>
                  </a:extLst>
                </a:gridCol>
                <a:gridCol w="960801">
                  <a:extLst>
                    <a:ext uri="{9D8B030D-6E8A-4147-A177-3AD203B41FA5}">
                      <a16:colId xmlns:a16="http://schemas.microsoft.com/office/drawing/2014/main" val="20008"/>
                    </a:ext>
                  </a:extLst>
                </a:gridCol>
              </a:tblGrid>
              <a:tr h="171450">
                <a:tc gridSpan="4">
                  <a:txBody>
                    <a:bodyPr/>
                    <a:lstStyle/>
                    <a:p>
                      <a:pPr algn="l">
                        <a:lnSpc>
                          <a:spcPts val="1350"/>
                        </a:lnSpc>
                        <a:spcAft>
                          <a:spcPts val="0"/>
                        </a:spcAft>
                      </a:pPr>
                      <a:endParaRPr lang="nl-NL" sz="1200" dirty="0">
                        <a:effectLst/>
                        <a:latin typeface="Calibri"/>
                        <a:ea typeface="Calibri"/>
                        <a:cs typeface="Times New Roman"/>
                      </a:endParaRPr>
                    </a:p>
                  </a:txBody>
                  <a:tcPr marL="44450" marR="44450" marT="9525"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a:lnSpc>
                          <a:spcPct val="115000"/>
                        </a:lnSpc>
                      </a:pPr>
                      <a:endParaRPr lang="nl-NL" sz="1200">
                        <a:effectLst/>
                        <a:latin typeface="Calibri"/>
                      </a:endParaRPr>
                    </a:p>
                  </a:txBody>
                  <a:tcPr marL="44450" marR="44450"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nl-NL" sz="1200">
                        <a:effectLst/>
                        <a:latin typeface="Calibri"/>
                      </a:endParaRPr>
                    </a:p>
                  </a:txBody>
                  <a:tcPr marL="44450" marR="44450"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nl-NL" sz="1200">
                        <a:effectLst/>
                        <a:latin typeface="Calibri"/>
                      </a:endParaRPr>
                    </a:p>
                  </a:txBody>
                  <a:tcPr marL="44450" marR="44450"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nl-NL" sz="1200">
                        <a:effectLst/>
                        <a:latin typeface="Calibri"/>
                      </a:endParaRPr>
                    </a:p>
                  </a:txBody>
                  <a:tcPr marL="44450" marR="44450"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nl-NL" sz="1200">
                        <a:effectLst/>
                        <a:latin typeface="Calibri"/>
                      </a:endParaRPr>
                    </a:p>
                  </a:txBody>
                  <a:tcPr marL="44450" marR="44450" marT="9525"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61925">
                <a:tc>
                  <a:txBody>
                    <a:bodyPr/>
                    <a:lstStyle/>
                    <a:p>
                      <a:pPr algn="l">
                        <a:lnSpc>
                          <a:spcPts val="1275"/>
                        </a:lnSpc>
                        <a:spcAft>
                          <a:spcPts val="0"/>
                        </a:spcAft>
                      </a:pPr>
                      <a:r>
                        <a:rPr lang="nl-NL" sz="1200" b="1" kern="1200" dirty="0" smtClean="0">
                          <a:solidFill>
                            <a:srgbClr val="000000"/>
                          </a:solidFill>
                          <a:effectLst/>
                          <a:latin typeface="Calibri"/>
                          <a:ea typeface="Calibri"/>
                          <a:cs typeface="Times New Roman"/>
                        </a:rPr>
                        <a:t>Version</a:t>
                      </a:r>
                      <a:r>
                        <a:rPr lang="nl-NL" sz="1200" b="1" kern="1200" baseline="0" dirty="0" smtClean="0">
                          <a:solidFill>
                            <a:srgbClr val="000000"/>
                          </a:solidFill>
                          <a:effectLst/>
                          <a:latin typeface="Calibri"/>
                          <a:ea typeface="Calibri"/>
                          <a:cs typeface="Times New Roman"/>
                        </a:rPr>
                        <a:t> 1</a:t>
                      </a:r>
                      <a:endParaRPr lang="nl-NL" sz="1200" dirty="0">
                        <a:effectLst/>
                        <a:latin typeface="Calibri"/>
                        <a:ea typeface="Calibri"/>
                        <a:cs typeface="Times New Roman"/>
                      </a:endParaRPr>
                    </a:p>
                  </a:txBody>
                  <a:tcPr marL="44450" marR="44450"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75"/>
                        </a:lnSpc>
                        <a:spcAft>
                          <a:spcPts val="0"/>
                        </a:spcAft>
                      </a:pPr>
                      <a:r>
                        <a:rPr lang="nl-NL" sz="1050" b="1" kern="1200">
                          <a:solidFill>
                            <a:srgbClr val="000000"/>
                          </a:solidFill>
                          <a:effectLst/>
                          <a:latin typeface="Calibri"/>
                          <a:ea typeface="Times New Roman"/>
                          <a:cs typeface="Times New Roman"/>
                        </a:rPr>
                        <a:t>FITC</a:t>
                      </a:r>
                      <a:endParaRPr lang="nl-NL" sz="1200">
                        <a:effectLst/>
                        <a:latin typeface="Calibri"/>
                        <a:ea typeface="Calibri"/>
                        <a:cs typeface="Times New Roman"/>
                      </a:endParaRPr>
                    </a:p>
                  </a:txBody>
                  <a:tcPr marL="44450" marR="44450"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75"/>
                        </a:lnSpc>
                        <a:spcAft>
                          <a:spcPts val="0"/>
                        </a:spcAft>
                      </a:pPr>
                      <a:r>
                        <a:rPr lang="nl-NL" sz="1050" b="1" kern="1200">
                          <a:solidFill>
                            <a:srgbClr val="000000"/>
                          </a:solidFill>
                          <a:effectLst/>
                          <a:latin typeface="Calibri"/>
                          <a:ea typeface="Times New Roman"/>
                          <a:cs typeface="Times New Roman"/>
                        </a:rPr>
                        <a:t>PE</a:t>
                      </a:r>
                      <a:endParaRPr lang="nl-NL" sz="1200">
                        <a:effectLst/>
                        <a:latin typeface="Calibri"/>
                        <a:ea typeface="Calibri"/>
                        <a:cs typeface="Times New Roman"/>
                      </a:endParaRPr>
                    </a:p>
                  </a:txBody>
                  <a:tcPr marL="44450" marR="44450"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75"/>
                        </a:lnSpc>
                        <a:spcAft>
                          <a:spcPts val="0"/>
                        </a:spcAft>
                      </a:pPr>
                      <a:r>
                        <a:rPr lang="nl-NL" sz="1050" b="1" kern="1200">
                          <a:solidFill>
                            <a:srgbClr val="000000"/>
                          </a:solidFill>
                          <a:effectLst/>
                          <a:latin typeface="Calibri"/>
                          <a:ea typeface="Times New Roman"/>
                          <a:cs typeface="Times New Roman"/>
                        </a:rPr>
                        <a:t>PerCP-Cy5.5</a:t>
                      </a:r>
                      <a:endParaRPr lang="nl-NL" sz="1200">
                        <a:effectLst/>
                        <a:latin typeface="Calibri"/>
                        <a:ea typeface="Calibri"/>
                        <a:cs typeface="Times New Roman"/>
                      </a:endParaRPr>
                    </a:p>
                  </a:txBody>
                  <a:tcPr marL="44450" marR="44450"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75"/>
                        </a:lnSpc>
                        <a:spcAft>
                          <a:spcPts val="0"/>
                        </a:spcAft>
                      </a:pPr>
                      <a:r>
                        <a:rPr lang="nl-NL" sz="1050" b="1" kern="1200">
                          <a:solidFill>
                            <a:srgbClr val="000000"/>
                          </a:solidFill>
                          <a:effectLst/>
                          <a:latin typeface="Calibri"/>
                          <a:ea typeface="Times New Roman"/>
                          <a:cs typeface="Times New Roman"/>
                        </a:rPr>
                        <a:t>Pe-Cy7</a:t>
                      </a:r>
                      <a:endParaRPr lang="nl-NL" sz="1200">
                        <a:effectLst/>
                        <a:latin typeface="Calibri"/>
                        <a:ea typeface="Calibri"/>
                        <a:cs typeface="Times New Roman"/>
                      </a:endParaRPr>
                    </a:p>
                  </a:txBody>
                  <a:tcPr marL="44450" marR="44450"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75"/>
                        </a:lnSpc>
                        <a:spcAft>
                          <a:spcPts val="0"/>
                        </a:spcAft>
                      </a:pPr>
                      <a:r>
                        <a:rPr lang="nl-NL" sz="1050" b="1" kern="1200">
                          <a:solidFill>
                            <a:srgbClr val="000000"/>
                          </a:solidFill>
                          <a:effectLst/>
                          <a:latin typeface="Calibri"/>
                          <a:ea typeface="Times New Roman"/>
                          <a:cs typeface="Times New Roman"/>
                        </a:rPr>
                        <a:t>APC</a:t>
                      </a:r>
                      <a:endParaRPr lang="nl-NL" sz="1200">
                        <a:effectLst/>
                        <a:latin typeface="Calibri"/>
                        <a:ea typeface="Calibri"/>
                        <a:cs typeface="Times New Roman"/>
                      </a:endParaRPr>
                    </a:p>
                  </a:txBody>
                  <a:tcPr marL="44450" marR="44450"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75"/>
                        </a:lnSpc>
                        <a:spcAft>
                          <a:spcPts val="0"/>
                        </a:spcAft>
                      </a:pPr>
                      <a:r>
                        <a:rPr lang="nl-NL" sz="1050" b="1" kern="1200">
                          <a:solidFill>
                            <a:srgbClr val="000000"/>
                          </a:solidFill>
                          <a:effectLst/>
                          <a:latin typeface="Calibri"/>
                          <a:ea typeface="Times New Roman"/>
                          <a:cs typeface="Times New Roman"/>
                        </a:rPr>
                        <a:t>APC-H7</a:t>
                      </a:r>
                      <a:endParaRPr lang="nl-NL" sz="1200">
                        <a:effectLst/>
                        <a:latin typeface="Calibri"/>
                        <a:ea typeface="Calibri"/>
                        <a:cs typeface="Times New Roman"/>
                      </a:endParaRPr>
                    </a:p>
                  </a:txBody>
                  <a:tcPr marL="44450" marR="44450"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75"/>
                        </a:lnSpc>
                        <a:spcAft>
                          <a:spcPts val="0"/>
                        </a:spcAft>
                      </a:pPr>
                      <a:r>
                        <a:rPr lang="nl-NL" sz="1050" b="1" kern="1200">
                          <a:solidFill>
                            <a:srgbClr val="000000"/>
                          </a:solidFill>
                          <a:effectLst/>
                          <a:latin typeface="Calibri"/>
                          <a:ea typeface="Times New Roman"/>
                          <a:cs typeface="Times New Roman"/>
                        </a:rPr>
                        <a:t>BV421</a:t>
                      </a:r>
                      <a:endParaRPr lang="nl-NL" sz="1200">
                        <a:effectLst/>
                        <a:latin typeface="Calibri"/>
                        <a:ea typeface="Calibri"/>
                        <a:cs typeface="Times New Roman"/>
                      </a:endParaRPr>
                    </a:p>
                  </a:txBody>
                  <a:tcPr marL="44450" marR="44450"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75"/>
                        </a:lnSpc>
                        <a:spcAft>
                          <a:spcPts val="0"/>
                        </a:spcAft>
                      </a:pPr>
                      <a:r>
                        <a:rPr lang="nl-NL" sz="1050" b="1" kern="1200">
                          <a:solidFill>
                            <a:srgbClr val="000000"/>
                          </a:solidFill>
                          <a:effectLst/>
                          <a:latin typeface="Calibri"/>
                          <a:ea typeface="Times New Roman"/>
                          <a:cs typeface="Times New Roman"/>
                        </a:rPr>
                        <a:t>HV500c</a:t>
                      </a:r>
                      <a:endParaRPr lang="nl-NL" sz="1200">
                        <a:effectLst/>
                        <a:latin typeface="Calibri"/>
                        <a:ea typeface="Calibri"/>
                        <a:cs typeface="Times New Roman"/>
                      </a:endParaRPr>
                    </a:p>
                  </a:txBody>
                  <a:tcPr marL="44450" marR="44450"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61925">
                <a:tc>
                  <a:txBody>
                    <a:bodyPr/>
                    <a:lstStyle/>
                    <a:p>
                      <a:pPr algn="l">
                        <a:lnSpc>
                          <a:spcPct val="115000"/>
                        </a:lnSpc>
                      </a:pPr>
                      <a:endParaRPr lang="nl-NL" sz="1200">
                        <a:effectLst/>
                        <a:latin typeface="Calibri"/>
                      </a:endParaRPr>
                    </a:p>
                  </a:txBody>
                  <a:tcPr marL="44450" marR="44450" marT="952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CD45RA (L48)</a:t>
                      </a:r>
                      <a:endParaRPr lang="nl-NL" sz="1200">
                        <a:effectLst/>
                        <a:latin typeface="Calibri"/>
                        <a:ea typeface="Calibri"/>
                        <a:cs typeface="Times New Roman"/>
                      </a:endParaRPr>
                    </a:p>
                  </a:txBody>
                  <a:tcPr marL="44450" marR="44450" marT="9525" marB="0">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l">
                        <a:lnSpc>
                          <a:spcPts val="1275"/>
                        </a:lnSpc>
                        <a:spcAft>
                          <a:spcPts val="0"/>
                        </a:spcAft>
                      </a:pPr>
                      <a:r>
                        <a:rPr lang="nl-NL" sz="1050" kern="1200" dirty="0" smtClean="0">
                          <a:solidFill>
                            <a:srgbClr val="000000"/>
                          </a:solidFill>
                          <a:effectLst/>
                          <a:latin typeface="Calibri"/>
                          <a:ea typeface="Times New Roman"/>
                          <a:cs typeface="Times New Roman"/>
                        </a:rPr>
                        <a:t>CLEC12A </a:t>
                      </a:r>
                      <a:r>
                        <a:rPr lang="nl-NL" sz="1050" kern="1200" dirty="0">
                          <a:solidFill>
                            <a:srgbClr val="000000"/>
                          </a:solidFill>
                          <a:effectLst/>
                          <a:latin typeface="Calibri"/>
                          <a:ea typeface="Times New Roman"/>
                          <a:cs typeface="Times New Roman"/>
                        </a:rPr>
                        <a:t>(50C1)</a:t>
                      </a:r>
                      <a:endParaRPr lang="nl-NL" sz="1200" dirty="0">
                        <a:effectLst/>
                        <a:latin typeface="Calibri"/>
                        <a:ea typeface="Calibri"/>
                        <a:cs typeface="Times New Roman"/>
                      </a:endParaRPr>
                    </a:p>
                  </a:txBody>
                  <a:tcPr marL="44450" marR="44450" marT="9525" marB="0">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CD123 (7G3)</a:t>
                      </a:r>
                      <a:endParaRPr lang="nl-NL" sz="1200">
                        <a:effectLst/>
                        <a:latin typeface="Calibri"/>
                        <a:ea typeface="Calibri"/>
                        <a:cs typeface="Times New Roman"/>
                      </a:endParaRPr>
                    </a:p>
                  </a:txBody>
                  <a:tcPr marL="44450" marR="44450" marT="9525" marB="0">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CD33 (WM53)</a:t>
                      </a:r>
                      <a:endParaRPr lang="nl-NL" sz="1200">
                        <a:effectLst/>
                        <a:latin typeface="Calibri"/>
                        <a:ea typeface="Calibri"/>
                        <a:cs typeface="Times New Roman"/>
                      </a:endParaRPr>
                    </a:p>
                  </a:txBody>
                  <a:tcPr marL="44450" marR="44450" marT="9525" marB="0">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CD38 (HB7)</a:t>
                      </a:r>
                      <a:endParaRPr lang="nl-NL" sz="1200">
                        <a:effectLst/>
                        <a:latin typeface="Calibri"/>
                        <a:ea typeface="Calibri"/>
                        <a:cs typeface="Times New Roman"/>
                      </a:endParaRPr>
                    </a:p>
                  </a:txBody>
                  <a:tcPr marL="44450" marR="44450" marT="9525" marB="0">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CD44 (G44-26)</a:t>
                      </a:r>
                      <a:endParaRPr lang="nl-NL" sz="1200">
                        <a:effectLst/>
                        <a:latin typeface="Calibri"/>
                        <a:ea typeface="Calibri"/>
                        <a:cs typeface="Times New Roman"/>
                      </a:endParaRPr>
                    </a:p>
                  </a:txBody>
                  <a:tcPr marL="44450" marR="44450" marT="9525" marB="0">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CD34 (8G12)</a:t>
                      </a:r>
                      <a:endParaRPr lang="nl-NL" sz="1200">
                        <a:effectLst/>
                        <a:latin typeface="Calibri"/>
                        <a:ea typeface="Calibri"/>
                        <a:cs typeface="Times New Roman"/>
                      </a:endParaRPr>
                    </a:p>
                  </a:txBody>
                  <a:tcPr marL="44450" marR="44450" marT="9525" marB="0">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CD45 (2D1)</a:t>
                      </a:r>
                      <a:endParaRPr lang="nl-NL" sz="1200">
                        <a:effectLst/>
                        <a:latin typeface="Calibri"/>
                        <a:ea typeface="Calibri"/>
                        <a:cs typeface="Times New Roman"/>
                      </a:endParaRPr>
                    </a:p>
                  </a:txBody>
                  <a:tcPr marL="44450" marR="44450" marT="9525"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10002"/>
                  </a:ext>
                </a:extLst>
              </a:tr>
              <a:tr h="161925">
                <a:tc>
                  <a:txBody>
                    <a:bodyPr/>
                    <a:lstStyle/>
                    <a:p>
                      <a:pPr algn="l">
                        <a:lnSpc>
                          <a:spcPct val="115000"/>
                        </a:lnSpc>
                      </a:pPr>
                      <a:endParaRPr lang="nl-NL" sz="1200">
                        <a:effectLst/>
                        <a:latin typeface="Calibri"/>
                      </a:endParaRPr>
                    </a:p>
                  </a:txBody>
                  <a:tcPr marL="44450" marR="44450" marT="952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TIM-3 (7D3)</a:t>
                      </a:r>
                      <a:endParaRPr lang="nl-NL" sz="1200">
                        <a:effectLst/>
                        <a:latin typeface="Calibri"/>
                        <a:ea typeface="Calibri"/>
                        <a:cs typeface="Times New Roman"/>
                      </a:endParaRPr>
                    </a:p>
                  </a:txBody>
                  <a:tcPr marL="44450" marR="44450" marT="9525" marB="0">
                    <a:lnL>
                      <a:noFill/>
                    </a:lnL>
                    <a:lnR>
                      <a:noFill/>
                    </a:lnR>
                    <a:lnT>
                      <a:noFill/>
                    </a:lnT>
                    <a:lnB>
                      <a:noFill/>
                    </a:lnB>
                  </a:tcPr>
                </a:tc>
                <a:tc>
                  <a:txBody>
                    <a:bodyPr/>
                    <a:lstStyle/>
                    <a:p>
                      <a:pPr algn="l">
                        <a:lnSpc>
                          <a:spcPct val="115000"/>
                        </a:lnSpc>
                      </a:pPr>
                      <a:endParaRPr lang="nl-NL" sz="1200">
                        <a:effectLst/>
                        <a:latin typeface="Calibri"/>
                      </a:endParaRPr>
                    </a:p>
                  </a:txBody>
                  <a:tcPr marL="44450" marR="44450" marT="9525" marB="0">
                    <a:lnL>
                      <a:noFill/>
                    </a:lnL>
                    <a:lnR>
                      <a:noFill/>
                    </a:lnR>
                    <a:lnT>
                      <a:noFill/>
                    </a:lnT>
                    <a:lnB>
                      <a:noFill/>
                    </a:lnB>
                  </a:tcPr>
                </a:tc>
                <a:tc>
                  <a:txBody>
                    <a:bodyPr/>
                    <a:lstStyle/>
                    <a:p>
                      <a:pPr algn="l">
                        <a:lnSpc>
                          <a:spcPct val="115000"/>
                        </a:lnSpc>
                      </a:pPr>
                      <a:endParaRPr lang="nl-NL" sz="1200">
                        <a:effectLst/>
                        <a:latin typeface="Calibri"/>
                      </a:endParaRPr>
                    </a:p>
                  </a:txBody>
                  <a:tcPr marL="44450" marR="44450" marT="9525" marB="0">
                    <a:lnL>
                      <a:noFill/>
                    </a:lnL>
                    <a:lnR>
                      <a:noFill/>
                    </a:lnR>
                    <a:lnT>
                      <a:noFill/>
                    </a:lnT>
                    <a:lnB>
                      <a:noFill/>
                    </a:lnB>
                  </a:tcPr>
                </a:tc>
                <a:tc>
                  <a:txBody>
                    <a:bodyPr/>
                    <a:lstStyle/>
                    <a:p>
                      <a:pPr algn="l">
                        <a:lnSpc>
                          <a:spcPct val="115000"/>
                        </a:lnSpc>
                      </a:pPr>
                      <a:endParaRPr lang="nl-NL" sz="1200">
                        <a:effectLst/>
                        <a:latin typeface="Calibri"/>
                      </a:endParaRPr>
                    </a:p>
                  </a:txBody>
                  <a:tcPr marL="44450" marR="44450" marT="9525" marB="0">
                    <a:lnL>
                      <a:noFill/>
                    </a:lnL>
                    <a:lnR>
                      <a:noFill/>
                    </a:lnR>
                    <a:lnT>
                      <a:noFill/>
                    </a:lnT>
                    <a:lnB>
                      <a:noFill/>
                    </a:lnB>
                  </a:tcPr>
                </a:tc>
                <a:tc>
                  <a:txBody>
                    <a:bodyPr/>
                    <a:lstStyle/>
                    <a:p>
                      <a:pPr algn="l">
                        <a:lnSpc>
                          <a:spcPct val="115000"/>
                        </a:lnSpc>
                      </a:pPr>
                      <a:endParaRPr lang="nl-NL" sz="1200">
                        <a:effectLst/>
                        <a:latin typeface="Calibri"/>
                      </a:endParaRPr>
                    </a:p>
                  </a:txBody>
                  <a:tcPr marL="44450" marR="44450" marT="9525" marB="0">
                    <a:lnL>
                      <a:noFill/>
                    </a:lnL>
                    <a:lnR>
                      <a:noFill/>
                    </a:lnR>
                    <a:lnT>
                      <a:noFill/>
                    </a:lnT>
                    <a:lnB>
                      <a:noFill/>
                    </a:lnB>
                  </a:tcPr>
                </a:tc>
                <a:tc>
                  <a:txBody>
                    <a:bodyPr/>
                    <a:lstStyle/>
                    <a:p>
                      <a:pPr algn="l">
                        <a:lnSpc>
                          <a:spcPct val="115000"/>
                        </a:lnSpc>
                      </a:pPr>
                      <a:endParaRPr lang="nl-NL" sz="1200">
                        <a:effectLst/>
                        <a:latin typeface="Calibri"/>
                      </a:endParaRPr>
                    </a:p>
                  </a:txBody>
                  <a:tcPr marL="44450" marR="44450" marT="9525" marB="0">
                    <a:lnL>
                      <a:noFill/>
                    </a:lnL>
                    <a:lnR>
                      <a:noFill/>
                    </a:lnR>
                    <a:lnT>
                      <a:noFill/>
                    </a:lnT>
                    <a:lnB>
                      <a:noFill/>
                    </a:lnB>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161925">
                <a:tc>
                  <a:txBody>
                    <a:bodyPr/>
                    <a:lstStyle/>
                    <a:p>
                      <a:pPr algn="l">
                        <a:lnSpc>
                          <a:spcPct val="115000"/>
                        </a:lnSpc>
                      </a:pPr>
                      <a:endParaRPr lang="nl-NL" sz="1200">
                        <a:effectLst/>
                        <a:latin typeface="Calibri"/>
                      </a:endParaRPr>
                    </a:p>
                  </a:txBody>
                  <a:tcPr marL="44450" marR="44450" marT="9525" marB="0">
                    <a:lnL w="12700" cap="flat" cmpd="sng" algn="ctr">
                      <a:solidFill>
                        <a:srgbClr val="000000"/>
                      </a:solidFill>
                      <a:prstDash val="solid"/>
                      <a:round/>
                      <a:headEnd type="none" w="med" len="med"/>
                      <a:tailEnd type="none" w="med" len="med"/>
                    </a:lnL>
                    <a:lnR>
                      <a:noFill/>
                    </a:lnR>
                    <a:lnT>
                      <a:noFill/>
                    </a:lnT>
                    <a:lnB>
                      <a:noFill/>
                    </a:lnB>
                    <a:solidFill>
                      <a:srgbClr val="D9D9D9"/>
                    </a:solidFill>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CD7 (MT701)</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w="12700" cap="flat" cmpd="sng" algn="ctr">
                      <a:solidFill>
                        <a:srgbClr val="000000"/>
                      </a:solidFill>
                      <a:prstDash val="solid"/>
                      <a:round/>
                      <a:headEnd type="none" w="med" len="med"/>
                      <a:tailEnd type="none" w="med" len="med"/>
                    </a:lnR>
                    <a:lnT>
                      <a:noFill/>
                    </a:lnT>
                    <a:lnB>
                      <a:noFill/>
                    </a:lnB>
                    <a:solidFill>
                      <a:srgbClr val="D9D9D9"/>
                    </a:solidFill>
                  </a:tcPr>
                </a:tc>
                <a:extLst>
                  <a:ext uri="{0D108BD9-81ED-4DB2-BD59-A6C34878D82A}">
                    <a16:rowId xmlns:a16="http://schemas.microsoft.com/office/drawing/2014/main" val="10004"/>
                  </a:ext>
                </a:extLst>
              </a:tr>
              <a:tr h="161925">
                <a:tc>
                  <a:txBody>
                    <a:bodyPr/>
                    <a:lstStyle/>
                    <a:p>
                      <a:pPr algn="l">
                        <a:lnSpc>
                          <a:spcPct val="115000"/>
                        </a:lnSpc>
                      </a:pPr>
                      <a:endParaRPr lang="nl-NL" sz="1200">
                        <a:effectLst/>
                        <a:latin typeface="Calibri"/>
                      </a:endParaRPr>
                    </a:p>
                  </a:txBody>
                  <a:tcPr marL="44450" marR="44450" marT="952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CD11b (D12)</a:t>
                      </a:r>
                      <a:endParaRPr lang="nl-NL" sz="1200">
                        <a:effectLst/>
                        <a:latin typeface="Calibri"/>
                        <a:ea typeface="Calibri"/>
                        <a:cs typeface="Times New Roman"/>
                      </a:endParaRPr>
                    </a:p>
                  </a:txBody>
                  <a:tcPr marL="44450" marR="44450" marT="9525" marB="0">
                    <a:lnL>
                      <a:noFill/>
                    </a:lnL>
                    <a:lnR>
                      <a:noFill/>
                    </a:lnR>
                    <a:lnT>
                      <a:noFill/>
                    </a:lnT>
                    <a:lnB>
                      <a:noFill/>
                    </a:lnB>
                  </a:tcPr>
                </a:tc>
                <a:tc>
                  <a:txBody>
                    <a:bodyPr/>
                    <a:lstStyle/>
                    <a:p>
                      <a:pPr algn="l">
                        <a:lnSpc>
                          <a:spcPct val="115000"/>
                        </a:lnSpc>
                      </a:pPr>
                      <a:endParaRPr lang="nl-NL" sz="1200">
                        <a:effectLst/>
                        <a:latin typeface="Calibri"/>
                      </a:endParaRPr>
                    </a:p>
                  </a:txBody>
                  <a:tcPr marL="44450" marR="44450" marT="9525" marB="0">
                    <a:lnL>
                      <a:noFill/>
                    </a:lnL>
                    <a:lnR>
                      <a:noFill/>
                    </a:lnR>
                    <a:lnT>
                      <a:noFill/>
                    </a:lnT>
                    <a:lnB>
                      <a:noFill/>
                    </a:lnB>
                  </a:tcPr>
                </a:tc>
                <a:tc>
                  <a:txBody>
                    <a:bodyPr/>
                    <a:lstStyle/>
                    <a:p>
                      <a:pPr algn="l">
                        <a:lnSpc>
                          <a:spcPct val="115000"/>
                        </a:lnSpc>
                      </a:pPr>
                      <a:endParaRPr lang="nl-NL" sz="1200">
                        <a:effectLst/>
                        <a:latin typeface="Calibri"/>
                      </a:endParaRPr>
                    </a:p>
                  </a:txBody>
                  <a:tcPr marL="44450" marR="44450" marT="9525" marB="0">
                    <a:lnL>
                      <a:noFill/>
                    </a:lnL>
                    <a:lnR>
                      <a:noFill/>
                    </a:lnR>
                    <a:lnT>
                      <a:noFill/>
                    </a:lnT>
                    <a:lnB>
                      <a:noFill/>
                    </a:lnB>
                  </a:tcPr>
                </a:tc>
                <a:tc>
                  <a:txBody>
                    <a:bodyPr/>
                    <a:lstStyle/>
                    <a:p>
                      <a:pPr algn="l">
                        <a:lnSpc>
                          <a:spcPct val="115000"/>
                        </a:lnSpc>
                      </a:pPr>
                      <a:endParaRPr lang="nl-NL" sz="1200">
                        <a:effectLst/>
                        <a:latin typeface="Calibri"/>
                      </a:endParaRPr>
                    </a:p>
                  </a:txBody>
                  <a:tcPr marL="44450" marR="44450" marT="9525" marB="0">
                    <a:lnL>
                      <a:noFill/>
                    </a:lnL>
                    <a:lnR>
                      <a:noFill/>
                    </a:lnR>
                    <a:lnT>
                      <a:noFill/>
                    </a:lnT>
                    <a:lnB>
                      <a:noFill/>
                    </a:lnB>
                  </a:tcPr>
                </a:tc>
                <a:tc>
                  <a:txBody>
                    <a:bodyPr/>
                    <a:lstStyle/>
                    <a:p>
                      <a:pPr algn="l">
                        <a:lnSpc>
                          <a:spcPct val="115000"/>
                        </a:lnSpc>
                      </a:pPr>
                      <a:endParaRPr lang="nl-NL" sz="1200">
                        <a:effectLst/>
                        <a:latin typeface="Calibri"/>
                      </a:endParaRPr>
                    </a:p>
                  </a:txBody>
                  <a:tcPr marL="44450" marR="44450" marT="9525" marB="0">
                    <a:lnL>
                      <a:noFill/>
                    </a:lnL>
                    <a:lnR>
                      <a:noFill/>
                    </a:lnR>
                    <a:lnT>
                      <a:noFill/>
                    </a:lnT>
                    <a:lnB>
                      <a:noFill/>
                    </a:lnB>
                  </a:tcPr>
                </a:tc>
                <a:tc>
                  <a:txBody>
                    <a:bodyPr/>
                    <a:lstStyle/>
                    <a:p>
                      <a:pPr algn="l">
                        <a:lnSpc>
                          <a:spcPct val="115000"/>
                        </a:lnSpc>
                      </a:pPr>
                      <a:endParaRPr lang="nl-NL" sz="1200">
                        <a:effectLst/>
                        <a:latin typeface="Calibri"/>
                      </a:endParaRPr>
                    </a:p>
                  </a:txBody>
                  <a:tcPr marL="44450" marR="44450" marT="9525" marB="0">
                    <a:lnL>
                      <a:noFill/>
                    </a:lnL>
                    <a:lnR>
                      <a:noFill/>
                    </a:lnR>
                    <a:lnT>
                      <a:noFill/>
                    </a:lnT>
                    <a:lnB>
                      <a:noFill/>
                    </a:lnB>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5"/>
                  </a:ext>
                </a:extLst>
              </a:tr>
              <a:tr h="161925">
                <a:tc>
                  <a:txBody>
                    <a:bodyPr/>
                    <a:lstStyle/>
                    <a:p>
                      <a:pPr algn="l">
                        <a:lnSpc>
                          <a:spcPct val="115000"/>
                        </a:lnSpc>
                      </a:pPr>
                      <a:endParaRPr lang="nl-NL" sz="1200">
                        <a:effectLst/>
                        <a:latin typeface="Calibri"/>
                      </a:endParaRPr>
                    </a:p>
                  </a:txBody>
                  <a:tcPr marL="44450" marR="44450" marT="9525" marB="0">
                    <a:lnL w="12700" cap="flat" cmpd="sng" algn="ctr">
                      <a:solidFill>
                        <a:srgbClr val="000000"/>
                      </a:solidFill>
                      <a:prstDash val="solid"/>
                      <a:round/>
                      <a:headEnd type="none" w="med" len="med"/>
                      <a:tailEnd type="none" w="med" len="med"/>
                    </a:lnL>
                    <a:lnR>
                      <a:noFill/>
                    </a:lnR>
                    <a:lnT>
                      <a:noFill/>
                    </a:lnT>
                    <a:lnB>
                      <a:noFill/>
                    </a:lnB>
                    <a:solidFill>
                      <a:srgbClr val="D9D9D9"/>
                    </a:solidFill>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CD22 (S-HCL-1)</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275"/>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w="12700" cap="flat" cmpd="sng" algn="ctr">
                      <a:solidFill>
                        <a:srgbClr val="000000"/>
                      </a:solidFill>
                      <a:prstDash val="solid"/>
                      <a:round/>
                      <a:headEnd type="none" w="med" len="med"/>
                      <a:tailEnd type="none" w="med" len="med"/>
                    </a:lnR>
                    <a:lnT>
                      <a:noFill/>
                    </a:lnT>
                    <a:lnB>
                      <a:noFill/>
                    </a:lnB>
                    <a:solidFill>
                      <a:srgbClr val="D9D9D9"/>
                    </a:solidFill>
                  </a:tcPr>
                </a:tc>
                <a:extLst>
                  <a:ext uri="{0D108BD9-81ED-4DB2-BD59-A6C34878D82A}">
                    <a16:rowId xmlns:a16="http://schemas.microsoft.com/office/drawing/2014/main" val="10006"/>
                  </a:ext>
                </a:extLst>
              </a:tr>
              <a:tr h="171450">
                <a:tc>
                  <a:txBody>
                    <a:bodyPr/>
                    <a:lstStyle/>
                    <a:p>
                      <a:pPr algn="l">
                        <a:lnSpc>
                          <a:spcPct val="115000"/>
                        </a:lnSpc>
                      </a:pPr>
                      <a:endParaRPr lang="nl-NL" sz="1200">
                        <a:effectLst/>
                        <a:latin typeface="Calibri"/>
                      </a:endParaRPr>
                    </a:p>
                  </a:txBody>
                  <a:tcPr marL="44450" marR="44450" marT="9525"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CD56 (My31)</a:t>
                      </a:r>
                      <a:endParaRPr lang="nl-NL" sz="1200">
                        <a:effectLst/>
                        <a:latin typeface="Calibri"/>
                        <a:ea typeface="Calibri"/>
                        <a:cs typeface="Times New Roman"/>
                      </a:endParaRPr>
                    </a:p>
                  </a:txBody>
                  <a:tcPr marL="44450" marR="44450"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71450">
                <a:tc>
                  <a:txBody>
                    <a:bodyPr/>
                    <a:lstStyle/>
                    <a:p>
                      <a:pPr algn="l">
                        <a:lnSpc>
                          <a:spcPts val="1350"/>
                        </a:lnSpc>
                        <a:spcAft>
                          <a:spcPts val="0"/>
                        </a:spcAft>
                      </a:pPr>
                      <a:endParaRPr lang="nl-NL" sz="1200" dirty="0">
                        <a:effectLst/>
                        <a:latin typeface="Calibri"/>
                        <a:ea typeface="Calibri"/>
                        <a:cs typeface="Times New Roman"/>
                      </a:endParaRPr>
                    </a:p>
                  </a:txBody>
                  <a:tcPr marL="44450" marR="44450" marT="9525" marB="0" anchor="ctr">
                    <a:lnL w="12700" cap="flat" cmpd="sng" algn="ctr">
                      <a:no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endParaRPr lang="nl-NL" sz="1200" dirty="0">
                        <a:effectLst/>
                        <a:latin typeface="Calibri"/>
                        <a:ea typeface="Calibri"/>
                        <a:cs typeface="Times New Roman"/>
                      </a:endParaRPr>
                    </a:p>
                  </a:txBody>
                  <a:tcPr marL="44450" marR="44450"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endParaRPr lang="nl-NL" sz="1200">
                        <a:effectLst/>
                        <a:latin typeface="Calibri"/>
                        <a:ea typeface="Calibri"/>
                        <a:cs typeface="Times New Roman"/>
                      </a:endParaRPr>
                    </a:p>
                  </a:txBody>
                  <a:tcPr marL="44450" marR="44450"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endParaRPr lang="nl-NL" sz="1200">
                        <a:effectLst/>
                        <a:latin typeface="Calibri"/>
                        <a:ea typeface="Calibri"/>
                        <a:cs typeface="Times New Roman"/>
                      </a:endParaRPr>
                    </a:p>
                  </a:txBody>
                  <a:tcPr marL="44450" marR="44450"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endParaRPr lang="nl-NL" sz="1200">
                        <a:effectLst/>
                        <a:latin typeface="Calibri"/>
                        <a:ea typeface="Calibri"/>
                        <a:cs typeface="Times New Roman"/>
                      </a:endParaRPr>
                    </a:p>
                  </a:txBody>
                  <a:tcPr marL="44450" marR="44450"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endParaRPr lang="nl-NL" sz="1200">
                        <a:effectLst/>
                        <a:latin typeface="Calibri"/>
                        <a:ea typeface="Calibri"/>
                        <a:cs typeface="Times New Roman"/>
                      </a:endParaRPr>
                    </a:p>
                  </a:txBody>
                  <a:tcPr marL="44450" marR="44450"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endParaRPr lang="nl-NL" sz="1200">
                        <a:effectLst/>
                        <a:latin typeface="Calibri"/>
                        <a:ea typeface="Calibri"/>
                        <a:cs typeface="Times New Roman"/>
                      </a:endParaRPr>
                    </a:p>
                  </a:txBody>
                  <a:tcPr marL="44450" marR="44450"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endParaRPr lang="nl-NL" sz="1200">
                        <a:effectLst/>
                        <a:latin typeface="Calibri"/>
                        <a:ea typeface="Calibri"/>
                        <a:cs typeface="Times New Roman"/>
                      </a:endParaRPr>
                    </a:p>
                  </a:txBody>
                  <a:tcPr marL="44450" marR="44450"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endParaRPr lang="nl-NL" sz="1200" dirty="0">
                        <a:effectLst/>
                        <a:latin typeface="Calibri"/>
                        <a:ea typeface="Calibri"/>
                        <a:cs typeface="Times New Roman"/>
                      </a:endParaRPr>
                    </a:p>
                  </a:txBody>
                  <a:tcPr marL="44450" marR="44450" marT="9525" marB="0" anchor="ctr">
                    <a:lnL>
                      <a:noFill/>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71450">
                <a:tc>
                  <a:txBody>
                    <a:bodyPr/>
                    <a:lstStyle/>
                    <a:p>
                      <a:pPr algn="l">
                        <a:lnSpc>
                          <a:spcPts val="1350"/>
                        </a:lnSpc>
                        <a:spcAft>
                          <a:spcPts val="0"/>
                        </a:spcAft>
                      </a:pPr>
                      <a:r>
                        <a:rPr lang="nl-NL" sz="1200" b="1" kern="1200" dirty="0" smtClean="0">
                          <a:solidFill>
                            <a:srgbClr val="000000"/>
                          </a:solidFill>
                          <a:effectLst/>
                          <a:latin typeface="Calibri"/>
                          <a:ea typeface="Calibri"/>
                          <a:cs typeface="Times New Roman"/>
                        </a:rPr>
                        <a:t>Version 2</a:t>
                      </a:r>
                      <a:endParaRPr lang="nl-NL" sz="1200" dirty="0">
                        <a:effectLst/>
                        <a:latin typeface="Calibri"/>
                        <a:ea typeface="Calibri"/>
                        <a:cs typeface="Times New Roman"/>
                      </a:endParaRPr>
                    </a:p>
                  </a:txBody>
                  <a:tcPr marL="44450" marR="44450"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b="1" kern="1200">
                          <a:solidFill>
                            <a:srgbClr val="000000"/>
                          </a:solidFill>
                          <a:effectLst/>
                          <a:latin typeface="Calibri"/>
                          <a:ea typeface="Times New Roman"/>
                          <a:cs typeface="Times New Roman"/>
                        </a:rPr>
                        <a:t>FITC</a:t>
                      </a:r>
                      <a:endParaRPr lang="nl-NL" sz="1200">
                        <a:effectLst/>
                        <a:latin typeface="Calibri"/>
                        <a:ea typeface="Calibri"/>
                        <a:cs typeface="Times New Roman"/>
                      </a:endParaRPr>
                    </a:p>
                  </a:txBody>
                  <a:tcPr marL="44450" marR="44450"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b="1" kern="1200">
                          <a:solidFill>
                            <a:srgbClr val="000000"/>
                          </a:solidFill>
                          <a:effectLst/>
                          <a:latin typeface="Calibri"/>
                          <a:ea typeface="Times New Roman"/>
                          <a:cs typeface="Times New Roman"/>
                        </a:rPr>
                        <a:t>PE</a:t>
                      </a:r>
                      <a:endParaRPr lang="nl-NL" sz="1200">
                        <a:effectLst/>
                        <a:latin typeface="Calibri"/>
                        <a:ea typeface="Calibri"/>
                        <a:cs typeface="Times New Roman"/>
                      </a:endParaRPr>
                    </a:p>
                  </a:txBody>
                  <a:tcPr marL="44450" marR="44450"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b="1" kern="1200">
                          <a:solidFill>
                            <a:srgbClr val="000000"/>
                          </a:solidFill>
                          <a:effectLst/>
                          <a:latin typeface="Calibri"/>
                          <a:ea typeface="Times New Roman"/>
                          <a:cs typeface="Times New Roman"/>
                        </a:rPr>
                        <a:t>PerCP-Cy5.5</a:t>
                      </a:r>
                      <a:endParaRPr lang="nl-NL" sz="1200">
                        <a:effectLst/>
                        <a:latin typeface="Calibri"/>
                        <a:ea typeface="Calibri"/>
                        <a:cs typeface="Times New Roman"/>
                      </a:endParaRPr>
                    </a:p>
                  </a:txBody>
                  <a:tcPr marL="44450" marR="44450"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b="1" kern="1200">
                          <a:solidFill>
                            <a:srgbClr val="000000"/>
                          </a:solidFill>
                          <a:effectLst/>
                          <a:latin typeface="Calibri"/>
                          <a:ea typeface="Times New Roman"/>
                          <a:cs typeface="Times New Roman"/>
                        </a:rPr>
                        <a:t>Pe-Cy7</a:t>
                      </a:r>
                      <a:endParaRPr lang="nl-NL" sz="1200">
                        <a:effectLst/>
                        <a:latin typeface="Calibri"/>
                        <a:ea typeface="Calibri"/>
                        <a:cs typeface="Times New Roman"/>
                      </a:endParaRPr>
                    </a:p>
                  </a:txBody>
                  <a:tcPr marL="44450" marR="44450"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b="1" kern="1200">
                          <a:solidFill>
                            <a:srgbClr val="000000"/>
                          </a:solidFill>
                          <a:effectLst/>
                          <a:latin typeface="Calibri"/>
                          <a:ea typeface="Times New Roman"/>
                          <a:cs typeface="Times New Roman"/>
                        </a:rPr>
                        <a:t>APC</a:t>
                      </a:r>
                      <a:endParaRPr lang="nl-NL" sz="1200">
                        <a:effectLst/>
                        <a:latin typeface="Calibri"/>
                        <a:ea typeface="Calibri"/>
                        <a:cs typeface="Times New Roman"/>
                      </a:endParaRPr>
                    </a:p>
                  </a:txBody>
                  <a:tcPr marL="44450" marR="44450"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b="1" kern="1200">
                          <a:solidFill>
                            <a:srgbClr val="000000"/>
                          </a:solidFill>
                          <a:effectLst/>
                          <a:latin typeface="Calibri"/>
                          <a:ea typeface="Times New Roman"/>
                          <a:cs typeface="Times New Roman"/>
                        </a:rPr>
                        <a:t>APC-H7</a:t>
                      </a:r>
                      <a:endParaRPr lang="nl-NL" sz="1200">
                        <a:effectLst/>
                        <a:latin typeface="Calibri"/>
                        <a:ea typeface="Calibri"/>
                        <a:cs typeface="Times New Roman"/>
                      </a:endParaRPr>
                    </a:p>
                  </a:txBody>
                  <a:tcPr marL="44450" marR="44450"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b="1" kern="1200">
                          <a:solidFill>
                            <a:srgbClr val="000000"/>
                          </a:solidFill>
                          <a:effectLst/>
                          <a:latin typeface="Calibri"/>
                          <a:ea typeface="Times New Roman"/>
                          <a:cs typeface="Times New Roman"/>
                        </a:rPr>
                        <a:t>BV421</a:t>
                      </a:r>
                      <a:endParaRPr lang="nl-NL" sz="1200">
                        <a:effectLst/>
                        <a:latin typeface="Calibri"/>
                        <a:ea typeface="Calibri"/>
                        <a:cs typeface="Times New Roman"/>
                      </a:endParaRPr>
                    </a:p>
                  </a:txBody>
                  <a:tcPr marL="44450" marR="44450"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b="1" kern="1200">
                          <a:solidFill>
                            <a:srgbClr val="000000"/>
                          </a:solidFill>
                          <a:effectLst/>
                          <a:latin typeface="Calibri"/>
                          <a:ea typeface="Times New Roman"/>
                          <a:cs typeface="Times New Roman"/>
                        </a:rPr>
                        <a:t>HV500c</a:t>
                      </a:r>
                      <a:endParaRPr lang="nl-NL" sz="1200">
                        <a:effectLst/>
                        <a:latin typeface="Calibri"/>
                        <a:ea typeface="Calibri"/>
                        <a:cs typeface="Times New Roman"/>
                      </a:endParaRPr>
                    </a:p>
                  </a:txBody>
                  <a:tcPr marL="44450" marR="44450"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71450">
                <a:tc>
                  <a:txBody>
                    <a:bodyPr/>
                    <a:lstStyle/>
                    <a:p>
                      <a:pPr algn="l">
                        <a:lnSpc>
                          <a:spcPct val="115000"/>
                        </a:lnSpc>
                      </a:pPr>
                      <a:endParaRPr lang="nl-NL" sz="1200">
                        <a:effectLst/>
                        <a:latin typeface="Calibri"/>
                      </a:endParaRPr>
                    </a:p>
                  </a:txBody>
                  <a:tcPr marL="44450" marR="44450" marT="9525"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CD45RA (L48)</a:t>
                      </a:r>
                      <a:endParaRPr lang="nl-NL" sz="1200">
                        <a:effectLst/>
                        <a:latin typeface="Calibri"/>
                        <a:ea typeface="Calibri"/>
                        <a:cs typeface="Times New Roman"/>
                      </a:endParaRPr>
                    </a:p>
                  </a:txBody>
                  <a:tcPr marL="44450" marR="44450" marT="9525" marB="0">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l">
                        <a:lnSpc>
                          <a:spcPts val="1350"/>
                        </a:lnSpc>
                        <a:spcAft>
                          <a:spcPts val="0"/>
                        </a:spcAft>
                      </a:pPr>
                      <a:r>
                        <a:rPr lang="nl-NL" sz="1050" kern="1200" dirty="0" smtClean="0">
                          <a:solidFill>
                            <a:srgbClr val="000000"/>
                          </a:solidFill>
                          <a:effectLst/>
                          <a:latin typeface="Calibri"/>
                          <a:ea typeface="Times New Roman"/>
                          <a:cs typeface="Times New Roman"/>
                        </a:rPr>
                        <a:t>CLEC12A </a:t>
                      </a:r>
                      <a:r>
                        <a:rPr lang="nl-NL" sz="1050" kern="1200" dirty="0">
                          <a:solidFill>
                            <a:srgbClr val="000000"/>
                          </a:solidFill>
                          <a:effectLst/>
                          <a:latin typeface="Calibri"/>
                          <a:ea typeface="Times New Roman"/>
                          <a:cs typeface="Times New Roman"/>
                        </a:rPr>
                        <a:t>(50C1)</a:t>
                      </a:r>
                      <a:endParaRPr lang="nl-NL" sz="1200" dirty="0">
                        <a:effectLst/>
                        <a:latin typeface="Calibri"/>
                        <a:ea typeface="Calibri"/>
                        <a:cs typeface="Times New Roman"/>
                      </a:endParaRPr>
                    </a:p>
                  </a:txBody>
                  <a:tcPr marL="44450" marR="44450" marT="9525" marB="0">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CD123 (7G3)</a:t>
                      </a:r>
                      <a:endParaRPr lang="nl-NL" sz="1200">
                        <a:effectLst/>
                        <a:latin typeface="Calibri"/>
                        <a:ea typeface="Calibri"/>
                        <a:cs typeface="Times New Roman"/>
                      </a:endParaRPr>
                    </a:p>
                  </a:txBody>
                  <a:tcPr marL="44450" marR="44450" marT="9525" marB="0">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l">
                        <a:lnSpc>
                          <a:spcPts val="1350"/>
                        </a:lnSpc>
                        <a:spcAft>
                          <a:spcPts val="0"/>
                        </a:spcAft>
                      </a:pPr>
                      <a:r>
                        <a:rPr lang="nl-NL" sz="1050" i="0" u="sng" kern="1200" dirty="0">
                          <a:solidFill>
                            <a:srgbClr val="000000"/>
                          </a:solidFill>
                          <a:effectLst/>
                          <a:latin typeface="Calibri"/>
                          <a:ea typeface="Times New Roman"/>
                          <a:cs typeface="Times New Roman"/>
                        </a:rPr>
                        <a:t>CD34 (8G12)</a:t>
                      </a:r>
                      <a:endParaRPr lang="nl-NL" sz="1200" i="0" u="sng" dirty="0">
                        <a:effectLst/>
                        <a:latin typeface="Calibri"/>
                        <a:ea typeface="Calibri"/>
                        <a:cs typeface="Times New Roman"/>
                      </a:endParaRPr>
                    </a:p>
                  </a:txBody>
                  <a:tcPr marL="44450" marR="44450" marT="9525" marB="0">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CD38 (HB7)</a:t>
                      </a:r>
                      <a:endParaRPr lang="nl-NL" sz="1200">
                        <a:effectLst/>
                        <a:latin typeface="Calibri"/>
                        <a:ea typeface="Calibri"/>
                        <a:cs typeface="Times New Roman"/>
                      </a:endParaRPr>
                    </a:p>
                  </a:txBody>
                  <a:tcPr marL="44450" marR="44450" marT="9525" marB="0">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CD44 (G44-26)</a:t>
                      </a:r>
                      <a:endParaRPr lang="nl-NL" sz="1200">
                        <a:effectLst/>
                        <a:latin typeface="Calibri"/>
                        <a:ea typeface="Calibri"/>
                        <a:cs typeface="Times New Roman"/>
                      </a:endParaRPr>
                    </a:p>
                  </a:txBody>
                  <a:tcPr marL="44450" marR="44450" marT="9525" marB="0">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l">
                        <a:lnSpc>
                          <a:spcPts val="1350"/>
                        </a:lnSpc>
                        <a:spcAft>
                          <a:spcPts val="0"/>
                        </a:spcAft>
                      </a:pPr>
                      <a:r>
                        <a:rPr lang="nl-NL" sz="1050" i="0" u="sng" kern="1200" dirty="0">
                          <a:solidFill>
                            <a:srgbClr val="000000"/>
                          </a:solidFill>
                          <a:effectLst/>
                          <a:latin typeface="Calibri"/>
                          <a:ea typeface="Times New Roman"/>
                          <a:cs typeface="Times New Roman"/>
                        </a:rPr>
                        <a:t>CD33 (WM53)</a:t>
                      </a:r>
                      <a:endParaRPr lang="nl-NL" sz="1200" i="0" u="sng" dirty="0">
                        <a:effectLst/>
                        <a:latin typeface="Calibri"/>
                        <a:ea typeface="Calibri"/>
                        <a:cs typeface="Times New Roman"/>
                      </a:endParaRPr>
                    </a:p>
                  </a:txBody>
                  <a:tcPr marL="44450" marR="44450" marT="9525" marB="0">
                    <a:lnL>
                      <a:noFill/>
                    </a:lnL>
                    <a:lnR>
                      <a:noFill/>
                    </a:lnR>
                    <a:lnT w="12700" cap="flat" cmpd="sng" algn="ctr">
                      <a:solidFill>
                        <a:srgbClr val="000000"/>
                      </a:solidFill>
                      <a:prstDash val="solid"/>
                      <a:round/>
                      <a:headEnd type="none" w="med" len="med"/>
                      <a:tailEnd type="none" w="med" len="med"/>
                    </a:lnT>
                    <a:lnB>
                      <a:noFill/>
                    </a:lnB>
                    <a:solidFill>
                      <a:srgbClr val="D9D9D9"/>
                    </a:solidFill>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CD45 (2D1)</a:t>
                      </a:r>
                      <a:endParaRPr lang="nl-NL" sz="1200">
                        <a:effectLst/>
                        <a:latin typeface="Calibri"/>
                        <a:ea typeface="Calibri"/>
                        <a:cs typeface="Times New Roman"/>
                      </a:endParaRPr>
                    </a:p>
                  </a:txBody>
                  <a:tcPr marL="44450" marR="44450" marT="9525"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10010"/>
                  </a:ext>
                </a:extLst>
              </a:tr>
              <a:tr h="171450">
                <a:tc>
                  <a:txBody>
                    <a:bodyPr/>
                    <a:lstStyle/>
                    <a:p>
                      <a:pPr algn="l">
                        <a:lnSpc>
                          <a:spcPct val="115000"/>
                        </a:lnSpc>
                      </a:pPr>
                      <a:endParaRPr lang="nl-NL" sz="1200">
                        <a:effectLst/>
                        <a:latin typeface="Calibri"/>
                      </a:endParaRPr>
                    </a:p>
                  </a:txBody>
                  <a:tcPr marL="44450" marR="44450" marT="952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TIM-3 (7D3)</a:t>
                      </a:r>
                      <a:endParaRPr lang="nl-NL" sz="1200">
                        <a:effectLst/>
                        <a:latin typeface="Calibri"/>
                        <a:ea typeface="Calibri"/>
                        <a:cs typeface="Times New Roman"/>
                      </a:endParaRPr>
                    </a:p>
                  </a:txBody>
                  <a:tcPr marL="44450" marR="44450" marT="9525" marB="0">
                    <a:lnL>
                      <a:noFill/>
                    </a:lnL>
                    <a:lnR>
                      <a:noFill/>
                    </a:lnR>
                    <a:lnT>
                      <a:noFill/>
                    </a:lnT>
                    <a:lnB>
                      <a:noFill/>
                    </a:lnB>
                  </a:tcPr>
                </a:tc>
                <a:tc>
                  <a:txBody>
                    <a:bodyPr/>
                    <a:lstStyle/>
                    <a:p>
                      <a:pPr algn="l">
                        <a:lnSpc>
                          <a:spcPct val="115000"/>
                        </a:lnSpc>
                      </a:pPr>
                      <a:endParaRPr lang="nl-NL" sz="1200">
                        <a:effectLst/>
                        <a:latin typeface="Calibri"/>
                      </a:endParaRPr>
                    </a:p>
                  </a:txBody>
                  <a:tcPr marL="44450" marR="44450" marT="9525" marB="0">
                    <a:lnL>
                      <a:noFill/>
                    </a:lnL>
                    <a:lnR>
                      <a:noFill/>
                    </a:lnR>
                    <a:lnT>
                      <a:noFill/>
                    </a:lnT>
                    <a:lnB>
                      <a:noFill/>
                    </a:lnB>
                  </a:tcPr>
                </a:tc>
                <a:tc>
                  <a:txBody>
                    <a:bodyPr/>
                    <a:lstStyle/>
                    <a:p>
                      <a:pPr algn="l">
                        <a:lnSpc>
                          <a:spcPct val="115000"/>
                        </a:lnSpc>
                      </a:pPr>
                      <a:endParaRPr lang="nl-NL" sz="1200">
                        <a:effectLst/>
                        <a:latin typeface="Calibri"/>
                      </a:endParaRPr>
                    </a:p>
                  </a:txBody>
                  <a:tcPr marL="44450" marR="44450" marT="9525" marB="0">
                    <a:lnL>
                      <a:noFill/>
                    </a:lnL>
                    <a:lnR>
                      <a:noFill/>
                    </a:lnR>
                    <a:lnT>
                      <a:noFill/>
                    </a:lnT>
                    <a:lnB>
                      <a:noFill/>
                    </a:lnB>
                  </a:tcPr>
                </a:tc>
                <a:tc>
                  <a:txBody>
                    <a:bodyPr/>
                    <a:lstStyle/>
                    <a:p>
                      <a:pPr algn="l">
                        <a:lnSpc>
                          <a:spcPct val="115000"/>
                        </a:lnSpc>
                      </a:pPr>
                      <a:endParaRPr lang="nl-NL" sz="1200">
                        <a:effectLst/>
                        <a:latin typeface="Calibri"/>
                      </a:endParaRPr>
                    </a:p>
                  </a:txBody>
                  <a:tcPr marL="44450" marR="44450" marT="9525" marB="0">
                    <a:lnL>
                      <a:noFill/>
                    </a:lnL>
                    <a:lnR>
                      <a:noFill/>
                    </a:lnR>
                    <a:lnT>
                      <a:noFill/>
                    </a:lnT>
                    <a:lnB>
                      <a:noFill/>
                    </a:lnB>
                  </a:tcPr>
                </a:tc>
                <a:tc>
                  <a:txBody>
                    <a:bodyPr/>
                    <a:lstStyle/>
                    <a:p>
                      <a:pPr algn="l">
                        <a:lnSpc>
                          <a:spcPct val="115000"/>
                        </a:lnSpc>
                      </a:pPr>
                      <a:endParaRPr lang="nl-NL" sz="1200">
                        <a:effectLst/>
                        <a:latin typeface="Calibri"/>
                      </a:endParaRPr>
                    </a:p>
                  </a:txBody>
                  <a:tcPr marL="44450" marR="44450" marT="9525" marB="0">
                    <a:lnL>
                      <a:noFill/>
                    </a:lnL>
                    <a:lnR>
                      <a:noFill/>
                    </a:lnR>
                    <a:lnT>
                      <a:noFill/>
                    </a:lnT>
                    <a:lnB>
                      <a:noFill/>
                    </a:lnB>
                  </a:tcPr>
                </a:tc>
                <a:tc>
                  <a:txBody>
                    <a:bodyPr/>
                    <a:lstStyle/>
                    <a:p>
                      <a:pPr algn="l">
                        <a:lnSpc>
                          <a:spcPct val="115000"/>
                        </a:lnSpc>
                      </a:pPr>
                      <a:endParaRPr lang="nl-NL" sz="1200">
                        <a:effectLst/>
                        <a:latin typeface="Calibri"/>
                      </a:endParaRPr>
                    </a:p>
                  </a:txBody>
                  <a:tcPr marL="44450" marR="44450" marT="9525" marB="0">
                    <a:lnL>
                      <a:noFill/>
                    </a:lnL>
                    <a:lnR>
                      <a:noFill/>
                    </a:lnR>
                    <a:lnT>
                      <a:noFill/>
                    </a:lnT>
                    <a:lnB>
                      <a:noFill/>
                    </a:lnB>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1"/>
                  </a:ext>
                </a:extLst>
              </a:tr>
              <a:tr h="171450">
                <a:tc>
                  <a:txBody>
                    <a:bodyPr/>
                    <a:lstStyle/>
                    <a:p>
                      <a:pPr algn="l">
                        <a:lnSpc>
                          <a:spcPct val="115000"/>
                        </a:lnSpc>
                      </a:pPr>
                      <a:endParaRPr lang="nl-NL" sz="1200">
                        <a:effectLst/>
                        <a:latin typeface="Calibri"/>
                      </a:endParaRPr>
                    </a:p>
                  </a:txBody>
                  <a:tcPr marL="44450" marR="44450" marT="9525" marB="0">
                    <a:lnL w="12700" cap="flat" cmpd="sng" algn="ctr">
                      <a:solidFill>
                        <a:srgbClr val="000000"/>
                      </a:solidFill>
                      <a:prstDash val="solid"/>
                      <a:round/>
                      <a:headEnd type="none" w="med" len="med"/>
                      <a:tailEnd type="none" w="med" len="med"/>
                    </a:lnL>
                    <a:lnR>
                      <a:noFill/>
                    </a:lnR>
                    <a:lnT>
                      <a:noFill/>
                    </a:lnT>
                    <a:lnB>
                      <a:noFill/>
                    </a:lnB>
                    <a:solidFill>
                      <a:srgbClr val="D9D9D9"/>
                    </a:solidFill>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CD7 (MT701)</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w="12700" cap="flat" cmpd="sng" algn="ctr">
                      <a:solidFill>
                        <a:srgbClr val="000000"/>
                      </a:solidFill>
                      <a:prstDash val="solid"/>
                      <a:round/>
                      <a:headEnd type="none" w="med" len="med"/>
                      <a:tailEnd type="none" w="med" len="med"/>
                    </a:lnR>
                    <a:lnT>
                      <a:noFill/>
                    </a:lnT>
                    <a:lnB>
                      <a:noFill/>
                    </a:lnB>
                    <a:solidFill>
                      <a:srgbClr val="D9D9D9"/>
                    </a:solidFill>
                  </a:tcPr>
                </a:tc>
                <a:extLst>
                  <a:ext uri="{0D108BD9-81ED-4DB2-BD59-A6C34878D82A}">
                    <a16:rowId xmlns:a16="http://schemas.microsoft.com/office/drawing/2014/main" val="10012"/>
                  </a:ext>
                </a:extLst>
              </a:tr>
              <a:tr h="171450">
                <a:tc>
                  <a:txBody>
                    <a:bodyPr/>
                    <a:lstStyle/>
                    <a:p>
                      <a:pPr algn="l">
                        <a:lnSpc>
                          <a:spcPct val="115000"/>
                        </a:lnSpc>
                      </a:pPr>
                      <a:endParaRPr lang="nl-NL" sz="1200">
                        <a:effectLst/>
                        <a:latin typeface="Calibri"/>
                      </a:endParaRPr>
                    </a:p>
                  </a:txBody>
                  <a:tcPr marL="44450" marR="44450" marT="9525"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CD11b (D12)</a:t>
                      </a:r>
                      <a:endParaRPr lang="nl-NL" sz="1200">
                        <a:effectLst/>
                        <a:latin typeface="Calibri"/>
                        <a:ea typeface="Calibri"/>
                        <a:cs typeface="Times New Roman"/>
                      </a:endParaRPr>
                    </a:p>
                  </a:txBody>
                  <a:tcPr marL="44450" marR="44450" marT="9525" marB="0">
                    <a:lnL>
                      <a:noFill/>
                    </a:lnL>
                    <a:lnR>
                      <a:noFill/>
                    </a:lnR>
                    <a:lnT>
                      <a:noFill/>
                    </a:lnT>
                    <a:lnB>
                      <a:noFill/>
                    </a:lnB>
                  </a:tcPr>
                </a:tc>
                <a:tc>
                  <a:txBody>
                    <a:bodyPr/>
                    <a:lstStyle/>
                    <a:p>
                      <a:pPr algn="l">
                        <a:lnSpc>
                          <a:spcPct val="115000"/>
                        </a:lnSpc>
                      </a:pPr>
                      <a:endParaRPr lang="nl-NL" sz="1200">
                        <a:effectLst/>
                        <a:latin typeface="Calibri"/>
                      </a:endParaRPr>
                    </a:p>
                  </a:txBody>
                  <a:tcPr marL="44450" marR="44450" marT="9525" marB="0">
                    <a:lnL>
                      <a:noFill/>
                    </a:lnL>
                    <a:lnR>
                      <a:noFill/>
                    </a:lnR>
                    <a:lnT>
                      <a:noFill/>
                    </a:lnT>
                    <a:lnB>
                      <a:noFill/>
                    </a:lnB>
                  </a:tcPr>
                </a:tc>
                <a:tc>
                  <a:txBody>
                    <a:bodyPr/>
                    <a:lstStyle/>
                    <a:p>
                      <a:pPr algn="l">
                        <a:lnSpc>
                          <a:spcPct val="115000"/>
                        </a:lnSpc>
                      </a:pPr>
                      <a:endParaRPr lang="nl-NL" sz="1200">
                        <a:effectLst/>
                        <a:latin typeface="Calibri"/>
                      </a:endParaRPr>
                    </a:p>
                  </a:txBody>
                  <a:tcPr marL="44450" marR="44450" marT="9525" marB="0">
                    <a:lnL>
                      <a:noFill/>
                    </a:lnL>
                    <a:lnR>
                      <a:noFill/>
                    </a:lnR>
                    <a:lnT>
                      <a:noFill/>
                    </a:lnT>
                    <a:lnB>
                      <a:noFill/>
                    </a:lnB>
                  </a:tcPr>
                </a:tc>
                <a:tc>
                  <a:txBody>
                    <a:bodyPr/>
                    <a:lstStyle/>
                    <a:p>
                      <a:pPr algn="l">
                        <a:lnSpc>
                          <a:spcPct val="115000"/>
                        </a:lnSpc>
                      </a:pPr>
                      <a:endParaRPr lang="nl-NL" sz="1200">
                        <a:effectLst/>
                        <a:latin typeface="Calibri"/>
                      </a:endParaRPr>
                    </a:p>
                  </a:txBody>
                  <a:tcPr marL="44450" marR="44450" marT="9525" marB="0">
                    <a:lnL>
                      <a:noFill/>
                    </a:lnL>
                    <a:lnR>
                      <a:noFill/>
                    </a:lnR>
                    <a:lnT>
                      <a:noFill/>
                    </a:lnT>
                    <a:lnB>
                      <a:noFill/>
                    </a:lnB>
                  </a:tcPr>
                </a:tc>
                <a:tc>
                  <a:txBody>
                    <a:bodyPr/>
                    <a:lstStyle/>
                    <a:p>
                      <a:pPr algn="l">
                        <a:lnSpc>
                          <a:spcPct val="115000"/>
                        </a:lnSpc>
                      </a:pPr>
                      <a:endParaRPr lang="nl-NL" sz="1200">
                        <a:effectLst/>
                        <a:latin typeface="Calibri"/>
                      </a:endParaRPr>
                    </a:p>
                  </a:txBody>
                  <a:tcPr marL="44450" marR="44450" marT="9525" marB="0">
                    <a:lnL>
                      <a:noFill/>
                    </a:lnL>
                    <a:lnR>
                      <a:noFill/>
                    </a:lnR>
                    <a:lnT>
                      <a:noFill/>
                    </a:lnT>
                    <a:lnB>
                      <a:noFill/>
                    </a:lnB>
                  </a:tcPr>
                </a:tc>
                <a:tc>
                  <a:txBody>
                    <a:bodyPr/>
                    <a:lstStyle/>
                    <a:p>
                      <a:pPr algn="l">
                        <a:lnSpc>
                          <a:spcPct val="115000"/>
                        </a:lnSpc>
                      </a:pPr>
                      <a:endParaRPr lang="nl-NL" sz="1200">
                        <a:effectLst/>
                        <a:latin typeface="Calibri"/>
                      </a:endParaRPr>
                    </a:p>
                  </a:txBody>
                  <a:tcPr marL="44450" marR="44450" marT="9525" marB="0">
                    <a:lnL>
                      <a:noFill/>
                    </a:lnL>
                    <a:lnR>
                      <a:noFill/>
                    </a:lnR>
                    <a:lnT>
                      <a:noFill/>
                    </a:lnT>
                    <a:lnB>
                      <a:noFill/>
                    </a:lnB>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3"/>
                  </a:ext>
                </a:extLst>
              </a:tr>
              <a:tr h="171450">
                <a:tc>
                  <a:txBody>
                    <a:bodyPr/>
                    <a:lstStyle/>
                    <a:p>
                      <a:pPr algn="l">
                        <a:lnSpc>
                          <a:spcPct val="115000"/>
                        </a:lnSpc>
                      </a:pPr>
                      <a:endParaRPr lang="nl-NL" sz="1200">
                        <a:effectLst/>
                        <a:latin typeface="Calibri"/>
                      </a:endParaRPr>
                    </a:p>
                  </a:txBody>
                  <a:tcPr marL="44450" marR="44450" marT="9525" marB="0">
                    <a:lnL w="12700" cap="flat" cmpd="sng" algn="ctr">
                      <a:solidFill>
                        <a:srgbClr val="000000"/>
                      </a:solidFill>
                      <a:prstDash val="solid"/>
                      <a:round/>
                      <a:headEnd type="none" w="med" len="med"/>
                      <a:tailEnd type="none" w="med" len="med"/>
                    </a:lnL>
                    <a:lnR>
                      <a:noFill/>
                    </a:lnR>
                    <a:lnT>
                      <a:noFill/>
                    </a:lnT>
                    <a:lnB>
                      <a:noFill/>
                    </a:lnB>
                    <a:solidFill>
                      <a:srgbClr val="D9D9D9"/>
                    </a:solidFill>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CD22 (S-HCL-1)</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a:noFill/>
                    </a:lnB>
                    <a:solidFill>
                      <a:srgbClr val="D9D9D9"/>
                    </a:solidFill>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w="12700" cap="flat" cmpd="sng" algn="ctr">
                      <a:solidFill>
                        <a:srgbClr val="000000"/>
                      </a:solidFill>
                      <a:prstDash val="solid"/>
                      <a:round/>
                      <a:headEnd type="none" w="med" len="med"/>
                      <a:tailEnd type="none" w="med" len="med"/>
                    </a:lnR>
                    <a:lnT>
                      <a:noFill/>
                    </a:lnT>
                    <a:lnB>
                      <a:noFill/>
                    </a:lnB>
                    <a:solidFill>
                      <a:srgbClr val="D9D9D9"/>
                    </a:solidFill>
                  </a:tcPr>
                </a:tc>
                <a:extLst>
                  <a:ext uri="{0D108BD9-81ED-4DB2-BD59-A6C34878D82A}">
                    <a16:rowId xmlns:a16="http://schemas.microsoft.com/office/drawing/2014/main" val="10014"/>
                  </a:ext>
                </a:extLst>
              </a:tr>
              <a:tr h="171450">
                <a:tc>
                  <a:txBody>
                    <a:bodyPr/>
                    <a:lstStyle/>
                    <a:p>
                      <a:pPr algn="l">
                        <a:lnSpc>
                          <a:spcPct val="115000"/>
                        </a:lnSpc>
                      </a:pPr>
                      <a:endParaRPr lang="nl-NL" sz="1200">
                        <a:effectLst/>
                        <a:latin typeface="Calibri"/>
                      </a:endParaRPr>
                    </a:p>
                  </a:txBody>
                  <a:tcPr marL="44450" marR="44450" marT="9525"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CD56 (My31)</a:t>
                      </a:r>
                      <a:endParaRPr lang="nl-NL" sz="1200">
                        <a:effectLst/>
                        <a:latin typeface="Calibri"/>
                        <a:ea typeface="Calibri"/>
                        <a:cs typeface="Times New Roman"/>
                      </a:endParaRPr>
                    </a:p>
                  </a:txBody>
                  <a:tcPr marL="44450" marR="44450"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kern="1200">
                          <a:solidFill>
                            <a:srgbClr val="000000"/>
                          </a:solidFill>
                          <a:effectLst/>
                          <a:latin typeface="Calibri"/>
                          <a:ea typeface="Times New Roman"/>
                          <a:cs typeface="Times New Roman"/>
                        </a:rPr>
                        <a:t> </a:t>
                      </a:r>
                      <a:endParaRPr lang="nl-NL" sz="1200">
                        <a:effectLst/>
                        <a:latin typeface="Calibri"/>
                        <a:ea typeface="Calibri"/>
                        <a:cs typeface="Times New Roman"/>
                      </a:endParaRPr>
                    </a:p>
                  </a:txBody>
                  <a:tcPr marL="44450" marR="44450" marT="9525"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ts val="1350"/>
                        </a:lnSpc>
                        <a:spcAft>
                          <a:spcPts val="0"/>
                        </a:spcAft>
                      </a:pPr>
                      <a:r>
                        <a:rPr lang="nl-NL" sz="1050" kern="1200" dirty="0">
                          <a:solidFill>
                            <a:srgbClr val="000000"/>
                          </a:solidFill>
                          <a:effectLst/>
                          <a:latin typeface="Calibri"/>
                          <a:ea typeface="Times New Roman"/>
                          <a:cs typeface="Times New Roman"/>
                        </a:rPr>
                        <a:t> </a:t>
                      </a:r>
                      <a:endParaRPr lang="nl-NL" sz="1200" dirty="0">
                        <a:effectLst/>
                        <a:latin typeface="Calibri"/>
                        <a:ea typeface="Calibri"/>
                        <a:cs typeface="Times New Roman"/>
                      </a:endParaRPr>
                    </a:p>
                  </a:txBody>
                  <a:tcPr marL="44450" marR="44450" marT="9525"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bl>
          </a:graphicData>
        </a:graphic>
      </p:graphicFrame>
    </p:spTree>
    <p:extLst>
      <p:ext uri="{BB962C8B-B14F-4D97-AF65-F5344CB8AC3E}">
        <p14:creationId xmlns:p14="http://schemas.microsoft.com/office/powerpoint/2010/main" val="3502572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0"/>
          <p:cNvSpPr txBox="1"/>
          <p:nvPr/>
        </p:nvSpPr>
        <p:spPr>
          <a:xfrm>
            <a:off x="8641771" y="140671"/>
            <a:ext cx="3346706" cy="5216813"/>
          </a:xfrm>
          <a:prstGeom prst="rect">
            <a:avLst/>
          </a:prstGeom>
          <a:noFill/>
        </p:spPr>
        <p:txBody>
          <a:bodyPr wrap="square" rtlCol="0">
            <a:spAutoFit/>
          </a:bodyPr>
          <a:lstStyle/>
          <a:p>
            <a:r>
              <a:rPr lang="en-US" sz="1000" b="1" dirty="0" smtClean="0">
                <a:solidFill>
                  <a:schemeClr val="accent1"/>
                </a:solidFill>
              </a:rPr>
              <a:t>Stem cells gated on CD45RA negativity/positivity </a:t>
            </a:r>
          </a:p>
          <a:p>
            <a:pPr marL="543405" lvl="1" indent="-285750">
              <a:buFontTx/>
              <a:buChar char="-"/>
            </a:pPr>
            <a:r>
              <a:rPr lang="en-US" sz="1000" dirty="0" smtClean="0">
                <a:solidFill>
                  <a:srgbClr val="000000"/>
                </a:solidFill>
                <a:latin typeface="Calibri" pitchFamily="34" charset="0"/>
              </a:rPr>
              <a:t>(</a:t>
            </a:r>
            <a:r>
              <a:rPr lang="en-US" sz="1000" dirty="0">
                <a:solidFill>
                  <a:srgbClr val="000000"/>
                </a:solidFill>
                <a:latin typeface="Calibri" pitchFamily="34" charset="0"/>
              </a:rPr>
              <a:t>1) </a:t>
            </a:r>
            <a:r>
              <a:rPr lang="en-US" sz="1000" b="1" dirty="0" smtClean="0">
                <a:solidFill>
                  <a:srgbClr val="000000"/>
                </a:solidFill>
                <a:latin typeface="Calibri" pitchFamily="34" charset="0"/>
              </a:rPr>
              <a:t>SSC/FSC</a:t>
            </a:r>
            <a:endParaRPr lang="en-US" sz="1000" dirty="0">
              <a:solidFill>
                <a:srgbClr val="000000"/>
              </a:solidFill>
              <a:latin typeface="Calibri" pitchFamily="34" charset="0"/>
            </a:endParaRPr>
          </a:p>
          <a:p>
            <a:pPr marL="543405" lvl="1" indent="-285750">
              <a:buFontTx/>
              <a:buChar char="-"/>
            </a:pPr>
            <a:r>
              <a:rPr lang="en-US" sz="1000" dirty="0">
                <a:solidFill>
                  <a:srgbClr val="000000"/>
                </a:solidFill>
                <a:latin typeface="Calibri" pitchFamily="34" charset="0"/>
              </a:rPr>
              <a:t>(2) </a:t>
            </a:r>
            <a:r>
              <a:rPr lang="en-US" sz="1000" b="1" dirty="0">
                <a:solidFill>
                  <a:srgbClr val="000000"/>
                </a:solidFill>
                <a:latin typeface="Calibri" pitchFamily="34" charset="0"/>
              </a:rPr>
              <a:t>SSC/CD45</a:t>
            </a:r>
            <a:endParaRPr lang="en-US" sz="1000" dirty="0">
              <a:solidFill>
                <a:srgbClr val="000000"/>
              </a:solidFill>
              <a:latin typeface="Calibri" pitchFamily="34" charset="0"/>
            </a:endParaRPr>
          </a:p>
          <a:p>
            <a:pPr marL="543405" lvl="1" indent="-285750">
              <a:buFontTx/>
              <a:buChar char="-"/>
            </a:pPr>
            <a:r>
              <a:rPr lang="en-US" sz="1000" dirty="0">
                <a:solidFill>
                  <a:srgbClr val="000000"/>
                </a:solidFill>
                <a:latin typeface="Calibri" pitchFamily="34" charset="0"/>
              </a:rPr>
              <a:t>(3) </a:t>
            </a:r>
            <a:r>
              <a:rPr lang="en-US" sz="1000" b="1" dirty="0">
                <a:solidFill>
                  <a:srgbClr val="000000"/>
                </a:solidFill>
                <a:latin typeface="Calibri" pitchFamily="34" charset="0"/>
              </a:rPr>
              <a:t>SSC/CD34</a:t>
            </a:r>
            <a:endParaRPr lang="en-US" sz="1000" dirty="0">
              <a:solidFill>
                <a:srgbClr val="000000"/>
              </a:solidFill>
              <a:latin typeface="Calibri" pitchFamily="34" charset="0"/>
            </a:endParaRPr>
          </a:p>
          <a:p>
            <a:pPr marL="543405" lvl="1" indent="-285750">
              <a:buFontTx/>
              <a:buChar char="-"/>
            </a:pPr>
            <a:r>
              <a:rPr lang="en-US" sz="1000" dirty="0">
                <a:solidFill>
                  <a:srgbClr val="000000"/>
                </a:solidFill>
                <a:latin typeface="Calibri" pitchFamily="34" charset="0"/>
              </a:rPr>
              <a:t>(4) </a:t>
            </a:r>
            <a:r>
              <a:rPr lang="en-US" sz="1000" b="1" dirty="0">
                <a:solidFill>
                  <a:srgbClr val="000000"/>
                </a:solidFill>
                <a:latin typeface="Calibri" pitchFamily="34" charset="0"/>
              </a:rPr>
              <a:t>CD38/CD34</a:t>
            </a:r>
            <a:endParaRPr lang="en-US" sz="1000" dirty="0">
              <a:solidFill>
                <a:srgbClr val="000000"/>
              </a:solidFill>
              <a:latin typeface="Calibri" pitchFamily="34" charset="0"/>
            </a:endParaRPr>
          </a:p>
          <a:p>
            <a:pPr marL="543405" lvl="1" indent="-285750">
              <a:buFontTx/>
              <a:buChar char="-"/>
            </a:pPr>
            <a:r>
              <a:rPr lang="en-US" sz="1000" dirty="0">
                <a:solidFill>
                  <a:srgbClr val="000000"/>
                </a:solidFill>
                <a:latin typeface="Calibri" pitchFamily="34" charset="0"/>
              </a:rPr>
              <a:t>(5) </a:t>
            </a:r>
            <a:r>
              <a:rPr lang="en-US" sz="1000" b="1" dirty="0">
                <a:solidFill>
                  <a:srgbClr val="000000"/>
                </a:solidFill>
                <a:latin typeface="Calibri" pitchFamily="34" charset="0"/>
              </a:rPr>
              <a:t>CD38/stem cell marker</a:t>
            </a:r>
            <a:r>
              <a:rPr lang="en-US" sz="1000" dirty="0">
                <a:solidFill>
                  <a:srgbClr val="000000"/>
                </a:solidFill>
                <a:latin typeface="Calibri" pitchFamily="34" charset="0"/>
              </a:rPr>
              <a:t> </a:t>
            </a:r>
            <a:endParaRPr lang="en-US" sz="1000" dirty="0" smtClean="0">
              <a:solidFill>
                <a:srgbClr val="000000"/>
              </a:solidFill>
              <a:latin typeface="Calibri" pitchFamily="34" charset="0"/>
            </a:endParaRPr>
          </a:p>
          <a:p>
            <a:pPr marL="543405" lvl="1" indent="-285750">
              <a:buFontTx/>
              <a:buChar char="-"/>
            </a:pPr>
            <a:r>
              <a:rPr lang="en-US" sz="1000" dirty="0" smtClean="0">
                <a:solidFill>
                  <a:srgbClr val="000000"/>
                </a:solidFill>
                <a:latin typeface="Calibri" pitchFamily="34" charset="0"/>
              </a:rPr>
              <a:t>(5b) </a:t>
            </a:r>
            <a:r>
              <a:rPr lang="en-US" sz="1000" b="1" dirty="0" smtClean="0">
                <a:solidFill>
                  <a:srgbClr val="000000"/>
                </a:solidFill>
                <a:latin typeface="Calibri" pitchFamily="34" charset="0"/>
              </a:rPr>
              <a:t>gating strategy (negative lymphocytes)</a:t>
            </a:r>
            <a:endParaRPr lang="en-US" sz="1000" b="1" dirty="0">
              <a:solidFill>
                <a:srgbClr val="000000"/>
              </a:solidFill>
              <a:latin typeface="Calibri" pitchFamily="34" charset="0"/>
            </a:endParaRPr>
          </a:p>
          <a:p>
            <a:pPr marL="543405" lvl="1" indent="-285750">
              <a:buFontTx/>
              <a:buChar char="-"/>
            </a:pPr>
            <a:r>
              <a:rPr lang="en-US" sz="1000" dirty="0">
                <a:solidFill>
                  <a:srgbClr val="000000"/>
                </a:solidFill>
                <a:latin typeface="Calibri" pitchFamily="34" charset="0"/>
              </a:rPr>
              <a:t>(optional 6,7,8,9) </a:t>
            </a:r>
            <a:r>
              <a:rPr lang="en-US" sz="1000" b="1" dirty="0">
                <a:solidFill>
                  <a:srgbClr val="000000"/>
                </a:solidFill>
                <a:latin typeface="Calibri" pitchFamily="34" charset="0"/>
              </a:rPr>
              <a:t>stem cell marker of interest versus other stem cell marker </a:t>
            </a:r>
          </a:p>
          <a:p>
            <a:pPr marL="543405" lvl="1" indent="-285750">
              <a:buFontTx/>
              <a:buChar char="-"/>
            </a:pPr>
            <a:endParaRPr lang="en-US" sz="900" b="1" dirty="0" smtClean="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smtClean="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smtClean="0">
              <a:solidFill>
                <a:srgbClr val="000000"/>
              </a:solidFill>
              <a:latin typeface="Calibri" pitchFamily="34" charset="0"/>
            </a:endParaRPr>
          </a:p>
          <a:p>
            <a:pPr indent="-147836"/>
            <a:r>
              <a:rPr lang="en-US" sz="800" b="1" dirty="0" smtClean="0">
                <a:solidFill>
                  <a:schemeClr val="accent1"/>
                </a:solidFill>
              </a:rPr>
              <a:t>Verification of leukemic phenotype with other markers (graph 6-9). Starting with CD45RA, the </a:t>
            </a:r>
            <a:r>
              <a:rPr lang="en-US" sz="800" b="1" dirty="0" err="1" smtClean="0">
                <a:solidFill>
                  <a:schemeClr val="accent1"/>
                </a:solidFill>
              </a:rPr>
              <a:t>combi</a:t>
            </a:r>
            <a:r>
              <a:rPr lang="en-US" sz="800" b="1" dirty="0" smtClean="0">
                <a:solidFill>
                  <a:schemeClr val="accent1"/>
                </a:solidFill>
              </a:rPr>
              <a:t> results (6) and CD44 (7) match with CD45RA, while CD123 (7) and CD33 (9) show overlap between LSC and HSC </a:t>
            </a:r>
            <a:endParaRPr lang="en-US" sz="800" b="1" dirty="0">
              <a:solidFill>
                <a:schemeClr val="accent1"/>
              </a:solidFill>
            </a:endParaRPr>
          </a:p>
          <a:p>
            <a:pPr indent="-147836"/>
            <a:endParaRPr lang="en-US" sz="1000" b="1" dirty="0">
              <a:solidFill>
                <a:srgbClr val="000000"/>
              </a:solidFill>
              <a:latin typeface="Calibri" pitchFamily="34" charset="0"/>
            </a:endParaRPr>
          </a:p>
          <a:p>
            <a:r>
              <a:rPr lang="en-US" sz="1100" dirty="0"/>
              <a:t> </a:t>
            </a:r>
          </a:p>
          <a:p>
            <a:endParaRPr lang="en-US" sz="1100" dirty="0"/>
          </a:p>
        </p:txBody>
      </p:sp>
      <p:sp>
        <p:nvSpPr>
          <p:cNvPr id="45" name="Rechthoek 44"/>
          <p:cNvSpPr/>
          <p:nvPr/>
        </p:nvSpPr>
        <p:spPr>
          <a:xfrm>
            <a:off x="0" y="5962650"/>
            <a:ext cx="121920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9634" y="60644"/>
            <a:ext cx="1998165" cy="2151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6"/>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464346" y="63674"/>
            <a:ext cx="1995351" cy="2148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639771" y="63674"/>
            <a:ext cx="1995351" cy="2148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8" name="Table 4"/>
          <p:cNvGraphicFramePr>
            <a:graphicFrameLocks noGrp="1"/>
          </p:cNvGraphicFramePr>
          <p:nvPr>
            <p:extLst>
              <p:ext uri="{D42A27DB-BD31-4B8C-83A1-F6EECF244321}">
                <p14:modId xmlns:p14="http://schemas.microsoft.com/office/powerpoint/2010/main" val="2970190509"/>
              </p:ext>
            </p:extLst>
          </p:nvPr>
        </p:nvGraphicFramePr>
        <p:xfrm>
          <a:off x="9180165" y="1734716"/>
          <a:ext cx="2434630" cy="2377440"/>
        </p:xfrm>
        <a:graphic>
          <a:graphicData uri="http://schemas.openxmlformats.org/drawingml/2006/table">
            <a:tbl>
              <a:tblPr firstRow="1" bandRow="1">
                <a:tableStyleId>{2D5ABB26-0587-4C30-8999-92F81FD0307C}</a:tableStyleId>
              </a:tblPr>
              <a:tblGrid>
                <a:gridCol w="208280">
                  <a:extLst>
                    <a:ext uri="{9D8B030D-6E8A-4147-A177-3AD203B41FA5}">
                      <a16:colId xmlns:a16="http://schemas.microsoft.com/office/drawing/2014/main" val="20000"/>
                    </a:ext>
                  </a:extLst>
                </a:gridCol>
                <a:gridCol w="1447852">
                  <a:extLst>
                    <a:ext uri="{9D8B030D-6E8A-4147-A177-3AD203B41FA5}">
                      <a16:colId xmlns:a16="http://schemas.microsoft.com/office/drawing/2014/main" val="20001"/>
                    </a:ext>
                  </a:extLst>
                </a:gridCol>
                <a:gridCol w="778498">
                  <a:extLst>
                    <a:ext uri="{9D8B030D-6E8A-4147-A177-3AD203B41FA5}">
                      <a16:colId xmlns:a16="http://schemas.microsoft.com/office/drawing/2014/main" val="20002"/>
                    </a:ext>
                  </a:extLst>
                </a:gridCol>
              </a:tblGrid>
              <a:tr h="198120">
                <a:tc gridSpan="2">
                  <a:txBody>
                    <a:bodyPr/>
                    <a:lstStyle/>
                    <a:p>
                      <a:r>
                        <a:rPr lang="en-US" sz="700" b="1" cap="none" spc="0" dirty="0" smtClean="0">
                          <a:ln>
                            <a:noFill/>
                          </a:ln>
                          <a:solidFill>
                            <a:srgbClr val="000000"/>
                          </a:solidFill>
                          <a:effectLst/>
                          <a:latin typeface="Arial" pitchFamily="34" charset="0"/>
                          <a:cs typeface="Arial" pitchFamily="34" charset="0"/>
                        </a:rPr>
                        <a:t>Population</a:t>
                      </a:r>
                      <a:endParaRPr lang="en-US" sz="700" b="1" cap="none" spc="0" dirty="0">
                        <a:ln>
                          <a:noFill/>
                        </a:ln>
                        <a:solidFill>
                          <a:srgbClr val="000000"/>
                        </a:solidFill>
                        <a:effectLst/>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sz="700" dirty="0">
                        <a:solidFill>
                          <a:srgbClr val="000000"/>
                        </a:solidFill>
                        <a:latin typeface="Arial" pitchFamily="34" charset="0"/>
                        <a:cs typeface="Arial" pitchFamily="34" charset="0"/>
                      </a:endParaRP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12700" cap="flat" cmpd="sng" algn="ctr">
                      <a:solidFill>
                        <a:srgbClr val="FFFFFF"/>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a:t>
                      </a:r>
                      <a:r>
                        <a:rPr lang="en-US" sz="700" baseline="0" dirty="0" smtClean="0">
                          <a:solidFill>
                            <a:srgbClr val="000000"/>
                          </a:solidFill>
                          <a:latin typeface="Arial" pitchFamily="34" charset="0"/>
                          <a:cs typeface="Arial" pitchFamily="34" charset="0"/>
                        </a:rPr>
                        <a:t> of events</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198120">
                <a:tc>
                  <a:txBody>
                    <a:bodyPr/>
                    <a:lstStyle/>
                    <a:p>
                      <a:endParaRPr lang="en-US" sz="700" dirty="0">
                        <a:ln>
                          <a:solidFill>
                            <a:sysClr val="windowText" lastClr="000000"/>
                          </a:solidFill>
                        </a:ln>
                        <a:solidFill>
                          <a:srgbClr val="000000"/>
                        </a:solidFill>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r>
                        <a:rPr lang="en-US" sz="700" dirty="0" smtClean="0">
                          <a:solidFill>
                            <a:srgbClr val="000000"/>
                          </a:solidFill>
                          <a:latin typeface="Arial" pitchFamily="34" charset="0"/>
                          <a:cs typeface="Arial" pitchFamily="34" charset="0"/>
                        </a:rPr>
                        <a:t>white</a:t>
                      </a:r>
                      <a:r>
                        <a:rPr lang="en-US" sz="700" baseline="0" dirty="0" smtClean="0">
                          <a:solidFill>
                            <a:srgbClr val="000000"/>
                          </a:solidFill>
                          <a:latin typeface="Arial" pitchFamily="34" charset="0"/>
                          <a:cs typeface="Arial" pitchFamily="34" charset="0"/>
                        </a:rPr>
                        <a:t> blood cells</a:t>
                      </a:r>
                      <a:endParaRPr lang="en-US" sz="700" dirty="0">
                        <a:solidFill>
                          <a:srgbClr val="000000"/>
                        </a:solidFill>
                        <a:latin typeface="Arial" pitchFamily="34" charset="0"/>
                        <a:cs typeface="Arial" pitchFamily="34" charset="0"/>
                      </a:endParaRP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476052</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163816">
                <a:tc>
                  <a:txBody>
                    <a:bodyPr/>
                    <a:lstStyle/>
                    <a:p>
                      <a:endParaRPr lang="en-US" sz="700" dirty="0">
                        <a:ln>
                          <a:solidFill>
                            <a:sysClr val="windowText" lastClr="000000"/>
                          </a:solidFill>
                        </a:ln>
                        <a:solidFill>
                          <a:srgbClr val="000000"/>
                        </a:solidFill>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r>
                        <a:rPr lang="en-US" sz="700" dirty="0" smtClean="0">
                          <a:solidFill>
                            <a:srgbClr val="000000"/>
                          </a:solidFill>
                          <a:latin typeface="Arial" pitchFamily="34" charset="0"/>
                          <a:cs typeface="Arial" pitchFamily="34" charset="0"/>
                        </a:rPr>
                        <a:t>Lymphocytes</a:t>
                      </a:r>
                      <a:endParaRPr lang="en-US" sz="700" dirty="0">
                        <a:solidFill>
                          <a:srgbClr val="000000"/>
                        </a:solidFill>
                        <a:latin typeface="Arial" pitchFamily="34" charset="0"/>
                        <a:cs typeface="Arial" pitchFamily="34" charset="0"/>
                      </a:endParaRP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29736</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163816">
                <a:tc>
                  <a:txBody>
                    <a:bodyPr/>
                    <a:lstStyle/>
                    <a:p>
                      <a:endParaRPr lang="en-US" sz="700" dirty="0">
                        <a:ln>
                          <a:solidFill>
                            <a:sysClr val="windowText" lastClr="000000"/>
                          </a:solidFill>
                        </a:ln>
                        <a:solidFill>
                          <a:srgbClr val="000000"/>
                        </a:solidFill>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FF"/>
                    </a:solidFill>
                  </a:tcPr>
                </a:tc>
                <a:tc>
                  <a:txBody>
                    <a:bodyPr/>
                    <a:lstStyle/>
                    <a:p>
                      <a:r>
                        <a:rPr lang="en-US" sz="700" dirty="0" smtClean="0">
                          <a:solidFill>
                            <a:srgbClr val="000000"/>
                          </a:solidFill>
                          <a:latin typeface="Arial" pitchFamily="34" charset="0"/>
                          <a:cs typeface="Arial" pitchFamily="34" charset="0"/>
                        </a:rPr>
                        <a:t>Blast</a:t>
                      </a:r>
                      <a:r>
                        <a:rPr lang="en-US" sz="700" baseline="0" dirty="0" smtClean="0">
                          <a:solidFill>
                            <a:srgbClr val="000000"/>
                          </a:solidFill>
                          <a:latin typeface="Arial" pitchFamily="34" charset="0"/>
                          <a:cs typeface="Arial" pitchFamily="34" charset="0"/>
                        </a:rPr>
                        <a:t> cells</a:t>
                      </a:r>
                      <a:endParaRPr lang="en-US" sz="700" dirty="0">
                        <a:solidFill>
                          <a:srgbClr val="000000"/>
                        </a:solidFill>
                        <a:latin typeface="Arial" pitchFamily="34" charset="0"/>
                        <a:cs typeface="Arial" pitchFamily="34" charset="0"/>
                      </a:endParaRP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209402</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163816">
                <a:tc>
                  <a:txBody>
                    <a:bodyPr/>
                    <a:lstStyle/>
                    <a:p>
                      <a:endParaRPr lang="en-US" sz="700" dirty="0">
                        <a:ln>
                          <a:solidFill>
                            <a:sysClr val="windowText" lastClr="000000"/>
                          </a:solidFill>
                        </a:ln>
                        <a:solidFill>
                          <a:srgbClr val="000000"/>
                        </a:solidFill>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FFFF"/>
                    </a:solidFill>
                  </a:tcPr>
                </a:tc>
                <a:tc>
                  <a:txBody>
                    <a:bodyPr/>
                    <a:lstStyle/>
                    <a:p>
                      <a:r>
                        <a:rPr lang="en-US" sz="700" dirty="0" smtClean="0">
                          <a:solidFill>
                            <a:srgbClr val="000000"/>
                          </a:solidFill>
                          <a:latin typeface="Arial" pitchFamily="34" charset="0"/>
                          <a:cs typeface="Arial" pitchFamily="34" charset="0"/>
                        </a:rPr>
                        <a:t>CD34</a:t>
                      </a:r>
                      <a:r>
                        <a:rPr lang="en-US" sz="700" baseline="30000" dirty="0" smtClean="0">
                          <a:solidFill>
                            <a:srgbClr val="000000"/>
                          </a:solidFill>
                          <a:latin typeface="Arial" pitchFamily="34" charset="0"/>
                          <a:cs typeface="Arial" pitchFamily="34" charset="0"/>
                        </a:rPr>
                        <a:t>+</a:t>
                      </a:r>
                      <a:r>
                        <a:rPr lang="en-US" sz="700" baseline="0" dirty="0" smtClean="0">
                          <a:solidFill>
                            <a:srgbClr val="000000"/>
                          </a:solidFill>
                          <a:latin typeface="Arial" pitchFamily="34" charset="0"/>
                          <a:cs typeface="Arial" pitchFamily="34" charset="0"/>
                        </a:rPr>
                        <a:t> blasts</a:t>
                      </a:r>
                      <a:endParaRPr lang="en-US" sz="700" dirty="0">
                        <a:solidFill>
                          <a:srgbClr val="000000"/>
                        </a:solidFill>
                        <a:latin typeface="Arial" pitchFamily="34" charset="0"/>
                        <a:cs typeface="Arial" pitchFamily="34" charset="0"/>
                      </a:endParaRP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163758</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163816">
                <a:tc>
                  <a:txBody>
                    <a:bodyPr/>
                    <a:lstStyle/>
                    <a:p>
                      <a:endParaRPr lang="en-US" sz="700" dirty="0">
                        <a:ln>
                          <a:solidFill>
                            <a:sysClr val="windowText" lastClr="000000"/>
                          </a:solidFill>
                        </a:ln>
                        <a:solidFill>
                          <a:srgbClr val="000000"/>
                        </a:solidFill>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90F4"/>
                    </a:solidFill>
                  </a:tcPr>
                </a:tc>
                <a:tc>
                  <a:txBody>
                    <a:bodyPr/>
                    <a:lstStyle/>
                    <a:p>
                      <a:r>
                        <a:rPr lang="en-US" sz="700" dirty="0" smtClean="0">
                          <a:solidFill>
                            <a:srgbClr val="000000"/>
                          </a:solidFill>
                          <a:latin typeface="Arial" pitchFamily="34" charset="0"/>
                          <a:cs typeface="Arial" pitchFamily="34" charset="0"/>
                        </a:rPr>
                        <a:t>CD34</a:t>
                      </a:r>
                      <a:r>
                        <a:rPr lang="en-US" sz="700" baseline="30000" dirty="0" smtClean="0">
                          <a:solidFill>
                            <a:srgbClr val="000000"/>
                          </a:solidFill>
                          <a:latin typeface="Arial" pitchFamily="34" charset="0"/>
                          <a:cs typeface="Arial" pitchFamily="34" charset="0"/>
                        </a:rPr>
                        <a:t>+</a:t>
                      </a:r>
                      <a:r>
                        <a:rPr lang="en-US" sz="700" dirty="0" smtClean="0">
                          <a:solidFill>
                            <a:srgbClr val="000000"/>
                          </a:solidFill>
                          <a:latin typeface="Arial" pitchFamily="34" charset="0"/>
                          <a:cs typeface="Arial" pitchFamily="34" charset="0"/>
                        </a:rPr>
                        <a:t>CD38</a:t>
                      </a:r>
                      <a:r>
                        <a:rPr lang="en-US" sz="700" baseline="30000" dirty="0" smtClean="0">
                          <a:solidFill>
                            <a:srgbClr val="000000"/>
                          </a:solidFill>
                          <a:latin typeface="Arial" pitchFamily="34" charset="0"/>
                          <a:cs typeface="Arial" pitchFamily="34" charset="0"/>
                        </a:rPr>
                        <a:t>low</a:t>
                      </a:r>
                      <a:r>
                        <a:rPr lang="en-US" sz="700" baseline="0" dirty="0" smtClean="0">
                          <a:solidFill>
                            <a:srgbClr val="000000"/>
                          </a:solidFill>
                          <a:latin typeface="Arial" pitchFamily="34" charset="0"/>
                          <a:cs typeface="Arial" pitchFamily="34" charset="0"/>
                        </a:rPr>
                        <a:t> blasts </a:t>
                      </a:r>
                      <a:endParaRPr lang="en-US" sz="700" dirty="0">
                        <a:solidFill>
                          <a:srgbClr val="000000"/>
                        </a:solidFill>
                        <a:latin typeface="Arial" pitchFamily="34" charset="0"/>
                        <a:cs typeface="Arial" pitchFamily="34" charset="0"/>
                      </a:endParaRP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489</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163816">
                <a:tc>
                  <a:txBody>
                    <a:bodyPr/>
                    <a:lstStyle/>
                    <a:p>
                      <a:endParaRPr lang="en-US" sz="700" dirty="0">
                        <a:ln>
                          <a:solidFill>
                            <a:sysClr val="windowText" lastClr="000000"/>
                          </a:solidFill>
                        </a:ln>
                        <a:solidFill>
                          <a:srgbClr val="000000"/>
                        </a:solidFill>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r>
                        <a:rPr lang="en-US" sz="700" dirty="0" smtClean="0">
                          <a:solidFill>
                            <a:srgbClr val="000000"/>
                          </a:solidFill>
                          <a:latin typeface="Arial" pitchFamily="34" charset="0"/>
                          <a:cs typeface="Arial" pitchFamily="34" charset="0"/>
                        </a:rPr>
                        <a:t>CD34</a:t>
                      </a:r>
                      <a:r>
                        <a:rPr lang="en-US" sz="700" baseline="30000" dirty="0" smtClean="0">
                          <a:solidFill>
                            <a:srgbClr val="000000"/>
                          </a:solidFill>
                          <a:latin typeface="Arial" pitchFamily="34" charset="0"/>
                          <a:cs typeface="Arial" pitchFamily="34" charset="0"/>
                        </a:rPr>
                        <a:t>+</a:t>
                      </a:r>
                      <a:r>
                        <a:rPr lang="en-US" sz="700" dirty="0" smtClean="0">
                          <a:solidFill>
                            <a:srgbClr val="000000"/>
                          </a:solidFill>
                          <a:latin typeface="Arial" pitchFamily="34" charset="0"/>
                          <a:cs typeface="Arial" pitchFamily="34" charset="0"/>
                        </a:rPr>
                        <a:t>/CD38</a:t>
                      </a:r>
                      <a:r>
                        <a:rPr lang="en-US" sz="700" baseline="30000" dirty="0" smtClean="0">
                          <a:solidFill>
                            <a:srgbClr val="000000"/>
                          </a:solidFill>
                          <a:latin typeface="Arial" pitchFamily="34" charset="0"/>
                          <a:cs typeface="Arial" pitchFamily="34" charset="0"/>
                        </a:rPr>
                        <a:t>low</a:t>
                      </a:r>
                      <a:r>
                        <a:rPr lang="en-US" sz="700" dirty="0" smtClean="0">
                          <a:solidFill>
                            <a:srgbClr val="000000"/>
                          </a:solidFill>
                          <a:latin typeface="Arial" pitchFamily="34" charset="0"/>
                          <a:cs typeface="Arial" pitchFamily="34" charset="0"/>
                        </a:rPr>
                        <a:t>/</a:t>
                      </a:r>
                      <a:r>
                        <a:rPr lang="en-US" sz="700" dirty="0" err="1" smtClean="0">
                          <a:solidFill>
                            <a:srgbClr val="000000"/>
                          </a:solidFill>
                          <a:latin typeface="Arial" pitchFamily="34" charset="0"/>
                          <a:cs typeface="Arial" pitchFamily="34" charset="0"/>
                        </a:rPr>
                        <a:t>marker</a:t>
                      </a:r>
                      <a:r>
                        <a:rPr lang="en-US" sz="700" baseline="30000" dirty="0" err="1" smtClean="0">
                          <a:solidFill>
                            <a:srgbClr val="000000"/>
                          </a:solidFill>
                          <a:latin typeface="Arial" pitchFamily="34" charset="0"/>
                          <a:cs typeface="Arial" pitchFamily="34" charset="0"/>
                        </a:rPr>
                        <a:t>neg</a:t>
                      </a:r>
                      <a:endParaRPr lang="en-US" sz="700" baseline="30000" dirty="0">
                        <a:solidFill>
                          <a:srgbClr val="000000"/>
                        </a:solidFill>
                        <a:latin typeface="Arial" pitchFamily="34" charset="0"/>
                        <a:cs typeface="Arial" pitchFamily="34" charset="0"/>
                      </a:endParaRP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169</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63816">
                <a:tc>
                  <a:txBody>
                    <a:bodyPr/>
                    <a:lstStyle/>
                    <a:p>
                      <a:endParaRPr lang="en-US" sz="700" dirty="0">
                        <a:ln>
                          <a:solidFill>
                            <a:sysClr val="windowText" lastClr="000000"/>
                          </a:solidFill>
                        </a:ln>
                        <a:solidFill>
                          <a:srgbClr val="000000"/>
                        </a:solidFill>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33FF"/>
                    </a:solidFill>
                  </a:tcPr>
                </a:tc>
                <a:tc>
                  <a:txBody>
                    <a:bodyPr/>
                    <a:lstStyle/>
                    <a:p>
                      <a:pPr marL="0" marR="0" indent="0" algn="l" defTabSz="810981" rtl="0" eaLnBrk="1" fontAlgn="auto" latinLnBrk="0" hangingPunct="1">
                        <a:lnSpc>
                          <a:spcPct val="100000"/>
                        </a:lnSpc>
                        <a:spcBef>
                          <a:spcPts val="0"/>
                        </a:spcBef>
                        <a:spcAft>
                          <a:spcPts val="0"/>
                        </a:spcAft>
                        <a:buClrTx/>
                        <a:buSzTx/>
                        <a:buFontTx/>
                        <a:buNone/>
                        <a:tabLst/>
                        <a:defRPr/>
                      </a:pPr>
                      <a:r>
                        <a:rPr lang="en-US" sz="700" dirty="0" smtClean="0">
                          <a:solidFill>
                            <a:srgbClr val="000000"/>
                          </a:solidFill>
                          <a:latin typeface="Arial" pitchFamily="34" charset="0"/>
                          <a:cs typeface="Arial" pitchFamily="34" charset="0"/>
                        </a:rPr>
                        <a:t>CD34</a:t>
                      </a:r>
                      <a:r>
                        <a:rPr lang="en-US" sz="700" baseline="30000" dirty="0" smtClean="0">
                          <a:solidFill>
                            <a:srgbClr val="000000"/>
                          </a:solidFill>
                          <a:latin typeface="Arial" pitchFamily="34" charset="0"/>
                          <a:cs typeface="Arial" pitchFamily="34" charset="0"/>
                        </a:rPr>
                        <a:t>+</a:t>
                      </a:r>
                      <a:r>
                        <a:rPr lang="en-US" sz="700" dirty="0" smtClean="0">
                          <a:solidFill>
                            <a:srgbClr val="000000"/>
                          </a:solidFill>
                          <a:latin typeface="Arial" pitchFamily="34" charset="0"/>
                          <a:cs typeface="Arial" pitchFamily="34" charset="0"/>
                        </a:rPr>
                        <a:t>/CD38</a:t>
                      </a:r>
                      <a:r>
                        <a:rPr lang="en-US" sz="700" baseline="30000" dirty="0" smtClean="0">
                          <a:solidFill>
                            <a:srgbClr val="000000"/>
                          </a:solidFill>
                          <a:latin typeface="Arial" pitchFamily="34" charset="0"/>
                          <a:cs typeface="Arial" pitchFamily="34" charset="0"/>
                        </a:rPr>
                        <a:t>low</a:t>
                      </a:r>
                      <a:r>
                        <a:rPr lang="en-US" sz="700" dirty="0" smtClean="0">
                          <a:solidFill>
                            <a:srgbClr val="000000"/>
                          </a:solidFill>
                          <a:latin typeface="Arial" pitchFamily="34" charset="0"/>
                          <a:cs typeface="Arial" pitchFamily="34" charset="0"/>
                        </a:rPr>
                        <a:t>/</a:t>
                      </a:r>
                      <a:r>
                        <a:rPr lang="en-US" sz="700" dirty="0" err="1" smtClean="0">
                          <a:solidFill>
                            <a:srgbClr val="000000"/>
                          </a:solidFill>
                          <a:latin typeface="Arial" pitchFamily="34" charset="0"/>
                          <a:cs typeface="Arial" pitchFamily="34" charset="0"/>
                        </a:rPr>
                        <a:t>marker</a:t>
                      </a:r>
                      <a:r>
                        <a:rPr lang="en-US" sz="700" baseline="30000" dirty="0" err="1" smtClean="0">
                          <a:solidFill>
                            <a:srgbClr val="000000"/>
                          </a:solidFill>
                          <a:latin typeface="Arial" pitchFamily="34" charset="0"/>
                          <a:cs typeface="Arial" pitchFamily="34" charset="0"/>
                        </a:rPr>
                        <a:t>pos</a:t>
                      </a:r>
                      <a:endParaRPr lang="en-US" sz="700" baseline="30000" dirty="0" smtClean="0">
                        <a:solidFill>
                          <a:srgbClr val="000000"/>
                        </a:solidFill>
                        <a:latin typeface="Arial" pitchFamily="34" charset="0"/>
                        <a:cs typeface="Arial" pitchFamily="34" charset="0"/>
                      </a:endParaRP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320</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163816">
                <a:tc>
                  <a:txBody>
                    <a:bodyPr/>
                    <a:lstStyle/>
                    <a:p>
                      <a:endParaRPr lang="en-US" sz="700" dirty="0">
                        <a:ln>
                          <a:solidFill>
                            <a:sysClr val="windowText" lastClr="000000"/>
                          </a:solidFill>
                        </a:ln>
                        <a:solidFill>
                          <a:srgbClr val="000000"/>
                        </a:solidFill>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r>
                        <a:rPr lang="en-US" sz="700" dirty="0" smtClean="0">
                          <a:solidFill>
                            <a:srgbClr val="000000"/>
                          </a:solidFill>
                          <a:latin typeface="Arial" pitchFamily="34" charset="0"/>
                          <a:cs typeface="Arial" pitchFamily="34" charset="0"/>
                        </a:rPr>
                        <a:t>CD34</a:t>
                      </a:r>
                      <a:r>
                        <a:rPr lang="en-US" sz="700" baseline="30000" dirty="0" smtClean="0">
                          <a:solidFill>
                            <a:srgbClr val="000000"/>
                          </a:solidFill>
                          <a:latin typeface="Arial" pitchFamily="34" charset="0"/>
                          <a:cs typeface="Arial" pitchFamily="34" charset="0"/>
                        </a:rPr>
                        <a:t>+</a:t>
                      </a:r>
                      <a:r>
                        <a:rPr lang="en-US" sz="700" dirty="0" smtClean="0">
                          <a:solidFill>
                            <a:srgbClr val="000000"/>
                          </a:solidFill>
                          <a:latin typeface="Arial" pitchFamily="34" charset="0"/>
                          <a:cs typeface="Arial" pitchFamily="34" charset="0"/>
                        </a:rPr>
                        <a:t>CD38</a:t>
                      </a:r>
                      <a:r>
                        <a:rPr lang="en-US" sz="700" baseline="30000" dirty="0" smtClean="0">
                          <a:solidFill>
                            <a:srgbClr val="000000"/>
                          </a:solidFill>
                          <a:latin typeface="Arial" pitchFamily="34" charset="0"/>
                          <a:cs typeface="Arial" pitchFamily="34" charset="0"/>
                        </a:rPr>
                        <a:t>verylow</a:t>
                      </a:r>
                      <a:r>
                        <a:rPr lang="en-US" sz="700" baseline="0" dirty="0" smtClean="0">
                          <a:solidFill>
                            <a:srgbClr val="000000"/>
                          </a:solidFill>
                          <a:latin typeface="Arial" pitchFamily="34" charset="0"/>
                          <a:cs typeface="Arial" pitchFamily="34" charset="0"/>
                        </a:rPr>
                        <a:t> blasts </a:t>
                      </a:r>
                      <a:endParaRPr lang="en-US" sz="700" dirty="0" smtClean="0">
                        <a:solidFill>
                          <a:srgbClr val="000000"/>
                        </a:solidFill>
                        <a:latin typeface="Arial" pitchFamily="34" charset="0"/>
                        <a:cs typeface="Arial" pitchFamily="34" charset="0"/>
                      </a:endParaRP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113</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163816">
                <a:tc>
                  <a:txBody>
                    <a:bodyPr/>
                    <a:lstStyle/>
                    <a:p>
                      <a:endParaRPr lang="en-US" sz="700" dirty="0">
                        <a:ln>
                          <a:solidFill>
                            <a:sysClr val="windowText" lastClr="000000"/>
                          </a:solidFill>
                        </a:ln>
                        <a:solidFill>
                          <a:srgbClr val="000000"/>
                        </a:solidFill>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r>
                        <a:rPr lang="en-US" sz="700" dirty="0" smtClean="0">
                          <a:solidFill>
                            <a:srgbClr val="000000"/>
                          </a:solidFill>
                          <a:latin typeface="Arial" pitchFamily="34" charset="0"/>
                          <a:cs typeface="Arial" pitchFamily="34" charset="0"/>
                        </a:rPr>
                        <a:t>CD34</a:t>
                      </a:r>
                      <a:r>
                        <a:rPr lang="en-US" sz="700" baseline="30000" dirty="0" smtClean="0">
                          <a:solidFill>
                            <a:srgbClr val="000000"/>
                          </a:solidFill>
                          <a:latin typeface="Arial" pitchFamily="34" charset="0"/>
                          <a:cs typeface="Arial" pitchFamily="34" charset="0"/>
                        </a:rPr>
                        <a:t>+</a:t>
                      </a:r>
                      <a:r>
                        <a:rPr lang="en-US" sz="700" dirty="0" smtClean="0">
                          <a:solidFill>
                            <a:srgbClr val="000000"/>
                          </a:solidFill>
                          <a:latin typeface="Arial" pitchFamily="34" charset="0"/>
                          <a:cs typeface="Arial" pitchFamily="34" charset="0"/>
                        </a:rPr>
                        <a:t>/CD38</a:t>
                      </a:r>
                      <a:r>
                        <a:rPr lang="en-US" sz="700" baseline="30000" dirty="0" smtClean="0">
                          <a:solidFill>
                            <a:srgbClr val="000000"/>
                          </a:solidFill>
                          <a:latin typeface="Arial" pitchFamily="34" charset="0"/>
                          <a:cs typeface="Arial" pitchFamily="34" charset="0"/>
                        </a:rPr>
                        <a:t>verylow</a:t>
                      </a:r>
                      <a:r>
                        <a:rPr lang="en-US" sz="700" dirty="0" smtClean="0">
                          <a:solidFill>
                            <a:srgbClr val="000000"/>
                          </a:solidFill>
                          <a:latin typeface="Arial" pitchFamily="34" charset="0"/>
                          <a:cs typeface="Arial" pitchFamily="34" charset="0"/>
                        </a:rPr>
                        <a:t>/</a:t>
                      </a:r>
                      <a:r>
                        <a:rPr lang="en-US" sz="700" dirty="0" err="1" smtClean="0">
                          <a:solidFill>
                            <a:srgbClr val="000000"/>
                          </a:solidFill>
                          <a:latin typeface="Arial" pitchFamily="34" charset="0"/>
                          <a:cs typeface="Arial" pitchFamily="34" charset="0"/>
                        </a:rPr>
                        <a:t>marker</a:t>
                      </a:r>
                      <a:r>
                        <a:rPr lang="en-US" sz="700" baseline="30000" dirty="0" err="1" smtClean="0">
                          <a:solidFill>
                            <a:srgbClr val="000000"/>
                          </a:solidFill>
                          <a:latin typeface="Arial" pitchFamily="34" charset="0"/>
                          <a:cs typeface="Arial" pitchFamily="34" charset="0"/>
                        </a:rPr>
                        <a:t>neg</a:t>
                      </a:r>
                      <a:endParaRPr lang="en-US" sz="700" baseline="30000" dirty="0">
                        <a:solidFill>
                          <a:srgbClr val="000000"/>
                        </a:solidFill>
                        <a:latin typeface="Arial" pitchFamily="34" charset="0"/>
                        <a:cs typeface="Arial" pitchFamily="34" charset="0"/>
                      </a:endParaRP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49</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9"/>
                  </a:ext>
                </a:extLst>
              </a:tr>
              <a:tr h="163816">
                <a:tc>
                  <a:txBody>
                    <a:bodyPr/>
                    <a:lstStyle/>
                    <a:p>
                      <a:endParaRPr lang="en-US" sz="700" dirty="0">
                        <a:ln>
                          <a:solidFill>
                            <a:sysClr val="windowText" lastClr="000000"/>
                          </a:solidFill>
                        </a:ln>
                        <a:solidFill>
                          <a:srgbClr val="000000"/>
                        </a:solidFill>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marL="0" marR="0" indent="0" algn="l" defTabSz="810981" rtl="0" eaLnBrk="1" fontAlgn="auto" latinLnBrk="0" hangingPunct="1">
                        <a:lnSpc>
                          <a:spcPct val="100000"/>
                        </a:lnSpc>
                        <a:spcBef>
                          <a:spcPts val="0"/>
                        </a:spcBef>
                        <a:spcAft>
                          <a:spcPts val="0"/>
                        </a:spcAft>
                        <a:buClrTx/>
                        <a:buSzTx/>
                        <a:buFontTx/>
                        <a:buNone/>
                        <a:tabLst/>
                        <a:defRPr/>
                      </a:pPr>
                      <a:r>
                        <a:rPr lang="en-US" sz="700" dirty="0" smtClean="0">
                          <a:solidFill>
                            <a:srgbClr val="000000"/>
                          </a:solidFill>
                          <a:latin typeface="Arial" pitchFamily="34" charset="0"/>
                          <a:cs typeface="Arial" pitchFamily="34" charset="0"/>
                        </a:rPr>
                        <a:t>CD34</a:t>
                      </a:r>
                      <a:r>
                        <a:rPr lang="en-US" sz="700" baseline="30000" dirty="0" smtClean="0">
                          <a:solidFill>
                            <a:srgbClr val="000000"/>
                          </a:solidFill>
                          <a:latin typeface="Arial" pitchFamily="34" charset="0"/>
                          <a:cs typeface="Arial" pitchFamily="34" charset="0"/>
                        </a:rPr>
                        <a:t>+</a:t>
                      </a:r>
                      <a:r>
                        <a:rPr lang="en-US" sz="700" dirty="0" smtClean="0">
                          <a:solidFill>
                            <a:srgbClr val="000000"/>
                          </a:solidFill>
                          <a:latin typeface="Arial" pitchFamily="34" charset="0"/>
                          <a:cs typeface="Arial" pitchFamily="34" charset="0"/>
                        </a:rPr>
                        <a:t>/CD38</a:t>
                      </a:r>
                      <a:r>
                        <a:rPr lang="en-US" sz="700" baseline="30000" dirty="0" smtClean="0">
                          <a:solidFill>
                            <a:srgbClr val="000000"/>
                          </a:solidFill>
                          <a:latin typeface="Arial" pitchFamily="34" charset="0"/>
                          <a:cs typeface="Arial" pitchFamily="34" charset="0"/>
                        </a:rPr>
                        <a:t>verylow</a:t>
                      </a:r>
                      <a:r>
                        <a:rPr lang="en-US" sz="700" dirty="0" smtClean="0">
                          <a:solidFill>
                            <a:srgbClr val="000000"/>
                          </a:solidFill>
                          <a:latin typeface="Arial" pitchFamily="34" charset="0"/>
                          <a:cs typeface="Arial" pitchFamily="34" charset="0"/>
                        </a:rPr>
                        <a:t>/</a:t>
                      </a:r>
                      <a:r>
                        <a:rPr lang="en-US" sz="700" dirty="0" err="1" smtClean="0">
                          <a:solidFill>
                            <a:srgbClr val="000000"/>
                          </a:solidFill>
                          <a:latin typeface="Arial" pitchFamily="34" charset="0"/>
                          <a:cs typeface="Arial" pitchFamily="34" charset="0"/>
                        </a:rPr>
                        <a:t>marker</a:t>
                      </a:r>
                      <a:r>
                        <a:rPr lang="en-US" sz="700" baseline="30000" dirty="0" err="1" smtClean="0">
                          <a:solidFill>
                            <a:srgbClr val="000000"/>
                          </a:solidFill>
                          <a:latin typeface="Arial" pitchFamily="34" charset="0"/>
                          <a:cs typeface="Arial" pitchFamily="34" charset="0"/>
                        </a:rPr>
                        <a:t>pos</a:t>
                      </a:r>
                      <a:endParaRPr lang="en-US" sz="700" baseline="30000" dirty="0" smtClean="0">
                        <a:solidFill>
                          <a:srgbClr val="000000"/>
                        </a:solidFill>
                        <a:latin typeface="Arial" pitchFamily="34" charset="0"/>
                        <a:cs typeface="Arial" pitchFamily="34" charset="0"/>
                      </a:endParaRP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64</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0"/>
                  </a:ext>
                </a:extLst>
              </a:tr>
              <a:tr h="163816">
                <a:tc>
                  <a:txBody>
                    <a:bodyPr/>
                    <a:lstStyle/>
                    <a:p>
                      <a:endParaRPr lang="en-US" sz="700" dirty="0">
                        <a:ln>
                          <a:solidFill>
                            <a:sysClr val="windowText" lastClr="000000"/>
                          </a:solidFill>
                        </a:ln>
                        <a:solidFill>
                          <a:srgbClr val="000000"/>
                        </a:solidFill>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810981" rtl="0" eaLnBrk="1" fontAlgn="auto" latinLnBrk="0" hangingPunct="1">
                        <a:lnSpc>
                          <a:spcPct val="100000"/>
                        </a:lnSpc>
                        <a:spcBef>
                          <a:spcPts val="0"/>
                        </a:spcBef>
                        <a:spcAft>
                          <a:spcPts val="0"/>
                        </a:spcAft>
                        <a:buClrTx/>
                        <a:buSzTx/>
                        <a:buFontTx/>
                        <a:buNone/>
                        <a:tabLst/>
                        <a:defRPr/>
                      </a:pPr>
                      <a:r>
                        <a:rPr lang="en-US" sz="700" baseline="0" dirty="0" smtClean="0">
                          <a:solidFill>
                            <a:srgbClr val="000000"/>
                          </a:solidFill>
                          <a:latin typeface="Arial" pitchFamily="34" charset="0"/>
                          <a:cs typeface="Arial" pitchFamily="34" charset="0"/>
                        </a:rPr>
                        <a:t>Beads</a:t>
                      </a: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Not in sample</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1"/>
                  </a:ext>
                </a:extLst>
              </a:tr>
            </a:tbl>
          </a:graphicData>
        </a:graphic>
      </p:graphicFrame>
      <p:pic>
        <p:nvPicPr>
          <p:cNvPr id="9" name="Picture 9"/>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85536" y="2360552"/>
            <a:ext cx="1995351" cy="2148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10"/>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2373186" y="2360552"/>
            <a:ext cx="2266585" cy="2148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1"/>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4544748" y="2360552"/>
            <a:ext cx="2266585" cy="2148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21"/>
          <p:cNvSpPr txBox="1"/>
          <p:nvPr/>
        </p:nvSpPr>
        <p:spPr>
          <a:xfrm>
            <a:off x="410424" y="135682"/>
            <a:ext cx="325730" cy="230832"/>
          </a:xfrm>
          <a:prstGeom prst="rect">
            <a:avLst/>
          </a:prstGeom>
          <a:noFill/>
        </p:spPr>
        <p:txBody>
          <a:bodyPr wrap="none" rtlCol="0">
            <a:spAutoFit/>
          </a:bodyPr>
          <a:lstStyle/>
          <a:p>
            <a:r>
              <a:rPr lang="en-US" sz="900" dirty="0" smtClean="0">
                <a:solidFill>
                  <a:srgbClr val="000000"/>
                </a:solidFill>
              </a:rPr>
              <a:t>(1)</a:t>
            </a:r>
            <a:endParaRPr lang="en-US" sz="900" dirty="0">
              <a:solidFill>
                <a:srgbClr val="000000"/>
              </a:solidFill>
            </a:endParaRPr>
          </a:p>
        </p:txBody>
      </p:sp>
      <p:sp>
        <p:nvSpPr>
          <p:cNvPr id="14" name="TextBox 40"/>
          <p:cNvSpPr txBox="1"/>
          <p:nvPr/>
        </p:nvSpPr>
        <p:spPr>
          <a:xfrm>
            <a:off x="2608362" y="135682"/>
            <a:ext cx="325730" cy="230832"/>
          </a:xfrm>
          <a:prstGeom prst="rect">
            <a:avLst/>
          </a:prstGeom>
          <a:noFill/>
        </p:spPr>
        <p:txBody>
          <a:bodyPr wrap="none" rtlCol="0">
            <a:spAutoFit/>
          </a:bodyPr>
          <a:lstStyle/>
          <a:p>
            <a:r>
              <a:rPr lang="en-US" sz="900" dirty="0" smtClean="0">
                <a:solidFill>
                  <a:srgbClr val="000000"/>
                </a:solidFill>
              </a:rPr>
              <a:t>(2)</a:t>
            </a:r>
            <a:endParaRPr lang="en-US" sz="900" dirty="0">
              <a:solidFill>
                <a:srgbClr val="000000"/>
              </a:solidFill>
            </a:endParaRPr>
          </a:p>
        </p:txBody>
      </p:sp>
      <p:sp>
        <p:nvSpPr>
          <p:cNvPr id="15" name="TextBox 41"/>
          <p:cNvSpPr txBox="1"/>
          <p:nvPr/>
        </p:nvSpPr>
        <p:spPr>
          <a:xfrm>
            <a:off x="4768602" y="135682"/>
            <a:ext cx="325730" cy="230832"/>
          </a:xfrm>
          <a:prstGeom prst="rect">
            <a:avLst/>
          </a:prstGeom>
          <a:noFill/>
        </p:spPr>
        <p:txBody>
          <a:bodyPr wrap="none" rtlCol="0">
            <a:spAutoFit/>
          </a:bodyPr>
          <a:lstStyle/>
          <a:p>
            <a:r>
              <a:rPr lang="en-US" sz="900" dirty="0" smtClean="0">
                <a:solidFill>
                  <a:srgbClr val="000000"/>
                </a:solidFill>
              </a:rPr>
              <a:t>(3)</a:t>
            </a:r>
            <a:endParaRPr lang="en-US" sz="900" dirty="0">
              <a:solidFill>
                <a:srgbClr val="000000"/>
              </a:solidFill>
            </a:endParaRPr>
          </a:p>
        </p:txBody>
      </p:sp>
      <p:sp>
        <p:nvSpPr>
          <p:cNvPr id="16" name="TextBox 42"/>
          <p:cNvSpPr txBox="1"/>
          <p:nvPr/>
        </p:nvSpPr>
        <p:spPr>
          <a:xfrm>
            <a:off x="4768602" y="2367930"/>
            <a:ext cx="389850" cy="230832"/>
          </a:xfrm>
          <a:prstGeom prst="rect">
            <a:avLst/>
          </a:prstGeom>
          <a:noFill/>
        </p:spPr>
        <p:txBody>
          <a:bodyPr wrap="none" rtlCol="0">
            <a:spAutoFit/>
          </a:bodyPr>
          <a:lstStyle/>
          <a:p>
            <a:r>
              <a:rPr lang="en-US" sz="900" dirty="0" smtClean="0">
                <a:solidFill>
                  <a:srgbClr val="000000"/>
                </a:solidFill>
              </a:rPr>
              <a:t>(5b)</a:t>
            </a:r>
            <a:endParaRPr lang="en-US" sz="900" dirty="0">
              <a:solidFill>
                <a:srgbClr val="000000"/>
              </a:solidFill>
            </a:endParaRPr>
          </a:p>
        </p:txBody>
      </p:sp>
      <p:sp>
        <p:nvSpPr>
          <p:cNvPr id="17" name="TextBox 43"/>
          <p:cNvSpPr txBox="1"/>
          <p:nvPr/>
        </p:nvSpPr>
        <p:spPr>
          <a:xfrm>
            <a:off x="2570664" y="2353122"/>
            <a:ext cx="325730" cy="230832"/>
          </a:xfrm>
          <a:prstGeom prst="rect">
            <a:avLst/>
          </a:prstGeom>
          <a:noFill/>
        </p:spPr>
        <p:txBody>
          <a:bodyPr wrap="none" rtlCol="0">
            <a:spAutoFit/>
          </a:bodyPr>
          <a:lstStyle/>
          <a:p>
            <a:r>
              <a:rPr lang="en-US" sz="900" dirty="0" smtClean="0">
                <a:solidFill>
                  <a:srgbClr val="000000"/>
                </a:solidFill>
              </a:rPr>
              <a:t>(5)</a:t>
            </a:r>
            <a:endParaRPr lang="en-US" sz="900" dirty="0">
              <a:solidFill>
                <a:srgbClr val="000000"/>
              </a:solidFill>
            </a:endParaRPr>
          </a:p>
        </p:txBody>
      </p:sp>
      <p:sp>
        <p:nvSpPr>
          <p:cNvPr id="18" name="TextBox 44"/>
          <p:cNvSpPr txBox="1"/>
          <p:nvPr/>
        </p:nvSpPr>
        <p:spPr>
          <a:xfrm>
            <a:off x="410424" y="2353122"/>
            <a:ext cx="325730" cy="230832"/>
          </a:xfrm>
          <a:prstGeom prst="rect">
            <a:avLst/>
          </a:prstGeom>
          <a:noFill/>
        </p:spPr>
        <p:txBody>
          <a:bodyPr wrap="none" rtlCol="0">
            <a:spAutoFit/>
          </a:bodyPr>
          <a:lstStyle/>
          <a:p>
            <a:r>
              <a:rPr lang="en-US" sz="900" dirty="0" smtClean="0">
                <a:solidFill>
                  <a:srgbClr val="000000"/>
                </a:solidFill>
              </a:rPr>
              <a:t>(4)</a:t>
            </a:r>
            <a:endParaRPr lang="en-US" sz="900" dirty="0">
              <a:solidFill>
                <a:srgbClr val="000000"/>
              </a:solidFill>
            </a:endParaRPr>
          </a:p>
        </p:txBody>
      </p:sp>
      <p:sp>
        <p:nvSpPr>
          <p:cNvPr id="19" name="Tekstvak 18"/>
          <p:cNvSpPr txBox="1"/>
          <p:nvPr/>
        </p:nvSpPr>
        <p:spPr>
          <a:xfrm>
            <a:off x="2570664" y="4024114"/>
            <a:ext cx="708903" cy="246221"/>
          </a:xfrm>
          <a:prstGeom prst="rect">
            <a:avLst/>
          </a:prstGeom>
          <a:noFill/>
        </p:spPr>
        <p:txBody>
          <a:bodyPr wrap="square" rtlCol="0">
            <a:spAutoFit/>
          </a:bodyPr>
          <a:lstStyle/>
          <a:p>
            <a:r>
              <a:rPr lang="en-US" sz="1000" dirty="0" smtClean="0"/>
              <a:t>0.010%</a:t>
            </a:r>
            <a:endParaRPr lang="nl-NL" sz="1000" dirty="0"/>
          </a:p>
        </p:txBody>
      </p:sp>
      <p:sp>
        <p:nvSpPr>
          <p:cNvPr id="20" name="Tekstvak 19"/>
          <p:cNvSpPr txBox="1"/>
          <p:nvPr/>
        </p:nvSpPr>
        <p:spPr>
          <a:xfrm>
            <a:off x="3914786" y="4008117"/>
            <a:ext cx="708903" cy="246221"/>
          </a:xfrm>
          <a:prstGeom prst="rect">
            <a:avLst/>
          </a:prstGeom>
          <a:noFill/>
        </p:spPr>
        <p:txBody>
          <a:bodyPr wrap="square" rtlCol="0">
            <a:spAutoFit/>
          </a:bodyPr>
          <a:lstStyle/>
          <a:p>
            <a:r>
              <a:rPr lang="en-US" sz="1000" dirty="0" smtClean="0"/>
              <a:t>0.013%</a:t>
            </a:r>
            <a:endParaRPr lang="nl-NL" sz="1000" dirty="0"/>
          </a:p>
        </p:txBody>
      </p:sp>
      <p:sp>
        <p:nvSpPr>
          <p:cNvPr id="21" name="Tekstvak 20"/>
          <p:cNvSpPr txBox="1"/>
          <p:nvPr/>
        </p:nvSpPr>
        <p:spPr>
          <a:xfrm>
            <a:off x="2564929" y="3434972"/>
            <a:ext cx="708903" cy="246221"/>
          </a:xfrm>
          <a:prstGeom prst="rect">
            <a:avLst/>
          </a:prstGeom>
          <a:noFill/>
        </p:spPr>
        <p:txBody>
          <a:bodyPr wrap="square" rtlCol="0">
            <a:spAutoFit/>
          </a:bodyPr>
          <a:lstStyle/>
          <a:p>
            <a:r>
              <a:rPr lang="en-US" sz="1000" dirty="0" smtClean="0"/>
              <a:t>0.036%</a:t>
            </a:r>
            <a:endParaRPr lang="nl-NL" sz="1000" dirty="0"/>
          </a:p>
        </p:txBody>
      </p:sp>
      <p:sp>
        <p:nvSpPr>
          <p:cNvPr id="22" name="Tekstvak 21"/>
          <p:cNvSpPr txBox="1"/>
          <p:nvPr/>
        </p:nvSpPr>
        <p:spPr>
          <a:xfrm>
            <a:off x="3930868" y="3453783"/>
            <a:ext cx="708903" cy="246221"/>
          </a:xfrm>
          <a:prstGeom prst="rect">
            <a:avLst/>
          </a:prstGeom>
          <a:noFill/>
        </p:spPr>
        <p:txBody>
          <a:bodyPr wrap="square" rtlCol="0">
            <a:spAutoFit/>
          </a:bodyPr>
          <a:lstStyle/>
          <a:p>
            <a:r>
              <a:rPr lang="en-US" sz="1000" dirty="0" smtClean="0"/>
              <a:t>0.067%</a:t>
            </a:r>
            <a:endParaRPr lang="nl-NL" sz="1000" dirty="0"/>
          </a:p>
        </p:txBody>
      </p:sp>
      <p:sp>
        <p:nvSpPr>
          <p:cNvPr id="23" name="Tekstvak 22"/>
          <p:cNvSpPr txBox="1"/>
          <p:nvPr/>
        </p:nvSpPr>
        <p:spPr>
          <a:xfrm>
            <a:off x="2934092" y="2337733"/>
            <a:ext cx="1906517" cy="246221"/>
          </a:xfrm>
          <a:prstGeom prst="rect">
            <a:avLst/>
          </a:prstGeom>
          <a:noFill/>
        </p:spPr>
        <p:txBody>
          <a:bodyPr wrap="square" rtlCol="0">
            <a:spAutoFit/>
          </a:bodyPr>
          <a:lstStyle/>
          <a:p>
            <a:r>
              <a:rPr lang="en-US" sz="1000" dirty="0" smtClean="0"/>
              <a:t>Percentages of WBC</a:t>
            </a:r>
            <a:endParaRPr lang="nl-NL" sz="1000" dirty="0"/>
          </a:p>
        </p:txBody>
      </p:sp>
      <p:cxnSp>
        <p:nvCxnSpPr>
          <p:cNvPr id="24" name="Rechte verbindingslijn 23"/>
          <p:cNvCxnSpPr/>
          <p:nvPr/>
        </p:nvCxnSpPr>
        <p:spPr bwMode="auto">
          <a:xfrm>
            <a:off x="5774296" y="2560662"/>
            <a:ext cx="0" cy="1785392"/>
          </a:xfrm>
          <a:prstGeom prst="line">
            <a:avLst/>
          </a:prstGeom>
          <a:solidFill>
            <a:schemeClr val="accent1"/>
          </a:solidFill>
          <a:ln w="317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5" name="Groep 24"/>
          <p:cNvGrpSpPr/>
          <p:nvPr/>
        </p:nvGrpSpPr>
        <p:grpSpPr>
          <a:xfrm>
            <a:off x="4459697" y="4960218"/>
            <a:ext cx="1705450" cy="1619318"/>
            <a:chOff x="4297098" y="4568552"/>
            <a:chExt cx="2266585" cy="2148840"/>
          </a:xfrm>
        </p:grpSpPr>
        <p:pic>
          <p:nvPicPr>
            <p:cNvPr id="26" name="Picture 16"/>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4297098" y="4568552"/>
              <a:ext cx="2266585" cy="2148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7" name="Straight Connector 27"/>
            <p:cNvCxnSpPr/>
            <p:nvPr/>
          </p:nvCxnSpPr>
          <p:spPr bwMode="auto">
            <a:xfrm>
              <a:off x="4534800" y="5085184"/>
              <a:ext cx="1867375" cy="0"/>
            </a:xfrm>
            <a:prstGeom prst="line">
              <a:avLst/>
            </a:prstGeom>
            <a:solidFill>
              <a:schemeClr val="accent1"/>
            </a:solidFill>
            <a:ln w="317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Rechte verbindingslijn 27"/>
            <p:cNvCxnSpPr/>
            <p:nvPr/>
          </p:nvCxnSpPr>
          <p:spPr bwMode="auto">
            <a:xfrm>
              <a:off x="5538317" y="4750276"/>
              <a:ext cx="0" cy="1785392"/>
            </a:xfrm>
            <a:prstGeom prst="line">
              <a:avLst/>
            </a:prstGeom>
            <a:solidFill>
              <a:schemeClr val="accent1"/>
            </a:solidFill>
            <a:ln w="317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9" name="Groep 28"/>
          <p:cNvGrpSpPr/>
          <p:nvPr/>
        </p:nvGrpSpPr>
        <p:grpSpPr>
          <a:xfrm>
            <a:off x="2320330" y="4941168"/>
            <a:ext cx="1825202" cy="1656184"/>
            <a:chOff x="2125537" y="4568552"/>
            <a:chExt cx="2266585" cy="2148840"/>
          </a:xfrm>
        </p:grpSpPr>
        <p:pic>
          <p:nvPicPr>
            <p:cNvPr id="30" name="Picture 14"/>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2125537" y="4568552"/>
              <a:ext cx="2266585" cy="2148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1" name="Straight Connector 26"/>
            <p:cNvCxnSpPr/>
            <p:nvPr/>
          </p:nvCxnSpPr>
          <p:spPr bwMode="auto">
            <a:xfrm>
              <a:off x="2370639" y="5616654"/>
              <a:ext cx="1867375" cy="0"/>
            </a:xfrm>
            <a:prstGeom prst="line">
              <a:avLst/>
            </a:prstGeom>
            <a:solidFill>
              <a:schemeClr val="accent1"/>
            </a:solidFill>
            <a:ln w="317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Rechte verbindingslijn 31"/>
            <p:cNvCxnSpPr/>
            <p:nvPr/>
          </p:nvCxnSpPr>
          <p:spPr bwMode="auto">
            <a:xfrm>
              <a:off x="3359300" y="4750276"/>
              <a:ext cx="0" cy="1785392"/>
            </a:xfrm>
            <a:prstGeom prst="line">
              <a:avLst/>
            </a:prstGeom>
            <a:solidFill>
              <a:schemeClr val="accent1"/>
            </a:solidFill>
            <a:ln w="317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3" name="Groep 32"/>
          <p:cNvGrpSpPr/>
          <p:nvPr/>
        </p:nvGrpSpPr>
        <p:grpSpPr>
          <a:xfrm>
            <a:off x="231503" y="4960218"/>
            <a:ext cx="1944812" cy="1644784"/>
            <a:chOff x="22119" y="4696544"/>
            <a:chExt cx="2338593" cy="2033424"/>
          </a:xfrm>
        </p:grpSpPr>
        <p:pic>
          <p:nvPicPr>
            <p:cNvPr id="34" name="Picture 12"/>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22119" y="4696544"/>
              <a:ext cx="2338593" cy="2033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5" name="Straight Connector 3"/>
            <p:cNvCxnSpPr/>
            <p:nvPr/>
          </p:nvCxnSpPr>
          <p:spPr bwMode="auto">
            <a:xfrm>
              <a:off x="293777" y="5579715"/>
              <a:ext cx="2066935" cy="0"/>
            </a:xfrm>
            <a:prstGeom prst="line">
              <a:avLst/>
            </a:prstGeom>
            <a:solidFill>
              <a:schemeClr val="accent1"/>
            </a:solidFill>
            <a:ln w="317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Rechte verbindingslijn 35"/>
            <p:cNvCxnSpPr/>
            <p:nvPr/>
          </p:nvCxnSpPr>
          <p:spPr bwMode="auto">
            <a:xfrm>
              <a:off x="1299642" y="4720253"/>
              <a:ext cx="0" cy="1812466"/>
            </a:xfrm>
            <a:prstGeom prst="line">
              <a:avLst/>
            </a:prstGeom>
            <a:solidFill>
              <a:schemeClr val="accent1"/>
            </a:solidFill>
            <a:ln w="317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7" name="Groep 36"/>
          <p:cNvGrpSpPr/>
          <p:nvPr/>
        </p:nvGrpSpPr>
        <p:grpSpPr>
          <a:xfrm>
            <a:off x="6352778" y="4941168"/>
            <a:ext cx="1923714" cy="1656184"/>
            <a:chOff x="6502839" y="4581128"/>
            <a:chExt cx="2266585" cy="2148840"/>
          </a:xfrm>
        </p:grpSpPr>
        <p:pic>
          <p:nvPicPr>
            <p:cNvPr id="38" name="Picture 15"/>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6502839" y="4581128"/>
              <a:ext cx="2266585" cy="2148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9" name="Straight Connector 28"/>
            <p:cNvCxnSpPr/>
            <p:nvPr/>
          </p:nvCxnSpPr>
          <p:spPr bwMode="auto">
            <a:xfrm>
              <a:off x="6681192" y="5661248"/>
              <a:ext cx="1867375" cy="0"/>
            </a:xfrm>
            <a:prstGeom prst="line">
              <a:avLst/>
            </a:prstGeom>
            <a:solidFill>
              <a:schemeClr val="accent1"/>
            </a:solidFill>
            <a:ln w="317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Rechte verbindingslijn 39"/>
            <p:cNvCxnSpPr/>
            <p:nvPr/>
          </p:nvCxnSpPr>
          <p:spPr bwMode="auto">
            <a:xfrm>
              <a:off x="7751787" y="4768552"/>
              <a:ext cx="0" cy="1785392"/>
            </a:xfrm>
            <a:prstGeom prst="line">
              <a:avLst/>
            </a:prstGeom>
            <a:solidFill>
              <a:schemeClr val="accent1"/>
            </a:solidFill>
            <a:ln w="317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1" name="TextBox 48"/>
          <p:cNvSpPr txBox="1"/>
          <p:nvPr/>
        </p:nvSpPr>
        <p:spPr>
          <a:xfrm>
            <a:off x="6496794" y="4873402"/>
            <a:ext cx="325730" cy="230832"/>
          </a:xfrm>
          <a:prstGeom prst="rect">
            <a:avLst/>
          </a:prstGeom>
          <a:noFill/>
        </p:spPr>
        <p:txBody>
          <a:bodyPr wrap="none" rtlCol="0">
            <a:spAutoFit/>
          </a:bodyPr>
          <a:lstStyle/>
          <a:p>
            <a:r>
              <a:rPr lang="en-US" sz="900" dirty="0" smtClean="0">
                <a:solidFill>
                  <a:srgbClr val="000000"/>
                </a:solidFill>
              </a:rPr>
              <a:t>(9)</a:t>
            </a:r>
            <a:endParaRPr lang="en-US" sz="900" dirty="0">
              <a:solidFill>
                <a:srgbClr val="000000"/>
              </a:solidFill>
            </a:endParaRPr>
          </a:p>
        </p:txBody>
      </p:sp>
      <p:sp>
        <p:nvSpPr>
          <p:cNvPr id="42" name="TextBox 45"/>
          <p:cNvSpPr txBox="1"/>
          <p:nvPr/>
        </p:nvSpPr>
        <p:spPr>
          <a:xfrm>
            <a:off x="376114" y="4873402"/>
            <a:ext cx="325730" cy="230832"/>
          </a:xfrm>
          <a:prstGeom prst="rect">
            <a:avLst/>
          </a:prstGeom>
          <a:noFill/>
        </p:spPr>
        <p:txBody>
          <a:bodyPr wrap="none" rtlCol="0">
            <a:spAutoFit/>
          </a:bodyPr>
          <a:lstStyle/>
          <a:p>
            <a:r>
              <a:rPr lang="en-US" sz="900" dirty="0" smtClean="0">
                <a:solidFill>
                  <a:srgbClr val="000000"/>
                </a:solidFill>
              </a:rPr>
              <a:t>(6)</a:t>
            </a:r>
            <a:endParaRPr lang="en-US" sz="900" dirty="0">
              <a:solidFill>
                <a:srgbClr val="000000"/>
              </a:solidFill>
            </a:endParaRPr>
          </a:p>
        </p:txBody>
      </p:sp>
      <p:sp>
        <p:nvSpPr>
          <p:cNvPr id="43" name="TextBox 46"/>
          <p:cNvSpPr txBox="1"/>
          <p:nvPr/>
        </p:nvSpPr>
        <p:spPr>
          <a:xfrm>
            <a:off x="2487654" y="4873402"/>
            <a:ext cx="325730" cy="230832"/>
          </a:xfrm>
          <a:prstGeom prst="rect">
            <a:avLst/>
          </a:prstGeom>
          <a:noFill/>
        </p:spPr>
        <p:txBody>
          <a:bodyPr wrap="none" rtlCol="0">
            <a:spAutoFit/>
          </a:bodyPr>
          <a:lstStyle/>
          <a:p>
            <a:r>
              <a:rPr lang="en-US" sz="900" dirty="0" smtClean="0">
                <a:solidFill>
                  <a:srgbClr val="000000"/>
                </a:solidFill>
              </a:rPr>
              <a:t>(7)</a:t>
            </a:r>
            <a:endParaRPr lang="en-US" sz="900" dirty="0">
              <a:solidFill>
                <a:srgbClr val="000000"/>
              </a:solidFill>
            </a:endParaRPr>
          </a:p>
        </p:txBody>
      </p:sp>
      <p:sp>
        <p:nvSpPr>
          <p:cNvPr id="44" name="TextBox 47"/>
          <p:cNvSpPr txBox="1"/>
          <p:nvPr/>
        </p:nvSpPr>
        <p:spPr>
          <a:xfrm>
            <a:off x="4624586" y="4873402"/>
            <a:ext cx="325730" cy="230832"/>
          </a:xfrm>
          <a:prstGeom prst="rect">
            <a:avLst/>
          </a:prstGeom>
          <a:noFill/>
        </p:spPr>
        <p:txBody>
          <a:bodyPr wrap="none" rtlCol="0">
            <a:spAutoFit/>
          </a:bodyPr>
          <a:lstStyle/>
          <a:p>
            <a:r>
              <a:rPr lang="en-US" sz="900" dirty="0" smtClean="0">
                <a:solidFill>
                  <a:srgbClr val="000000"/>
                </a:solidFill>
              </a:rPr>
              <a:t>(8)</a:t>
            </a:r>
            <a:endParaRPr lang="en-US" sz="900" dirty="0">
              <a:solidFill>
                <a:srgbClr val="000000"/>
              </a:solidFill>
            </a:endParaRPr>
          </a:p>
        </p:txBody>
      </p:sp>
    </p:spTree>
    <p:extLst>
      <p:ext uri="{BB962C8B-B14F-4D97-AF65-F5344CB8AC3E}">
        <p14:creationId xmlns:p14="http://schemas.microsoft.com/office/powerpoint/2010/main" val="3459100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Box 50"/>
          <p:cNvSpPr txBox="1"/>
          <p:nvPr/>
        </p:nvSpPr>
        <p:spPr>
          <a:xfrm>
            <a:off x="8652956" y="136588"/>
            <a:ext cx="3346706" cy="5062924"/>
          </a:xfrm>
          <a:prstGeom prst="rect">
            <a:avLst/>
          </a:prstGeom>
          <a:noFill/>
        </p:spPr>
        <p:txBody>
          <a:bodyPr wrap="square" rtlCol="0">
            <a:spAutoFit/>
          </a:bodyPr>
          <a:lstStyle/>
          <a:p>
            <a:r>
              <a:rPr lang="en-US" sz="1000" b="1" dirty="0" smtClean="0">
                <a:solidFill>
                  <a:schemeClr val="accent1"/>
                </a:solidFill>
              </a:rPr>
              <a:t>Stem cells gated on CD45RA negativity/positivity </a:t>
            </a:r>
          </a:p>
          <a:p>
            <a:pPr marL="543405" lvl="1" indent="-285750">
              <a:buFontTx/>
              <a:buChar char="-"/>
            </a:pPr>
            <a:r>
              <a:rPr lang="en-US" sz="1000" dirty="0" smtClean="0">
                <a:solidFill>
                  <a:srgbClr val="000000"/>
                </a:solidFill>
                <a:latin typeface="Calibri" pitchFamily="34" charset="0"/>
              </a:rPr>
              <a:t>(</a:t>
            </a:r>
            <a:r>
              <a:rPr lang="en-US" sz="1000" dirty="0">
                <a:solidFill>
                  <a:srgbClr val="000000"/>
                </a:solidFill>
                <a:latin typeface="Calibri" pitchFamily="34" charset="0"/>
              </a:rPr>
              <a:t>1) </a:t>
            </a:r>
            <a:r>
              <a:rPr lang="en-US" sz="1000" b="1" dirty="0" smtClean="0">
                <a:solidFill>
                  <a:srgbClr val="000000"/>
                </a:solidFill>
                <a:latin typeface="Calibri" pitchFamily="34" charset="0"/>
              </a:rPr>
              <a:t>SSC/FSC</a:t>
            </a:r>
            <a:endParaRPr lang="en-US" sz="1000" dirty="0">
              <a:solidFill>
                <a:srgbClr val="000000"/>
              </a:solidFill>
              <a:latin typeface="Calibri" pitchFamily="34" charset="0"/>
            </a:endParaRPr>
          </a:p>
          <a:p>
            <a:pPr marL="543405" lvl="1" indent="-285750">
              <a:buFontTx/>
              <a:buChar char="-"/>
            </a:pPr>
            <a:r>
              <a:rPr lang="en-US" sz="1000" dirty="0">
                <a:solidFill>
                  <a:srgbClr val="000000"/>
                </a:solidFill>
                <a:latin typeface="Calibri" pitchFamily="34" charset="0"/>
              </a:rPr>
              <a:t>(2) </a:t>
            </a:r>
            <a:r>
              <a:rPr lang="en-US" sz="1000" b="1" dirty="0">
                <a:solidFill>
                  <a:srgbClr val="000000"/>
                </a:solidFill>
                <a:latin typeface="Calibri" pitchFamily="34" charset="0"/>
              </a:rPr>
              <a:t>SSC/CD45</a:t>
            </a:r>
            <a:endParaRPr lang="en-US" sz="1000" dirty="0">
              <a:solidFill>
                <a:srgbClr val="000000"/>
              </a:solidFill>
              <a:latin typeface="Calibri" pitchFamily="34" charset="0"/>
            </a:endParaRPr>
          </a:p>
          <a:p>
            <a:pPr marL="543405" lvl="1" indent="-285750">
              <a:buFontTx/>
              <a:buChar char="-"/>
            </a:pPr>
            <a:r>
              <a:rPr lang="en-US" sz="1000" dirty="0">
                <a:solidFill>
                  <a:srgbClr val="000000"/>
                </a:solidFill>
                <a:latin typeface="Calibri" pitchFamily="34" charset="0"/>
              </a:rPr>
              <a:t>(3) </a:t>
            </a:r>
            <a:r>
              <a:rPr lang="en-US" sz="1000" b="1" dirty="0">
                <a:solidFill>
                  <a:srgbClr val="000000"/>
                </a:solidFill>
                <a:latin typeface="Calibri" pitchFamily="34" charset="0"/>
              </a:rPr>
              <a:t>SSC/CD34</a:t>
            </a:r>
            <a:endParaRPr lang="en-US" sz="1000" dirty="0">
              <a:solidFill>
                <a:srgbClr val="000000"/>
              </a:solidFill>
              <a:latin typeface="Calibri" pitchFamily="34" charset="0"/>
            </a:endParaRPr>
          </a:p>
          <a:p>
            <a:pPr marL="543405" lvl="1" indent="-285750">
              <a:buFontTx/>
              <a:buChar char="-"/>
            </a:pPr>
            <a:r>
              <a:rPr lang="en-US" sz="1000" dirty="0">
                <a:solidFill>
                  <a:srgbClr val="000000"/>
                </a:solidFill>
                <a:latin typeface="Calibri" pitchFamily="34" charset="0"/>
              </a:rPr>
              <a:t>(4) </a:t>
            </a:r>
            <a:r>
              <a:rPr lang="en-US" sz="1000" b="1" dirty="0">
                <a:solidFill>
                  <a:srgbClr val="000000"/>
                </a:solidFill>
                <a:latin typeface="Calibri" pitchFamily="34" charset="0"/>
              </a:rPr>
              <a:t>CD38/CD34</a:t>
            </a:r>
            <a:endParaRPr lang="en-US" sz="1000" dirty="0">
              <a:solidFill>
                <a:srgbClr val="000000"/>
              </a:solidFill>
              <a:latin typeface="Calibri" pitchFamily="34" charset="0"/>
            </a:endParaRPr>
          </a:p>
          <a:p>
            <a:pPr marL="543405" lvl="1" indent="-285750">
              <a:buFontTx/>
              <a:buChar char="-"/>
            </a:pPr>
            <a:r>
              <a:rPr lang="en-US" sz="1000" dirty="0">
                <a:solidFill>
                  <a:srgbClr val="000000"/>
                </a:solidFill>
                <a:latin typeface="Calibri" pitchFamily="34" charset="0"/>
              </a:rPr>
              <a:t>(5) </a:t>
            </a:r>
            <a:r>
              <a:rPr lang="en-US" sz="1000" b="1" dirty="0">
                <a:solidFill>
                  <a:srgbClr val="000000"/>
                </a:solidFill>
                <a:latin typeface="Calibri" pitchFamily="34" charset="0"/>
              </a:rPr>
              <a:t>CD38/stem cell marker</a:t>
            </a:r>
            <a:r>
              <a:rPr lang="en-US" sz="1000" dirty="0">
                <a:solidFill>
                  <a:srgbClr val="000000"/>
                </a:solidFill>
                <a:latin typeface="Calibri" pitchFamily="34" charset="0"/>
              </a:rPr>
              <a:t> </a:t>
            </a:r>
            <a:endParaRPr lang="en-US" sz="1000" dirty="0" smtClean="0">
              <a:solidFill>
                <a:srgbClr val="000000"/>
              </a:solidFill>
              <a:latin typeface="Calibri" pitchFamily="34" charset="0"/>
            </a:endParaRPr>
          </a:p>
          <a:p>
            <a:pPr marL="543405" lvl="1" indent="-285750">
              <a:buFontTx/>
              <a:buChar char="-"/>
            </a:pPr>
            <a:r>
              <a:rPr lang="en-US" sz="1000" dirty="0" smtClean="0">
                <a:solidFill>
                  <a:srgbClr val="000000"/>
                </a:solidFill>
                <a:latin typeface="Calibri" pitchFamily="34" charset="0"/>
              </a:rPr>
              <a:t>(5b) </a:t>
            </a:r>
            <a:r>
              <a:rPr lang="en-US" sz="1000" b="1" dirty="0" smtClean="0">
                <a:solidFill>
                  <a:srgbClr val="000000"/>
                </a:solidFill>
                <a:latin typeface="Calibri" pitchFamily="34" charset="0"/>
              </a:rPr>
              <a:t>gating strategy (negative lymphocytes)</a:t>
            </a:r>
            <a:endParaRPr lang="en-US" sz="1000" b="1" dirty="0">
              <a:solidFill>
                <a:srgbClr val="000000"/>
              </a:solidFill>
              <a:latin typeface="Calibri" pitchFamily="34" charset="0"/>
            </a:endParaRPr>
          </a:p>
          <a:p>
            <a:pPr marL="543405" lvl="1" indent="-285750">
              <a:buFontTx/>
              <a:buChar char="-"/>
            </a:pPr>
            <a:r>
              <a:rPr lang="en-US" sz="1000" dirty="0">
                <a:solidFill>
                  <a:srgbClr val="000000"/>
                </a:solidFill>
                <a:latin typeface="Calibri" pitchFamily="34" charset="0"/>
              </a:rPr>
              <a:t>(optional 6,7,8,9) </a:t>
            </a:r>
            <a:r>
              <a:rPr lang="en-US" sz="1000" b="1" dirty="0">
                <a:solidFill>
                  <a:srgbClr val="000000"/>
                </a:solidFill>
                <a:latin typeface="Calibri" pitchFamily="34" charset="0"/>
              </a:rPr>
              <a:t>stem cell marker of interest versus other stem cell marker </a:t>
            </a:r>
          </a:p>
          <a:p>
            <a:pPr marL="543405" lvl="1" indent="-285750">
              <a:buFontTx/>
              <a:buChar char="-"/>
            </a:pPr>
            <a:endParaRPr lang="en-US" sz="9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smtClean="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marL="543405" lvl="1" indent="-285750">
              <a:buFontTx/>
              <a:buChar char="-"/>
            </a:pPr>
            <a:endParaRPr lang="en-US" sz="1000" b="1" dirty="0">
              <a:solidFill>
                <a:srgbClr val="000000"/>
              </a:solidFill>
              <a:latin typeface="Calibri" pitchFamily="34" charset="0"/>
            </a:endParaRPr>
          </a:p>
          <a:p>
            <a:pPr indent="-147836"/>
            <a:r>
              <a:rPr lang="en-US" sz="800" b="1" dirty="0" smtClean="0">
                <a:solidFill>
                  <a:schemeClr val="accent1"/>
                </a:solidFill>
              </a:rPr>
              <a:t>Verification </a:t>
            </a:r>
            <a:r>
              <a:rPr lang="en-US" sz="800" b="1" dirty="0">
                <a:solidFill>
                  <a:schemeClr val="accent1"/>
                </a:solidFill>
              </a:rPr>
              <a:t>of leukemic phenotype with other markers (graph </a:t>
            </a:r>
            <a:r>
              <a:rPr lang="en-US" sz="800" b="1" dirty="0" smtClean="0">
                <a:solidFill>
                  <a:schemeClr val="accent1"/>
                </a:solidFill>
              </a:rPr>
              <a:t>6-8). </a:t>
            </a:r>
            <a:r>
              <a:rPr lang="en-US" sz="800" b="1" dirty="0">
                <a:solidFill>
                  <a:schemeClr val="accent1"/>
                </a:solidFill>
              </a:rPr>
              <a:t>Starting with CD45RA, the </a:t>
            </a:r>
            <a:r>
              <a:rPr lang="en-US" sz="800" b="1" dirty="0" err="1">
                <a:solidFill>
                  <a:schemeClr val="accent1"/>
                </a:solidFill>
              </a:rPr>
              <a:t>combi</a:t>
            </a:r>
            <a:r>
              <a:rPr lang="en-US" sz="800" b="1" dirty="0">
                <a:solidFill>
                  <a:schemeClr val="accent1"/>
                </a:solidFill>
              </a:rPr>
              <a:t> results (6) </a:t>
            </a:r>
            <a:r>
              <a:rPr lang="en-US" sz="800" b="1" dirty="0" smtClean="0">
                <a:solidFill>
                  <a:schemeClr val="accent1"/>
                </a:solidFill>
              </a:rPr>
              <a:t>match </a:t>
            </a:r>
            <a:r>
              <a:rPr lang="en-US" sz="800" b="1" dirty="0">
                <a:solidFill>
                  <a:schemeClr val="accent1"/>
                </a:solidFill>
              </a:rPr>
              <a:t>with CD45RA, while CD123 (7) and CD33 </a:t>
            </a:r>
            <a:r>
              <a:rPr lang="en-US" sz="800" b="1" dirty="0" smtClean="0">
                <a:solidFill>
                  <a:schemeClr val="accent1"/>
                </a:solidFill>
              </a:rPr>
              <a:t>(8) </a:t>
            </a:r>
            <a:r>
              <a:rPr lang="en-US" sz="800" b="1" dirty="0">
                <a:solidFill>
                  <a:schemeClr val="accent1"/>
                </a:solidFill>
              </a:rPr>
              <a:t>show overlap between LSC and HSC </a:t>
            </a:r>
          </a:p>
          <a:p>
            <a:endParaRPr lang="en-US" sz="1100" dirty="0"/>
          </a:p>
          <a:p>
            <a:endParaRPr lang="en-US" sz="1100" dirty="0"/>
          </a:p>
        </p:txBody>
      </p:sp>
      <p:graphicFrame>
        <p:nvGraphicFramePr>
          <p:cNvPr id="46" name="Table 4"/>
          <p:cNvGraphicFramePr>
            <a:graphicFrameLocks noGrp="1"/>
          </p:cNvGraphicFramePr>
          <p:nvPr>
            <p:extLst>
              <p:ext uri="{D42A27DB-BD31-4B8C-83A1-F6EECF244321}">
                <p14:modId xmlns:p14="http://schemas.microsoft.com/office/powerpoint/2010/main" val="3470848885"/>
              </p:ext>
            </p:extLst>
          </p:nvPr>
        </p:nvGraphicFramePr>
        <p:xfrm>
          <a:off x="9176836" y="1734716"/>
          <a:ext cx="2434630" cy="2377440"/>
        </p:xfrm>
        <a:graphic>
          <a:graphicData uri="http://schemas.openxmlformats.org/drawingml/2006/table">
            <a:tbl>
              <a:tblPr firstRow="1" bandRow="1">
                <a:tableStyleId>{2D5ABB26-0587-4C30-8999-92F81FD0307C}</a:tableStyleId>
              </a:tblPr>
              <a:tblGrid>
                <a:gridCol w="208280">
                  <a:extLst>
                    <a:ext uri="{9D8B030D-6E8A-4147-A177-3AD203B41FA5}">
                      <a16:colId xmlns:a16="http://schemas.microsoft.com/office/drawing/2014/main" val="20000"/>
                    </a:ext>
                  </a:extLst>
                </a:gridCol>
                <a:gridCol w="1447852">
                  <a:extLst>
                    <a:ext uri="{9D8B030D-6E8A-4147-A177-3AD203B41FA5}">
                      <a16:colId xmlns:a16="http://schemas.microsoft.com/office/drawing/2014/main" val="20001"/>
                    </a:ext>
                  </a:extLst>
                </a:gridCol>
                <a:gridCol w="778498">
                  <a:extLst>
                    <a:ext uri="{9D8B030D-6E8A-4147-A177-3AD203B41FA5}">
                      <a16:colId xmlns:a16="http://schemas.microsoft.com/office/drawing/2014/main" val="20002"/>
                    </a:ext>
                  </a:extLst>
                </a:gridCol>
              </a:tblGrid>
              <a:tr h="198120">
                <a:tc gridSpan="2">
                  <a:txBody>
                    <a:bodyPr/>
                    <a:lstStyle/>
                    <a:p>
                      <a:r>
                        <a:rPr lang="en-US" sz="700" b="1" cap="none" spc="0" dirty="0" smtClean="0">
                          <a:ln>
                            <a:noFill/>
                          </a:ln>
                          <a:solidFill>
                            <a:srgbClr val="000000"/>
                          </a:solidFill>
                          <a:effectLst/>
                          <a:latin typeface="Arial" pitchFamily="34" charset="0"/>
                          <a:cs typeface="Arial" pitchFamily="34" charset="0"/>
                        </a:rPr>
                        <a:t>Population</a:t>
                      </a:r>
                      <a:endParaRPr lang="en-US" sz="700" b="1" cap="none" spc="0" dirty="0">
                        <a:ln>
                          <a:noFill/>
                        </a:ln>
                        <a:solidFill>
                          <a:srgbClr val="000000"/>
                        </a:solidFill>
                        <a:effectLst/>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sz="700" dirty="0">
                        <a:solidFill>
                          <a:srgbClr val="000000"/>
                        </a:solidFill>
                        <a:latin typeface="Arial" pitchFamily="34" charset="0"/>
                        <a:cs typeface="Arial" pitchFamily="34" charset="0"/>
                      </a:endParaRP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12700" cap="flat" cmpd="sng" algn="ctr">
                      <a:solidFill>
                        <a:srgbClr val="FFFFFF"/>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a:t>
                      </a:r>
                      <a:r>
                        <a:rPr lang="en-US" sz="700" baseline="0" dirty="0" smtClean="0">
                          <a:solidFill>
                            <a:srgbClr val="000000"/>
                          </a:solidFill>
                          <a:latin typeface="Arial" pitchFamily="34" charset="0"/>
                          <a:cs typeface="Arial" pitchFamily="34" charset="0"/>
                        </a:rPr>
                        <a:t> of events</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198120">
                <a:tc>
                  <a:txBody>
                    <a:bodyPr/>
                    <a:lstStyle/>
                    <a:p>
                      <a:endParaRPr lang="en-US" sz="700" dirty="0">
                        <a:ln>
                          <a:solidFill>
                            <a:sysClr val="windowText" lastClr="000000"/>
                          </a:solidFill>
                        </a:ln>
                        <a:solidFill>
                          <a:srgbClr val="000000"/>
                        </a:solidFill>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r>
                        <a:rPr lang="en-US" sz="700" dirty="0" smtClean="0">
                          <a:solidFill>
                            <a:srgbClr val="000000"/>
                          </a:solidFill>
                          <a:latin typeface="Arial" pitchFamily="34" charset="0"/>
                          <a:cs typeface="Arial" pitchFamily="34" charset="0"/>
                        </a:rPr>
                        <a:t>white</a:t>
                      </a:r>
                      <a:r>
                        <a:rPr lang="en-US" sz="700" baseline="0" dirty="0" smtClean="0">
                          <a:solidFill>
                            <a:srgbClr val="000000"/>
                          </a:solidFill>
                          <a:latin typeface="Arial" pitchFamily="34" charset="0"/>
                          <a:cs typeface="Arial" pitchFamily="34" charset="0"/>
                        </a:rPr>
                        <a:t> blood cells</a:t>
                      </a:r>
                      <a:endParaRPr lang="en-US" sz="700" dirty="0">
                        <a:solidFill>
                          <a:srgbClr val="000000"/>
                        </a:solidFill>
                        <a:latin typeface="Arial" pitchFamily="34" charset="0"/>
                        <a:cs typeface="Arial" pitchFamily="34" charset="0"/>
                      </a:endParaRP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214005</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163816">
                <a:tc>
                  <a:txBody>
                    <a:bodyPr/>
                    <a:lstStyle/>
                    <a:p>
                      <a:endParaRPr lang="en-US" sz="700" dirty="0">
                        <a:ln>
                          <a:solidFill>
                            <a:sysClr val="windowText" lastClr="000000"/>
                          </a:solidFill>
                        </a:ln>
                        <a:solidFill>
                          <a:srgbClr val="000000"/>
                        </a:solidFill>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r>
                        <a:rPr lang="en-US" sz="700" dirty="0" smtClean="0">
                          <a:solidFill>
                            <a:srgbClr val="000000"/>
                          </a:solidFill>
                          <a:latin typeface="Arial" pitchFamily="34" charset="0"/>
                          <a:cs typeface="Arial" pitchFamily="34" charset="0"/>
                        </a:rPr>
                        <a:t>Lymphocytes</a:t>
                      </a:r>
                      <a:endParaRPr lang="en-US" sz="700" dirty="0">
                        <a:solidFill>
                          <a:srgbClr val="000000"/>
                        </a:solidFill>
                        <a:latin typeface="Arial" pitchFamily="34" charset="0"/>
                        <a:cs typeface="Arial" pitchFamily="34" charset="0"/>
                      </a:endParaRP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22789</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163816">
                <a:tc>
                  <a:txBody>
                    <a:bodyPr/>
                    <a:lstStyle/>
                    <a:p>
                      <a:endParaRPr lang="en-US" sz="700" dirty="0">
                        <a:ln>
                          <a:solidFill>
                            <a:sysClr val="windowText" lastClr="000000"/>
                          </a:solidFill>
                        </a:ln>
                        <a:solidFill>
                          <a:srgbClr val="000000"/>
                        </a:solidFill>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FF"/>
                    </a:solidFill>
                  </a:tcPr>
                </a:tc>
                <a:tc>
                  <a:txBody>
                    <a:bodyPr/>
                    <a:lstStyle/>
                    <a:p>
                      <a:r>
                        <a:rPr lang="en-US" sz="700" dirty="0" smtClean="0">
                          <a:solidFill>
                            <a:srgbClr val="000000"/>
                          </a:solidFill>
                          <a:latin typeface="Arial" pitchFamily="34" charset="0"/>
                          <a:cs typeface="Arial" pitchFamily="34" charset="0"/>
                        </a:rPr>
                        <a:t>Blast</a:t>
                      </a:r>
                      <a:r>
                        <a:rPr lang="en-US" sz="700" baseline="0" dirty="0" smtClean="0">
                          <a:solidFill>
                            <a:srgbClr val="000000"/>
                          </a:solidFill>
                          <a:latin typeface="Arial" pitchFamily="34" charset="0"/>
                          <a:cs typeface="Arial" pitchFamily="34" charset="0"/>
                        </a:rPr>
                        <a:t> cells</a:t>
                      </a:r>
                      <a:endParaRPr lang="en-US" sz="700" dirty="0">
                        <a:solidFill>
                          <a:srgbClr val="000000"/>
                        </a:solidFill>
                        <a:latin typeface="Arial" pitchFamily="34" charset="0"/>
                        <a:cs typeface="Arial" pitchFamily="34" charset="0"/>
                      </a:endParaRP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37474</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163816">
                <a:tc>
                  <a:txBody>
                    <a:bodyPr/>
                    <a:lstStyle/>
                    <a:p>
                      <a:endParaRPr lang="en-US" sz="700" dirty="0">
                        <a:ln>
                          <a:solidFill>
                            <a:sysClr val="windowText" lastClr="000000"/>
                          </a:solidFill>
                        </a:ln>
                        <a:solidFill>
                          <a:srgbClr val="000000"/>
                        </a:solidFill>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FFFF"/>
                    </a:solidFill>
                  </a:tcPr>
                </a:tc>
                <a:tc>
                  <a:txBody>
                    <a:bodyPr/>
                    <a:lstStyle/>
                    <a:p>
                      <a:r>
                        <a:rPr lang="en-US" sz="700" dirty="0" smtClean="0">
                          <a:solidFill>
                            <a:srgbClr val="000000"/>
                          </a:solidFill>
                          <a:latin typeface="Arial" pitchFamily="34" charset="0"/>
                          <a:cs typeface="Arial" pitchFamily="34" charset="0"/>
                        </a:rPr>
                        <a:t>CD34</a:t>
                      </a:r>
                      <a:r>
                        <a:rPr lang="en-US" sz="700" baseline="30000" dirty="0" smtClean="0">
                          <a:solidFill>
                            <a:srgbClr val="000000"/>
                          </a:solidFill>
                          <a:latin typeface="Arial" pitchFamily="34" charset="0"/>
                          <a:cs typeface="Arial" pitchFamily="34" charset="0"/>
                        </a:rPr>
                        <a:t>+</a:t>
                      </a:r>
                      <a:r>
                        <a:rPr lang="en-US" sz="700" baseline="0" dirty="0" smtClean="0">
                          <a:solidFill>
                            <a:srgbClr val="000000"/>
                          </a:solidFill>
                          <a:latin typeface="Arial" pitchFamily="34" charset="0"/>
                          <a:cs typeface="Arial" pitchFamily="34" charset="0"/>
                        </a:rPr>
                        <a:t> blasts</a:t>
                      </a:r>
                      <a:endParaRPr lang="en-US" sz="700" dirty="0">
                        <a:solidFill>
                          <a:srgbClr val="000000"/>
                        </a:solidFill>
                        <a:latin typeface="Arial" pitchFamily="34" charset="0"/>
                        <a:cs typeface="Arial" pitchFamily="34" charset="0"/>
                      </a:endParaRP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6839</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163816">
                <a:tc>
                  <a:txBody>
                    <a:bodyPr/>
                    <a:lstStyle/>
                    <a:p>
                      <a:endParaRPr lang="en-US" sz="700" dirty="0">
                        <a:ln>
                          <a:solidFill>
                            <a:sysClr val="windowText" lastClr="000000"/>
                          </a:solidFill>
                        </a:ln>
                        <a:solidFill>
                          <a:srgbClr val="000000"/>
                        </a:solidFill>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90F4"/>
                    </a:solidFill>
                  </a:tcPr>
                </a:tc>
                <a:tc>
                  <a:txBody>
                    <a:bodyPr/>
                    <a:lstStyle/>
                    <a:p>
                      <a:r>
                        <a:rPr lang="en-US" sz="700" dirty="0" smtClean="0">
                          <a:solidFill>
                            <a:srgbClr val="000000"/>
                          </a:solidFill>
                          <a:latin typeface="Arial" pitchFamily="34" charset="0"/>
                          <a:cs typeface="Arial" pitchFamily="34" charset="0"/>
                        </a:rPr>
                        <a:t>CD34</a:t>
                      </a:r>
                      <a:r>
                        <a:rPr lang="en-US" sz="700" baseline="30000" dirty="0" smtClean="0">
                          <a:solidFill>
                            <a:srgbClr val="000000"/>
                          </a:solidFill>
                          <a:latin typeface="Arial" pitchFamily="34" charset="0"/>
                          <a:cs typeface="Arial" pitchFamily="34" charset="0"/>
                        </a:rPr>
                        <a:t>+</a:t>
                      </a:r>
                      <a:r>
                        <a:rPr lang="en-US" sz="700" dirty="0" smtClean="0">
                          <a:solidFill>
                            <a:srgbClr val="000000"/>
                          </a:solidFill>
                          <a:latin typeface="Arial" pitchFamily="34" charset="0"/>
                          <a:cs typeface="Arial" pitchFamily="34" charset="0"/>
                        </a:rPr>
                        <a:t>CD38</a:t>
                      </a:r>
                      <a:r>
                        <a:rPr lang="en-US" sz="700" baseline="30000" dirty="0" smtClean="0">
                          <a:solidFill>
                            <a:srgbClr val="000000"/>
                          </a:solidFill>
                          <a:latin typeface="Arial" pitchFamily="34" charset="0"/>
                          <a:cs typeface="Arial" pitchFamily="34" charset="0"/>
                        </a:rPr>
                        <a:t>low</a:t>
                      </a:r>
                      <a:r>
                        <a:rPr lang="en-US" sz="700" baseline="0" dirty="0" smtClean="0">
                          <a:solidFill>
                            <a:srgbClr val="000000"/>
                          </a:solidFill>
                          <a:latin typeface="Arial" pitchFamily="34" charset="0"/>
                          <a:cs typeface="Arial" pitchFamily="34" charset="0"/>
                        </a:rPr>
                        <a:t> blasts </a:t>
                      </a:r>
                      <a:endParaRPr lang="en-US" sz="700" dirty="0">
                        <a:solidFill>
                          <a:srgbClr val="000000"/>
                        </a:solidFill>
                        <a:latin typeface="Arial" pitchFamily="34" charset="0"/>
                        <a:cs typeface="Arial" pitchFamily="34" charset="0"/>
                      </a:endParaRP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326</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163816">
                <a:tc>
                  <a:txBody>
                    <a:bodyPr/>
                    <a:lstStyle/>
                    <a:p>
                      <a:endParaRPr lang="en-US" sz="700" dirty="0">
                        <a:ln>
                          <a:solidFill>
                            <a:sysClr val="windowText" lastClr="000000"/>
                          </a:solidFill>
                        </a:ln>
                        <a:solidFill>
                          <a:srgbClr val="000000"/>
                        </a:solidFill>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r>
                        <a:rPr lang="en-US" sz="700" dirty="0" smtClean="0">
                          <a:solidFill>
                            <a:srgbClr val="000000"/>
                          </a:solidFill>
                          <a:latin typeface="Arial" pitchFamily="34" charset="0"/>
                          <a:cs typeface="Arial" pitchFamily="34" charset="0"/>
                        </a:rPr>
                        <a:t>CD34</a:t>
                      </a:r>
                      <a:r>
                        <a:rPr lang="en-US" sz="700" baseline="30000" dirty="0" smtClean="0">
                          <a:solidFill>
                            <a:srgbClr val="000000"/>
                          </a:solidFill>
                          <a:latin typeface="Arial" pitchFamily="34" charset="0"/>
                          <a:cs typeface="Arial" pitchFamily="34" charset="0"/>
                        </a:rPr>
                        <a:t>+</a:t>
                      </a:r>
                      <a:r>
                        <a:rPr lang="en-US" sz="700" dirty="0" smtClean="0">
                          <a:solidFill>
                            <a:srgbClr val="000000"/>
                          </a:solidFill>
                          <a:latin typeface="Arial" pitchFamily="34" charset="0"/>
                          <a:cs typeface="Arial" pitchFamily="34" charset="0"/>
                        </a:rPr>
                        <a:t>/CD38</a:t>
                      </a:r>
                      <a:r>
                        <a:rPr lang="en-US" sz="700" baseline="30000" dirty="0" smtClean="0">
                          <a:solidFill>
                            <a:srgbClr val="000000"/>
                          </a:solidFill>
                          <a:latin typeface="Arial" pitchFamily="34" charset="0"/>
                          <a:cs typeface="Arial" pitchFamily="34" charset="0"/>
                        </a:rPr>
                        <a:t>low</a:t>
                      </a:r>
                      <a:r>
                        <a:rPr lang="en-US" sz="700" dirty="0" smtClean="0">
                          <a:solidFill>
                            <a:srgbClr val="000000"/>
                          </a:solidFill>
                          <a:latin typeface="Arial" pitchFamily="34" charset="0"/>
                          <a:cs typeface="Arial" pitchFamily="34" charset="0"/>
                        </a:rPr>
                        <a:t>/</a:t>
                      </a:r>
                      <a:r>
                        <a:rPr lang="en-US" sz="700" dirty="0" err="1" smtClean="0">
                          <a:solidFill>
                            <a:srgbClr val="000000"/>
                          </a:solidFill>
                          <a:latin typeface="Arial" pitchFamily="34" charset="0"/>
                          <a:cs typeface="Arial" pitchFamily="34" charset="0"/>
                        </a:rPr>
                        <a:t>marker</a:t>
                      </a:r>
                      <a:r>
                        <a:rPr lang="en-US" sz="700" baseline="30000" dirty="0" err="1" smtClean="0">
                          <a:solidFill>
                            <a:srgbClr val="000000"/>
                          </a:solidFill>
                          <a:latin typeface="Arial" pitchFamily="34" charset="0"/>
                          <a:cs typeface="Arial" pitchFamily="34" charset="0"/>
                        </a:rPr>
                        <a:t>neg</a:t>
                      </a:r>
                      <a:endParaRPr lang="en-US" sz="700" baseline="30000" dirty="0">
                        <a:solidFill>
                          <a:srgbClr val="000000"/>
                        </a:solidFill>
                        <a:latin typeface="Arial" pitchFamily="34" charset="0"/>
                        <a:cs typeface="Arial" pitchFamily="34" charset="0"/>
                      </a:endParaRP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227</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63816">
                <a:tc>
                  <a:txBody>
                    <a:bodyPr/>
                    <a:lstStyle/>
                    <a:p>
                      <a:endParaRPr lang="en-US" sz="700" dirty="0">
                        <a:ln>
                          <a:solidFill>
                            <a:sysClr val="windowText" lastClr="000000"/>
                          </a:solidFill>
                        </a:ln>
                        <a:solidFill>
                          <a:srgbClr val="000000"/>
                        </a:solidFill>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33FF"/>
                    </a:solidFill>
                  </a:tcPr>
                </a:tc>
                <a:tc>
                  <a:txBody>
                    <a:bodyPr/>
                    <a:lstStyle/>
                    <a:p>
                      <a:pPr marL="0" marR="0" indent="0" algn="l" defTabSz="810981" rtl="0" eaLnBrk="1" fontAlgn="auto" latinLnBrk="0" hangingPunct="1">
                        <a:lnSpc>
                          <a:spcPct val="100000"/>
                        </a:lnSpc>
                        <a:spcBef>
                          <a:spcPts val="0"/>
                        </a:spcBef>
                        <a:spcAft>
                          <a:spcPts val="0"/>
                        </a:spcAft>
                        <a:buClrTx/>
                        <a:buSzTx/>
                        <a:buFontTx/>
                        <a:buNone/>
                        <a:tabLst/>
                        <a:defRPr/>
                      </a:pPr>
                      <a:r>
                        <a:rPr lang="en-US" sz="700" dirty="0" smtClean="0">
                          <a:solidFill>
                            <a:srgbClr val="000000"/>
                          </a:solidFill>
                          <a:latin typeface="Arial" pitchFamily="34" charset="0"/>
                          <a:cs typeface="Arial" pitchFamily="34" charset="0"/>
                        </a:rPr>
                        <a:t>CD34</a:t>
                      </a:r>
                      <a:r>
                        <a:rPr lang="en-US" sz="700" baseline="30000" dirty="0" smtClean="0">
                          <a:solidFill>
                            <a:srgbClr val="000000"/>
                          </a:solidFill>
                          <a:latin typeface="Arial" pitchFamily="34" charset="0"/>
                          <a:cs typeface="Arial" pitchFamily="34" charset="0"/>
                        </a:rPr>
                        <a:t>+</a:t>
                      </a:r>
                      <a:r>
                        <a:rPr lang="en-US" sz="700" dirty="0" smtClean="0">
                          <a:solidFill>
                            <a:srgbClr val="000000"/>
                          </a:solidFill>
                          <a:latin typeface="Arial" pitchFamily="34" charset="0"/>
                          <a:cs typeface="Arial" pitchFamily="34" charset="0"/>
                        </a:rPr>
                        <a:t>/CD38</a:t>
                      </a:r>
                      <a:r>
                        <a:rPr lang="en-US" sz="700" baseline="30000" dirty="0" smtClean="0">
                          <a:solidFill>
                            <a:srgbClr val="000000"/>
                          </a:solidFill>
                          <a:latin typeface="Arial" pitchFamily="34" charset="0"/>
                          <a:cs typeface="Arial" pitchFamily="34" charset="0"/>
                        </a:rPr>
                        <a:t>low</a:t>
                      </a:r>
                      <a:r>
                        <a:rPr lang="en-US" sz="700" dirty="0" smtClean="0">
                          <a:solidFill>
                            <a:srgbClr val="000000"/>
                          </a:solidFill>
                          <a:latin typeface="Arial" pitchFamily="34" charset="0"/>
                          <a:cs typeface="Arial" pitchFamily="34" charset="0"/>
                        </a:rPr>
                        <a:t>/</a:t>
                      </a:r>
                      <a:r>
                        <a:rPr lang="en-US" sz="700" dirty="0" err="1" smtClean="0">
                          <a:solidFill>
                            <a:srgbClr val="000000"/>
                          </a:solidFill>
                          <a:latin typeface="Arial" pitchFamily="34" charset="0"/>
                          <a:cs typeface="Arial" pitchFamily="34" charset="0"/>
                        </a:rPr>
                        <a:t>marker</a:t>
                      </a:r>
                      <a:r>
                        <a:rPr lang="en-US" sz="700" baseline="30000" dirty="0" err="1" smtClean="0">
                          <a:solidFill>
                            <a:srgbClr val="000000"/>
                          </a:solidFill>
                          <a:latin typeface="Arial" pitchFamily="34" charset="0"/>
                          <a:cs typeface="Arial" pitchFamily="34" charset="0"/>
                        </a:rPr>
                        <a:t>pos</a:t>
                      </a:r>
                      <a:endParaRPr lang="en-US" sz="700" baseline="30000" dirty="0" smtClean="0">
                        <a:solidFill>
                          <a:srgbClr val="000000"/>
                        </a:solidFill>
                        <a:latin typeface="Arial" pitchFamily="34" charset="0"/>
                        <a:cs typeface="Arial" pitchFamily="34" charset="0"/>
                      </a:endParaRP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49</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163816">
                <a:tc>
                  <a:txBody>
                    <a:bodyPr/>
                    <a:lstStyle/>
                    <a:p>
                      <a:endParaRPr lang="en-US" sz="700" dirty="0">
                        <a:ln>
                          <a:solidFill>
                            <a:sysClr val="windowText" lastClr="000000"/>
                          </a:solidFill>
                        </a:ln>
                        <a:solidFill>
                          <a:srgbClr val="000000"/>
                        </a:solidFill>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79DCFF"/>
                    </a:solidFill>
                  </a:tcPr>
                </a:tc>
                <a:tc>
                  <a:txBody>
                    <a:bodyPr/>
                    <a:lstStyle/>
                    <a:p>
                      <a:r>
                        <a:rPr lang="en-US" sz="700" dirty="0" smtClean="0">
                          <a:solidFill>
                            <a:srgbClr val="000000"/>
                          </a:solidFill>
                          <a:latin typeface="Arial" pitchFamily="34" charset="0"/>
                          <a:cs typeface="Arial" pitchFamily="34" charset="0"/>
                        </a:rPr>
                        <a:t>CD34</a:t>
                      </a:r>
                      <a:r>
                        <a:rPr lang="en-US" sz="700" baseline="30000" dirty="0" smtClean="0">
                          <a:solidFill>
                            <a:srgbClr val="000000"/>
                          </a:solidFill>
                          <a:latin typeface="Arial" pitchFamily="34" charset="0"/>
                          <a:cs typeface="Arial" pitchFamily="34" charset="0"/>
                        </a:rPr>
                        <a:t>+</a:t>
                      </a:r>
                      <a:r>
                        <a:rPr lang="en-US" sz="700" dirty="0" smtClean="0">
                          <a:solidFill>
                            <a:srgbClr val="000000"/>
                          </a:solidFill>
                          <a:latin typeface="Arial" pitchFamily="34" charset="0"/>
                          <a:cs typeface="Arial" pitchFamily="34" charset="0"/>
                        </a:rPr>
                        <a:t>CD38</a:t>
                      </a:r>
                      <a:r>
                        <a:rPr lang="en-US" sz="700" baseline="30000" dirty="0" smtClean="0">
                          <a:solidFill>
                            <a:srgbClr val="000000"/>
                          </a:solidFill>
                          <a:latin typeface="Arial" pitchFamily="34" charset="0"/>
                          <a:cs typeface="Arial" pitchFamily="34" charset="0"/>
                        </a:rPr>
                        <a:t>verylow</a:t>
                      </a:r>
                      <a:r>
                        <a:rPr lang="en-US" sz="700" baseline="0" dirty="0" smtClean="0">
                          <a:solidFill>
                            <a:srgbClr val="000000"/>
                          </a:solidFill>
                          <a:latin typeface="Arial" pitchFamily="34" charset="0"/>
                          <a:cs typeface="Arial" pitchFamily="34" charset="0"/>
                        </a:rPr>
                        <a:t> blasts </a:t>
                      </a:r>
                      <a:endParaRPr lang="en-US" sz="700" dirty="0" smtClean="0">
                        <a:solidFill>
                          <a:srgbClr val="000000"/>
                        </a:solidFill>
                        <a:latin typeface="Arial" pitchFamily="34" charset="0"/>
                        <a:cs typeface="Arial" pitchFamily="34" charset="0"/>
                      </a:endParaRP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25</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163816">
                <a:tc>
                  <a:txBody>
                    <a:bodyPr/>
                    <a:lstStyle/>
                    <a:p>
                      <a:endParaRPr lang="en-US" sz="700" dirty="0">
                        <a:ln>
                          <a:solidFill>
                            <a:sysClr val="windowText" lastClr="000000"/>
                          </a:solidFill>
                        </a:ln>
                        <a:solidFill>
                          <a:srgbClr val="000000"/>
                        </a:solidFill>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r>
                        <a:rPr lang="en-US" sz="700" dirty="0" smtClean="0">
                          <a:solidFill>
                            <a:srgbClr val="000000"/>
                          </a:solidFill>
                          <a:latin typeface="Arial" pitchFamily="34" charset="0"/>
                          <a:cs typeface="Arial" pitchFamily="34" charset="0"/>
                        </a:rPr>
                        <a:t>CD34</a:t>
                      </a:r>
                      <a:r>
                        <a:rPr lang="en-US" sz="700" baseline="30000" dirty="0" smtClean="0">
                          <a:solidFill>
                            <a:srgbClr val="000000"/>
                          </a:solidFill>
                          <a:latin typeface="Arial" pitchFamily="34" charset="0"/>
                          <a:cs typeface="Arial" pitchFamily="34" charset="0"/>
                        </a:rPr>
                        <a:t>+</a:t>
                      </a:r>
                      <a:r>
                        <a:rPr lang="en-US" sz="700" dirty="0" smtClean="0">
                          <a:solidFill>
                            <a:srgbClr val="000000"/>
                          </a:solidFill>
                          <a:latin typeface="Arial" pitchFamily="34" charset="0"/>
                          <a:cs typeface="Arial" pitchFamily="34" charset="0"/>
                        </a:rPr>
                        <a:t>/CD38</a:t>
                      </a:r>
                      <a:r>
                        <a:rPr lang="en-US" sz="700" baseline="30000" dirty="0" smtClean="0">
                          <a:solidFill>
                            <a:srgbClr val="000000"/>
                          </a:solidFill>
                          <a:latin typeface="Arial" pitchFamily="34" charset="0"/>
                          <a:cs typeface="Arial" pitchFamily="34" charset="0"/>
                        </a:rPr>
                        <a:t>verylow</a:t>
                      </a:r>
                      <a:r>
                        <a:rPr lang="en-US" sz="700" dirty="0" smtClean="0">
                          <a:solidFill>
                            <a:srgbClr val="000000"/>
                          </a:solidFill>
                          <a:latin typeface="Arial" pitchFamily="34" charset="0"/>
                          <a:cs typeface="Arial" pitchFamily="34" charset="0"/>
                        </a:rPr>
                        <a:t>/</a:t>
                      </a:r>
                      <a:r>
                        <a:rPr lang="en-US" sz="700" dirty="0" err="1" smtClean="0">
                          <a:solidFill>
                            <a:srgbClr val="000000"/>
                          </a:solidFill>
                          <a:latin typeface="Arial" pitchFamily="34" charset="0"/>
                          <a:cs typeface="Arial" pitchFamily="34" charset="0"/>
                        </a:rPr>
                        <a:t>marker</a:t>
                      </a:r>
                      <a:r>
                        <a:rPr lang="en-US" sz="700" baseline="30000" dirty="0" err="1" smtClean="0">
                          <a:solidFill>
                            <a:srgbClr val="000000"/>
                          </a:solidFill>
                          <a:latin typeface="Arial" pitchFamily="34" charset="0"/>
                          <a:cs typeface="Arial" pitchFamily="34" charset="0"/>
                        </a:rPr>
                        <a:t>neg</a:t>
                      </a:r>
                      <a:endParaRPr lang="en-US" sz="700" baseline="30000" dirty="0">
                        <a:solidFill>
                          <a:srgbClr val="000000"/>
                        </a:solidFill>
                        <a:latin typeface="Arial" pitchFamily="34" charset="0"/>
                        <a:cs typeface="Arial" pitchFamily="34" charset="0"/>
                      </a:endParaRP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18</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9"/>
                  </a:ext>
                </a:extLst>
              </a:tr>
              <a:tr h="163816">
                <a:tc>
                  <a:txBody>
                    <a:bodyPr/>
                    <a:lstStyle/>
                    <a:p>
                      <a:endParaRPr lang="en-US" sz="700" dirty="0">
                        <a:ln>
                          <a:solidFill>
                            <a:sysClr val="windowText" lastClr="000000"/>
                          </a:solidFill>
                        </a:ln>
                        <a:solidFill>
                          <a:srgbClr val="000000"/>
                        </a:solidFill>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marL="0" marR="0" indent="0" algn="l" defTabSz="810981" rtl="0" eaLnBrk="1" fontAlgn="auto" latinLnBrk="0" hangingPunct="1">
                        <a:lnSpc>
                          <a:spcPct val="100000"/>
                        </a:lnSpc>
                        <a:spcBef>
                          <a:spcPts val="0"/>
                        </a:spcBef>
                        <a:spcAft>
                          <a:spcPts val="0"/>
                        </a:spcAft>
                        <a:buClrTx/>
                        <a:buSzTx/>
                        <a:buFontTx/>
                        <a:buNone/>
                        <a:tabLst/>
                        <a:defRPr/>
                      </a:pPr>
                      <a:r>
                        <a:rPr lang="en-US" sz="700" dirty="0" smtClean="0">
                          <a:solidFill>
                            <a:srgbClr val="000000"/>
                          </a:solidFill>
                          <a:latin typeface="Arial" pitchFamily="34" charset="0"/>
                          <a:cs typeface="Arial" pitchFamily="34" charset="0"/>
                        </a:rPr>
                        <a:t>CD34</a:t>
                      </a:r>
                      <a:r>
                        <a:rPr lang="en-US" sz="700" baseline="30000" dirty="0" smtClean="0">
                          <a:solidFill>
                            <a:srgbClr val="000000"/>
                          </a:solidFill>
                          <a:latin typeface="Arial" pitchFamily="34" charset="0"/>
                          <a:cs typeface="Arial" pitchFamily="34" charset="0"/>
                        </a:rPr>
                        <a:t>+</a:t>
                      </a:r>
                      <a:r>
                        <a:rPr lang="en-US" sz="700" dirty="0" smtClean="0">
                          <a:solidFill>
                            <a:srgbClr val="000000"/>
                          </a:solidFill>
                          <a:latin typeface="Arial" pitchFamily="34" charset="0"/>
                          <a:cs typeface="Arial" pitchFamily="34" charset="0"/>
                        </a:rPr>
                        <a:t>/CD38</a:t>
                      </a:r>
                      <a:r>
                        <a:rPr lang="en-US" sz="700" baseline="30000" dirty="0" smtClean="0">
                          <a:solidFill>
                            <a:srgbClr val="000000"/>
                          </a:solidFill>
                          <a:latin typeface="Arial" pitchFamily="34" charset="0"/>
                          <a:cs typeface="Arial" pitchFamily="34" charset="0"/>
                        </a:rPr>
                        <a:t>verylow</a:t>
                      </a:r>
                      <a:r>
                        <a:rPr lang="en-US" sz="700" dirty="0" smtClean="0">
                          <a:solidFill>
                            <a:srgbClr val="000000"/>
                          </a:solidFill>
                          <a:latin typeface="Arial" pitchFamily="34" charset="0"/>
                          <a:cs typeface="Arial" pitchFamily="34" charset="0"/>
                        </a:rPr>
                        <a:t>/</a:t>
                      </a:r>
                      <a:r>
                        <a:rPr lang="en-US" sz="700" dirty="0" err="1" smtClean="0">
                          <a:solidFill>
                            <a:srgbClr val="000000"/>
                          </a:solidFill>
                          <a:latin typeface="Arial" pitchFamily="34" charset="0"/>
                          <a:cs typeface="Arial" pitchFamily="34" charset="0"/>
                        </a:rPr>
                        <a:t>marker</a:t>
                      </a:r>
                      <a:r>
                        <a:rPr lang="en-US" sz="700" baseline="30000" dirty="0" err="1" smtClean="0">
                          <a:solidFill>
                            <a:srgbClr val="000000"/>
                          </a:solidFill>
                          <a:latin typeface="Arial" pitchFamily="34" charset="0"/>
                          <a:cs typeface="Arial" pitchFamily="34" charset="0"/>
                        </a:rPr>
                        <a:t>pos</a:t>
                      </a:r>
                      <a:endParaRPr lang="en-US" sz="700" baseline="30000" dirty="0" smtClean="0">
                        <a:solidFill>
                          <a:srgbClr val="000000"/>
                        </a:solidFill>
                        <a:latin typeface="Arial" pitchFamily="34" charset="0"/>
                        <a:cs typeface="Arial" pitchFamily="34" charset="0"/>
                      </a:endParaRP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7</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0"/>
                  </a:ext>
                </a:extLst>
              </a:tr>
              <a:tr h="163816">
                <a:tc>
                  <a:txBody>
                    <a:bodyPr/>
                    <a:lstStyle/>
                    <a:p>
                      <a:endParaRPr lang="en-US" sz="700" dirty="0">
                        <a:ln>
                          <a:solidFill>
                            <a:sysClr val="windowText" lastClr="000000"/>
                          </a:solidFill>
                        </a:ln>
                        <a:solidFill>
                          <a:srgbClr val="000000"/>
                        </a:solidFill>
                        <a:latin typeface="Arial" pitchFamily="34" charset="0"/>
                        <a:cs typeface="Arial"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810981" rtl="0" eaLnBrk="1" fontAlgn="auto" latinLnBrk="0" hangingPunct="1">
                        <a:lnSpc>
                          <a:spcPct val="100000"/>
                        </a:lnSpc>
                        <a:spcBef>
                          <a:spcPts val="0"/>
                        </a:spcBef>
                        <a:spcAft>
                          <a:spcPts val="0"/>
                        </a:spcAft>
                        <a:buClrTx/>
                        <a:buSzTx/>
                        <a:buFontTx/>
                        <a:buNone/>
                        <a:tabLst/>
                        <a:defRPr/>
                      </a:pPr>
                      <a:r>
                        <a:rPr lang="en-US" sz="700" baseline="0" dirty="0" smtClean="0">
                          <a:solidFill>
                            <a:srgbClr val="000000"/>
                          </a:solidFill>
                          <a:latin typeface="Arial" pitchFamily="34" charset="0"/>
                          <a:cs typeface="Arial" pitchFamily="34" charset="0"/>
                        </a:rPr>
                        <a:t>Beads</a:t>
                      </a:r>
                    </a:p>
                  </a:txBody>
                  <a:tcPr anchor="ctr">
                    <a:lnL w="12700" cap="flat" cmpd="sng" algn="ctr">
                      <a:solidFill>
                        <a:srgbClr val="FFFFFF"/>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700" dirty="0" smtClean="0">
                          <a:solidFill>
                            <a:srgbClr val="000000"/>
                          </a:solidFill>
                          <a:latin typeface="Arial" pitchFamily="34" charset="0"/>
                          <a:cs typeface="Arial" pitchFamily="34" charset="0"/>
                        </a:rPr>
                        <a:t>Not in sample</a:t>
                      </a:r>
                      <a:endParaRPr lang="en-US" sz="700" dirty="0">
                        <a:solidFill>
                          <a:srgbClr val="000000"/>
                        </a:solidFill>
                        <a:latin typeface="Arial" pitchFamily="34" charset="0"/>
                        <a:cs typeface="Arial" pitchFamily="34" charset="0"/>
                      </a:endParaRPr>
                    </a:p>
                  </a:txBody>
                  <a:tcPr>
                    <a:lnL w="3175" cap="flat" cmpd="sng" algn="ctr">
                      <a:solidFill>
                        <a:schemeClr val="bg1">
                          <a:lumMod val="50000"/>
                        </a:schemeClr>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1"/>
                  </a:ext>
                </a:extLst>
              </a:tr>
            </a:tbl>
          </a:graphicData>
        </a:graphic>
      </p:graphicFrame>
      <p:sp>
        <p:nvSpPr>
          <p:cNvPr id="45" name="Rechthoek 44"/>
          <p:cNvSpPr/>
          <p:nvPr/>
        </p:nvSpPr>
        <p:spPr>
          <a:xfrm>
            <a:off x="0" y="5962650"/>
            <a:ext cx="121920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8"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4785" y="113075"/>
            <a:ext cx="2030149" cy="2009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9" name="Picture 6"/>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407331" y="111344"/>
            <a:ext cx="2031898" cy="2011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0" name="Picture 7"/>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601029" y="106401"/>
            <a:ext cx="2031898" cy="2011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 name="Picture 8"/>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43042" y="2328784"/>
            <a:ext cx="2161201" cy="2139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 name="Picture 9"/>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2407331" y="2327018"/>
            <a:ext cx="2162984" cy="2141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3" name="Picture 10"/>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4573152" y="2327018"/>
            <a:ext cx="2161201" cy="2139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4" name="Picture 11"/>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265068" y="4584984"/>
            <a:ext cx="2161201" cy="2139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5" name="Picture 12"/>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2391981" y="4572408"/>
            <a:ext cx="2161201" cy="2139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6" name="Picture 13"/>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4553182" y="4575840"/>
            <a:ext cx="2161201" cy="2139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7" name="TextBox 21"/>
          <p:cNvSpPr txBox="1"/>
          <p:nvPr/>
        </p:nvSpPr>
        <p:spPr>
          <a:xfrm>
            <a:off x="389956" y="111344"/>
            <a:ext cx="325730" cy="230832"/>
          </a:xfrm>
          <a:prstGeom prst="rect">
            <a:avLst/>
          </a:prstGeom>
          <a:noFill/>
        </p:spPr>
        <p:txBody>
          <a:bodyPr wrap="none" rtlCol="0">
            <a:spAutoFit/>
          </a:bodyPr>
          <a:lstStyle/>
          <a:p>
            <a:r>
              <a:rPr lang="en-US" sz="900" dirty="0" smtClean="0">
                <a:solidFill>
                  <a:srgbClr val="000000"/>
                </a:solidFill>
              </a:rPr>
              <a:t>(1)</a:t>
            </a:r>
            <a:endParaRPr lang="en-US" sz="900" dirty="0">
              <a:solidFill>
                <a:srgbClr val="000000"/>
              </a:solidFill>
            </a:endParaRPr>
          </a:p>
        </p:txBody>
      </p:sp>
      <p:sp>
        <p:nvSpPr>
          <p:cNvPr id="88" name="TextBox 40"/>
          <p:cNvSpPr txBox="1"/>
          <p:nvPr/>
        </p:nvSpPr>
        <p:spPr>
          <a:xfrm>
            <a:off x="2587894" y="111344"/>
            <a:ext cx="325730" cy="230832"/>
          </a:xfrm>
          <a:prstGeom prst="rect">
            <a:avLst/>
          </a:prstGeom>
          <a:noFill/>
        </p:spPr>
        <p:txBody>
          <a:bodyPr wrap="none" rtlCol="0">
            <a:spAutoFit/>
          </a:bodyPr>
          <a:lstStyle/>
          <a:p>
            <a:r>
              <a:rPr lang="en-US" sz="900" dirty="0" smtClean="0">
                <a:solidFill>
                  <a:srgbClr val="000000"/>
                </a:solidFill>
              </a:rPr>
              <a:t>(2)</a:t>
            </a:r>
            <a:endParaRPr lang="en-US" sz="900" dirty="0">
              <a:solidFill>
                <a:srgbClr val="000000"/>
              </a:solidFill>
            </a:endParaRPr>
          </a:p>
        </p:txBody>
      </p:sp>
      <p:sp>
        <p:nvSpPr>
          <p:cNvPr id="89" name="TextBox 41"/>
          <p:cNvSpPr txBox="1"/>
          <p:nvPr/>
        </p:nvSpPr>
        <p:spPr>
          <a:xfrm>
            <a:off x="4748134" y="111344"/>
            <a:ext cx="325730" cy="230832"/>
          </a:xfrm>
          <a:prstGeom prst="rect">
            <a:avLst/>
          </a:prstGeom>
          <a:noFill/>
        </p:spPr>
        <p:txBody>
          <a:bodyPr wrap="none" rtlCol="0">
            <a:spAutoFit/>
          </a:bodyPr>
          <a:lstStyle/>
          <a:p>
            <a:r>
              <a:rPr lang="en-US" sz="900" dirty="0" smtClean="0">
                <a:solidFill>
                  <a:srgbClr val="000000"/>
                </a:solidFill>
              </a:rPr>
              <a:t>(3)</a:t>
            </a:r>
            <a:endParaRPr lang="en-US" sz="900" dirty="0">
              <a:solidFill>
                <a:srgbClr val="000000"/>
              </a:solidFill>
            </a:endParaRPr>
          </a:p>
        </p:txBody>
      </p:sp>
      <p:sp>
        <p:nvSpPr>
          <p:cNvPr id="90" name="TextBox 42"/>
          <p:cNvSpPr txBox="1"/>
          <p:nvPr/>
        </p:nvSpPr>
        <p:spPr>
          <a:xfrm>
            <a:off x="4748134" y="2343592"/>
            <a:ext cx="389850" cy="230832"/>
          </a:xfrm>
          <a:prstGeom prst="rect">
            <a:avLst/>
          </a:prstGeom>
          <a:noFill/>
        </p:spPr>
        <p:txBody>
          <a:bodyPr wrap="none" rtlCol="0">
            <a:spAutoFit/>
          </a:bodyPr>
          <a:lstStyle/>
          <a:p>
            <a:r>
              <a:rPr lang="en-US" sz="900" dirty="0" smtClean="0">
                <a:solidFill>
                  <a:srgbClr val="000000"/>
                </a:solidFill>
              </a:rPr>
              <a:t>(5b)</a:t>
            </a:r>
            <a:endParaRPr lang="en-US" sz="900" dirty="0">
              <a:solidFill>
                <a:srgbClr val="000000"/>
              </a:solidFill>
            </a:endParaRPr>
          </a:p>
        </p:txBody>
      </p:sp>
      <p:sp>
        <p:nvSpPr>
          <p:cNvPr id="91" name="TextBox 43"/>
          <p:cNvSpPr txBox="1"/>
          <p:nvPr/>
        </p:nvSpPr>
        <p:spPr>
          <a:xfrm>
            <a:off x="2550196" y="2328784"/>
            <a:ext cx="325730" cy="230832"/>
          </a:xfrm>
          <a:prstGeom prst="rect">
            <a:avLst/>
          </a:prstGeom>
          <a:noFill/>
        </p:spPr>
        <p:txBody>
          <a:bodyPr wrap="none" rtlCol="0">
            <a:spAutoFit/>
          </a:bodyPr>
          <a:lstStyle/>
          <a:p>
            <a:r>
              <a:rPr lang="en-US" sz="900" dirty="0" smtClean="0">
                <a:solidFill>
                  <a:srgbClr val="000000"/>
                </a:solidFill>
              </a:rPr>
              <a:t>(5)</a:t>
            </a:r>
            <a:endParaRPr lang="en-US" sz="900" dirty="0">
              <a:solidFill>
                <a:srgbClr val="000000"/>
              </a:solidFill>
            </a:endParaRPr>
          </a:p>
        </p:txBody>
      </p:sp>
      <p:sp>
        <p:nvSpPr>
          <p:cNvPr id="92" name="TextBox 44"/>
          <p:cNvSpPr txBox="1"/>
          <p:nvPr/>
        </p:nvSpPr>
        <p:spPr>
          <a:xfrm>
            <a:off x="389956" y="2328784"/>
            <a:ext cx="325730" cy="230832"/>
          </a:xfrm>
          <a:prstGeom prst="rect">
            <a:avLst/>
          </a:prstGeom>
          <a:noFill/>
        </p:spPr>
        <p:txBody>
          <a:bodyPr wrap="none" rtlCol="0">
            <a:spAutoFit/>
          </a:bodyPr>
          <a:lstStyle/>
          <a:p>
            <a:r>
              <a:rPr lang="en-US" sz="900" dirty="0" smtClean="0">
                <a:solidFill>
                  <a:srgbClr val="000000"/>
                </a:solidFill>
              </a:rPr>
              <a:t>(4)</a:t>
            </a:r>
            <a:endParaRPr lang="en-US" sz="900" dirty="0">
              <a:solidFill>
                <a:srgbClr val="000000"/>
              </a:solidFill>
            </a:endParaRPr>
          </a:p>
        </p:txBody>
      </p:sp>
      <p:sp>
        <p:nvSpPr>
          <p:cNvPr id="93" name="TextBox 45"/>
          <p:cNvSpPr txBox="1"/>
          <p:nvPr/>
        </p:nvSpPr>
        <p:spPr>
          <a:xfrm>
            <a:off x="461964" y="4561032"/>
            <a:ext cx="325730" cy="230832"/>
          </a:xfrm>
          <a:prstGeom prst="rect">
            <a:avLst/>
          </a:prstGeom>
          <a:noFill/>
        </p:spPr>
        <p:txBody>
          <a:bodyPr wrap="none" rtlCol="0">
            <a:spAutoFit/>
          </a:bodyPr>
          <a:lstStyle/>
          <a:p>
            <a:r>
              <a:rPr lang="en-US" sz="900" dirty="0" smtClean="0">
                <a:solidFill>
                  <a:srgbClr val="000000"/>
                </a:solidFill>
              </a:rPr>
              <a:t>(6)</a:t>
            </a:r>
            <a:endParaRPr lang="en-US" sz="900" dirty="0">
              <a:solidFill>
                <a:srgbClr val="000000"/>
              </a:solidFill>
            </a:endParaRPr>
          </a:p>
        </p:txBody>
      </p:sp>
      <p:sp>
        <p:nvSpPr>
          <p:cNvPr id="94" name="TextBox 46"/>
          <p:cNvSpPr txBox="1"/>
          <p:nvPr/>
        </p:nvSpPr>
        <p:spPr>
          <a:xfrm>
            <a:off x="2550196" y="4575840"/>
            <a:ext cx="325730" cy="230832"/>
          </a:xfrm>
          <a:prstGeom prst="rect">
            <a:avLst/>
          </a:prstGeom>
          <a:noFill/>
        </p:spPr>
        <p:txBody>
          <a:bodyPr wrap="none" rtlCol="0">
            <a:spAutoFit/>
          </a:bodyPr>
          <a:lstStyle/>
          <a:p>
            <a:r>
              <a:rPr lang="en-US" sz="900" dirty="0" smtClean="0">
                <a:solidFill>
                  <a:srgbClr val="000000"/>
                </a:solidFill>
              </a:rPr>
              <a:t>(7)</a:t>
            </a:r>
            <a:endParaRPr lang="en-US" sz="900" dirty="0">
              <a:solidFill>
                <a:srgbClr val="000000"/>
              </a:solidFill>
            </a:endParaRPr>
          </a:p>
        </p:txBody>
      </p:sp>
      <p:sp>
        <p:nvSpPr>
          <p:cNvPr id="95" name="TextBox 47"/>
          <p:cNvSpPr txBox="1"/>
          <p:nvPr/>
        </p:nvSpPr>
        <p:spPr>
          <a:xfrm>
            <a:off x="4748134" y="4575840"/>
            <a:ext cx="325730" cy="230832"/>
          </a:xfrm>
          <a:prstGeom prst="rect">
            <a:avLst/>
          </a:prstGeom>
          <a:noFill/>
        </p:spPr>
        <p:txBody>
          <a:bodyPr wrap="none" rtlCol="0">
            <a:spAutoFit/>
          </a:bodyPr>
          <a:lstStyle/>
          <a:p>
            <a:r>
              <a:rPr lang="en-US" sz="900" dirty="0" smtClean="0">
                <a:solidFill>
                  <a:srgbClr val="000000"/>
                </a:solidFill>
              </a:rPr>
              <a:t>(8)</a:t>
            </a:r>
            <a:endParaRPr lang="en-US" sz="900" dirty="0">
              <a:solidFill>
                <a:srgbClr val="000000"/>
              </a:solidFill>
            </a:endParaRPr>
          </a:p>
        </p:txBody>
      </p:sp>
      <p:cxnSp>
        <p:nvCxnSpPr>
          <p:cNvPr id="96" name="Straight Connector 3"/>
          <p:cNvCxnSpPr/>
          <p:nvPr/>
        </p:nvCxnSpPr>
        <p:spPr bwMode="auto">
          <a:xfrm>
            <a:off x="389956" y="5799976"/>
            <a:ext cx="1867375" cy="0"/>
          </a:xfrm>
          <a:prstGeom prst="line">
            <a:avLst/>
          </a:prstGeom>
          <a:solidFill>
            <a:schemeClr val="accent1"/>
          </a:solidFill>
          <a:ln w="317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7" name="Straight Connector 26"/>
          <p:cNvCxnSpPr/>
          <p:nvPr/>
        </p:nvCxnSpPr>
        <p:spPr bwMode="auto">
          <a:xfrm>
            <a:off x="2550196" y="5654832"/>
            <a:ext cx="1867375" cy="0"/>
          </a:xfrm>
          <a:prstGeom prst="line">
            <a:avLst/>
          </a:prstGeom>
          <a:solidFill>
            <a:schemeClr val="accent1"/>
          </a:solidFill>
          <a:ln w="317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8" name="Straight Connector 27"/>
          <p:cNvCxnSpPr/>
          <p:nvPr/>
        </p:nvCxnSpPr>
        <p:spPr bwMode="auto">
          <a:xfrm>
            <a:off x="4683290" y="5727968"/>
            <a:ext cx="1867375" cy="0"/>
          </a:xfrm>
          <a:prstGeom prst="line">
            <a:avLst/>
          </a:prstGeom>
          <a:solidFill>
            <a:schemeClr val="accent1"/>
          </a:solidFill>
          <a:ln w="317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9" name="Tekstvak 98"/>
          <p:cNvSpPr txBox="1"/>
          <p:nvPr/>
        </p:nvSpPr>
        <p:spPr>
          <a:xfrm>
            <a:off x="2587894" y="3855760"/>
            <a:ext cx="708903" cy="246221"/>
          </a:xfrm>
          <a:prstGeom prst="rect">
            <a:avLst/>
          </a:prstGeom>
          <a:noFill/>
        </p:spPr>
        <p:txBody>
          <a:bodyPr wrap="square" rtlCol="0">
            <a:spAutoFit/>
          </a:bodyPr>
          <a:lstStyle/>
          <a:p>
            <a:r>
              <a:rPr lang="en-US" sz="1000" dirty="0" smtClean="0"/>
              <a:t>0.0084%</a:t>
            </a:r>
            <a:endParaRPr lang="nl-NL" sz="1000" dirty="0"/>
          </a:p>
        </p:txBody>
      </p:sp>
      <p:sp>
        <p:nvSpPr>
          <p:cNvPr id="100" name="Tekstvak 99"/>
          <p:cNvSpPr txBox="1"/>
          <p:nvPr/>
        </p:nvSpPr>
        <p:spPr>
          <a:xfrm>
            <a:off x="2587894" y="3321507"/>
            <a:ext cx="708903" cy="246221"/>
          </a:xfrm>
          <a:prstGeom prst="rect">
            <a:avLst/>
          </a:prstGeom>
          <a:noFill/>
        </p:spPr>
        <p:txBody>
          <a:bodyPr wrap="square" rtlCol="0">
            <a:spAutoFit/>
          </a:bodyPr>
          <a:lstStyle/>
          <a:p>
            <a:r>
              <a:rPr lang="en-US" sz="1000" dirty="0" smtClean="0"/>
              <a:t>0.106%</a:t>
            </a:r>
            <a:endParaRPr lang="nl-NL" sz="1000" dirty="0"/>
          </a:p>
        </p:txBody>
      </p:sp>
      <p:sp>
        <p:nvSpPr>
          <p:cNvPr id="101" name="Tekstvak 100"/>
          <p:cNvSpPr txBox="1"/>
          <p:nvPr/>
        </p:nvSpPr>
        <p:spPr>
          <a:xfrm>
            <a:off x="3975096" y="3321507"/>
            <a:ext cx="708903" cy="246221"/>
          </a:xfrm>
          <a:prstGeom prst="rect">
            <a:avLst/>
          </a:prstGeom>
          <a:noFill/>
        </p:spPr>
        <p:txBody>
          <a:bodyPr wrap="square" rtlCol="0">
            <a:spAutoFit/>
          </a:bodyPr>
          <a:lstStyle/>
          <a:p>
            <a:r>
              <a:rPr lang="en-US" sz="1000" dirty="0" smtClean="0"/>
              <a:t>0.023%</a:t>
            </a:r>
            <a:endParaRPr lang="nl-NL" sz="1000" dirty="0"/>
          </a:p>
        </p:txBody>
      </p:sp>
      <p:sp>
        <p:nvSpPr>
          <p:cNvPr id="102" name="Tekstvak 101"/>
          <p:cNvSpPr txBox="1"/>
          <p:nvPr/>
        </p:nvSpPr>
        <p:spPr>
          <a:xfrm>
            <a:off x="3974387" y="3850539"/>
            <a:ext cx="708903" cy="246221"/>
          </a:xfrm>
          <a:prstGeom prst="rect">
            <a:avLst/>
          </a:prstGeom>
          <a:noFill/>
        </p:spPr>
        <p:txBody>
          <a:bodyPr wrap="square" rtlCol="0">
            <a:spAutoFit/>
          </a:bodyPr>
          <a:lstStyle/>
          <a:p>
            <a:r>
              <a:rPr lang="en-US" sz="1000" dirty="0" smtClean="0"/>
              <a:t>0.0033%</a:t>
            </a:r>
            <a:endParaRPr lang="nl-NL" sz="1000" dirty="0"/>
          </a:p>
        </p:txBody>
      </p:sp>
      <p:cxnSp>
        <p:nvCxnSpPr>
          <p:cNvPr id="103" name="Rechte verbindingslijn 102"/>
          <p:cNvCxnSpPr/>
          <p:nvPr/>
        </p:nvCxnSpPr>
        <p:spPr bwMode="auto">
          <a:xfrm>
            <a:off x="3523998" y="2468533"/>
            <a:ext cx="0" cy="1785392"/>
          </a:xfrm>
          <a:prstGeom prst="line">
            <a:avLst/>
          </a:prstGeom>
          <a:solidFill>
            <a:schemeClr val="accent1"/>
          </a:solidFill>
          <a:ln w="317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4" name="Rechte verbindingslijn 103"/>
          <p:cNvCxnSpPr/>
          <p:nvPr/>
        </p:nvCxnSpPr>
        <p:spPr bwMode="auto">
          <a:xfrm>
            <a:off x="5693763" y="2487608"/>
            <a:ext cx="0" cy="1785392"/>
          </a:xfrm>
          <a:prstGeom prst="line">
            <a:avLst/>
          </a:prstGeom>
          <a:solidFill>
            <a:schemeClr val="accent1"/>
          </a:solidFill>
          <a:ln w="317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5" name="Rechte verbindingslijn 104"/>
          <p:cNvCxnSpPr/>
          <p:nvPr/>
        </p:nvCxnSpPr>
        <p:spPr bwMode="auto">
          <a:xfrm>
            <a:off x="1401858" y="4734664"/>
            <a:ext cx="0" cy="1785392"/>
          </a:xfrm>
          <a:prstGeom prst="line">
            <a:avLst/>
          </a:prstGeom>
          <a:solidFill>
            <a:schemeClr val="accent1"/>
          </a:solidFill>
          <a:ln w="317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6" name="Rechte verbindingslijn 105"/>
          <p:cNvCxnSpPr/>
          <p:nvPr/>
        </p:nvCxnSpPr>
        <p:spPr bwMode="auto">
          <a:xfrm>
            <a:off x="3516256" y="4719856"/>
            <a:ext cx="0" cy="1785392"/>
          </a:xfrm>
          <a:prstGeom prst="line">
            <a:avLst/>
          </a:prstGeom>
          <a:solidFill>
            <a:schemeClr val="accent1"/>
          </a:solidFill>
          <a:ln w="317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7" name="Rechte verbindingslijn 106"/>
          <p:cNvCxnSpPr/>
          <p:nvPr/>
        </p:nvCxnSpPr>
        <p:spPr bwMode="auto">
          <a:xfrm>
            <a:off x="5678905" y="4749547"/>
            <a:ext cx="0" cy="1785392"/>
          </a:xfrm>
          <a:prstGeom prst="line">
            <a:avLst/>
          </a:prstGeom>
          <a:solidFill>
            <a:schemeClr val="accent1"/>
          </a:solidFill>
          <a:ln w="317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883036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47700" y="176167"/>
            <a:ext cx="10766044" cy="1325563"/>
          </a:xfrm>
          <a:solidFill>
            <a:schemeClr val="bg1"/>
          </a:solidFill>
        </p:spPr>
        <p:txBody>
          <a:bodyPr/>
          <a:lstStyle/>
          <a:p>
            <a:r>
              <a:rPr lang="en-US" sz="3600" dirty="0" smtClean="0"/>
              <a:t>How </a:t>
            </a:r>
            <a:r>
              <a:rPr lang="en-US" sz="3600" dirty="0"/>
              <a:t>to identify LSCs in a diagnosis/f-up AML</a:t>
            </a:r>
            <a:endParaRPr lang="nl-NL" sz="3600" dirty="0"/>
          </a:p>
        </p:txBody>
      </p:sp>
      <p:sp>
        <p:nvSpPr>
          <p:cNvPr id="4" name="TextBox 1"/>
          <p:cNvSpPr txBox="1"/>
          <p:nvPr/>
        </p:nvSpPr>
        <p:spPr>
          <a:xfrm>
            <a:off x="621089" y="1520483"/>
            <a:ext cx="8652391" cy="3467432"/>
          </a:xfrm>
          <a:prstGeom prst="rect">
            <a:avLst/>
          </a:prstGeom>
          <a:noFill/>
        </p:spPr>
        <p:txBody>
          <a:bodyPr wrap="square" lIns="81098" tIns="40549" rIns="81098" bIns="40549" rtlCol="0">
            <a:spAutoFit/>
          </a:bodyPr>
          <a:lstStyle/>
          <a:p>
            <a:r>
              <a:rPr lang="en-US" sz="2000" dirty="0" smtClean="0">
                <a:solidFill>
                  <a:srgbClr val="000000"/>
                </a:solidFill>
                <a:latin typeface="Calibri" pitchFamily="34" charset="0"/>
              </a:rPr>
              <a:t>Combination of markers:</a:t>
            </a:r>
          </a:p>
          <a:p>
            <a:pPr marL="304118" indent="-304118">
              <a:buFont typeface="Arial" panose="020B0604020202020204" pitchFamily="34" charset="0"/>
              <a:buChar char="•"/>
            </a:pPr>
            <a:r>
              <a:rPr lang="en-US" sz="2000" dirty="0" smtClean="0">
                <a:solidFill>
                  <a:srgbClr val="000000"/>
                </a:solidFill>
                <a:latin typeface="Calibri" pitchFamily="34" charset="0"/>
              </a:rPr>
              <a:t>Blasts (CD45</a:t>
            </a:r>
            <a:r>
              <a:rPr lang="en-US" sz="2000" baseline="30000" dirty="0" smtClean="0">
                <a:solidFill>
                  <a:srgbClr val="000000"/>
                </a:solidFill>
                <a:latin typeface="Calibri" pitchFamily="34" charset="0"/>
              </a:rPr>
              <a:t>dim</a:t>
            </a:r>
            <a:r>
              <a:rPr lang="en-US" sz="2000" dirty="0" smtClean="0">
                <a:solidFill>
                  <a:srgbClr val="000000"/>
                </a:solidFill>
                <a:latin typeface="Calibri" pitchFamily="34" charset="0"/>
              </a:rPr>
              <a:t>/</a:t>
            </a:r>
            <a:r>
              <a:rPr lang="en-US" sz="2000" dirty="0" err="1" smtClean="0">
                <a:solidFill>
                  <a:srgbClr val="000000"/>
                </a:solidFill>
                <a:latin typeface="Calibri" pitchFamily="34" charset="0"/>
              </a:rPr>
              <a:t>SSC</a:t>
            </a:r>
            <a:r>
              <a:rPr lang="en-US" sz="2000" baseline="30000" dirty="0" err="1" smtClean="0">
                <a:solidFill>
                  <a:srgbClr val="000000"/>
                </a:solidFill>
                <a:latin typeface="Calibri" pitchFamily="34" charset="0"/>
              </a:rPr>
              <a:t>low</a:t>
            </a:r>
            <a:r>
              <a:rPr lang="en-US" sz="2000" dirty="0" smtClean="0">
                <a:solidFill>
                  <a:srgbClr val="000000"/>
                </a:solidFill>
                <a:latin typeface="Calibri" pitchFamily="34" charset="0"/>
              </a:rPr>
              <a:t>)</a:t>
            </a:r>
            <a:endParaRPr lang="en-US" sz="2000" baseline="30000" dirty="0" smtClean="0">
              <a:solidFill>
                <a:srgbClr val="000000"/>
              </a:solidFill>
              <a:latin typeface="Calibri" pitchFamily="34" charset="0"/>
            </a:endParaRPr>
          </a:p>
          <a:p>
            <a:pPr marL="304118" indent="-304118">
              <a:buFont typeface="Arial" panose="020B0604020202020204" pitchFamily="34" charset="0"/>
              <a:buChar char="•"/>
            </a:pPr>
            <a:r>
              <a:rPr lang="en-US" sz="2000" dirty="0" smtClean="0">
                <a:solidFill>
                  <a:srgbClr val="000000"/>
                </a:solidFill>
                <a:latin typeface="Calibri" pitchFamily="34" charset="0"/>
              </a:rPr>
              <a:t>Primitive population (CD34</a:t>
            </a:r>
            <a:r>
              <a:rPr lang="en-US" sz="2000" baseline="30000" dirty="0" smtClean="0">
                <a:solidFill>
                  <a:srgbClr val="000000"/>
                </a:solidFill>
                <a:latin typeface="Calibri" pitchFamily="34" charset="0"/>
              </a:rPr>
              <a:t>+</a:t>
            </a:r>
            <a:r>
              <a:rPr lang="en-US" sz="2000" dirty="0" smtClean="0">
                <a:solidFill>
                  <a:srgbClr val="000000"/>
                </a:solidFill>
                <a:latin typeface="Calibri" pitchFamily="34" charset="0"/>
              </a:rPr>
              <a:t>)</a:t>
            </a:r>
            <a:endParaRPr lang="en-US" sz="2000" baseline="30000" dirty="0" smtClean="0">
              <a:solidFill>
                <a:srgbClr val="000000"/>
              </a:solidFill>
              <a:latin typeface="Calibri" pitchFamily="34" charset="0"/>
            </a:endParaRPr>
          </a:p>
          <a:p>
            <a:pPr marL="304118" indent="-304118">
              <a:buFont typeface="Arial" panose="020B0604020202020204" pitchFamily="34" charset="0"/>
              <a:buChar char="•"/>
            </a:pPr>
            <a:r>
              <a:rPr lang="en-US" sz="2000" dirty="0" smtClean="0">
                <a:solidFill>
                  <a:srgbClr val="000000"/>
                </a:solidFill>
                <a:latin typeface="Calibri" pitchFamily="34" charset="0"/>
              </a:rPr>
              <a:t>Stem cell compartment (CD38</a:t>
            </a:r>
            <a:r>
              <a:rPr lang="en-US" sz="2000" baseline="30000" dirty="0" smtClean="0">
                <a:solidFill>
                  <a:srgbClr val="000000"/>
                </a:solidFill>
                <a:latin typeface="Calibri" pitchFamily="34" charset="0"/>
              </a:rPr>
              <a:t>-</a:t>
            </a:r>
            <a:r>
              <a:rPr lang="en-US" sz="2000" dirty="0" smtClean="0">
                <a:solidFill>
                  <a:srgbClr val="000000"/>
                </a:solidFill>
                <a:latin typeface="Calibri" pitchFamily="34" charset="0"/>
              </a:rPr>
              <a:t>)</a:t>
            </a:r>
            <a:endParaRPr lang="en-US" sz="2000" baseline="30000" dirty="0" smtClean="0">
              <a:solidFill>
                <a:srgbClr val="000000"/>
              </a:solidFill>
              <a:latin typeface="Calibri" pitchFamily="34" charset="0"/>
            </a:endParaRPr>
          </a:p>
          <a:p>
            <a:pPr marL="304118" indent="-304118">
              <a:buFont typeface="Arial" panose="020B0604020202020204" pitchFamily="34" charset="0"/>
              <a:buChar char="•"/>
            </a:pPr>
            <a:r>
              <a:rPr lang="en-US" sz="2000" dirty="0" smtClean="0">
                <a:solidFill>
                  <a:srgbClr val="000000"/>
                </a:solidFill>
                <a:latin typeface="Calibri" pitchFamily="34" charset="0"/>
              </a:rPr>
              <a:t>Aberrant marker:</a:t>
            </a:r>
          </a:p>
          <a:p>
            <a:r>
              <a:rPr lang="en-US" sz="2000" dirty="0">
                <a:solidFill>
                  <a:srgbClr val="000000"/>
                </a:solidFill>
                <a:latin typeface="Calibri" pitchFamily="34" charset="0"/>
              </a:rPr>
              <a:t>	</a:t>
            </a:r>
            <a:r>
              <a:rPr lang="en-US" sz="2000" dirty="0" smtClean="0">
                <a:solidFill>
                  <a:srgbClr val="000000"/>
                </a:solidFill>
                <a:latin typeface="Calibri" pitchFamily="34" charset="0"/>
              </a:rPr>
              <a:t>- CD45RA</a:t>
            </a:r>
          </a:p>
          <a:p>
            <a:r>
              <a:rPr lang="en-US" sz="2000" dirty="0">
                <a:solidFill>
                  <a:srgbClr val="000000"/>
                </a:solidFill>
                <a:latin typeface="Calibri" pitchFamily="34" charset="0"/>
              </a:rPr>
              <a:t>	</a:t>
            </a:r>
            <a:r>
              <a:rPr lang="en-US" sz="2000" dirty="0" smtClean="0">
                <a:solidFill>
                  <a:srgbClr val="000000"/>
                </a:solidFill>
                <a:latin typeface="Calibri" pitchFamily="34" charset="0"/>
              </a:rPr>
              <a:t>- CLEC12A / TIM-3 / CD7 / CD11b / CD22 and/or CD56 (= ´Combi´)  </a:t>
            </a:r>
          </a:p>
          <a:p>
            <a:r>
              <a:rPr lang="en-US" sz="2000" dirty="0">
                <a:solidFill>
                  <a:srgbClr val="000000"/>
                </a:solidFill>
                <a:latin typeface="Calibri" pitchFamily="34" charset="0"/>
              </a:rPr>
              <a:t>	</a:t>
            </a:r>
            <a:r>
              <a:rPr lang="en-US" sz="2000" dirty="0" smtClean="0">
                <a:solidFill>
                  <a:srgbClr val="000000"/>
                </a:solidFill>
                <a:latin typeface="Calibri" pitchFamily="34" charset="0"/>
              </a:rPr>
              <a:t>- CD33</a:t>
            </a:r>
          </a:p>
          <a:p>
            <a:r>
              <a:rPr lang="en-US" sz="2000" dirty="0">
                <a:solidFill>
                  <a:srgbClr val="000000"/>
                </a:solidFill>
                <a:latin typeface="Calibri" pitchFamily="34" charset="0"/>
              </a:rPr>
              <a:t>	</a:t>
            </a:r>
            <a:r>
              <a:rPr lang="en-US" sz="2000" dirty="0" smtClean="0">
                <a:solidFill>
                  <a:srgbClr val="000000"/>
                </a:solidFill>
                <a:latin typeface="Calibri" pitchFamily="34" charset="0"/>
              </a:rPr>
              <a:t>- CD123</a:t>
            </a:r>
          </a:p>
          <a:p>
            <a:r>
              <a:rPr lang="en-US" sz="2000" dirty="0">
                <a:solidFill>
                  <a:srgbClr val="000000"/>
                </a:solidFill>
                <a:latin typeface="Calibri" pitchFamily="34" charset="0"/>
              </a:rPr>
              <a:t>	</a:t>
            </a:r>
            <a:r>
              <a:rPr lang="en-US" sz="2000" dirty="0" smtClean="0">
                <a:solidFill>
                  <a:srgbClr val="000000"/>
                </a:solidFill>
                <a:latin typeface="Calibri" pitchFamily="34" charset="0"/>
              </a:rPr>
              <a:t>- CD44 </a:t>
            </a:r>
          </a:p>
          <a:p>
            <a:endParaRPr lang="en-US" sz="2000" dirty="0" smtClean="0">
              <a:solidFill>
                <a:srgbClr val="000000"/>
              </a:solidFill>
              <a:latin typeface="Calibri" pitchFamily="34" charset="0"/>
            </a:endParaRPr>
          </a:p>
        </p:txBody>
      </p:sp>
    </p:spTree>
    <p:extLst>
      <p:ext uri="{BB962C8B-B14F-4D97-AF65-F5344CB8AC3E}">
        <p14:creationId xmlns:p14="http://schemas.microsoft.com/office/powerpoint/2010/main" val="895664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solidFill>
            <a:schemeClr val="bg1"/>
          </a:solidFill>
        </p:spPr>
        <p:txBody>
          <a:bodyPr/>
          <a:lstStyle/>
          <a:p>
            <a:r>
              <a:rPr lang="nl-NL" sz="3600" dirty="0" err="1" smtClean="0"/>
              <a:t>Analyzing</a:t>
            </a:r>
            <a:r>
              <a:rPr lang="nl-NL" sz="3600" dirty="0" smtClean="0"/>
              <a:t> samples</a:t>
            </a:r>
            <a:endParaRPr lang="nl-NL" sz="3600" dirty="0"/>
          </a:p>
        </p:txBody>
      </p:sp>
      <p:sp>
        <p:nvSpPr>
          <p:cNvPr id="3" name="Content Placeholder 2"/>
          <p:cNvSpPr>
            <a:spLocks noGrp="1"/>
          </p:cNvSpPr>
          <p:nvPr>
            <p:ph idx="4294967295"/>
          </p:nvPr>
        </p:nvSpPr>
        <p:spPr>
          <a:xfrm>
            <a:off x="675340" y="1270660"/>
            <a:ext cx="8967126" cy="4660593"/>
          </a:xfrm>
          <a:prstGeom prst="rect">
            <a:avLst/>
          </a:prstGeom>
        </p:spPr>
        <p:txBody>
          <a:bodyPr/>
          <a:lstStyle/>
          <a:p>
            <a:pPr marL="0" indent="0">
              <a:buNone/>
            </a:pPr>
            <a:r>
              <a:rPr lang="en-US" sz="2000" dirty="0" smtClean="0">
                <a:solidFill>
                  <a:srgbClr val="000000"/>
                </a:solidFill>
                <a:latin typeface="Calibri" pitchFamily="34" charset="0"/>
              </a:rPr>
              <a:t>1.  Gate </a:t>
            </a:r>
            <a:r>
              <a:rPr lang="en-US" sz="2000" b="1" dirty="0" smtClean="0">
                <a:solidFill>
                  <a:srgbClr val="000000"/>
                </a:solidFill>
                <a:latin typeface="Calibri" pitchFamily="34" charset="0"/>
              </a:rPr>
              <a:t>white blood cells (WBC)</a:t>
            </a:r>
            <a:r>
              <a:rPr lang="en-US" sz="2000" dirty="0" smtClean="0">
                <a:solidFill>
                  <a:srgbClr val="000000"/>
                </a:solidFill>
                <a:latin typeface="Calibri" pitchFamily="34" charset="0"/>
              </a:rPr>
              <a:t>	</a:t>
            </a:r>
          </a:p>
          <a:p>
            <a:pPr marL="0" indent="0">
              <a:buNone/>
            </a:pPr>
            <a:r>
              <a:rPr lang="en-US" sz="2000" dirty="0" smtClean="0">
                <a:solidFill>
                  <a:srgbClr val="000000"/>
                </a:solidFill>
                <a:latin typeface="Calibri" pitchFamily="34" charset="0"/>
              </a:rPr>
              <a:t>- step 1: exclude </a:t>
            </a:r>
            <a:r>
              <a:rPr lang="en-US" sz="2000" dirty="0" err="1" smtClean="0">
                <a:solidFill>
                  <a:srgbClr val="000000"/>
                </a:solidFill>
                <a:latin typeface="Calibri" pitchFamily="34" charset="0"/>
              </a:rPr>
              <a:t>FSC</a:t>
            </a:r>
            <a:r>
              <a:rPr lang="en-US" sz="2000" baseline="30000" dirty="0" err="1" smtClean="0">
                <a:solidFill>
                  <a:srgbClr val="000000"/>
                </a:solidFill>
                <a:latin typeface="Calibri" pitchFamily="34" charset="0"/>
              </a:rPr>
              <a:t>low</a:t>
            </a:r>
            <a:r>
              <a:rPr lang="en-US" sz="2000" dirty="0" smtClean="0">
                <a:solidFill>
                  <a:srgbClr val="000000"/>
                </a:solidFill>
                <a:latin typeface="Calibri" pitchFamily="34" charset="0"/>
              </a:rPr>
              <a:t> cells</a:t>
            </a:r>
          </a:p>
          <a:p>
            <a:pPr marL="0" indent="0">
              <a:buNone/>
            </a:pPr>
            <a:r>
              <a:rPr lang="en-US" sz="2000" dirty="0" smtClean="0">
                <a:solidFill>
                  <a:srgbClr val="000000"/>
                </a:solidFill>
                <a:latin typeface="Calibri" pitchFamily="34" charset="0"/>
              </a:rPr>
              <a:t>- step 2: exclude CD45</a:t>
            </a:r>
            <a:r>
              <a:rPr lang="en-US" sz="2000" baseline="30000" dirty="0" smtClean="0">
                <a:solidFill>
                  <a:srgbClr val="000000"/>
                </a:solidFill>
                <a:latin typeface="Calibri" pitchFamily="34" charset="0"/>
              </a:rPr>
              <a:t>low</a:t>
            </a:r>
            <a:r>
              <a:rPr lang="en-US" sz="2000" dirty="0" smtClean="0">
                <a:solidFill>
                  <a:srgbClr val="000000"/>
                </a:solidFill>
                <a:latin typeface="Calibri" pitchFamily="34" charset="0"/>
              </a:rPr>
              <a:t> cells</a:t>
            </a:r>
            <a:endParaRPr lang="en-US" sz="2000" dirty="0">
              <a:solidFill>
                <a:srgbClr val="000000"/>
              </a:solidFill>
              <a:latin typeface="Calibri" pitchFamily="34" charset="0"/>
            </a:endParaRPr>
          </a:p>
          <a:p>
            <a:pPr marL="0" indent="0">
              <a:buNone/>
            </a:pPr>
            <a:r>
              <a:rPr lang="en-US" sz="1600" dirty="0">
                <a:solidFill>
                  <a:srgbClr val="000000"/>
                </a:solidFill>
                <a:latin typeface="Calibri" pitchFamily="34" charset="0"/>
              </a:rPr>
              <a:t>	</a:t>
            </a:r>
          </a:p>
          <a:p>
            <a:pPr marL="0" indent="0">
              <a:buNone/>
            </a:pPr>
            <a:r>
              <a:rPr lang="en-US" sz="2000" dirty="0" smtClean="0">
                <a:solidFill>
                  <a:srgbClr val="000000"/>
                </a:solidFill>
                <a:latin typeface="Calibri" pitchFamily="34" charset="0"/>
              </a:rPr>
              <a:t>2.  Gate </a:t>
            </a:r>
            <a:r>
              <a:rPr lang="en-US" sz="2000" b="1" dirty="0" smtClean="0">
                <a:solidFill>
                  <a:srgbClr val="000000"/>
                </a:solidFill>
                <a:latin typeface="Calibri" pitchFamily="34" charset="0"/>
              </a:rPr>
              <a:t>lymphocytes</a:t>
            </a:r>
          </a:p>
          <a:p>
            <a:pPr marL="0" indent="0">
              <a:buNone/>
            </a:pPr>
            <a:r>
              <a:rPr lang="en-US" sz="2000" dirty="0" smtClean="0">
                <a:solidFill>
                  <a:srgbClr val="000000"/>
                </a:solidFill>
                <a:latin typeface="Calibri" pitchFamily="34" charset="0"/>
              </a:rPr>
              <a:t>- step 3: gate CD45</a:t>
            </a:r>
            <a:r>
              <a:rPr lang="en-US" sz="2000" baseline="30000" dirty="0" smtClean="0">
                <a:solidFill>
                  <a:srgbClr val="000000"/>
                </a:solidFill>
                <a:latin typeface="Calibri" pitchFamily="34" charset="0"/>
              </a:rPr>
              <a:t>high</a:t>
            </a:r>
            <a:r>
              <a:rPr lang="en-US" sz="2000" dirty="0" smtClean="0">
                <a:solidFill>
                  <a:srgbClr val="000000"/>
                </a:solidFill>
                <a:latin typeface="Calibri" pitchFamily="34" charset="0"/>
              </a:rPr>
              <a:t>/</a:t>
            </a:r>
            <a:r>
              <a:rPr lang="en-US" sz="2000" dirty="0" err="1" smtClean="0">
                <a:solidFill>
                  <a:srgbClr val="000000"/>
                </a:solidFill>
                <a:latin typeface="Calibri" pitchFamily="34" charset="0"/>
              </a:rPr>
              <a:t>SCC</a:t>
            </a:r>
            <a:r>
              <a:rPr lang="en-US" sz="2000" baseline="30000" dirty="0" err="1" smtClean="0">
                <a:solidFill>
                  <a:srgbClr val="000000"/>
                </a:solidFill>
                <a:latin typeface="Calibri" pitchFamily="34" charset="0"/>
              </a:rPr>
              <a:t>low</a:t>
            </a:r>
            <a:r>
              <a:rPr lang="en-US" sz="2000" dirty="0" smtClean="0">
                <a:solidFill>
                  <a:srgbClr val="000000"/>
                </a:solidFill>
                <a:latin typeface="Calibri" pitchFamily="34" charset="0"/>
              </a:rPr>
              <a:t> population</a:t>
            </a:r>
          </a:p>
          <a:p>
            <a:pPr marL="0" indent="0">
              <a:buNone/>
            </a:pPr>
            <a:r>
              <a:rPr lang="en-US" sz="2000" dirty="0" smtClean="0">
                <a:solidFill>
                  <a:srgbClr val="000000"/>
                </a:solidFill>
                <a:latin typeface="Calibri" pitchFamily="34" charset="0"/>
              </a:rPr>
              <a:t>- step 4: gate </a:t>
            </a:r>
            <a:r>
              <a:rPr lang="en-US" sz="2000" dirty="0" err="1" smtClean="0">
                <a:solidFill>
                  <a:srgbClr val="000000"/>
                </a:solidFill>
                <a:latin typeface="Calibri" pitchFamily="34" charset="0"/>
              </a:rPr>
              <a:t>FSC</a:t>
            </a:r>
            <a:r>
              <a:rPr lang="en-US" sz="2000" baseline="30000" dirty="0" err="1" smtClean="0">
                <a:solidFill>
                  <a:srgbClr val="000000"/>
                </a:solidFill>
                <a:latin typeface="Calibri" pitchFamily="34" charset="0"/>
              </a:rPr>
              <a:t>low</a:t>
            </a:r>
            <a:r>
              <a:rPr lang="en-US" sz="2000" dirty="0" smtClean="0">
                <a:solidFill>
                  <a:srgbClr val="000000"/>
                </a:solidFill>
                <a:latin typeface="Calibri" pitchFamily="34" charset="0"/>
              </a:rPr>
              <a:t>/</a:t>
            </a:r>
            <a:r>
              <a:rPr lang="en-US" sz="2000" dirty="0" err="1" smtClean="0">
                <a:solidFill>
                  <a:srgbClr val="000000"/>
                </a:solidFill>
                <a:latin typeface="Calibri" pitchFamily="34" charset="0"/>
              </a:rPr>
              <a:t>SSC</a:t>
            </a:r>
            <a:r>
              <a:rPr lang="en-US" sz="2000" baseline="30000" dirty="0" err="1" smtClean="0">
                <a:solidFill>
                  <a:srgbClr val="000000"/>
                </a:solidFill>
                <a:latin typeface="Calibri" pitchFamily="34" charset="0"/>
              </a:rPr>
              <a:t>low</a:t>
            </a:r>
            <a:r>
              <a:rPr lang="en-US" sz="2000" dirty="0" smtClean="0">
                <a:solidFill>
                  <a:srgbClr val="000000"/>
                </a:solidFill>
                <a:latin typeface="Calibri" pitchFamily="34" charset="0"/>
              </a:rPr>
              <a:t> population</a:t>
            </a:r>
          </a:p>
          <a:p>
            <a:pPr marL="0" indent="0">
              <a:buNone/>
            </a:pPr>
            <a:endParaRPr lang="en-US" sz="1600" dirty="0" smtClean="0">
              <a:solidFill>
                <a:srgbClr val="000000"/>
              </a:solidFill>
              <a:latin typeface="Calibri" pitchFamily="34" charset="0"/>
            </a:endParaRPr>
          </a:p>
          <a:p>
            <a:pPr marL="0" indent="0">
              <a:buNone/>
            </a:pPr>
            <a:r>
              <a:rPr lang="en-US" sz="2000" dirty="0" smtClean="0">
                <a:solidFill>
                  <a:srgbClr val="000000"/>
                </a:solidFill>
                <a:latin typeface="Calibri" pitchFamily="34" charset="0"/>
              </a:rPr>
              <a:t>3.  Gate </a:t>
            </a:r>
            <a:r>
              <a:rPr lang="en-US" sz="2000" b="1" dirty="0" smtClean="0">
                <a:solidFill>
                  <a:srgbClr val="000000"/>
                </a:solidFill>
                <a:latin typeface="Calibri" pitchFamily="34" charset="0"/>
              </a:rPr>
              <a:t>blast cells</a:t>
            </a:r>
          </a:p>
          <a:p>
            <a:pPr marL="0" indent="0">
              <a:buNone/>
            </a:pPr>
            <a:r>
              <a:rPr lang="en-US" sz="2000" dirty="0" smtClean="0">
                <a:solidFill>
                  <a:srgbClr val="000000"/>
                </a:solidFill>
                <a:latin typeface="Calibri" pitchFamily="34" charset="0"/>
              </a:rPr>
              <a:t>- step 5: gate CD45</a:t>
            </a:r>
            <a:r>
              <a:rPr lang="en-US" sz="2000" baseline="30000" dirty="0" smtClean="0">
                <a:solidFill>
                  <a:srgbClr val="000000"/>
                </a:solidFill>
                <a:latin typeface="Calibri" pitchFamily="34" charset="0"/>
              </a:rPr>
              <a:t>dim</a:t>
            </a:r>
            <a:r>
              <a:rPr lang="en-US" sz="2000" dirty="0" smtClean="0">
                <a:solidFill>
                  <a:srgbClr val="000000"/>
                </a:solidFill>
                <a:latin typeface="Calibri" pitchFamily="34" charset="0"/>
              </a:rPr>
              <a:t>/</a:t>
            </a:r>
            <a:r>
              <a:rPr lang="en-US" sz="2000" dirty="0" err="1" smtClean="0">
                <a:solidFill>
                  <a:srgbClr val="000000"/>
                </a:solidFill>
                <a:latin typeface="Calibri" pitchFamily="34" charset="0"/>
              </a:rPr>
              <a:t>SSC</a:t>
            </a:r>
            <a:r>
              <a:rPr lang="en-US" sz="2000" baseline="30000" dirty="0" err="1" smtClean="0">
                <a:solidFill>
                  <a:srgbClr val="000000"/>
                </a:solidFill>
                <a:latin typeface="Calibri" pitchFamily="34" charset="0"/>
              </a:rPr>
              <a:t>low</a:t>
            </a:r>
            <a:r>
              <a:rPr lang="en-US" sz="2000" dirty="0" smtClean="0">
                <a:solidFill>
                  <a:srgbClr val="000000"/>
                </a:solidFill>
                <a:latin typeface="Calibri" pitchFamily="34" charset="0"/>
              </a:rPr>
              <a:t> population</a:t>
            </a:r>
          </a:p>
          <a:p>
            <a:pPr marL="0" indent="0">
              <a:buNone/>
            </a:pPr>
            <a:r>
              <a:rPr lang="en-US" sz="2000" dirty="0" smtClean="0">
                <a:solidFill>
                  <a:srgbClr val="000000"/>
                </a:solidFill>
                <a:latin typeface="Calibri" pitchFamily="34" charset="0"/>
              </a:rPr>
              <a:t>- step 6: extra gate around </a:t>
            </a:r>
            <a:r>
              <a:rPr lang="en-US" sz="2000" dirty="0" err="1" smtClean="0">
                <a:solidFill>
                  <a:srgbClr val="000000"/>
                </a:solidFill>
                <a:latin typeface="Calibri" pitchFamily="34" charset="0"/>
              </a:rPr>
              <a:t>SSC</a:t>
            </a:r>
            <a:r>
              <a:rPr lang="en-US" sz="2000" baseline="30000" dirty="0" err="1" smtClean="0">
                <a:solidFill>
                  <a:srgbClr val="000000"/>
                </a:solidFill>
                <a:latin typeface="Calibri" pitchFamily="34" charset="0"/>
              </a:rPr>
              <a:t>low</a:t>
            </a:r>
            <a:r>
              <a:rPr lang="en-US" sz="2000" dirty="0" smtClean="0">
                <a:solidFill>
                  <a:srgbClr val="000000"/>
                </a:solidFill>
                <a:latin typeface="Calibri" pitchFamily="34" charset="0"/>
              </a:rPr>
              <a:t> cells</a:t>
            </a:r>
            <a:endParaRPr lang="en-US" sz="2000" dirty="0">
              <a:solidFill>
                <a:srgbClr val="000000"/>
              </a:solidFill>
              <a:latin typeface="Calibri" pitchFamily="34" charset="0"/>
            </a:endParaRPr>
          </a:p>
        </p:txBody>
      </p:sp>
      <p:pic>
        <p:nvPicPr>
          <p:cNvPr id="27"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370255" y="615804"/>
            <a:ext cx="1828800" cy="174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 name="Picture 5"/>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370257" y="2399479"/>
            <a:ext cx="1828800" cy="1744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2" name="Picture 5"/>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370257" y="4199114"/>
            <a:ext cx="1828800" cy="1744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5"/>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8386481" y="615804"/>
            <a:ext cx="1828800" cy="1744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Picture 4"/>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8376956" y="2416004"/>
            <a:ext cx="1828800" cy="1744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4"/>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8381073" y="4216204"/>
            <a:ext cx="1828800" cy="1744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TextBox 18"/>
          <p:cNvSpPr txBox="1"/>
          <p:nvPr/>
        </p:nvSpPr>
        <p:spPr>
          <a:xfrm rot="16200000">
            <a:off x="5985007" y="1602949"/>
            <a:ext cx="875576" cy="220389"/>
          </a:xfrm>
          <a:prstGeom prst="rect">
            <a:avLst/>
          </a:prstGeom>
          <a:solidFill>
            <a:schemeClr val="bg1"/>
          </a:solidFill>
          <a:ln w="57150">
            <a:solidFill>
              <a:schemeClr val="bg1"/>
            </a:solidFill>
          </a:ln>
        </p:spPr>
        <p:txBody>
          <a:bodyPr wrap="square" lIns="81098" tIns="40549" rIns="81098" bIns="40549" rtlCol="0">
            <a:spAutoFit/>
          </a:bodyPr>
          <a:lstStyle/>
          <a:p>
            <a:r>
              <a:rPr lang="en-US" sz="900" dirty="0" smtClean="0">
                <a:solidFill>
                  <a:srgbClr val="000000"/>
                </a:solidFill>
              </a:rPr>
              <a:t>SSC</a:t>
            </a:r>
            <a:endParaRPr lang="en-US" sz="900" dirty="0">
              <a:solidFill>
                <a:srgbClr val="000000"/>
              </a:solidFill>
            </a:endParaRPr>
          </a:p>
        </p:txBody>
      </p:sp>
      <p:sp>
        <p:nvSpPr>
          <p:cNvPr id="34" name="TextBox 19"/>
          <p:cNvSpPr txBox="1"/>
          <p:nvPr/>
        </p:nvSpPr>
        <p:spPr>
          <a:xfrm>
            <a:off x="6584863" y="2210031"/>
            <a:ext cx="865514" cy="220389"/>
          </a:xfrm>
          <a:prstGeom prst="rect">
            <a:avLst/>
          </a:prstGeom>
          <a:solidFill>
            <a:schemeClr val="bg1"/>
          </a:solidFill>
          <a:ln w="28575">
            <a:solidFill>
              <a:schemeClr val="bg1"/>
            </a:solidFill>
          </a:ln>
        </p:spPr>
        <p:txBody>
          <a:bodyPr wrap="square" lIns="81098" tIns="40549" rIns="81098" bIns="40549" rtlCol="0">
            <a:spAutoFit/>
          </a:bodyPr>
          <a:lstStyle/>
          <a:p>
            <a:r>
              <a:rPr lang="en-US" sz="900" dirty="0" smtClean="0">
                <a:solidFill>
                  <a:srgbClr val="000000"/>
                </a:solidFill>
              </a:rPr>
              <a:t>FSC</a:t>
            </a:r>
            <a:endParaRPr lang="en-US" sz="900" dirty="0">
              <a:solidFill>
                <a:srgbClr val="000000"/>
              </a:solidFill>
            </a:endParaRPr>
          </a:p>
        </p:txBody>
      </p:sp>
      <p:sp>
        <p:nvSpPr>
          <p:cNvPr id="35" name="TextBox 20"/>
          <p:cNvSpPr txBox="1"/>
          <p:nvPr/>
        </p:nvSpPr>
        <p:spPr>
          <a:xfrm rot="16200000">
            <a:off x="5870141" y="3296110"/>
            <a:ext cx="1091599" cy="220389"/>
          </a:xfrm>
          <a:prstGeom prst="rect">
            <a:avLst/>
          </a:prstGeom>
          <a:solidFill>
            <a:schemeClr val="bg1"/>
          </a:solidFill>
          <a:ln w="76200">
            <a:solidFill>
              <a:schemeClr val="bg1"/>
            </a:solidFill>
          </a:ln>
        </p:spPr>
        <p:txBody>
          <a:bodyPr wrap="square" lIns="81098" tIns="40549" rIns="81098" bIns="40549" rtlCol="0">
            <a:spAutoFit/>
          </a:bodyPr>
          <a:lstStyle/>
          <a:p>
            <a:r>
              <a:rPr lang="en-US" sz="900" dirty="0" smtClean="0">
                <a:solidFill>
                  <a:srgbClr val="000000"/>
                </a:solidFill>
              </a:rPr>
              <a:t>SSC</a:t>
            </a:r>
            <a:endParaRPr lang="en-US" sz="900" dirty="0">
              <a:solidFill>
                <a:srgbClr val="000000"/>
              </a:solidFill>
            </a:endParaRPr>
          </a:p>
        </p:txBody>
      </p:sp>
      <p:sp>
        <p:nvSpPr>
          <p:cNvPr id="36" name="TextBox 21"/>
          <p:cNvSpPr txBox="1"/>
          <p:nvPr/>
        </p:nvSpPr>
        <p:spPr>
          <a:xfrm>
            <a:off x="6586281" y="4011203"/>
            <a:ext cx="865514" cy="220389"/>
          </a:xfrm>
          <a:prstGeom prst="rect">
            <a:avLst/>
          </a:prstGeom>
          <a:solidFill>
            <a:schemeClr val="bg1"/>
          </a:solidFill>
          <a:ln w="28575">
            <a:solidFill>
              <a:schemeClr val="bg1"/>
            </a:solidFill>
          </a:ln>
        </p:spPr>
        <p:txBody>
          <a:bodyPr wrap="square" lIns="81098" tIns="40549" rIns="81098" bIns="40549" rtlCol="0">
            <a:spAutoFit/>
          </a:bodyPr>
          <a:lstStyle/>
          <a:p>
            <a:r>
              <a:rPr lang="en-US" sz="900" dirty="0" smtClean="0">
                <a:solidFill>
                  <a:srgbClr val="000000"/>
                </a:solidFill>
              </a:rPr>
              <a:t>FSC</a:t>
            </a:r>
            <a:endParaRPr lang="en-US" sz="900" dirty="0">
              <a:solidFill>
                <a:srgbClr val="000000"/>
              </a:solidFill>
            </a:endParaRPr>
          </a:p>
        </p:txBody>
      </p:sp>
      <p:sp>
        <p:nvSpPr>
          <p:cNvPr id="37" name="TextBox 22"/>
          <p:cNvSpPr txBox="1"/>
          <p:nvPr/>
        </p:nvSpPr>
        <p:spPr>
          <a:xfrm rot="16200000">
            <a:off x="5870141" y="5096310"/>
            <a:ext cx="1091599" cy="220389"/>
          </a:xfrm>
          <a:prstGeom prst="rect">
            <a:avLst/>
          </a:prstGeom>
          <a:solidFill>
            <a:schemeClr val="bg1"/>
          </a:solidFill>
          <a:ln w="76200">
            <a:solidFill>
              <a:schemeClr val="bg1"/>
            </a:solidFill>
          </a:ln>
        </p:spPr>
        <p:txBody>
          <a:bodyPr wrap="square" lIns="81098" tIns="40549" rIns="81098" bIns="40549" rtlCol="0">
            <a:spAutoFit/>
          </a:bodyPr>
          <a:lstStyle/>
          <a:p>
            <a:r>
              <a:rPr lang="en-US" sz="900" dirty="0" smtClean="0">
                <a:solidFill>
                  <a:srgbClr val="000000"/>
                </a:solidFill>
              </a:rPr>
              <a:t>SSC</a:t>
            </a:r>
            <a:endParaRPr lang="en-US" sz="900" dirty="0">
              <a:solidFill>
                <a:srgbClr val="000000"/>
              </a:solidFill>
            </a:endParaRPr>
          </a:p>
        </p:txBody>
      </p:sp>
      <p:sp>
        <p:nvSpPr>
          <p:cNvPr id="38" name="TextBox 23"/>
          <p:cNvSpPr txBox="1"/>
          <p:nvPr/>
        </p:nvSpPr>
        <p:spPr>
          <a:xfrm>
            <a:off x="6584863" y="5811403"/>
            <a:ext cx="865514" cy="220389"/>
          </a:xfrm>
          <a:prstGeom prst="rect">
            <a:avLst/>
          </a:prstGeom>
          <a:solidFill>
            <a:schemeClr val="bg1"/>
          </a:solidFill>
          <a:ln w="28575">
            <a:solidFill>
              <a:schemeClr val="bg1"/>
            </a:solidFill>
          </a:ln>
        </p:spPr>
        <p:txBody>
          <a:bodyPr wrap="square" lIns="81098" tIns="40549" rIns="81098" bIns="40549" rtlCol="0">
            <a:spAutoFit/>
          </a:bodyPr>
          <a:lstStyle/>
          <a:p>
            <a:r>
              <a:rPr lang="en-US" sz="900" dirty="0" smtClean="0">
                <a:solidFill>
                  <a:srgbClr val="000000"/>
                </a:solidFill>
              </a:rPr>
              <a:t>FSC</a:t>
            </a:r>
            <a:endParaRPr lang="en-US" sz="900" dirty="0">
              <a:solidFill>
                <a:srgbClr val="000000"/>
              </a:solidFill>
            </a:endParaRPr>
          </a:p>
        </p:txBody>
      </p:sp>
      <p:sp>
        <p:nvSpPr>
          <p:cNvPr id="39" name="TextBox 24"/>
          <p:cNvSpPr txBox="1"/>
          <p:nvPr/>
        </p:nvSpPr>
        <p:spPr>
          <a:xfrm rot="16200000">
            <a:off x="7990208" y="1591470"/>
            <a:ext cx="875576" cy="220389"/>
          </a:xfrm>
          <a:prstGeom prst="rect">
            <a:avLst/>
          </a:prstGeom>
          <a:solidFill>
            <a:schemeClr val="bg1"/>
          </a:solidFill>
          <a:ln w="76200">
            <a:solidFill>
              <a:schemeClr val="bg1"/>
            </a:solidFill>
          </a:ln>
        </p:spPr>
        <p:txBody>
          <a:bodyPr wrap="square" lIns="81098" tIns="40549" rIns="81098" bIns="40549" rtlCol="0">
            <a:spAutoFit/>
          </a:bodyPr>
          <a:lstStyle/>
          <a:p>
            <a:r>
              <a:rPr lang="en-US" sz="900" dirty="0" smtClean="0">
                <a:solidFill>
                  <a:srgbClr val="000000"/>
                </a:solidFill>
              </a:rPr>
              <a:t>SSC</a:t>
            </a:r>
            <a:endParaRPr lang="en-US" sz="900" dirty="0">
              <a:solidFill>
                <a:srgbClr val="000000"/>
              </a:solidFill>
            </a:endParaRPr>
          </a:p>
        </p:txBody>
      </p:sp>
      <p:sp>
        <p:nvSpPr>
          <p:cNvPr id="40" name="TextBox 25"/>
          <p:cNvSpPr txBox="1"/>
          <p:nvPr/>
        </p:nvSpPr>
        <p:spPr>
          <a:xfrm rot="16200000">
            <a:off x="7875342" y="3284631"/>
            <a:ext cx="1091599" cy="220389"/>
          </a:xfrm>
          <a:prstGeom prst="rect">
            <a:avLst/>
          </a:prstGeom>
          <a:solidFill>
            <a:schemeClr val="bg1"/>
          </a:solidFill>
          <a:ln w="76200">
            <a:solidFill>
              <a:schemeClr val="bg1"/>
            </a:solidFill>
          </a:ln>
        </p:spPr>
        <p:txBody>
          <a:bodyPr wrap="square" lIns="81098" tIns="40549" rIns="81098" bIns="40549" rtlCol="0">
            <a:spAutoFit/>
          </a:bodyPr>
          <a:lstStyle/>
          <a:p>
            <a:r>
              <a:rPr lang="en-US" sz="900" dirty="0" smtClean="0">
                <a:solidFill>
                  <a:srgbClr val="000000"/>
                </a:solidFill>
              </a:rPr>
              <a:t>SSC</a:t>
            </a:r>
            <a:endParaRPr lang="en-US" sz="900" dirty="0">
              <a:solidFill>
                <a:srgbClr val="000000"/>
              </a:solidFill>
            </a:endParaRPr>
          </a:p>
        </p:txBody>
      </p:sp>
      <p:sp>
        <p:nvSpPr>
          <p:cNvPr id="41" name="TextBox 26"/>
          <p:cNvSpPr txBox="1"/>
          <p:nvPr/>
        </p:nvSpPr>
        <p:spPr>
          <a:xfrm rot="16200000">
            <a:off x="7875342" y="5084831"/>
            <a:ext cx="1091599" cy="220389"/>
          </a:xfrm>
          <a:prstGeom prst="rect">
            <a:avLst/>
          </a:prstGeom>
          <a:solidFill>
            <a:schemeClr val="bg1"/>
          </a:solidFill>
          <a:ln w="76200">
            <a:solidFill>
              <a:schemeClr val="bg1"/>
            </a:solidFill>
          </a:ln>
        </p:spPr>
        <p:txBody>
          <a:bodyPr wrap="square" lIns="81098" tIns="40549" rIns="81098" bIns="40549" rtlCol="0">
            <a:spAutoFit/>
          </a:bodyPr>
          <a:lstStyle/>
          <a:p>
            <a:r>
              <a:rPr lang="en-US" sz="900" dirty="0" smtClean="0">
                <a:solidFill>
                  <a:srgbClr val="000000"/>
                </a:solidFill>
              </a:rPr>
              <a:t>SSC</a:t>
            </a:r>
            <a:endParaRPr lang="en-US" sz="900" dirty="0">
              <a:solidFill>
                <a:srgbClr val="000000"/>
              </a:solidFill>
            </a:endParaRPr>
          </a:p>
        </p:txBody>
      </p:sp>
      <p:sp>
        <p:nvSpPr>
          <p:cNvPr id="42" name="TextBox 27"/>
          <p:cNvSpPr txBox="1"/>
          <p:nvPr/>
        </p:nvSpPr>
        <p:spPr>
          <a:xfrm>
            <a:off x="8602505" y="2211003"/>
            <a:ext cx="865514" cy="220389"/>
          </a:xfrm>
          <a:prstGeom prst="rect">
            <a:avLst/>
          </a:prstGeom>
          <a:solidFill>
            <a:schemeClr val="bg1"/>
          </a:solidFill>
          <a:ln w="28575">
            <a:solidFill>
              <a:schemeClr val="bg1"/>
            </a:solidFill>
          </a:ln>
        </p:spPr>
        <p:txBody>
          <a:bodyPr wrap="square" lIns="81098" tIns="40549" rIns="81098" bIns="40549" rtlCol="0">
            <a:spAutoFit/>
          </a:bodyPr>
          <a:lstStyle/>
          <a:p>
            <a:r>
              <a:rPr lang="en-US" sz="900" dirty="0" smtClean="0">
                <a:solidFill>
                  <a:srgbClr val="000000"/>
                </a:solidFill>
              </a:rPr>
              <a:t>CD45 HV500C</a:t>
            </a:r>
            <a:endParaRPr lang="en-US" sz="900" dirty="0">
              <a:solidFill>
                <a:srgbClr val="000000"/>
              </a:solidFill>
            </a:endParaRPr>
          </a:p>
        </p:txBody>
      </p:sp>
      <p:sp>
        <p:nvSpPr>
          <p:cNvPr id="43" name="TextBox 28"/>
          <p:cNvSpPr txBox="1"/>
          <p:nvPr/>
        </p:nvSpPr>
        <p:spPr>
          <a:xfrm>
            <a:off x="8602505" y="4001152"/>
            <a:ext cx="865514" cy="220389"/>
          </a:xfrm>
          <a:prstGeom prst="rect">
            <a:avLst/>
          </a:prstGeom>
          <a:solidFill>
            <a:schemeClr val="bg1"/>
          </a:solidFill>
          <a:ln w="28575">
            <a:solidFill>
              <a:schemeClr val="bg1"/>
            </a:solidFill>
          </a:ln>
        </p:spPr>
        <p:txBody>
          <a:bodyPr wrap="square" lIns="81098" tIns="40549" rIns="81098" bIns="40549" rtlCol="0">
            <a:spAutoFit/>
          </a:bodyPr>
          <a:lstStyle/>
          <a:p>
            <a:r>
              <a:rPr lang="en-US" sz="900" dirty="0" smtClean="0">
                <a:solidFill>
                  <a:srgbClr val="000000"/>
                </a:solidFill>
              </a:rPr>
              <a:t>CD45 HV500C</a:t>
            </a:r>
            <a:endParaRPr lang="en-US" sz="900" dirty="0">
              <a:solidFill>
                <a:srgbClr val="000000"/>
              </a:solidFill>
            </a:endParaRPr>
          </a:p>
        </p:txBody>
      </p:sp>
      <p:sp>
        <p:nvSpPr>
          <p:cNvPr id="44" name="TextBox 29"/>
          <p:cNvSpPr txBox="1"/>
          <p:nvPr/>
        </p:nvSpPr>
        <p:spPr>
          <a:xfrm>
            <a:off x="8599669" y="5801352"/>
            <a:ext cx="865514" cy="220389"/>
          </a:xfrm>
          <a:prstGeom prst="rect">
            <a:avLst/>
          </a:prstGeom>
          <a:solidFill>
            <a:schemeClr val="bg1"/>
          </a:solidFill>
          <a:ln w="28575">
            <a:solidFill>
              <a:schemeClr val="bg1"/>
            </a:solidFill>
          </a:ln>
        </p:spPr>
        <p:txBody>
          <a:bodyPr wrap="square" lIns="81098" tIns="40549" rIns="81098" bIns="40549" rtlCol="0">
            <a:spAutoFit/>
          </a:bodyPr>
          <a:lstStyle/>
          <a:p>
            <a:r>
              <a:rPr lang="en-US" sz="900" dirty="0">
                <a:solidFill>
                  <a:srgbClr val="000000"/>
                </a:solidFill>
              </a:rPr>
              <a:t>CD45 HV500C</a:t>
            </a:r>
          </a:p>
        </p:txBody>
      </p:sp>
      <p:sp>
        <p:nvSpPr>
          <p:cNvPr id="45" name="TextBox 13"/>
          <p:cNvSpPr txBox="1"/>
          <p:nvPr/>
        </p:nvSpPr>
        <p:spPr>
          <a:xfrm>
            <a:off x="9676214" y="6330089"/>
            <a:ext cx="2372911" cy="220389"/>
          </a:xfrm>
          <a:prstGeom prst="rect">
            <a:avLst/>
          </a:prstGeom>
          <a:noFill/>
        </p:spPr>
        <p:txBody>
          <a:bodyPr wrap="square" lIns="81098" tIns="40549" rIns="81098" bIns="40549" rtlCol="0" anchor="b">
            <a:spAutoFit/>
          </a:bodyPr>
          <a:lstStyle/>
          <a:p>
            <a:pPr algn="r"/>
            <a:r>
              <a:rPr lang="en-US" sz="900" dirty="0" smtClean="0"/>
              <a:t>     WBC         lymphocytes         blast cells</a:t>
            </a:r>
            <a:endParaRPr lang="en-US" sz="900" dirty="0"/>
          </a:p>
        </p:txBody>
      </p:sp>
      <p:sp>
        <p:nvSpPr>
          <p:cNvPr id="46" name="Rectangle 14"/>
          <p:cNvSpPr/>
          <p:nvPr/>
        </p:nvSpPr>
        <p:spPr bwMode="auto">
          <a:xfrm>
            <a:off x="11248678" y="6367600"/>
            <a:ext cx="133305" cy="147078"/>
          </a:xfrm>
          <a:prstGeom prst="rect">
            <a:avLst/>
          </a:prstGeom>
          <a:solidFill>
            <a:srgbClr val="0000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47" name="Rectangle 15"/>
          <p:cNvSpPr/>
          <p:nvPr/>
        </p:nvSpPr>
        <p:spPr bwMode="auto">
          <a:xfrm>
            <a:off x="9463336" y="6367600"/>
            <a:ext cx="133305" cy="147078"/>
          </a:xfrm>
          <a:prstGeom prst="rect">
            <a:avLst/>
          </a:prstGeom>
          <a:solidFill>
            <a:srgbClr val="00B0F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48" name="Rectangle 16"/>
          <p:cNvSpPr/>
          <p:nvPr/>
        </p:nvSpPr>
        <p:spPr bwMode="auto">
          <a:xfrm>
            <a:off x="10283999" y="6367600"/>
            <a:ext cx="133305" cy="147078"/>
          </a:xfrm>
          <a:prstGeom prst="rect">
            <a:avLst/>
          </a:prstGeom>
          <a:solidFill>
            <a:srgbClr val="CCFF66"/>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49" name="Rectangle 17"/>
          <p:cNvSpPr/>
          <p:nvPr/>
        </p:nvSpPr>
        <p:spPr bwMode="auto">
          <a:xfrm>
            <a:off x="9679360" y="6366077"/>
            <a:ext cx="133305" cy="147078"/>
          </a:xfrm>
          <a:prstGeom prst="rect">
            <a:avLst/>
          </a:prstGeom>
          <a:solidFill>
            <a:schemeClr val="bg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Tree>
    <p:extLst>
      <p:ext uri="{BB962C8B-B14F-4D97-AF65-F5344CB8AC3E}">
        <p14:creationId xmlns:p14="http://schemas.microsoft.com/office/powerpoint/2010/main" val="1924277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solidFill>
            <a:schemeClr val="bg1"/>
          </a:solidFill>
        </p:spPr>
        <p:txBody>
          <a:bodyPr/>
          <a:lstStyle/>
          <a:p>
            <a:r>
              <a:rPr lang="nl-NL" sz="3600" dirty="0" err="1"/>
              <a:t>Gating</a:t>
            </a:r>
            <a:r>
              <a:rPr lang="nl-NL" sz="3600" dirty="0"/>
              <a:t> CD34+ </a:t>
            </a:r>
            <a:r>
              <a:rPr lang="nl-NL" sz="3600" dirty="0" err="1"/>
              <a:t>blasts</a:t>
            </a:r>
            <a:endParaRPr lang="nl-NL" sz="3600" dirty="0"/>
          </a:p>
        </p:txBody>
      </p:sp>
      <p:sp>
        <p:nvSpPr>
          <p:cNvPr id="3" name="Content Placeholder 2"/>
          <p:cNvSpPr>
            <a:spLocks noGrp="1"/>
          </p:cNvSpPr>
          <p:nvPr>
            <p:ph idx="4294967295"/>
          </p:nvPr>
        </p:nvSpPr>
        <p:spPr>
          <a:xfrm>
            <a:off x="658207" y="1229627"/>
            <a:ext cx="10723776" cy="4660593"/>
          </a:xfrm>
          <a:prstGeom prst="rect">
            <a:avLst/>
          </a:prstGeom>
        </p:spPr>
        <p:txBody>
          <a:bodyPr/>
          <a:lstStyle/>
          <a:p>
            <a:pPr marL="0" indent="0" algn="just">
              <a:buNone/>
            </a:pPr>
            <a:r>
              <a:rPr lang="en-US" sz="2000" dirty="0" smtClean="0">
                <a:solidFill>
                  <a:srgbClr val="000000"/>
                </a:solidFill>
                <a:latin typeface="Calibri" pitchFamily="34" charset="0"/>
              </a:rPr>
              <a:t>Specific </a:t>
            </a:r>
            <a:r>
              <a:rPr lang="en-US" sz="2000" dirty="0">
                <a:solidFill>
                  <a:srgbClr val="000000"/>
                </a:solidFill>
                <a:latin typeface="Calibri" pitchFamily="34" charset="0"/>
              </a:rPr>
              <a:t>expression level </a:t>
            </a:r>
            <a:r>
              <a:rPr lang="en-US" sz="2000" dirty="0" smtClean="0">
                <a:solidFill>
                  <a:srgbClr val="000000"/>
                </a:solidFill>
                <a:latin typeface="Calibri" pitchFamily="34" charset="0"/>
              </a:rPr>
              <a:t>for appropriate </a:t>
            </a:r>
            <a:r>
              <a:rPr lang="en-US" sz="2000" dirty="0">
                <a:solidFill>
                  <a:srgbClr val="000000"/>
                </a:solidFill>
                <a:latin typeface="Calibri" pitchFamily="34" charset="0"/>
              </a:rPr>
              <a:t>cut-off differs per sample. A histogram may </a:t>
            </a:r>
            <a:r>
              <a:rPr lang="en-US" sz="2000" dirty="0" smtClean="0">
                <a:solidFill>
                  <a:srgbClr val="000000"/>
                </a:solidFill>
                <a:latin typeface="Calibri" pitchFamily="34" charset="0"/>
              </a:rPr>
              <a:t>help. Never </a:t>
            </a:r>
            <a:r>
              <a:rPr lang="en-US" sz="2000" dirty="0">
                <a:solidFill>
                  <a:srgbClr val="000000"/>
                </a:solidFill>
                <a:latin typeface="Calibri" pitchFamily="34" charset="0"/>
              </a:rPr>
              <a:t>gate </a:t>
            </a:r>
            <a:r>
              <a:rPr lang="en-US" sz="2000" dirty="0" smtClean="0">
                <a:solidFill>
                  <a:srgbClr val="000000"/>
                </a:solidFill>
                <a:latin typeface="Calibri" pitchFamily="34" charset="0"/>
              </a:rPr>
              <a:t>through </a:t>
            </a:r>
            <a:r>
              <a:rPr lang="en-US" sz="2000" dirty="0">
                <a:solidFill>
                  <a:srgbClr val="000000"/>
                </a:solidFill>
                <a:latin typeface="Calibri" pitchFamily="34" charset="0"/>
              </a:rPr>
              <a:t>a population with a homogeneous distribution of marker of </a:t>
            </a:r>
            <a:r>
              <a:rPr lang="en-US" sz="2000" dirty="0" smtClean="0">
                <a:solidFill>
                  <a:srgbClr val="000000"/>
                </a:solidFill>
                <a:latin typeface="Calibri" pitchFamily="34" charset="0"/>
              </a:rPr>
              <a:t>interest</a:t>
            </a:r>
            <a:r>
              <a:rPr lang="en-US" sz="2000" dirty="0">
                <a:solidFill>
                  <a:srgbClr val="000000"/>
                </a:solidFill>
                <a:latin typeface="Calibri" pitchFamily="34" charset="0"/>
              </a:rPr>
              <a:t>. </a:t>
            </a:r>
            <a:r>
              <a:rPr lang="en-US" sz="2000" b="1" dirty="0" smtClean="0">
                <a:solidFill>
                  <a:srgbClr val="000000"/>
                </a:solidFill>
                <a:latin typeface="Calibri" pitchFamily="34" charset="0"/>
              </a:rPr>
              <a:t>Important</a:t>
            </a:r>
            <a:r>
              <a:rPr lang="en-US" sz="2000" dirty="0" smtClean="0">
                <a:solidFill>
                  <a:srgbClr val="000000"/>
                </a:solidFill>
                <a:latin typeface="Calibri" pitchFamily="34" charset="0"/>
              </a:rPr>
              <a:t>: </a:t>
            </a:r>
            <a:r>
              <a:rPr lang="en-US" sz="2000" dirty="0">
                <a:solidFill>
                  <a:srgbClr val="000000"/>
                </a:solidFill>
                <a:latin typeface="Calibri" pitchFamily="34" charset="0"/>
              </a:rPr>
              <a:t>CD34 expression may be higher or lower than normal CD34+ </a:t>
            </a:r>
            <a:r>
              <a:rPr lang="en-US" sz="2000" dirty="0" smtClean="0">
                <a:solidFill>
                  <a:srgbClr val="000000"/>
                </a:solidFill>
                <a:latin typeface="Calibri" pitchFamily="34" charset="0"/>
              </a:rPr>
              <a:t> cells </a:t>
            </a:r>
            <a:endParaRPr lang="en-US" sz="2000" dirty="0">
              <a:solidFill>
                <a:srgbClr val="000000"/>
              </a:solidFill>
              <a:latin typeface="Calibri" pitchFamily="34" charset="0"/>
            </a:endParaRPr>
          </a:p>
          <a:p>
            <a:pPr marL="405491" indent="-405491">
              <a:buAutoNum type="arabicPeriod"/>
            </a:pPr>
            <a:endParaRPr lang="en-US" sz="2000" dirty="0">
              <a:solidFill>
                <a:srgbClr val="000000"/>
              </a:solidFill>
              <a:latin typeface="Calibri" pitchFamily="34" charset="0"/>
            </a:endParaRPr>
          </a:p>
          <a:p>
            <a:pPr marL="405491" indent="-405491">
              <a:buAutoNum type="arabicPeriod"/>
            </a:pPr>
            <a:endParaRPr lang="en-US" sz="2000" dirty="0">
              <a:solidFill>
                <a:srgbClr val="000000"/>
              </a:solidFill>
              <a:latin typeface="Calibri" pitchFamily="34" charset="0"/>
            </a:endParaRPr>
          </a:p>
        </p:txBody>
      </p:sp>
      <p:pic>
        <p:nvPicPr>
          <p:cNvPr id="4"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433068" y="2905131"/>
            <a:ext cx="2600052" cy="2406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503134" y="3724375"/>
            <a:ext cx="2770346" cy="1474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9"/>
          <p:cNvCxnSpPr/>
          <p:nvPr/>
        </p:nvCxnSpPr>
        <p:spPr bwMode="auto">
          <a:xfrm flipV="1">
            <a:off x="5025008" y="4422631"/>
            <a:ext cx="0" cy="731510"/>
          </a:xfrm>
          <a:prstGeom prst="line">
            <a:avLst/>
          </a:prstGeom>
          <a:solidFill>
            <a:schemeClr val="accent1"/>
          </a:solidFill>
          <a:ln w="952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7" name="Picture 5"/>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67777" y="2905130"/>
            <a:ext cx="2600052" cy="2406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Straight Connector 24"/>
          <p:cNvCxnSpPr/>
          <p:nvPr/>
        </p:nvCxnSpPr>
        <p:spPr bwMode="auto">
          <a:xfrm flipV="1">
            <a:off x="2360712" y="4406103"/>
            <a:ext cx="0" cy="731510"/>
          </a:xfrm>
          <a:prstGeom prst="line">
            <a:avLst/>
          </a:prstGeom>
          <a:solidFill>
            <a:schemeClr val="accent1"/>
          </a:solidFill>
          <a:ln w="952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TextBox 25"/>
          <p:cNvSpPr txBox="1"/>
          <p:nvPr/>
        </p:nvSpPr>
        <p:spPr>
          <a:xfrm>
            <a:off x="6707241" y="5278403"/>
            <a:ext cx="2770101" cy="235778"/>
          </a:xfrm>
          <a:prstGeom prst="rect">
            <a:avLst/>
          </a:prstGeom>
          <a:solidFill>
            <a:schemeClr val="bg1"/>
          </a:solidFill>
        </p:spPr>
        <p:txBody>
          <a:bodyPr wrap="square" lIns="81098" tIns="40549" rIns="81098" bIns="40549" rtlCol="0" anchor="b">
            <a:spAutoFit/>
          </a:bodyPr>
          <a:lstStyle/>
          <a:p>
            <a:r>
              <a:rPr lang="en-US" sz="1000" dirty="0">
                <a:solidFill>
                  <a:schemeClr val="bg1">
                    <a:lumMod val="50000"/>
                  </a:schemeClr>
                </a:solidFill>
              </a:rPr>
              <a:t>As a guideline, </a:t>
            </a:r>
            <a:r>
              <a:rPr lang="en-US" sz="1000" dirty="0" smtClean="0">
                <a:solidFill>
                  <a:schemeClr val="bg1">
                    <a:lumMod val="50000"/>
                  </a:schemeClr>
                </a:solidFill>
              </a:rPr>
              <a:t>not per se </a:t>
            </a:r>
            <a:r>
              <a:rPr lang="en-US" sz="1000" dirty="0">
                <a:solidFill>
                  <a:schemeClr val="bg1">
                    <a:lumMod val="50000"/>
                  </a:schemeClr>
                </a:solidFill>
              </a:rPr>
              <a:t>for gating purposes</a:t>
            </a:r>
          </a:p>
        </p:txBody>
      </p:sp>
      <p:sp>
        <p:nvSpPr>
          <p:cNvPr id="10" name="TextBox 15"/>
          <p:cNvSpPr txBox="1"/>
          <p:nvPr/>
        </p:nvSpPr>
        <p:spPr>
          <a:xfrm>
            <a:off x="971388" y="5126437"/>
            <a:ext cx="1285882" cy="220389"/>
          </a:xfrm>
          <a:prstGeom prst="rect">
            <a:avLst/>
          </a:prstGeom>
          <a:solidFill>
            <a:schemeClr val="bg1"/>
          </a:solidFill>
        </p:spPr>
        <p:txBody>
          <a:bodyPr wrap="none" lIns="81098" tIns="40549" rIns="81098" bIns="40549" rtlCol="0">
            <a:spAutoFit/>
          </a:bodyPr>
          <a:lstStyle/>
          <a:p>
            <a:r>
              <a:rPr lang="en-US" sz="900" dirty="0">
                <a:solidFill>
                  <a:srgbClr val="000000"/>
                </a:solidFill>
              </a:rPr>
              <a:t>CD34 BV421              </a:t>
            </a:r>
          </a:p>
        </p:txBody>
      </p:sp>
      <p:sp>
        <p:nvSpPr>
          <p:cNvPr id="11" name="TextBox 16"/>
          <p:cNvSpPr txBox="1"/>
          <p:nvPr/>
        </p:nvSpPr>
        <p:spPr>
          <a:xfrm>
            <a:off x="3613340" y="5126437"/>
            <a:ext cx="1285882" cy="220389"/>
          </a:xfrm>
          <a:prstGeom prst="rect">
            <a:avLst/>
          </a:prstGeom>
          <a:solidFill>
            <a:schemeClr val="bg1"/>
          </a:solidFill>
        </p:spPr>
        <p:txBody>
          <a:bodyPr wrap="none" lIns="81098" tIns="40549" rIns="81098" bIns="40549" rtlCol="0">
            <a:spAutoFit/>
          </a:bodyPr>
          <a:lstStyle/>
          <a:p>
            <a:r>
              <a:rPr lang="en-US" sz="900" dirty="0">
                <a:solidFill>
                  <a:srgbClr val="000000"/>
                </a:solidFill>
              </a:rPr>
              <a:t>CD34 BV421              </a:t>
            </a:r>
          </a:p>
        </p:txBody>
      </p:sp>
      <p:sp>
        <p:nvSpPr>
          <p:cNvPr id="12" name="TextBox 17"/>
          <p:cNvSpPr txBox="1"/>
          <p:nvPr/>
        </p:nvSpPr>
        <p:spPr>
          <a:xfrm>
            <a:off x="6717633" y="5088172"/>
            <a:ext cx="1285882" cy="220389"/>
          </a:xfrm>
          <a:prstGeom prst="rect">
            <a:avLst/>
          </a:prstGeom>
          <a:solidFill>
            <a:schemeClr val="bg1"/>
          </a:solidFill>
        </p:spPr>
        <p:txBody>
          <a:bodyPr wrap="none" lIns="81098" tIns="40549" rIns="81098" bIns="40549" rtlCol="0">
            <a:spAutoFit/>
          </a:bodyPr>
          <a:lstStyle/>
          <a:p>
            <a:r>
              <a:rPr lang="en-US" sz="900" dirty="0">
                <a:solidFill>
                  <a:srgbClr val="000000"/>
                </a:solidFill>
              </a:rPr>
              <a:t>CD34 BV421              </a:t>
            </a:r>
          </a:p>
        </p:txBody>
      </p:sp>
      <p:sp>
        <p:nvSpPr>
          <p:cNvPr id="13" name="TextBox 5"/>
          <p:cNvSpPr txBox="1"/>
          <p:nvPr/>
        </p:nvSpPr>
        <p:spPr>
          <a:xfrm>
            <a:off x="9525" y="6295931"/>
            <a:ext cx="594438" cy="235778"/>
          </a:xfrm>
          <a:prstGeom prst="rect">
            <a:avLst/>
          </a:prstGeom>
          <a:noFill/>
        </p:spPr>
        <p:txBody>
          <a:bodyPr wrap="square" lIns="81098" tIns="40549" rIns="81098" bIns="40549" rtlCol="0">
            <a:spAutoFit/>
          </a:bodyPr>
          <a:lstStyle/>
          <a:p>
            <a:pPr algn="r"/>
            <a:r>
              <a:rPr lang="en-US" sz="1000" dirty="0">
                <a:solidFill>
                  <a:schemeClr val="bg1">
                    <a:lumMod val="50000"/>
                  </a:schemeClr>
                </a:solidFill>
              </a:rPr>
              <a:t>#2813</a:t>
            </a:r>
          </a:p>
        </p:txBody>
      </p:sp>
      <p:sp>
        <p:nvSpPr>
          <p:cNvPr id="16" name="TextBox 13"/>
          <p:cNvSpPr txBox="1"/>
          <p:nvPr/>
        </p:nvSpPr>
        <p:spPr>
          <a:xfrm>
            <a:off x="9676214" y="6330089"/>
            <a:ext cx="2372911" cy="220389"/>
          </a:xfrm>
          <a:prstGeom prst="rect">
            <a:avLst/>
          </a:prstGeom>
          <a:noFill/>
        </p:spPr>
        <p:txBody>
          <a:bodyPr wrap="square" lIns="81098" tIns="40549" rIns="81098" bIns="40549" rtlCol="0" anchor="b">
            <a:spAutoFit/>
          </a:bodyPr>
          <a:lstStyle/>
          <a:p>
            <a:pPr algn="r"/>
            <a:r>
              <a:rPr lang="en-US" sz="900" dirty="0" smtClean="0"/>
              <a:t>            blast cells</a:t>
            </a:r>
            <a:endParaRPr lang="en-US" sz="900" dirty="0"/>
          </a:p>
        </p:txBody>
      </p:sp>
      <p:sp>
        <p:nvSpPr>
          <p:cNvPr id="17" name="Rectangle 14"/>
          <p:cNvSpPr/>
          <p:nvPr/>
        </p:nvSpPr>
        <p:spPr bwMode="auto">
          <a:xfrm>
            <a:off x="11248678" y="6367600"/>
            <a:ext cx="133305" cy="147078"/>
          </a:xfrm>
          <a:prstGeom prst="rect">
            <a:avLst/>
          </a:prstGeom>
          <a:solidFill>
            <a:srgbClr val="0000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Tree>
    <p:extLst>
      <p:ext uri="{BB962C8B-B14F-4D97-AF65-F5344CB8AC3E}">
        <p14:creationId xmlns:p14="http://schemas.microsoft.com/office/powerpoint/2010/main" val="1924277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solidFill>
            <a:schemeClr val="bg1"/>
          </a:solidFill>
        </p:spPr>
        <p:txBody>
          <a:bodyPr/>
          <a:lstStyle/>
          <a:p>
            <a:r>
              <a:rPr lang="nl-NL" sz="3600" dirty="0" err="1"/>
              <a:t>Gating</a:t>
            </a:r>
            <a:r>
              <a:rPr lang="nl-NL" sz="3600" dirty="0"/>
              <a:t> CD38</a:t>
            </a:r>
            <a:r>
              <a:rPr lang="nl-NL" sz="3600" baseline="30000" dirty="0"/>
              <a:t>low</a:t>
            </a:r>
            <a:r>
              <a:rPr lang="nl-NL" sz="3600" dirty="0"/>
              <a:t> </a:t>
            </a:r>
            <a:r>
              <a:rPr lang="nl-NL" sz="3600" dirty="0" err="1"/>
              <a:t>progenitors</a:t>
            </a:r>
            <a:endParaRPr lang="nl-NL" sz="3600" dirty="0"/>
          </a:p>
        </p:txBody>
      </p:sp>
      <p:sp>
        <p:nvSpPr>
          <p:cNvPr id="3" name="Content Placeholder 2"/>
          <p:cNvSpPr>
            <a:spLocks noGrp="1"/>
          </p:cNvSpPr>
          <p:nvPr>
            <p:ph idx="4294967295"/>
          </p:nvPr>
        </p:nvSpPr>
        <p:spPr>
          <a:xfrm>
            <a:off x="658207" y="1229627"/>
            <a:ext cx="10733693" cy="4660593"/>
          </a:xfrm>
          <a:prstGeom prst="rect">
            <a:avLst/>
          </a:prstGeom>
        </p:spPr>
        <p:txBody>
          <a:bodyPr/>
          <a:lstStyle/>
          <a:p>
            <a:pPr marL="0" indent="0" algn="just">
              <a:buNone/>
            </a:pPr>
            <a:r>
              <a:rPr lang="en-US" sz="2000" dirty="0">
                <a:solidFill>
                  <a:srgbClr val="000000"/>
                </a:solidFill>
                <a:latin typeface="Calibri" pitchFamily="34" charset="0"/>
              </a:rPr>
              <a:t>Both cut-off of CD38</a:t>
            </a:r>
            <a:r>
              <a:rPr lang="en-US" sz="2000" baseline="30000" dirty="0">
                <a:solidFill>
                  <a:srgbClr val="000000"/>
                </a:solidFill>
                <a:latin typeface="Calibri" pitchFamily="34" charset="0"/>
              </a:rPr>
              <a:t>low</a:t>
            </a:r>
            <a:r>
              <a:rPr lang="en-US" sz="2000" dirty="0">
                <a:solidFill>
                  <a:srgbClr val="000000"/>
                </a:solidFill>
                <a:latin typeface="Calibri" pitchFamily="34" charset="0"/>
              </a:rPr>
              <a:t> (progenitors: this slide) and CD38</a:t>
            </a:r>
            <a:r>
              <a:rPr lang="en-US" sz="2000" baseline="30000" dirty="0">
                <a:solidFill>
                  <a:srgbClr val="000000"/>
                </a:solidFill>
                <a:latin typeface="Calibri" pitchFamily="34" charset="0"/>
              </a:rPr>
              <a:t>verylow </a:t>
            </a:r>
            <a:r>
              <a:rPr lang="en-US" sz="2000" dirty="0">
                <a:solidFill>
                  <a:srgbClr val="000000"/>
                </a:solidFill>
                <a:latin typeface="Calibri" pitchFamily="34" charset="0"/>
              </a:rPr>
              <a:t>(stem cells: next slide) may differ between samples. If possible use upper limit of </a:t>
            </a:r>
            <a:r>
              <a:rPr lang="en-US" sz="2000" dirty="0" err="1">
                <a:solidFill>
                  <a:srgbClr val="000000"/>
                </a:solidFill>
                <a:latin typeface="Calibri" pitchFamily="34" charset="0"/>
              </a:rPr>
              <a:t>spherotech</a:t>
            </a:r>
            <a:r>
              <a:rPr lang="en-US" sz="2000" dirty="0">
                <a:solidFill>
                  <a:srgbClr val="000000"/>
                </a:solidFill>
                <a:latin typeface="Calibri" pitchFamily="34" charset="0"/>
              </a:rPr>
              <a:t> beads, if not possible use </a:t>
            </a:r>
            <a:r>
              <a:rPr lang="en-US" sz="2000" dirty="0" smtClean="0">
                <a:solidFill>
                  <a:srgbClr val="000000"/>
                </a:solidFill>
                <a:latin typeface="Calibri" pitchFamily="34" charset="0"/>
              </a:rPr>
              <a:t>‘</a:t>
            </a:r>
            <a:r>
              <a:rPr lang="en-US" sz="2000" i="1" dirty="0" smtClean="0">
                <a:solidFill>
                  <a:srgbClr val="000000"/>
                </a:solidFill>
                <a:latin typeface="Calibri" pitchFamily="34" charset="0"/>
              </a:rPr>
              <a:t>red/dead fraction</a:t>
            </a:r>
            <a:r>
              <a:rPr lang="en-US" sz="2000" dirty="0" smtClean="0">
                <a:solidFill>
                  <a:srgbClr val="000000"/>
                </a:solidFill>
                <a:latin typeface="Calibri" pitchFamily="34" charset="0"/>
              </a:rPr>
              <a:t>’ (i.e. CD45-/</a:t>
            </a:r>
            <a:r>
              <a:rPr lang="en-US" sz="2000" dirty="0" err="1" smtClean="0">
                <a:solidFill>
                  <a:srgbClr val="000000"/>
                </a:solidFill>
                <a:latin typeface="Calibri" pitchFamily="34" charset="0"/>
              </a:rPr>
              <a:t>SSC</a:t>
            </a:r>
            <a:r>
              <a:rPr lang="en-US" sz="2000" baseline="30000" dirty="0" err="1" smtClean="0">
                <a:solidFill>
                  <a:srgbClr val="000000"/>
                </a:solidFill>
                <a:latin typeface="Calibri" pitchFamily="34" charset="0"/>
              </a:rPr>
              <a:t>low</a:t>
            </a:r>
            <a:r>
              <a:rPr lang="en-US" sz="2000" dirty="0" smtClean="0">
                <a:solidFill>
                  <a:srgbClr val="000000"/>
                </a:solidFill>
                <a:latin typeface="Calibri" pitchFamily="34" charset="0"/>
              </a:rPr>
              <a:t>/</a:t>
            </a:r>
            <a:r>
              <a:rPr lang="en-US" sz="2000" dirty="0" err="1" smtClean="0">
                <a:solidFill>
                  <a:srgbClr val="000000"/>
                </a:solidFill>
                <a:latin typeface="Calibri" pitchFamily="34" charset="0"/>
              </a:rPr>
              <a:t>FSC</a:t>
            </a:r>
            <a:r>
              <a:rPr lang="en-US" sz="2000" baseline="30000" dirty="0" err="1" smtClean="0">
                <a:solidFill>
                  <a:srgbClr val="000000"/>
                </a:solidFill>
                <a:latin typeface="Calibri" pitchFamily="34" charset="0"/>
              </a:rPr>
              <a:t>low</a:t>
            </a:r>
            <a:r>
              <a:rPr lang="en-US" sz="2000" baseline="30000" dirty="0">
                <a:solidFill>
                  <a:srgbClr val="000000"/>
                </a:solidFill>
                <a:latin typeface="Calibri" pitchFamily="34" charset="0"/>
              </a:rPr>
              <a:t> </a:t>
            </a:r>
            <a:r>
              <a:rPr lang="en-US" sz="2000" dirty="0" smtClean="0">
                <a:solidFill>
                  <a:srgbClr val="000000"/>
                </a:solidFill>
                <a:latin typeface="Calibri" pitchFamily="34" charset="0"/>
              </a:rPr>
              <a:t>events/debris) </a:t>
            </a:r>
            <a:r>
              <a:rPr lang="en-US" sz="2000" dirty="0">
                <a:solidFill>
                  <a:srgbClr val="000000"/>
                </a:solidFill>
                <a:latin typeface="Calibri" pitchFamily="34" charset="0"/>
              </a:rPr>
              <a:t>or choose 10</a:t>
            </a:r>
            <a:r>
              <a:rPr lang="en-US" sz="2000" baseline="30000" dirty="0">
                <a:solidFill>
                  <a:srgbClr val="000000"/>
                </a:solidFill>
                <a:latin typeface="Calibri" pitchFamily="34" charset="0"/>
              </a:rPr>
              <a:t>3</a:t>
            </a:r>
            <a:r>
              <a:rPr lang="en-US" sz="2000" dirty="0">
                <a:solidFill>
                  <a:srgbClr val="000000"/>
                </a:solidFill>
                <a:latin typeface="Calibri" pitchFamily="34" charset="0"/>
              </a:rPr>
              <a:t> as cut-off point</a:t>
            </a:r>
          </a:p>
          <a:p>
            <a:pPr marL="405491" indent="-405491">
              <a:buAutoNum type="arabicPeriod"/>
            </a:pPr>
            <a:endParaRPr lang="en-US" sz="2000" dirty="0">
              <a:solidFill>
                <a:srgbClr val="000000"/>
              </a:solidFill>
              <a:latin typeface="Calibri" pitchFamily="34" charset="0"/>
            </a:endParaRPr>
          </a:p>
          <a:p>
            <a:pPr marL="405491" indent="-405491">
              <a:buAutoNum type="arabicPeriod"/>
            </a:pPr>
            <a:endParaRPr lang="en-US" sz="2000" dirty="0">
              <a:solidFill>
                <a:srgbClr val="000000"/>
              </a:solidFill>
              <a:latin typeface="Calibri" pitchFamily="34" charset="0"/>
            </a:endParaRPr>
          </a:p>
        </p:txBody>
      </p:sp>
      <p:pic>
        <p:nvPicPr>
          <p:cNvPr id="8" name="Picture 7"/>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41848" y="2553153"/>
            <a:ext cx="2180689" cy="2116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49754" y="2451761"/>
            <a:ext cx="2109051" cy="221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35"/>
          <p:cNvSpPr/>
          <p:nvPr/>
        </p:nvSpPr>
        <p:spPr bwMode="auto">
          <a:xfrm>
            <a:off x="6184760" y="3673971"/>
            <a:ext cx="78101" cy="1209889"/>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pic>
        <p:nvPicPr>
          <p:cNvPr id="12"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632387" y="2447910"/>
            <a:ext cx="2112714" cy="2221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190853" y="2449835"/>
            <a:ext cx="2112714" cy="2221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5" name="Straight Connector 24"/>
          <p:cNvCxnSpPr/>
          <p:nvPr/>
        </p:nvCxnSpPr>
        <p:spPr bwMode="auto">
          <a:xfrm>
            <a:off x="6293651" y="3877813"/>
            <a:ext cx="2627754" cy="1"/>
          </a:xfrm>
          <a:prstGeom prst="line">
            <a:avLst/>
          </a:prstGeom>
          <a:solidFill>
            <a:schemeClr val="accent1"/>
          </a:solidFill>
          <a:ln w="952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Arrow Connector 6"/>
          <p:cNvCxnSpPr/>
          <p:nvPr/>
        </p:nvCxnSpPr>
        <p:spPr bwMode="auto">
          <a:xfrm flipH="1">
            <a:off x="8076970" y="3324229"/>
            <a:ext cx="132097" cy="59445"/>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TextBox 8"/>
          <p:cNvSpPr txBox="1"/>
          <p:nvPr/>
        </p:nvSpPr>
        <p:spPr>
          <a:xfrm>
            <a:off x="8275115" y="2714638"/>
            <a:ext cx="1453074" cy="635888"/>
          </a:xfrm>
          <a:prstGeom prst="rect">
            <a:avLst/>
          </a:prstGeom>
          <a:noFill/>
        </p:spPr>
        <p:txBody>
          <a:bodyPr wrap="square" lIns="81098" tIns="40549" rIns="81098" bIns="40549" rtlCol="0">
            <a:spAutoFit/>
          </a:bodyPr>
          <a:lstStyle/>
          <a:p>
            <a:r>
              <a:rPr lang="en-US" sz="900" b="1" dirty="0">
                <a:solidFill>
                  <a:srgbClr val="000000"/>
                </a:solidFill>
              </a:rPr>
              <a:t>Cut-off for CD38</a:t>
            </a:r>
            <a:r>
              <a:rPr lang="en-US" sz="900" b="1" baseline="30000" dirty="0">
                <a:solidFill>
                  <a:srgbClr val="000000"/>
                </a:solidFill>
              </a:rPr>
              <a:t>low</a:t>
            </a:r>
            <a:r>
              <a:rPr lang="en-US" sz="900" b="1" dirty="0">
                <a:solidFill>
                  <a:srgbClr val="000000"/>
                </a:solidFill>
              </a:rPr>
              <a:t> </a:t>
            </a:r>
            <a:r>
              <a:rPr lang="en-US" sz="900" b="1" dirty="0" smtClean="0">
                <a:solidFill>
                  <a:srgbClr val="000000"/>
                </a:solidFill>
              </a:rPr>
              <a:t>   </a:t>
            </a:r>
            <a:br>
              <a:rPr lang="en-US" sz="900" b="1" dirty="0" smtClean="0">
                <a:solidFill>
                  <a:srgbClr val="000000"/>
                </a:solidFill>
              </a:rPr>
            </a:br>
            <a:r>
              <a:rPr lang="en-US" sz="900" b="1" dirty="0" smtClean="0">
                <a:solidFill>
                  <a:srgbClr val="000000"/>
                </a:solidFill>
              </a:rPr>
              <a:t> </a:t>
            </a:r>
            <a:r>
              <a:rPr lang="en-US" sz="900" dirty="0" smtClean="0">
                <a:solidFill>
                  <a:srgbClr val="000000"/>
                </a:solidFill>
              </a:rPr>
              <a:t>above </a:t>
            </a:r>
            <a:r>
              <a:rPr lang="en-US" sz="900" dirty="0">
                <a:solidFill>
                  <a:srgbClr val="000000"/>
                </a:solidFill>
              </a:rPr>
              <a:t>red fraction</a:t>
            </a:r>
            <a:r>
              <a:rPr lang="en-US" sz="900" dirty="0" smtClean="0">
                <a:solidFill>
                  <a:srgbClr val="000000"/>
                </a:solidFill>
              </a:rPr>
              <a:t>,</a:t>
            </a:r>
          </a:p>
          <a:p>
            <a:r>
              <a:rPr lang="en-US" sz="900" dirty="0">
                <a:solidFill>
                  <a:srgbClr val="000000"/>
                </a:solidFill>
              </a:rPr>
              <a:t> </a:t>
            </a:r>
            <a:r>
              <a:rPr lang="en-US" sz="900" dirty="0" smtClean="0">
                <a:solidFill>
                  <a:srgbClr val="000000"/>
                </a:solidFill>
              </a:rPr>
              <a:t>above 99% of beads,</a:t>
            </a:r>
            <a:endParaRPr lang="en-US" sz="900" dirty="0">
              <a:solidFill>
                <a:srgbClr val="000000"/>
              </a:solidFill>
            </a:endParaRPr>
          </a:p>
          <a:p>
            <a:r>
              <a:rPr lang="en-US" sz="900" dirty="0" smtClean="0">
                <a:solidFill>
                  <a:srgbClr val="000000"/>
                </a:solidFill>
              </a:rPr>
              <a:t> often </a:t>
            </a:r>
            <a:r>
              <a:rPr lang="en-US" sz="900" dirty="0">
                <a:solidFill>
                  <a:srgbClr val="000000"/>
                </a:solidFill>
              </a:rPr>
              <a:t>close to </a:t>
            </a:r>
            <a:r>
              <a:rPr lang="en-US" sz="900" dirty="0" smtClean="0">
                <a:solidFill>
                  <a:srgbClr val="000000"/>
                </a:solidFill>
              </a:rPr>
              <a:t>10</a:t>
            </a:r>
            <a:r>
              <a:rPr lang="en-US" sz="900" baseline="30000" dirty="0" smtClean="0">
                <a:solidFill>
                  <a:srgbClr val="000000"/>
                </a:solidFill>
              </a:rPr>
              <a:t>3</a:t>
            </a:r>
            <a:endParaRPr lang="en-US" sz="900" dirty="0">
              <a:solidFill>
                <a:srgbClr val="000000"/>
              </a:solidFill>
            </a:endParaRPr>
          </a:p>
        </p:txBody>
      </p:sp>
      <p:sp>
        <p:nvSpPr>
          <p:cNvPr id="18" name="TextBox 26"/>
          <p:cNvSpPr txBox="1"/>
          <p:nvPr/>
        </p:nvSpPr>
        <p:spPr>
          <a:xfrm>
            <a:off x="8341164" y="3866364"/>
            <a:ext cx="1584512" cy="635888"/>
          </a:xfrm>
          <a:prstGeom prst="rect">
            <a:avLst/>
          </a:prstGeom>
          <a:solidFill>
            <a:schemeClr val="bg1"/>
          </a:solidFill>
        </p:spPr>
        <p:txBody>
          <a:bodyPr wrap="square" lIns="81098" tIns="40549" rIns="81098" bIns="40549" rtlCol="0">
            <a:spAutoFit/>
          </a:bodyPr>
          <a:lstStyle/>
          <a:p>
            <a:r>
              <a:rPr lang="en-US" sz="900" b="1" dirty="0">
                <a:solidFill>
                  <a:srgbClr val="000000"/>
                </a:solidFill>
              </a:rPr>
              <a:t>Cut-off for CD38</a:t>
            </a:r>
            <a:r>
              <a:rPr lang="en-US" sz="900" b="1" baseline="30000" dirty="0">
                <a:solidFill>
                  <a:srgbClr val="000000"/>
                </a:solidFill>
              </a:rPr>
              <a:t>verylow</a:t>
            </a:r>
            <a:r>
              <a:rPr lang="en-US" sz="900" b="1" dirty="0">
                <a:solidFill>
                  <a:srgbClr val="000000"/>
                </a:solidFill>
              </a:rPr>
              <a:t> </a:t>
            </a:r>
            <a:endParaRPr lang="en-US" sz="900" b="1" dirty="0" smtClean="0">
              <a:solidFill>
                <a:srgbClr val="000000"/>
              </a:solidFill>
            </a:endParaRPr>
          </a:p>
          <a:p>
            <a:r>
              <a:rPr lang="en-US" sz="900" dirty="0" smtClean="0">
                <a:solidFill>
                  <a:srgbClr val="000000"/>
                </a:solidFill>
              </a:rPr>
              <a:t>  mean of </a:t>
            </a:r>
            <a:r>
              <a:rPr lang="en-US" sz="900" dirty="0">
                <a:solidFill>
                  <a:srgbClr val="000000"/>
                </a:solidFill>
              </a:rPr>
              <a:t>the red fraction, </a:t>
            </a:r>
            <a:r>
              <a:rPr lang="en-US" sz="900" dirty="0" smtClean="0">
                <a:solidFill>
                  <a:srgbClr val="000000"/>
                </a:solidFill>
              </a:rPr>
              <a:t>   </a:t>
            </a:r>
            <a:br>
              <a:rPr lang="en-US" sz="900" dirty="0" smtClean="0">
                <a:solidFill>
                  <a:srgbClr val="000000"/>
                </a:solidFill>
              </a:rPr>
            </a:br>
            <a:r>
              <a:rPr lang="en-US" sz="900" dirty="0" smtClean="0">
                <a:solidFill>
                  <a:srgbClr val="000000"/>
                </a:solidFill>
              </a:rPr>
              <a:t>  below </a:t>
            </a:r>
            <a:r>
              <a:rPr lang="en-US" sz="900" dirty="0">
                <a:solidFill>
                  <a:srgbClr val="000000"/>
                </a:solidFill>
              </a:rPr>
              <a:t>the </a:t>
            </a:r>
            <a:r>
              <a:rPr lang="en-US" sz="900" dirty="0" smtClean="0">
                <a:solidFill>
                  <a:srgbClr val="000000"/>
                </a:solidFill>
              </a:rPr>
              <a:t>beads, </a:t>
            </a:r>
          </a:p>
          <a:p>
            <a:r>
              <a:rPr lang="en-US" sz="900" dirty="0" smtClean="0">
                <a:solidFill>
                  <a:srgbClr val="000000"/>
                </a:solidFill>
              </a:rPr>
              <a:t>  often </a:t>
            </a:r>
            <a:r>
              <a:rPr lang="en-US" sz="900" dirty="0">
                <a:solidFill>
                  <a:srgbClr val="000000"/>
                </a:solidFill>
              </a:rPr>
              <a:t>close to </a:t>
            </a:r>
            <a:r>
              <a:rPr lang="en-US" sz="900" dirty="0" smtClean="0">
                <a:solidFill>
                  <a:srgbClr val="000000"/>
                </a:solidFill>
              </a:rPr>
              <a:t>10</a:t>
            </a:r>
            <a:r>
              <a:rPr lang="en-US" sz="900" baseline="30000" dirty="0" smtClean="0">
                <a:solidFill>
                  <a:srgbClr val="000000"/>
                </a:solidFill>
              </a:rPr>
              <a:t>2</a:t>
            </a:r>
            <a:endParaRPr lang="en-US" sz="900" dirty="0">
              <a:solidFill>
                <a:srgbClr val="000000"/>
              </a:solidFill>
            </a:endParaRPr>
          </a:p>
        </p:txBody>
      </p:sp>
      <p:cxnSp>
        <p:nvCxnSpPr>
          <p:cNvPr id="19" name="Straight Arrow Connector 27"/>
          <p:cNvCxnSpPr/>
          <p:nvPr/>
        </p:nvCxnSpPr>
        <p:spPr bwMode="auto">
          <a:xfrm flipH="1" flipV="1">
            <a:off x="8076970" y="3916999"/>
            <a:ext cx="132097" cy="60960"/>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3"/>
          <p:cNvSpPr txBox="1"/>
          <p:nvPr/>
        </p:nvSpPr>
        <p:spPr>
          <a:xfrm>
            <a:off x="1207895" y="4521521"/>
            <a:ext cx="1285882" cy="220389"/>
          </a:xfrm>
          <a:prstGeom prst="rect">
            <a:avLst/>
          </a:prstGeom>
          <a:solidFill>
            <a:schemeClr val="bg1"/>
          </a:solidFill>
        </p:spPr>
        <p:txBody>
          <a:bodyPr wrap="none" lIns="81098" tIns="40549" rIns="81098" bIns="40549" rtlCol="0">
            <a:spAutoFit/>
          </a:bodyPr>
          <a:lstStyle/>
          <a:p>
            <a:r>
              <a:rPr lang="en-US" sz="900" dirty="0">
                <a:solidFill>
                  <a:srgbClr val="000000"/>
                </a:solidFill>
              </a:rPr>
              <a:t>CD34 BV421              </a:t>
            </a:r>
          </a:p>
        </p:txBody>
      </p:sp>
      <p:sp>
        <p:nvSpPr>
          <p:cNvPr id="21" name="TextBox 30"/>
          <p:cNvSpPr txBox="1"/>
          <p:nvPr/>
        </p:nvSpPr>
        <p:spPr>
          <a:xfrm rot="16200000">
            <a:off x="778212" y="3963635"/>
            <a:ext cx="695977" cy="220389"/>
          </a:xfrm>
          <a:prstGeom prst="rect">
            <a:avLst/>
          </a:prstGeom>
          <a:solidFill>
            <a:schemeClr val="bg1"/>
          </a:solidFill>
        </p:spPr>
        <p:txBody>
          <a:bodyPr wrap="none" lIns="81098" tIns="40549" rIns="81098" bIns="40549" rtlCol="0">
            <a:spAutoFit/>
          </a:bodyPr>
          <a:lstStyle/>
          <a:p>
            <a:r>
              <a:rPr lang="en-US" sz="900" dirty="0">
                <a:solidFill>
                  <a:srgbClr val="000000"/>
                </a:solidFill>
              </a:rPr>
              <a:t>CD38  APC</a:t>
            </a:r>
          </a:p>
        </p:txBody>
      </p:sp>
      <p:sp>
        <p:nvSpPr>
          <p:cNvPr id="22" name="TextBox 31"/>
          <p:cNvSpPr txBox="1"/>
          <p:nvPr/>
        </p:nvSpPr>
        <p:spPr>
          <a:xfrm rot="16200000">
            <a:off x="3205121" y="3928598"/>
            <a:ext cx="854532" cy="220389"/>
          </a:xfrm>
          <a:prstGeom prst="rect">
            <a:avLst/>
          </a:prstGeom>
          <a:solidFill>
            <a:schemeClr val="bg1"/>
          </a:solidFill>
        </p:spPr>
        <p:txBody>
          <a:bodyPr wrap="square" lIns="81098" tIns="40549" rIns="81098" bIns="40549" rtlCol="0">
            <a:spAutoFit/>
          </a:bodyPr>
          <a:lstStyle/>
          <a:p>
            <a:r>
              <a:rPr lang="en-US" sz="900" dirty="0">
                <a:solidFill>
                  <a:srgbClr val="000000"/>
                </a:solidFill>
              </a:rPr>
              <a:t>CD38  APC</a:t>
            </a:r>
          </a:p>
        </p:txBody>
      </p:sp>
      <p:sp>
        <p:nvSpPr>
          <p:cNvPr id="23" name="TextBox 32"/>
          <p:cNvSpPr txBox="1"/>
          <p:nvPr/>
        </p:nvSpPr>
        <p:spPr>
          <a:xfrm rot="16200000">
            <a:off x="5809043" y="3943562"/>
            <a:ext cx="695977" cy="205001"/>
          </a:xfrm>
          <a:prstGeom prst="rect">
            <a:avLst/>
          </a:prstGeom>
          <a:solidFill>
            <a:schemeClr val="bg1"/>
          </a:solidFill>
          <a:ln w="57150">
            <a:solidFill>
              <a:schemeClr val="bg1"/>
            </a:solidFill>
          </a:ln>
        </p:spPr>
        <p:txBody>
          <a:bodyPr wrap="none" lIns="81098" tIns="40549" rIns="81098" bIns="40549" rtlCol="0">
            <a:spAutoFit/>
          </a:bodyPr>
          <a:lstStyle/>
          <a:p>
            <a:r>
              <a:rPr lang="en-US" sz="800" dirty="0">
                <a:solidFill>
                  <a:srgbClr val="000000"/>
                </a:solidFill>
              </a:rPr>
              <a:t>CD38  APC</a:t>
            </a:r>
          </a:p>
        </p:txBody>
      </p:sp>
      <p:sp>
        <p:nvSpPr>
          <p:cNvPr id="24" name="TextBox 38"/>
          <p:cNvSpPr txBox="1"/>
          <p:nvPr/>
        </p:nvSpPr>
        <p:spPr>
          <a:xfrm>
            <a:off x="6334869" y="2546527"/>
            <a:ext cx="450422" cy="251167"/>
          </a:xfrm>
          <a:prstGeom prst="rect">
            <a:avLst/>
          </a:prstGeom>
          <a:noFill/>
        </p:spPr>
        <p:txBody>
          <a:bodyPr wrap="square" lIns="81098" tIns="40549" rIns="81098" bIns="40549" rtlCol="0">
            <a:spAutoFit/>
          </a:bodyPr>
          <a:lstStyle/>
          <a:p>
            <a:r>
              <a:rPr lang="en-US" sz="1100" dirty="0" smtClean="0">
                <a:solidFill>
                  <a:sysClr val="windowText" lastClr="000000"/>
                </a:solidFill>
              </a:rPr>
              <a:t>(2)</a:t>
            </a:r>
            <a:endParaRPr lang="en-US" sz="1100" dirty="0">
              <a:solidFill>
                <a:sysClr val="windowText" lastClr="000000"/>
              </a:solidFill>
            </a:endParaRPr>
          </a:p>
        </p:txBody>
      </p:sp>
      <p:sp>
        <p:nvSpPr>
          <p:cNvPr id="25" name="Rectangle 9"/>
          <p:cNvSpPr/>
          <p:nvPr/>
        </p:nvSpPr>
        <p:spPr bwMode="auto">
          <a:xfrm>
            <a:off x="3814589" y="4636364"/>
            <a:ext cx="3744416" cy="45719"/>
          </a:xfrm>
          <a:prstGeom prst="rect">
            <a:avLst/>
          </a:prstGeom>
          <a:solidFill>
            <a:schemeClr val="bg1"/>
          </a:solidFill>
          <a:ln w="76200"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26" name="TextBox 25"/>
          <p:cNvSpPr txBox="1"/>
          <p:nvPr/>
        </p:nvSpPr>
        <p:spPr>
          <a:xfrm>
            <a:off x="3814011" y="4513823"/>
            <a:ext cx="1269852" cy="220389"/>
          </a:xfrm>
          <a:prstGeom prst="rect">
            <a:avLst/>
          </a:prstGeom>
          <a:solidFill>
            <a:schemeClr val="bg1"/>
          </a:solidFill>
        </p:spPr>
        <p:txBody>
          <a:bodyPr wrap="none" lIns="81098" tIns="40549" rIns="81098" bIns="40549" rtlCol="0">
            <a:spAutoFit/>
          </a:bodyPr>
          <a:lstStyle/>
          <a:p>
            <a:r>
              <a:rPr lang="en-US" sz="900" dirty="0">
                <a:solidFill>
                  <a:srgbClr val="000000"/>
                </a:solidFill>
              </a:rPr>
              <a:t>CD34 BV421              </a:t>
            </a:r>
          </a:p>
        </p:txBody>
      </p:sp>
      <p:sp>
        <p:nvSpPr>
          <p:cNvPr id="27" name="TextBox 29"/>
          <p:cNvSpPr txBox="1"/>
          <p:nvPr/>
        </p:nvSpPr>
        <p:spPr>
          <a:xfrm>
            <a:off x="6334291" y="4501642"/>
            <a:ext cx="1080698" cy="205001"/>
          </a:xfrm>
          <a:prstGeom prst="rect">
            <a:avLst/>
          </a:prstGeom>
          <a:solidFill>
            <a:schemeClr val="bg1"/>
          </a:solidFill>
        </p:spPr>
        <p:txBody>
          <a:bodyPr wrap="none" lIns="81098" tIns="40549" rIns="81098" bIns="40549" rtlCol="0">
            <a:spAutoFit/>
          </a:bodyPr>
          <a:lstStyle/>
          <a:p>
            <a:r>
              <a:rPr lang="en-US" sz="800" dirty="0">
                <a:solidFill>
                  <a:srgbClr val="000000"/>
                </a:solidFill>
              </a:rPr>
              <a:t>CD34 Horizon V450</a:t>
            </a:r>
          </a:p>
        </p:txBody>
      </p:sp>
      <p:pic>
        <p:nvPicPr>
          <p:cNvPr id="28" name="Picture 4"/>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742581" y="4729708"/>
            <a:ext cx="2137848" cy="1053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TextBox 41"/>
          <p:cNvSpPr txBox="1"/>
          <p:nvPr/>
        </p:nvSpPr>
        <p:spPr>
          <a:xfrm>
            <a:off x="3774572" y="5692224"/>
            <a:ext cx="695977" cy="220389"/>
          </a:xfrm>
          <a:prstGeom prst="rect">
            <a:avLst/>
          </a:prstGeom>
          <a:solidFill>
            <a:schemeClr val="bg1"/>
          </a:solidFill>
        </p:spPr>
        <p:txBody>
          <a:bodyPr wrap="none" lIns="81098" tIns="40549" rIns="81098" bIns="40549" rtlCol="0">
            <a:spAutoFit/>
          </a:bodyPr>
          <a:lstStyle/>
          <a:p>
            <a:r>
              <a:rPr lang="en-US" sz="900" dirty="0">
                <a:solidFill>
                  <a:srgbClr val="000000"/>
                </a:solidFill>
              </a:rPr>
              <a:t>CD38  APC</a:t>
            </a:r>
          </a:p>
        </p:txBody>
      </p:sp>
      <p:cxnSp>
        <p:nvCxnSpPr>
          <p:cNvPr id="30" name="Straight Connector 11"/>
          <p:cNvCxnSpPr/>
          <p:nvPr/>
        </p:nvCxnSpPr>
        <p:spPr bwMode="auto">
          <a:xfrm flipH="1" flipV="1">
            <a:off x="4894709" y="5089748"/>
            <a:ext cx="1" cy="625274"/>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1" name="Picture 5"/>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355413" y="4681172"/>
            <a:ext cx="2139696" cy="1054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2" name="Straight Connector 46"/>
          <p:cNvCxnSpPr/>
          <p:nvPr/>
        </p:nvCxnSpPr>
        <p:spPr bwMode="auto">
          <a:xfrm flipV="1">
            <a:off x="7054950" y="4883861"/>
            <a:ext cx="0" cy="760738"/>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 name="TextBox 49"/>
          <p:cNvSpPr txBox="1"/>
          <p:nvPr/>
        </p:nvSpPr>
        <p:spPr>
          <a:xfrm>
            <a:off x="6453549" y="5644599"/>
            <a:ext cx="601400" cy="189612"/>
          </a:xfrm>
          <a:prstGeom prst="rect">
            <a:avLst/>
          </a:prstGeom>
          <a:solidFill>
            <a:schemeClr val="bg1"/>
          </a:solidFill>
        </p:spPr>
        <p:txBody>
          <a:bodyPr wrap="none" lIns="81098" tIns="40549" rIns="81098" bIns="40549" rtlCol="0">
            <a:spAutoFit/>
          </a:bodyPr>
          <a:lstStyle/>
          <a:p>
            <a:r>
              <a:rPr lang="en-US" sz="700" dirty="0">
                <a:solidFill>
                  <a:srgbClr val="000000"/>
                </a:solidFill>
              </a:rPr>
              <a:t>CD38  </a:t>
            </a:r>
            <a:r>
              <a:rPr lang="en-US" sz="600" dirty="0">
                <a:solidFill>
                  <a:srgbClr val="000000"/>
                </a:solidFill>
              </a:rPr>
              <a:t>APC</a:t>
            </a:r>
            <a:endParaRPr lang="en-US" sz="700" dirty="0">
              <a:solidFill>
                <a:srgbClr val="000000"/>
              </a:solidFill>
            </a:endParaRPr>
          </a:p>
        </p:txBody>
      </p:sp>
      <p:cxnSp>
        <p:nvCxnSpPr>
          <p:cNvPr id="34" name="Straight Connector 51"/>
          <p:cNvCxnSpPr/>
          <p:nvPr/>
        </p:nvCxnSpPr>
        <p:spPr bwMode="auto">
          <a:xfrm flipH="1" flipV="1">
            <a:off x="7486997" y="5042123"/>
            <a:ext cx="1" cy="625274"/>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Rectangle 5"/>
          <p:cNvSpPr/>
          <p:nvPr/>
        </p:nvSpPr>
        <p:spPr bwMode="auto">
          <a:xfrm>
            <a:off x="5895399" y="2272174"/>
            <a:ext cx="3900046" cy="3493717"/>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cxnSp>
        <p:nvCxnSpPr>
          <p:cNvPr id="36" name="Straight Arrow Connector 42"/>
          <p:cNvCxnSpPr/>
          <p:nvPr/>
        </p:nvCxnSpPr>
        <p:spPr bwMode="auto">
          <a:xfrm flipH="1">
            <a:off x="5470773" y="3275450"/>
            <a:ext cx="132097" cy="59445"/>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TextBox 43"/>
          <p:cNvSpPr txBox="1"/>
          <p:nvPr/>
        </p:nvSpPr>
        <p:spPr>
          <a:xfrm>
            <a:off x="5668918" y="2665859"/>
            <a:ext cx="1453074" cy="635888"/>
          </a:xfrm>
          <a:prstGeom prst="rect">
            <a:avLst/>
          </a:prstGeom>
          <a:noFill/>
        </p:spPr>
        <p:txBody>
          <a:bodyPr wrap="square" lIns="81098" tIns="40549" rIns="81098" bIns="40549" rtlCol="0">
            <a:spAutoFit/>
          </a:bodyPr>
          <a:lstStyle/>
          <a:p>
            <a:r>
              <a:rPr lang="en-US" sz="900" b="1" dirty="0">
                <a:solidFill>
                  <a:srgbClr val="000000"/>
                </a:solidFill>
              </a:rPr>
              <a:t>Cut-off for CD38</a:t>
            </a:r>
            <a:r>
              <a:rPr lang="en-US" sz="900" b="1" baseline="30000" dirty="0">
                <a:solidFill>
                  <a:srgbClr val="000000"/>
                </a:solidFill>
              </a:rPr>
              <a:t>low</a:t>
            </a:r>
            <a:r>
              <a:rPr lang="en-US" sz="900" b="1" dirty="0">
                <a:solidFill>
                  <a:srgbClr val="000000"/>
                </a:solidFill>
              </a:rPr>
              <a:t> </a:t>
            </a:r>
            <a:r>
              <a:rPr lang="en-US" sz="900" b="1" dirty="0" smtClean="0">
                <a:solidFill>
                  <a:srgbClr val="000000"/>
                </a:solidFill>
              </a:rPr>
              <a:t>   </a:t>
            </a:r>
            <a:br>
              <a:rPr lang="en-US" sz="900" b="1" dirty="0" smtClean="0">
                <a:solidFill>
                  <a:srgbClr val="000000"/>
                </a:solidFill>
              </a:rPr>
            </a:br>
            <a:r>
              <a:rPr lang="en-US" sz="900" b="1" dirty="0" smtClean="0">
                <a:solidFill>
                  <a:srgbClr val="000000"/>
                </a:solidFill>
              </a:rPr>
              <a:t> </a:t>
            </a:r>
            <a:r>
              <a:rPr lang="en-US" sz="900" dirty="0" smtClean="0">
                <a:solidFill>
                  <a:srgbClr val="000000"/>
                </a:solidFill>
              </a:rPr>
              <a:t>above </a:t>
            </a:r>
            <a:r>
              <a:rPr lang="en-US" sz="900" dirty="0">
                <a:solidFill>
                  <a:srgbClr val="000000"/>
                </a:solidFill>
              </a:rPr>
              <a:t>red fraction</a:t>
            </a:r>
            <a:r>
              <a:rPr lang="en-US" sz="900" dirty="0" smtClean="0">
                <a:solidFill>
                  <a:srgbClr val="000000"/>
                </a:solidFill>
              </a:rPr>
              <a:t>,</a:t>
            </a:r>
          </a:p>
          <a:p>
            <a:r>
              <a:rPr lang="en-US" sz="900" dirty="0">
                <a:solidFill>
                  <a:srgbClr val="000000"/>
                </a:solidFill>
              </a:rPr>
              <a:t> </a:t>
            </a:r>
            <a:r>
              <a:rPr lang="en-US" sz="900" dirty="0" smtClean="0">
                <a:solidFill>
                  <a:srgbClr val="000000"/>
                </a:solidFill>
              </a:rPr>
              <a:t>above 99% of beads,</a:t>
            </a:r>
            <a:endParaRPr lang="en-US" sz="900" dirty="0">
              <a:solidFill>
                <a:srgbClr val="000000"/>
              </a:solidFill>
            </a:endParaRPr>
          </a:p>
          <a:p>
            <a:r>
              <a:rPr lang="en-US" sz="900" dirty="0" smtClean="0">
                <a:solidFill>
                  <a:srgbClr val="000000"/>
                </a:solidFill>
              </a:rPr>
              <a:t> often </a:t>
            </a:r>
            <a:r>
              <a:rPr lang="en-US" sz="900" dirty="0">
                <a:solidFill>
                  <a:srgbClr val="000000"/>
                </a:solidFill>
              </a:rPr>
              <a:t>close to </a:t>
            </a:r>
            <a:r>
              <a:rPr lang="en-US" sz="900" dirty="0" smtClean="0">
                <a:solidFill>
                  <a:srgbClr val="000000"/>
                </a:solidFill>
              </a:rPr>
              <a:t>10</a:t>
            </a:r>
            <a:r>
              <a:rPr lang="en-US" sz="900" baseline="30000" dirty="0" smtClean="0">
                <a:solidFill>
                  <a:srgbClr val="000000"/>
                </a:solidFill>
              </a:rPr>
              <a:t>3</a:t>
            </a:r>
            <a:endParaRPr lang="en-US" sz="900" dirty="0">
              <a:solidFill>
                <a:srgbClr val="000000"/>
              </a:solidFill>
            </a:endParaRPr>
          </a:p>
        </p:txBody>
      </p:sp>
      <p:sp>
        <p:nvSpPr>
          <p:cNvPr id="76" name="TextBox 5"/>
          <p:cNvSpPr txBox="1"/>
          <p:nvPr/>
        </p:nvSpPr>
        <p:spPr>
          <a:xfrm>
            <a:off x="9525" y="6295931"/>
            <a:ext cx="594438" cy="235778"/>
          </a:xfrm>
          <a:prstGeom prst="rect">
            <a:avLst/>
          </a:prstGeom>
          <a:noFill/>
        </p:spPr>
        <p:txBody>
          <a:bodyPr wrap="square" lIns="81098" tIns="40549" rIns="81098" bIns="40549" rtlCol="0">
            <a:spAutoFit/>
          </a:bodyPr>
          <a:lstStyle/>
          <a:p>
            <a:pPr algn="r"/>
            <a:r>
              <a:rPr lang="en-US" sz="1000" dirty="0">
                <a:solidFill>
                  <a:schemeClr val="bg1">
                    <a:lumMod val="50000"/>
                  </a:schemeClr>
                </a:solidFill>
              </a:rPr>
              <a:t>#</a:t>
            </a:r>
            <a:r>
              <a:rPr lang="en-US" sz="1000" dirty="0" smtClean="0">
                <a:solidFill>
                  <a:schemeClr val="bg1">
                    <a:lumMod val="50000"/>
                  </a:schemeClr>
                </a:solidFill>
              </a:rPr>
              <a:t>2622</a:t>
            </a:r>
            <a:endParaRPr lang="en-US" sz="1000" dirty="0">
              <a:solidFill>
                <a:schemeClr val="bg1">
                  <a:lumMod val="50000"/>
                </a:schemeClr>
              </a:solidFill>
            </a:endParaRPr>
          </a:p>
        </p:txBody>
      </p:sp>
      <p:sp>
        <p:nvSpPr>
          <p:cNvPr id="77" name="TextBox 15"/>
          <p:cNvSpPr txBox="1"/>
          <p:nvPr/>
        </p:nvSpPr>
        <p:spPr>
          <a:xfrm>
            <a:off x="5553305" y="6314981"/>
            <a:ext cx="6572020" cy="220389"/>
          </a:xfrm>
          <a:prstGeom prst="rect">
            <a:avLst/>
          </a:prstGeom>
          <a:noFill/>
        </p:spPr>
        <p:txBody>
          <a:bodyPr wrap="square" lIns="81098" tIns="40549" rIns="81098" bIns="40549" rtlCol="0" anchor="b">
            <a:spAutoFit/>
          </a:bodyPr>
          <a:lstStyle/>
          <a:p>
            <a:r>
              <a:rPr lang="en-US" sz="900" dirty="0"/>
              <a:t>Blast cells          CD34+ blast </a:t>
            </a:r>
            <a:r>
              <a:rPr lang="en-US" sz="900" dirty="0" smtClean="0"/>
              <a:t>cells          red fraction          </a:t>
            </a:r>
            <a:r>
              <a:rPr lang="en-US" sz="900" dirty="0" err="1"/>
              <a:t>Spherotech</a:t>
            </a:r>
            <a:r>
              <a:rPr lang="en-US" sz="900" dirty="0"/>
              <a:t> </a:t>
            </a:r>
            <a:r>
              <a:rPr lang="en-US" sz="900" dirty="0" smtClean="0"/>
              <a:t>beads         CD34+CD38low            </a:t>
            </a:r>
            <a:endParaRPr lang="en-US" sz="900" dirty="0"/>
          </a:p>
        </p:txBody>
      </p:sp>
      <p:sp>
        <p:nvSpPr>
          <p:cNvPr id="78" name="Rectangle 17"/>
          <p:cNvSpPr/>
          <p:nvPr/>
        </p:nvSpPr>
        <p:spPr bwMode="auto">
          <a:xfrm>
            <a:off x="7557817" y="6352492"/>
            <a:ext cx="133305" cy="147078"/>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79" name="Rectangle 19"/>
          <p:cNvSpPr/>
          <p:nvPr/>
        </p:nvSpPr>
        <p:spPr bwMode="auto">
          <a:xfrm>
            <a:off x="9732960" y="6352492"/>
            <a:ext cx="133305" cy="147078"/>
          </a:xfrm>
          <a:prstGeom prst="rect">
            <a:avLst/>
          </a:prstGeom>
          <a:solidFill>
            <a:srgbClr val="C090F4"/>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80" name="Rectangle 18"/>
          <p:cNvSpPr/>
          <p:nvPr/>
        </p:nvSpPr>
        <p:spPr bwMode="auto">
          <a:xfrm>
            <a:off x="8489774" y="6352492"/>
            <a:ext cx="133305" cy="147078"/>
          </a:xfrm>
          <a:prstGeom prst="rect">
            <a:avLst/>
          </a:prstGeom>
          <a:solidFill>
            <a:srgbClr val="FF99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81" name="Rectangle 22"/>
          <p:cNvSpPr/>
          <p:nvPr/>
        </p:nvSpPr>
        <p:spPr bwMode="auto">
          <a:xfrm>
            <a:off x="5421868" y="6352492"/>
            <a:ext cx="133305" cy="147078"/>
          </a:xfrm>
          <a:prstGeom prst="rect">
            <a:avLst/>
          </a:prstGeom>
          <a:solidFill>
            <a:schemeClr val="tx1">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82" name="Rectangle 23"/>
          <p:cNvSpPr/>
          <p:nvPr/>
        </p:nvSpPr>
        <p:spPr bwMode="auto">
          <a:xfrm>
            <a:off x="6318602" y="6352492"/>
            <a:ext cx="133305" cy="147078"/>
          </a:xfrm>
          <a:prstGeom prst="rect">
            <a:avLst/>
          </a:prstGeom>
          <a:solidFill>
            <a:srgbClr val="00FF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Tree>
    <p:extLst>
      <p:ext uri="{BB962C8B-B14F-4D97-AF65-F5344CB8AC3E}">
        <p14:creationId xmlns:p14="http://schemas.microsoft.com/office/powerpoint/2010/main" val="4103057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solidFill>
            <a:schemeClr val="bg1"/>
          </a:solidFill>
        </p:spPr>
        <p:txBody>
          <a:bodyPr/>
          <a:lstStyle/>
          <a:p>
            <a:r>
              <a:rPr lang="nl-NL" sz="3600" dirty="0" err="1"/>
              <a:t>Gating</a:t>
            </a:r>
            <a:r>
              <a:rPr lang="nl-NL" sz="3600" dirty="0"/>
              <a:t> </a:t>
            </a:r>
            <a:r>
              <a:rPr lang="nl-NL" sz="3600" dirty="0" smtClean="0"/>
              <a:t>CD38</a:t>
            </a:r>
            <a:r>
              <a:rPr lang="nl-NL" sz="3600" baseline="30000" dirty="0" smtClean="0"/>
              <a:t>verylow</a:t>
            </a:r>
            <a:r>
              <a:rPr lang="nl-NL" sz="3600" dirty="0" smtClean="0"/>
              <a:t> stem </a:t>
            </a:r>
            <a:r>
              <a:rPr lang="nl-NL" sz="3600" dirty="0" err="1" smtClean="0"/>
              <a:t>cells</a:t>
            </a:r>
            <a:endParaRPr lang="nl-NL" sz="3600" dirty="0"/>
          </a:p>
        </p:txBody>
      </p:sp>
      <p:sp>
        <p:nvSpPr>
          <p:cNvPr id="3" name="Content Placeholder 2"/>
          <p:cNvSpPr>
            <a:spLocks noGrp="1"/>
          </p:cNvSpPr>
          <p:nvPr>
            <p:ph idx="4294967295"/>
          </p:nvPr>
        </p:nvSpPr>
        <p:spPr>
          <a:xfrm>
            <a:off x="658207" y="1229627"/>
            <a:ext cx="10809893" cy="4660593"/>
          </a:xfrm>
          <a:prstGeom prst="rect">
            <a:avLst/>
          </a:prstGeom>
        </p:spPr>
        <p:txBody>
          <a:bodyPr/>
          <a:lstStyle/>
          <a:p>
            <a:pPr marL="0" indent="0" algn="just">
              <a:buNone/>
            </a:pPr>
            <a:r>
              <a:rPr lang="en-US" sz="2000" dirty="0">
                <a:solidFill>
                  <a:srgbClr val="000000"/>
                </a:solidFill>
                <a:latin typeface="Calibri" pitchFamily="34" charset="0"/>
              </a:rPr>
              <a:t>Preferably use median of ‘red/dead fraction’ (i.e. CD45-/</a:t>
            </a:r>
            <a:r>
              <a:rPr lang="en-US" sz="2000" dirty="0" err="1">
                <a:solidFill>
                  <a:srgbClr val="000000"/>
                </a:solidFill>
                <a:latin typeface="Calibri" pitchFamily="34" charset="0"/>
              </a:rPr>
              <a:t>SSClow</a:t>
            </a:r>
            <a:r>
              <a:rPr lang="en-US" sz="2000" dirty="0">
                <a:solidFill>
                  <a:srgbClr val="000000"/>
                </a:solidFill>
                <a:latin typeface="Calibri" pitchFamily="34" charset="0"/>
              </a:rPr>
              <a:t>/</a:t>
            </a:r>
            <a:r>
              <a:rPr lang="en-US" sz="2000" dirty="0" err="1">
                <a:solidFill>
                  <a:srgbClr val="000000"/>
                </a:solidFill>
                <a:latin typeface="Calibri" pitchFamily="34" charset="0"/>
              </a:rPr>
              <a:t>FSClow</a:t>
            </a:r>
            <a:r>
              <a:rPr lang="en-US" sz="2000" dirty="0">
                <a:solidFill>
                  <a:srgbClr val="000000"/>
                </a:solidFill>
                <a:latin typeface="Calibri" pitchFamily="34" charset="0"/>
              </a:rPr>
              <a:t> events/debris) (make sure this fraction has no CD38</a:t>
            </a:r>
            <a:r>
              <a:rPr lang="en-US" sz="2000" baseline="30000" dirty="0">
                <a:solidFill>
                  <a:srgbClr val="000000"/>
                </a:solidFill>
                <a:latin typeface="Calibri" pitchFamily="34" charset="0"/>
              </a:rPr>
              <a:t>high</a:t>
            </a:r>
            <a:r>
              <a:rPr lang="en-US" sz="2000" dirty="0">
                <a:solidFill>
                  <a:srgbClr val="000000"/>
                </a:solidFill>
                <a:latin typeface="Calibri" pitchFamily="34" charset="0"/>
              </a:rPr>
              <a:t> sup-population). If not possible, gate below the bulk of </a:t>
            </a:r>
            <a:r>
              <a:rPr lang="en-US" sz="2000" dirty="0" err="1">
                <a:solidFill>
                  <a:srgbClr val="000000"/>
                </a:solidFill>
                <a:latin typeface="Calibri" pitchFamily="34" charset="0"/>
              </a:rPr>
              <a:t>spherotech</a:t>
            </a:r>
            <a:r>
              <a:rPr lang="en-US" sz="2000" dirty="0">
                <a:solidFill>
                  <a:srgbClr val="000000"/>
                </a:solidFill>
                <a:latin typeface="Calibri" pitchFamily="34" charset="0"/>
              </a:rPr>
              <a:t> beads or choose 10</a:t>
            </a:r>
            <a:r>
              <a:rPr lang="en-US" sz="2000" baseline="30000" dirty="0">
                <a:solidFill>
                  <a:srgbClr val="000000"/>
                </a:solidFill>
                <a:latin typeface="Calibri" pitchFamily="34" charset="0"/>
              </a:rPr>
              <a:t>2</a:t>
            </a:r>
            <a:r>
              <a:rPr lang="en-US" sz="2000" dirty="0">
                <a:solidFill>
                  <a:srgbClr val="000000"/>
                </a:solidFill>
                <a:latin typeface="Calibri" pitchFamily="34" charset="0"/>
              </a:rPr>
              <a:t> as cut-off point</a:t>
            </a:r>
          </a:p>
          <a:p>
            <a:pPr marL="405491" indent="-405491">
              <a:buAutoNum type="arabicPeriod"/>
            </a:pPr>
            <a:endParaRPr lang="en-US" sz="2000" dirty="0">
              <a:solidFill>
                <a:srgbClr val="000000"/>
              </a:solidFill>
              <a:latin typeface="Calibri" pitchFamily="34" charset="0"/>
            </a:endParaRPr>
          </a:p>
          <a:p>
            <a:pPr marL="405491" indent="-405491">
              <a:buAutoNum type="arabicPeriod"/>
            </a:pPr>
            <a:endParaRPr lang="en-US" sz="2000" dirty="0">
              <a:solidFill>
                <a:srgbClr val="000000"/>
              </a:solidFill>
              <a:latin typeface="Calibri" pitchFamily="34" charset="0"/>
            </a:endParaRPr>
          </a:p>
        </p:txBody>
      </p:sp>
      <p:pic>
        <p:nvPicPr>
          <p:cNvPr id="8" name="Picture 7"/>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41848" y="2553153"/>
            <a:ext cx="2180689" cy="2116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49754" y="2451761"/>
            <a:ext cx="2109051" cy="221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35"/>
          <p:cNvSpPr/>
          <p:nvPr/>
        </p:nvSpPr>
        <p:spPr bwMode="auto">
          <a:xfrm>
            <a:off x="6184760" y="3673971"/>
            <a:ext cx="78101" cy="1209889"/>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pic>
        <p:nvPicPr>
          <p:cNvPr id="12"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632387" y="2447910"/>
            <a:ext cx="2112714" cy="2221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190853" y="2449835"/>
            <a:ext cx="2112714" cy="2221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5" name="Straight Connector 24"/>
          <p:cNvCxnSpPr/>
          <p:nvPr/>
        </p:nvCxnSpPr>
        <p:spPr bwMode="auto">
          <a:xfrm>
            <a:off x="6293651" y="3877813"/>
            <a:ext cx="2627754" cy="1"/>
          </a:xfrm>
          <a:prstGeom prst="line">
            <a:avLst/>
          </a:prstGeom>
          <a:solidFill>
            <a:schemeClr val="accent1"/>
          </a:solidFill>
          <a:ln w="952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Arrow Connector 6"/>
          <p:cNvCxnSpPr/>
          <p:nvPr/>
        </p:nvCxnSpPr>
        <p:spPr bwMode="auto">
          <a:xfrm flipH="1">
            <a:off x="8076970" y="3324229"/>
            <a:ext cx="132097" cy="59445"/>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TextBox 8"/>
          <p:cNvSpPr txBox="1"/>
          <p:nvPr/>
        </p:nvSpPr>
        <p:spPr>
          <a:xfrm>
            <a:off x="8275115" y="2714638"/>
            <a:ext cx="1453074" cy="635888"/>
          </a:xfrm>
          <a:prstGeom prst="rect">
            <a:avLst/>
          </a:prstGeom>
          <a:noFill/>
        </p:spPr>
        <p:txBody>
          <a:bodyPr wrap="square" lIns="81098" tIns="40549" rIns="81098" bIns="40549" rtlCol="0">
            <a:spAutoFit/>
          </a:bodyPr>
          <a:lstStyle/>
          <a:p>
            <a:r>
              <a:rPr lang="en-US" sz="900" b="1" dirty="0">
                <a:solidFill>
                  <a:srgbClr val="000000"/>
                </a:solidFill>
              </a:rPr>
              <a:t>Cut-off for CD38</a:t>
            </a:r>
            <a:r>
              <a:rPr lang="en-US" sz="900" b="1" baseline="30000" dirty="0">
                <a:solidFill>
                  <a:srgbClr val="000000"/>
                </a:solidFill>
              </a:rPr>
              <a:t>low</a:t>
            </a:r>
            <a:r>
              <a:rPr lang="en-US" sz="900" b="1" dirty="0">
                <a:solidFill>
                  <a:srgbClr val="000000"/>
                </a:solidFill>
              </a:rPr>
              <a:t> </a:t>
            </a:r>
            <a:r>
              <a:rPr lang="en-US" sz="900" b="1" dirty="0" smtClean="0">
                <a:solidFill>
                  <a:srgbClr val="000000"/>
                </a:solidFill>
              </a:rPr>
              <a:t>   </a:t>
            </a:r>
            <a:br>
              <a:rPr lang="en-US" sz="900" b="1" dirty="0" smtClean="0">
                <a:solidFill>
                  <a:srgbClr val="000000"/>
                </a:solidFill>
              </a:rPr>
            </a:br>
            <a:r>
              <a:rPr lang="en-US" sz="900" b="1" dirty="0" smtClean="0">
                <a:solidFill>
                  <a:srgbClr val="000000"/>
                </a:solidFill>
              </a:rPr>
              <a:t> </a:t>
            </a:r>
            <a:r>
              <a:rPr lang="en-US" sz="900" dirty="0" smtClean="0">
                <a:solidFill>
                  <a:srgbClr val="000000"/>
                </a:solidFill>
              </a:rPr>
              <a:t>above </a:t>
            </a:r>
            <a:r>
              <a:rPr lang="en-US" sz="900" dirty="0">
                <a:solidFill>
                  <a:srgbClr val="000000"/>
                </a:solidFill>
              </a:rPr>
              <a:t>red fraction</a:t>
            </a:r>
            <a:r>
              <a:rPr lang="en-US" sz="900" dirty="0" smtClean="0">
                <a:solidFill>
                  <a:srgbClr val="000000"/>
                </a:solidFill>
              </a:rPr>
              <a:t>,</a:t>
            </a:r>
          </a:p>
          <a:p>
            <a:r>
              <a:rPr lang="en-US" sz="900" dirty="0">
                <a:solidFill>
                  <a:srgbClr val="000000"/>
                </a:solidFill>
              </a:rPr>
              <a:t> </a:t>
            </a:r>
            <a:r>
              <a:rPr lang="en-US" sz="900" dirty="0" smtClean="0">
                <a:solidFill>
                  <a:srgbClr val="000000"/>
                </a:solidFill>
              </a:rPr>
              <a:t>above 99% of beads,</a:t>
            </a:r>
            <a:endParaRPr lang="en-US" sz="900" dirty="0">
              <a:solidFill>
                <a:srgbClr val="000000"/>
              </a:solidFill>
            </a:endParaRPr>
          </a:p>
          <a:p>
            <a:r>
              <a:rPr lang="en-US" sz="900" dirty="0" smtClean="0">
                <a:solidFill>
                  <a:srgbClr val="000000"/>
                </a:solidFill>
              </a:rPr>
              <a:t> often </a:t>
            </a:r>
            <a:r>
              <a:rPr lang="en-US" sz="900" dirty="0">
                <a:solidFill>
                  <a:srgbClr val="000000"/>
                </a:solidFill>
              </a:rPr>
              <a:t>close to </a:t>
            </a:r>
            <a:r>
              <a:rPr lang="en-US" sz="900" dirty="0" smtClean="0">
                <a:solidFill>
                  <a:srgbClr val="000000"/>
                </a:solidFill>
              </a:rPr>
              <a:t>10</a:t>
            </a:r>
            <a:r>
              <a:rPr lang="en-US" sz="900" baseline="30000" dirty="0" smtClean="0">
                <a:solidFill>
                  <a:srgbClr val="000000"/>
                </a:solidFill>
              </a:rPr>
              <a:t>3</a:t>
            </a:r>
            <a:endParaRPr lang="en-US" sz="900" dirty="0">
              <a:solidFill>
                <a:srgbClr val="000000"/>
              </a:solidFill>
            </a:endParaRPr>
          </a:p>
        </p:txBody>
      </p:sp>
      <p:sp>
        <p:nvSpPr>
          <p:cNvPr id="18" name="TextBox 26"/>
          <p:cNvSpPr txBox="1"/>
          <p:nvPr/>
        </p:nvSpPr>
        <p:spPr>
          <a:xfrm>
            <a:off x="8341164" y="3866364"/>
            <a:ext cx="1584512" cy="635888"/>
          </a:xfrm>
          <a:prstGeom prst="rect">
            <a:avLst/>
          </a:prstGeom>
          <a:solidFill>
            <a:schemeClr val="bg1"/>
          </a:solidFill>
        </p:spPr>
        <p:txBody>
          <a:bodyPr wrap="square" lIns="81098" tIns="40549" rIns="81098" bIns="40549" rtlCol="0">
            <a:spAutoFit/>
          </a:bodyPr>
          <a:lstStyle/>
          <a:p>
            <a:r>
              <a:rPr lang="en-US" sz="900" b="1" dirty="0">
                <a:solidFill>
                  <a:srgbClr val="000000"/>
                </a:solidFill>
              </a:rPr>
              <a:t>Cut-off for CD38</a:t>
            </a:r>
            <a:r>
              <a:rPr lang="en-US" sz="900" b="1" baseline="30000" dirty="0">
                <a:solidFill>
                  <a:srgbClr val="000000"/>
                </a:solidFill>
              </a:rPr>
              <a:t>verylow</a:t>
            </a:r>
            <a:r>
              <a:rPr lang="en-US" sz="900" b="1" dirty="0">
                <a:solidFill>
                  <a:srgbClr val="000000"/>
                </a:solidFill>
              </a:rPr>
              <a:t> </a:t>
            </a:r>
            <a:endParaRPr lang="en-US" sz="900" b="1" dirty="0" smtClean="0">
              <a:solidFill>
                <a:srgbClr val="000000"/>
              </a:solidFill>
            </a:endParaRPr>
          </a:p>
          <a:p>
            <a:r>
              <a:rPr lang="en-US" sz="900" dirty="0" smtClean="0">
                <a:solidFill>
                  <a:srgbClr val="000000"/>
                </a:solidFill>
              </a:rPr>
              <a:t>  mean of </a:t>
            </a:r>
            <a:r>
              <a:rPr lang="en-US" sz="900" dirty="0">
                <a:solidFill>
                  <a:srgbClr val="000000"/>
                </a:solidFill>
              </a:rPr>
              <a:t>the red fraction, </a:t>
            </a:r>
            <a:r>
              <a:rPr lang="en-US" sz="900" dirty="0" smtClean="0">
                <a:solidFill>
                  <a:srgbClr val="000000"/>
                </a:solidFill>
              </a:rPr>
              <a:t>   </a:t>
            </a:r>
            <a:br>
              <a:rPr lang="en-US" sz="900" dirty="0" smtClean="0">
                <a:solidFill>
                  <a:srgbClr val="000000"/>
                </a:solidFill>
              </a:rPr>
            </a:br>
            <a:r>
              <a:rPr lang="en-US" sz="900" dirty="0" smtClean="0">
                <a:solidFill>
                  <a:srgbClr val="000000"/>
                </a:solidFill>
              </a:rPr>
              <a:t>  below </a:t>
            </a:r>
            <a:r>
              <a:rPr lang="en-US" sz="900" dirty="0">
                <a:solidFill>
                  <a:srgbClr val="000000"/>
                </a:solidFill>
              </a:rPr>
              <a:t>the </a:t>
            </a:r>
            <a:r>
              <a:rPr lang="en-US" sz="900" dirty="0" smtClean="0">
                <a:solidFill>
                  <a:srgbClr val="000000"/>
                </a:solidFill>
              </a:rPr>
              <a:t>beads, </a:t>
            </a:r>
          </a:p>
          <a:p>
            <a:r>
              <a:rPr lang="en-US" sz="900" dirty="0" smtClean="0">
                <a:solidFill>
                  <a:srgbClr val="000000"/>
                </a:solidFill>
              </a:rPr>
              <a:t>  often </a:t>
            </a:r>
            <a:r>
              <a:rPr lang="en-US" sz="900" dirty="0">
                <a:solidFill>
                  <a:srgbClr val="000000"/>
                </a:solidFill>
              </a:rPr>
              <a:t>close to </a:t>
            </a:r>
            <a:r>
              <a:rPr lang="en-US" sz="900" dirty="0" smtClean="0">
                <a:solidFill>
                  <a:srgbClr val="000000"/>
                </a:solidFill>
              </a:rPr>
              <a:t>10</a:t>
            </a:r>
            <a:r>
              <a:rPr lang="en-US" sz="900" baseline="30000" dirty="0" smtClean="0">
                <a:solidFill>
                  <a:srgbClr val="000000"/>
                </a:solidFill>
              </a:rPr>
              <a:t>2</a:t>
            </a:r>
            <a:endParaRPr lang="en-US" sz="900" dirty="0">
              <a:solidFill>
                <a:srgbClr val="000000"/>
              </a:solidFill>
            </a:endParaRPr>
          </a:p>
        </p:txBody>
      </p:sp>
      <p:cxnSp>
        <p:nvCxnSpPr>
          <p:cNvPr id="19" name="Straight Arrow Connector 27"/>
          <p:cNvCxnSpPr/>
          <p:nvPr/>
        </p:nvCxnSpPr>
        <p:spPr bwMode="auto">
          <a:xfrm flipH="1" flipV="1">
            <a:off x="8076970" y="3916999"/>
            <a:ext cx="132097" cy="60960"/>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3"/>
          <p:cNvSpPr txBox="1"/>
          <p:nvPr/>
        </p:nvSpPr>
        <p:spPr>
          <a:xfrm>
            <a:off x="1207895" y="4521521"/>
            <a:ext cx="1285882" cy="220389"/>
          </a:xfrm>
          <a:prstGeom prst="rect">
            <a:avLst/>
          </a:prstGeom>
          <a:solidFill>
            <a:schemeClr val="bg1"/>
          </a:solidFill>
        </p:spPr>
        <p:txBody>
          <a:bodyPr wrap="none" lIns="81098" tIns="40549" rIns="81098" bIns="40549" rtlCol="0">
            <a:spAutoFit/>
          </a:bodyPr>
          <a:lstStyle/>
          <a:p>
            <a:r>
              <a:rPr lang="en-US" sz="900" dirty="0">
                <a:solidFill>
                  <a:srgbClr val="000000"/>
                </a:solidFill>
              </a:rPr>
              <a:t>CD34 BV421              </a:t>
            </a:r>
          </a:p>
        </p:txBody>
      </p:sp>
      <p:sp>
        <p:nvSpPr>
          <p:cNvPr id="21" name="TextBox 30"/>
          <p:cNvSpPr txBox="1"/>
          <p:nvPr/>
        </p:nvSpPr>
        <p:spPr>
          <a:xfrm rot="16200000">
            <a:off x="778212" y="3963635"/>
            <a:ext cx="695977" cy="220389"/>
          </a:xfrm>
          <a:prstGeom prst="rect">
            <a:avLst/>
          </a:prstGeom>
          <a:solidFill>
            <a:schemeClr val="bg1"/>
          </a:solidFill>
        </p:spPr>
        <p:txBody>
          <a:bodyPr wrap="none" lIns="81098" tIns="40549" rIns="81098" bIns="40549" rtlCol="0">
            <a:spAutoFit/>
          </a:bodyPr>
          <a:lstStyle/>
          <a:p>
            <a:r>
              <a:rPr lang="en-US" sz="900" dirty="0">
                <a:solidFill>
                  <a:srgbClr val="000000"/>
                </a:solidFill>
              </a:rPr>
              <a:t>CD38  APC</a:t>
            </a:r>
          </a:p>
        </p:txBody>
      </p:sp>
      <p:sp>
        <p:nvSpPr>
          <p:cNvPr id="22" name="TextBox 31"/>
          <p:cNvSpPr txBox="1"/>
          <p:nvPr/>
        </p:nvSpPr>
        <p:spPr>
          <a:xfrm rot="16200000">
            <a:off x="3205121" y="3928598"/>
            <a:ext cx="854532" cy="220389"/>
          </a:xfrm>
          <a:prstGeom prst="rect">
            <a:avLst/>
          </a:prstGeom>
          <a:solidFill>
            <a:schemeClr val="bg1"/>
          </a:solidFill>
        </p:spPr>
        <p:txBody>
          <a:bodyPr wrap="square" lIns="81098" tIns="40549" rIns="81098" bIns="40549" rtlCol="0">
            <a:spAutoFit/>
          </a:bodyPr>
          <a:lstStyle/>
          <a:p>
            <a:r>
              <a:rPr lang="en-US" sz="900" dirty="0">
                <a:solidFill>
                  <a:srgbClr val="000000"/>
                </a:solidFill>
              </a:rPr>
              <a:t>CD38  APC</a:t>
            </a:r>
          </a:p>
        </p:txBody>
      </p:sp>
      <p:sp>
        <p:nvSpPr>
          <p:cNvPr id="23" name="TextBox 32"/>
          <p:cNvSpPr txBox="1"/>
          <p:nvPr/>
        </p:nvSpPr>
        <p:spPr>
          <a:xfrm rot="16200000">
            <a:off x="5809043" y="3943562"/>
            <a:ext cx="695977" cy="205001"/>
          </a:xfrm>
          <a:prstGeom prst="rect">
            <a:avLst/>
          </a:prstGeom>
          <a:solidFill>
            <a:schemeClr val="bg1"/>
          </a:solidFill>
          <a:ln w="57150">
            <a:solidFill>
              <a:schemeClr val="bg1"/>
            </a:solidFill>
          </a:ln>
        </p:spPr>
        <p:txBody>
          <a:bodyPr wrap="none" lIns="81098" tIns="40549" rIns="81098" bIns="40549" rtlCol="0">
            <a:spAutoFit/>
          </a:bodyPr>
          <a:lstStyle/>
          <a:p>
            <a:r>
              <a:rPr lang="en-US" sz="800" dirty="0">
                <a:solidFill>
                  <a:srgbClr val="000000"/>
                </a:solidFill>
              </a:rPr>
              <a:t>CD38  APC</a:t>
            </a:r>
          </a:p>
        </p:txBody>
      </p:sp>
      <p:sp>
        <p:nvSpPr>
          <p:cNvPr id="24" name="TextBox 38"/>
          <p:cNvSpPr txBox="1"/>
          <p:nvPr/>
        </p:nvSpPr>
        <p:spPr>
          <a:xfrm>
            <a:off x="6334869" y="2546527"/>
            <a:ext cx="450422" cy="251167"/>
          </a:xfrm>
          <a:prstGeom prst="rect">
            <a:avLst/>
          </a:prstGeom>
          <a:noFill/>
        </p:spPr>
        <p:txBody>
          <a:bodyPr wrap="square" lIns="81098" tIns="40549" rIns="81098" bIns="40549" rtlCol="0">
            <a:spAutoFit/>
          </a:bodyPr>
          <a:lstStyle/>
          <a:p>
            <a:r>
              <a:rPr lang="en-US" sz="1100" dirty="0" smtClean="0">
                <a:solidFill>
                  <a:sysClr val="windowText" lastClr="000000"/>
                </a:solidFill>
              </a:rPr>
              <a:t>(2)</a:t>
            </a:r>
            <a:endParaRPr lang="en-US" sz="1100" dirty="0">
              <a:solidFill>
                <a:sysClr val="windowText" lastClr="000000"/>
              </a:solidFill>
            </a:endParaRPr>
          </a:p>
        </p:txBody>
      </p:sp>
      <p:sp>
        <p:nvSpPr>
          <p:cNvPr id="25" name="Rectangle 9"/>
          <p:cNvSpPr/>
          <p:nvPr/>
        </p:nvSpPr>
        <p:spPr bwMode="auto">
          <a:xfrm>
            <a:off x="3814589" y="4683989"/>
            <a:ext cx="3744416" cy="45719"/>
          </a:xfrm>
          <a:prstGeom prst="rect">
            <a:avLst/>
          </a:prstGeom>
          <a:solidFill>
            <a:schemeClr val="bg1"/>
          </a:solidFill>
          <a:ln w="76200"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26" name="TextBox 25"/>
          <p:cNvSpPr txBox="1"/>
          <p:nvPr/>
        </p:nvSpPr>
        <p:spPr>
          <a:xfrm>
            <a:off x="3814011" y="4513823"/>
            <a:ext cx="1269852" cy="220389"/>
          </a:xfrm>
          <a:prstGeom prst="rect">
            <a:avLst/>
          </a:prstGeom>
          <a:solidFill>
            <a:schemeClr val="bg1"/>
          </a:solidFill>
        </p:spPr>
        <p:txBody>
          <a:bodyPr wrap="none" lIns="81098" tIns="40549" rIns="81098" bIns="40549" rtlCol="0">
            <a:spAutoFit/>
          </a:bodyPr>
          <a:lstStyle/>
          <a:p>
            <a:r>
              <a:rPr lang="en-US" sz="900" dirty="0">
                <a:solidFill>
                  <a:srgbClr val="000000"/>
                </a:solidFill>
              </a:rPr>
              <a:t>CD34 BV421              </a:t>
            </a:r>
          </a:p>
        </p:txBody>
      </p:sp>
      <p:sp>
        <p:nvSpPr>
          <p:cNvPr id="27" name="TextBox 29"/>
          <p:cNvSpPr txBox="1"/>
          <p:nvPr/>
        </p:nvSpPr>
        <p:spPr>
          <a:xfrm>
            <a:off x="6334291" y="4501642"/>
            <a:ext cx="1080698" cy="205001"/>
          </a:xfrm>
          <a:prstGeom prst="rect">
            <a:avLst/>
          </a:prstGeom>
          <a:solidFill>
            <a:schemeClr val="bg1"/>
          </a:solidFill>
        </p:spPr>
        <p:txBody>
          <a:bodyPr wrap="none" lIns="81098" tIns="40549" rIns="81098" bIns="40549" rtlCol="0">
            <a:spAutoFit/>
          </a:bodyPr>
          <a:lstStyle/>
          <a:p>
            <a:r>
              <a:rPr lang="en-US" sz="800" dirty="0">
                <a:solidFill>
                  <a:srgbClr val="000000"/>
                </a:solidFill>
              </a:rPr>
              <a:t>CD34 Horizon V450</a:t>
            </a:r>
          </a:p>
        </p:txBody>
      </p:sp>
      <p:pic>
        <p:nvPicPr>
          <p:cNvPr id="28" name="Picture 4"/>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742581" y="4729708"/>
            <a:ext cx="2137848" cy="1053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TextBox 41"/>
          <p:cNvSpPr txBox="1"/>
          <p:nvPr/>
        </p:nvSpPr>
        <p:spPr>
          <a:xfrm>
            <a:off x="3774572" y="5692224"/>
            <a:ext cx="695977" cy="220389"/>
          </a:xfrm>
          <a:prstGeom prst="rect">
            <a:avLst/>
          </a:prstGeom>
          <a:solidFill>
            <a:schemeClr val="bg1"/>
          </a:solidFill>
        </p:spPr>
        <p:txBody>
          <a:bodyPr wrap="none" lIns="81098" tIns="40549" rIns="81098" bIns="40549" rtlCol="0">
            <a:spAutoFit/>
          </a:bodyPr>
          <a:lstStyle/>
          <a:p>
            <a:r>
              <a:rPr lang="en-US" sz="900" dirty="0">
                <a:solidFill>
                  <a:srgbClr val="000000"/>
                </a:solidFill>
              </a:rPr>
              <a:t>CD38  APC</a:t>
            </a:r>
          </a:p>
        </p:txBody>
      </p:sp>
      <p:cxnSp>
        <p:nvCxnSpPr>
          <p:cNvPr id="30" name="Straight Connector 11"/>
          <p:cNvCxnSpPr/>
          <p:nvPr/>
        </p:nvCxnSpPr>
        <p:spPr bwMode="auto">
          <a:xfrm flipH="1" flipV="1">
            <a:off x="4894709" y="5089748"/>
            <a:ext cx="1" cy="625274"/>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1" name="Picture 5"/>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355413" y="4728797"/>
            <a:ext cx="2139696" cy="1054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2" name="Straight Connector 46"/>
          <p:cNvCxnSpPr/>
          <p:nvPr/>
        </p:nvCxnSpPr>
        <p:spPr bwMode="auto">
          <a:xfrm flipV="1">
            <a:off x="7054950" y="4931486"/>
            <a:ext cx="0" cy="760738"/>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 name="TextBox 49"/>
          <p:cNvSpPr txBox="1"/>
          <p:nvPr/>
        </p:nvSpPr>
        <p:spPr>
          <a:xfrm>
            <a:off x="6453549" y="5692224"/>
            <a:ext cx="601400" cy="189612"/>
          </a:xfrm>
          <a:prstGeom prst="rect">
            <a:avLst/>
          </a:prstGeom>
          <a:solidFill>
            <a:schemeClr val="bg1"/>
          </a:solidFill>
        </p:spPr>
        <p:txBody>
          <a:bodyPr wrap="none" lIns="81098" tIns="40549" rIns="81098" bIns="40549" rtlCol="0">
            <a:spAutoFit/>
          </a:bodyPr>
          <a:lstStyle/>
          <a:p>
            <a:r>
              <a:rPr lang="en-US" sz="700" dirty="0">
                <a:solidFill>
                  <a:srgbClr val="000000"/>
                </a:solidFill>
              </a:rPr>
              <a:t>CD38  </a:t>
            </a:r>
            <a:r>
              <a:rPr lang="en-US" sz="600" dirty="0">
                <a:solidFill>
                  <a:srgbClr val="000000"/>
                </a:solidFill>
              </a:rPr>
              <a:t>APC</a:t>
            </a:r>
            <a:endParaRPr lang="en-US" sz="700" dirty="0">
              <a:solidFill>
                <a:srgbClr val="000000"/>
              </a:solidFill>
            </a:endParaRPr>
          </a:p>
        </p:txBody>
      </p:sp>
      <p:cxnSp>
        <p:nvCxnSpPr>
          <p:cNvPr id="34" name="Straight Connector 51"/>
          <p:cNvCxnSpPr/>
          <p:nvPr/>
        </p:nvCxnSpPr>
        <p:spPr bwMode="auto">
          <a:xfrm flipH="1" flipV="1">
            <a:off x="7486997" y="5089748"/>
            <a:ext cx="1" cy="625274"/>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Rectangle 5"/>
          <p:cNvSpPr/>
          <p:nvPr/>
        </p:nvSpPr>
        <p:spPr bwMode="auto">
          <a:xfrm>
            <a:off x="5895399" y="2272174"/>
            <a:ext cx="3900046" cy="3493717"/>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 charset="-128"/>
            </a:endParaRPr>
          </a:p>
        </p:txBody>
      </p:sp>
      <p:sp>
        <p:nvSpPr>
          <p:cNvPr id="76" name="TextBox 5"/>
          <p:cNvSpPr txBox="1"/>
          <p:nvPr/>
        </p:nvSpPr>
        <p:spPr>
          <a:xfrm>
            <a:off x="9525" y="6295931"/>
            <a:ext cx="594438" cy="235778"/>
          </a:xfrm>
          <a:prstGeom prst="rect">
            <a:avLst/>
          </a:prstGeom>
          <a:noFill/>
        </p:spPr>
        <p:txBody>
          <a:bodyPr wrap="square" lIns="81098" tIns="40549" rIns="81098" bIns="40549" rtlCol="0">
            <a:spAutoFit/>
          </a:bodyPr>
          <a:lstStyle/>
          <a:p>
            <a:pPr algn="r"/>
            <a:r>
              <a:rPr lang="en-US" sz="1000" dirty="0">
                <a:solidFill>
                  <a:schemeClr val="bg1">
                    <a:lumMod val="50000"/>
                  </a:schemeClr>
                </a:solidFill>
              </a:rPr>
              <a:t>#</a:t>
            </a:r>
            <a:r>
              <a:rPr lang="en-US" sz="1000" dirty="0" smtClean="0">
                <a:solidFill>
                  <a:schemeClr val="bg1">
                    <a:lumMod val="50000"/>
                  </a:schemeClr>
                </a:solidFill>
              </a:rPr>
              <a:t>2622</a:t>
            </a:r>
            <a:endParaRPr lang="en-US" sz="1000" dirty="0">
              <a:solidFill>
                <a:schemeClr val="bg1">
                  <a:lumMod val="50000"/>
                </a:schemeClr>
              </a:solidFill>
            </a:endParaRPr>
          </a:p>
        </p:txBody>
      </p:sp>
      <p:sp>
        <p:nvSpPr>
          <p:cNvPr id="77" name="TextBox 15"/>
          <p:cNvSpPr txBox="1"/>
          <p:nvPr/>
        </p:nvSpPr>
        <p:spPr>
          <a:xfrm>
            <a:off x="5553305" y="6314981"/>
            <a:ext cx="6572020" cy="220389"/>
          </a:xfrm>
          <a:prstGeom prst="rect">
            <a:avLst/>
          </a:prstGeom>
          <a:noFill/>
        </p:spPr>
        <p:txBody>
          <a:bodyPr wrap="square" lIns="81098" tIns="40549" rIns="81098" bIns="40549" rtlCol="0" anchor="b">
            <a:spAutoFit/>
          </a:bodyPr>
          <a:lstStyle/>
          <a:p>
            <a:r>
              <a:rPr lang="en-US" sz="900" dirty="0"/>
              <a:t>Blast cells          CD34+ blast </a:t>
            </a:r>
            <a:r>
              <a:rPr lang="en-US" sz="900" dirty="0" smtClean="0"/>
              <a:t>cells          red fraction          </a:t>
            </a:r>
            <a:r>
              <a:rPr lang="en-US" sz="900" dirty="0" err="1"/>
              <a:t>Spherotech</a:t>
            </a:r>
            <a:r>
              <a:rPr lang="en-US" sz="900" dirty="0"/>
              <a:t> </a:t>
            </a:r>
            <a:r>
              <a:rPr lang="en-US" sz="900" dirty="0" smtClean="0"/>
              <a:t>beads         CD34+CD38low           </a:t>
            </a:r>
            <a:r>
              <a:rPr lang="en-US" sz="900" dirty="0"/>
              <a:t>CD34+CD38verylow </a:t>
            </a:r>
          </a:p>
        </p:txBody>
      </p:sp>
      <p:sp>
        <p:nvSpPr>
          <p:cNvPr id="78" name="Rectangle 17"/>
          <p:cNvSpPr/>
          <p:nvPr/>
        </p:nvSpPr>
        <p:spPr bwMode="auto">
          <a:xfrm>
            <a:off x="7557817" y="6352492"/>
            <a:ext cx="133305" cy="147078"/>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79" name="Rectangle 19"/>
          <p:cNvSpPr/>
          <p:nvPr/>
        </p:nvSpPr>
        <p:spPr bwMode="auto">
          <a:xfrm>
            <a:off x="9732960" y="6352492"/>
            <a:ext cx="133305" cy="147078"/>
          </a:xfrm>
          <a:prstGeom prst="rect">
            <a:avLst/>
          </a:prstGeom>
          <a:solidFill>
            <a:srgbClr val="C090F4"/>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80" name="Rectangle 18"/>
          <p:cNvSpPr/>
          <p:nvPr/>
        </p:nvSpPr>
        <p:spPr bwMode="auto">
          <a:xfrm>
            <a:off x="8489774" y="6352492"/>
            <a:ext cx="133305" cy="147078"/>
          </a:xfrm>
          <a:prstGeom prst="rect">
            <a:avLst/>
          </a:prstGeom>
          <a:solidFill>
            <a:srgbClr val="FF990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81" name="Rectangle 22"/>
          <p:cNvSpPr/>
          <p:nvPr/>
        </p:nvSpPr>
        <p:spPr bwMode="auto">
          <a:xfrm>
            <a:off x="5421868" y="6352492"/>
            <a:ext cx="133305" cy="147078"/>
          </a:xfrm>
          <a:prstGeom prst="rect">
            <a:avLst/>
          </a:prstGeom>
          <a:solidFill>
            <a:schemeClr val="tx1">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82" name="Rectangle 23"/>
          <p:cNvSpPr/>
          <p:nvPr/>
        </p:nvSpPr>
        <p:spPr bwMode="auto">
          <a:xfrm>
            <a:off x="6318602" y="6352492"/>
            <a:ext cx="133305" cy="147078"/>
          </a:xfrm>
          <a:prstGeom prst="rect">
            <a:avLst/>
          </a:prstGeom>
          <a:solidFill>
            <a:srgbClr val="00FFFF"/>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83" name="Rectangle 45"/>
          <p:cNvSpPr/>
          <p:nvPr/>
        </p:nvSpPr>
        <p:spPr bwMode="auto">
          <a:xfrm>
            <a:off x="10837463" y="6352492"/>
            <a:ext cx="133305" cy="147078"/>
          </a:xfrm>
          <a:prstGeom prst="rect">
            <a:avLst/>
          </a:prstGeom>
          <a:solidFill>
            <a:srgbClr val="00B0F0"/>
          </a:solidFill>
          <a:ln w="9525" cap="flat" cmpd="sng" algn="ctr">
            <a:solidFill>
              <a:schemeClr val="tx1"/>
            </a:solidFill>
            <a:prstDash val="solid"/>
            <a:round/>
            <a:headEnd type="none" w="med" len="med"/>
            <a:tailEnd type="none" w="med" len="med"/>
          </a:ln>
          <a:effectLst/>
          <a:extLst/>
        </p:spPr>
        <p:txBody>
          <a:bodyPr vert="horz" wrap="square" lIns="81098" tIns="40549" rIns="81098" bIns="40549" numCol="1" rtlCol="0" anchor="t" anchorCtr="0" compatLnSpc="1">
            <a:prstTxWarp prst="textNoShape">
              <a:avLst/>
            </a:prstTxWarp>
          </a:bodyPr>
          <a:lstStyle/>
          <a:p>
            <a:pPr defTabSz="810981" eaLnBrk="0" hangingPunct="0"/>
            <a:endParaRPr lang="en-US">
              <a:ea typeface="ＭＳ Ｐゴシック" pitchFamily="1" charset="-128"/>
            </a:endParaRPr>
          </a:p>
        </p:txBody>
      </p:sp>
      <p:sp>
        <p:nvSpPr>
          <p:cNvPr id="40" name="Rectangle 35"/>
          <p:cNvSpPr/>
          <p:nvPr/>
        </p:nvSpPr>
        <p:spPr bwMode="auto">
          <a:xfrm>
            <a:off x="6234444" y="3672817"/>
            <a:ext cx="78101" cy="1209889"/>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81098" tIns="40549" rIns="81098" bIns="40549" numCol="1" spcCol="0" rtlCol="0" anchor="t" anchorCtr="0" compatLnSpc="1">
            <a:prstTxWarp prst="textNoShape">
              <a:avLst/>
            </a:prstTxWarp>
          </a:bodyPr>
          <a:lstStyle/>
          <a:p>
            <a:pPr defTabSz="810981" eaLnBrk="0" hangingPunct="0"/>
            <a:endParaRPr lang="en-US">
              <a:ea typeface="ＭＳ Ｐゴシック" pitchFamily="1" charset="-128"/>
            </a:endParaRPr>
          </a:p>
        </p:txBody>
      </p:sp>
      <p:pic>
        <p:nvPicPr>
          <p:cNvPr id="41" name="Picture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240537" y="2448681"/>
            <a:ext cx="2112714" cy="2221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2" name="Straight Arrow Connector 6"/>
          <p:cNvCxnSpPr/>
          <p:nvPr/>
        </p:nvCxnSpPr>
        <p:spPr bwMode="auto">
          <a:xfrm flipH="1">
            <a:off x="8126654" y="3323075"/>
            <a:ext cx="132097" cy="59445"/>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TextBox 26"/>
          <p:cNvSpPr txBox="1"/>
          <p:nvPr/>
        </p:nvSpPr>
        <p:spPr>
          <a:xfrm>
            <a:off x="8328432" y="4032857"/>
            <a:ext cx="1691868" cy="635888"/>
          </a:xfrm>
          <a:prstGeom prst="rect">
            <a:avLst/>
          </a:prstGeom>
          <a:solidFill>
            <a:schemeClr val="bg1"/>
          </a:solidFill>
        </p:spPr>
        <p:txBody>
          <a:bodyPr wrap="square" lIns="81098" tIns="40549" rIns="81098" bIns="40549" rtlCol="0">
            <a:spAutoFit/>
          </a:bodyPr>
          <a:lstStyle/>
          <a:p>
            <a:r>
              <a:rPr lang="en-US" sz="900" b="1" dirty="0">
                <a:solidFill>
                  <a:srgbClr val="000000"/>
                </a:solidFill>
              </a:rPr>
              <a:t>Cut-off for CD38</a:t>
            </a:r>
            <a:r>
              <a:rPr lang="en-US" sz="900" b="1" baseline="30000" dirty="0">
                <a:solidFill>
                  <a:srgbClr val="000000"/>
                </a:solidFill>
              </a:rPr>
              <a:t>verylow</a:t>
            </a:r>
            <a:r>
              <a:rPr lang="en-US" sz="900" b="1" dirty="0">
                <a:solidFill>
                  <a:srgbClr val="000000"/>
                </a:solidFill>
              </a:rPr>
              <a:t> </a:t>
            </a:r>
            <a:endParaRPr lang="en-US" sz="900" b="1" dirty="0" smtClean="0">
              <a:solidFill>
                <a:srgbClr val="000000"/>
              </a:solidFill>
            </a:endParaRPr>
          </a:p>
          <a:p>
            <a:r>
              <a:rPr lang="en-US" sz="900" dirty="0" smtClean="0">
                <a:solidFill>
                  <a:srgbClr val="000000"/>
                </a:solidFill>
              </a:rPr>
              <a:t> median of </a:t>
            </a:r>
            <a:r>
              <a:rPr lang="en-US" sz="900" dirty="0">
                <a:solidFill>
                  <a:srgbClr val="000000"/>
                </a:solidFill>
              </a:rPr>
              <a:t>the </a:t>
            </a:r>
            <a:r>
              <a:rPr lang="en-US" sz="900" dirty="0" smtClean="0">
                <a:solidFill>
                  <a:srgbClr val="000000"/>
                </a:solidFill>
              </a:rPr>
              <a:t>red fraction</a:t>
            </a:r>
            <a:r>
              <a:rPr lang="en-US" sz="900" dirty="0">
                <a:solidFill>
                  <a:srgbClr val="000000"/>
                </a:solidFill>
              </a:rPr>
              <a:t>, </a:t>
            </a:r>
            <a:r>
              <a:rPr lang="en-US" sz="900" dirty="0" smtClean="0">
                <a:solidFill>
                  <a:srgbClr val="000000"/>
                </a:solidFill>
              </a:rPr>
              <a:t> </a:t>
            </a:r>
            <a:br>
              <a:rPr lang="en-US" sz="900" dirty="0" smtClean="0">
                <a:solidFill>
                  <a:srgbClr val="000000"/>
                </a:solidFill>
              </a:rPr>
            </a:br>
            <a:r>
              <a:rPr lang="en-US" sz="900" dirty="0" smtClean="0">
                <a:solidFill>
                  <a:srgbClr val="000000"/>
                </a:solidFill>
              </a:rPr>
              <a:t>  below </a:t>
            </a:r>
            <a:r>
              <a:rPr lang="en-US" sz="900" dirty="0">
                <a:solidFill>
                  <a:srgbClr val="000000"/>
                </a:solidFill>
              </a:rPr>
              <a:t>the </a:t>
            </a:r>
            <a:r>
              <a:rPr lang="en-US" sz="900" dirty="0" smtClean="0">
                <a:solidFill>
                  <a:srgbClr val="000000"/>
                </a:solidFill>
              </a:rPr>
              <a:t>beads, </a:t>
            </a:r>
          </a:p>
          <a:p>
            <a:r>
              <a:rPr lang="en-US" sz="900" dirty="0" smtClean="0">
                <a:solidFill>
                  <a:srgbClr val="000000"/>
                </a:solidFill>
              </a:rPr>
              <a:t>  often </a:t>
            </a:r>
            <a:r>
              <a:rPr lang="en-US" sz="900" dirty="0">
                <a:solidFill>
                  <a:srgbClr val="000000"/>
                </a:solidFill>
              </a:rPr>
              <a:t>close to </a:t>
            </a:r>
            <a:r>
              <a:rPr lang="en-US" sz="900" dirty="0" smtClean="0">
                <a:solidFill>
                  <a:srgbClr val="000000"/>
                </a:solidFill>
              </a:rPr>
              <a:t>10</a:t>
            </a:r>
            <a:r>
              <a:rPr lang="en-US" sz="900" baseline="30000" dirty="0" smtClean="0">
                <a:solidFill>
                  <a:srgbClr val="000000"/>
                </a:solidFill>
              </a:rPr>
              <a:t>2</a:t>
            </a:r>
            <a:endParaRPr lang="en-US" sz="900" dirty="0">
              <a:solidFill>
                <a:srgbClr val="000000"/>
              </a:solidFill>
            </a:endParaRPr>
          </a:p>
        </p:txBody>
      </p:sp>
      <p:cxnSp>
        <p:nvCxnSpPr>
          <p:cNvPr id="44" name="Straight Arrow Connector 27"/>
          <p:cNvCxnSpPr/>
          <p:nvPr/>
        </p:nvCxnSpPr>
        <p:spPr bwMode="auto">
          <a:xfrm flipH="1" flipV="1">
            <a:off x="8126654" y="3915845"/>
            <a:ext cx="132097" cy="60960"/>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45" name="Picture 2"/>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6240537" y="2446756"/>
            <a:ext cx="2112714" cy="2221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 name="TextBox 32"/>
          <p:cNvSpPr txBox="1"/>
          <p:nvPr/>
        </p:nvSpPr>
        <p:spPr>
          <a:xfrm rot="16200000">
            <a:off x="5858727" y="3934714"/>
            <a:ext cx="695977" cy="220389"/>
          </a:xfrm>
          <a:prstGeom prst="rect">
            <a:avLst/>
          </a:prstGeom>
          <a:solidFill>
            <a:schemeClr val="bg1"/>
          </a:solidFill>
          <a:ln w="57150">
            <a:solidFill>
              <a:schemeClr val="bg1"/>
            </a:solidFill>
          </a:ln>
        </p:spPr>
        <p:txBody>
          <a:bodyPr wrap="none" lIns="81098" tIns="40549" rIns="81098" bIns="40549" rtlCol="0">
            <a:spAutoFit/>
          </a:bodyPr>
          <a:lstStyle/>
          <a:p>
            <a:r>
              <a:rPr lang="en-US" sz="900" dirty="0">
                <a:solidFill>
                  <a:srgbClr val="000000"/>
                </a:solidFill>
              </a:rPr>
              <a:t>CD38  APC</a:t>
            </a:r>
          </a:p>
        </p:txBody>
      </p:sp>
      <p:pic>
        <p:nvPicPr>
          <p:cNvPr id="47" name="Picture 3"/>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6373842" y="4728554"/>
            <a:ext cx="1744204" cy="1051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 name="TextBox 29"/>
          <p:cNvSpPr txBox="1"/>
          <p:nvPr/>
        </p:nvSpPr>
        <p:spPr>
          <a:xfrm>
            <a:off x="6383975" y="4500488"/>
            <a:ext cx="1269852" cy="220389"/>
          </a:xfrm>
          <a:prstGeom prst="rect">
            <a:avLst/>
          </a:prstGeom>
          <a:solidFill>
            <a:schemeClr val="bg1"/>
          </a:solidFill>
        </p:spPr>
        <p:txBody>
          <a:bodyPr wrap="none" lIns="81098" tIns="40549" rIns="81098" bIns="40549" rtlCol="0">
            <a:spAutoFit/>
          </a:bodyPr>
          <a:lstStyle/>
          <a:p>
            <a:r>
              <a:rPr lang="en-US" sz="900" dirty="0">
                <a:solidFill>
                  <a:srgbClr val="000000"/>
                </a:solidFill>
              </a:rPr>
              <a:t>CD34 </a:t>
            </a:r>
            <a:r>
              <a:rPr lang="en-US" sz="900" dirty="0" smtClean="0">
                <a:solidFill>
                  <a:srgbClr val="000000"/>
                </a:solidFill>
              </a:rPr>
              <a:t>BV421              </a:t>
            </a:r>
            <a:endParaRPr lang="en-US" sz="900" dirty="0">
              <a:solidFill>
                <a:srgbClr val="000000"/>
              </a:solidFill>
            </a:endParaRPr>
          </a:p>
        </p:txBody>
      </p:sp>
      <p:cxnSp>
        <p:nvCxnSpPr>
          <p:cNvPr id="49" name="Straight Connector 46"/>
          <p:cNvCxnSpPr/>
          <p:nvPr/>
        </p:nvCxnSpPr>
        <p:spPr bwMode="auto">
          <a:xfrm flipV="1">
            <a:off x="6888609" y="4930332"/>
            <a:ext cx="0" cy="760738"/>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 name="TextBox 49"/>
          <p:cNvSpPr txBox="1"/>
          <p:nvPr/>
        </p:nvSpPr>
        <p:spPr>
          <a:xfrm>
            <a:off x="6384553" y="5691070"/>
            <a:ext cx="695977" cy="220389"/>
          </a:xfrm>
          <a:prstGeom prst="rect">
            <a:avLst/>
          </a:prstGeom>
          <a:solidFill>
            <a:schemeClr val="bg1"/>
          </a:solidFill>
        </p:spPr>
        <p:txBody>
          <a:bodyPr wrap="none" lIns="81098" tIns="40549" rIns="81098" bIns="40549" rtlCol="0">
            <a:spAutoFit/>
          </a:bodyPr>
          <a:lstStyle/>
          <a:p>
            <a:r>
              <a:rPr lang="en-US" sz="900" dirty="0">
                <a:solidFill>
                  <a:srgbClr val="000000"/>
                </a:solidFill>
              </a:rPr>
              <a:t>CD38  APC</a:t>
            </a:r>
          </a:p>
        </p:txBody>
      </p:sp>
      <p:cxnSp>
        <p:nvCxnSpPr>
          <p:cNvPr id="51" name="Straight Arrow Connector 54"/>
          <p:cNvCxnSpPr/>
          <p:nvPr/>
        </p:nvCxnSpPr>
        <p:spPr bwMode="auto">
          <a:xfrm flipH="1" flipV="1">
            <a:off x="8112745" y="4043905"/>
            <a:ext cx="132097" cy="60960"/>
          </a:xfrm>
          <a:prstGeom prst="straightConnector1">
            <a:avLst/>
          </a:prstGeom>
          <a:solidFill>
            <a:schemeClr val="accent1"/>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536505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B4FD81-F0E3-440F-B7B4-37434869A1E6}"/>
              </a:ext>
            </a:extLst>
          </p:cNvPr>
          <p:cNvSpPr>
            <a:spLocks noGrp="1"/>
          </p:cNvSpPr>
          <p:nvPr>
            <p:ph type="title"/>
          </p:nvPr>
        </p:nvSpPr>
        <p:spPr>
          <a:xfrm>
            <a:off x="673100" y="176167"/>
            <a:ext cx="10766044" cy="1325563"/>
          </a:xfrm>
          <a:solidFill>
            <a:schemeClr val="bg1"/>
          </a:solidFill>
        </p:spPr>
        <p:txBody>
          <a:bodyPr/>
          <a:lstStyle/>
          <a:p>
            <a:r>
              <a:rPr lang="nl-NL" sz="3600" dirty="0" smtClean="0"/>
              <a:t>Rationale </a:t>
            </a:r>
            <a:r>
              <a:rPr lang="nl-NL" sz="3600" dirty="0" err="1" smtClean="0"/>
              <a:t>behind</a:t>
            </a:r>
            <a:r>
              <a:rPr lang="nl-NL" sz="3600" dirty="0" smtClean="0"/>
              <a:t> red/dead </a:t>
            </a:r>
            <a:r>
              <a:rPr lang="nl-NL" sz="3600" dirty="0" err="1" smtClean="0"/>
              <a:t>fraction</a:t>
            </a:r>
            <a:r>
              <a:rPr lang="nl-NL" sz="3600" dirty="0"/>
              <a:t> </a:t>
            </a:r>
            <a:r>
              <a:rPr lang="nl-NL" sz="3600" dirty="0" err="1" smtClean="0"/>
              <a:t>and</a:t>
            </a:r>
            <a:r>
              <a:rPr lang="nl-NL" sz="3600" dirty="0" smtClean="0"/>
              <a:t> </a:t>
            </a:r>
            <a:r>
              <a:rPr lang="nl-NL" sz="3600" dirty="0" err="1" smtClean="0"/>
              <a:t>beads</a:t>
            </a:r>
            <a:r>
              <a:rPr lang="nl-NL" sz="3600" dirty="0" smtClean="0"/>
              <a:t> </a:t>
            </a:r>
            <a:endParaRPr lang="nl-NL" sz="3600" dirty="0"/>
          </a:p>
        </p:txBody>
      </p:sp>
      <p:sp>
        <p:nvSpPr>
          <p:cNvPr id="3" name="Content Placeholder 2"/>
          <p:cNvSpPr>
            <a:spLocks noGrp="1"/>
          </p:cNvSpPr>
          <p:nvPr>
            <p:ph idx="4294967295"/>
          </p:nvPr>
        </p:nvSpPr>
        <p:spPr>
          <a:xfrm>
            <a:off x="658207" y="1229627"/>
            <a:ext cx="10809893" cy="4660593"/>
          </a:xfrm>
          <a:prstGeom prst="rect">
            <a:avLst/>
          </a:prstGeom>
        </p:spPr>
        <p:txBody>
          <a:bodyPr/>
          <a:lstStyle/>
          <a:p>
            <a:pPr marL="0" indent="0" algn="just">
              <a:buNone/>
            </a:pPr>
            <a:r>
              <a:rPr lang="en-US" sz="2000" dirty="0" smtClean="0">
                <a:solidFill>
                  <a:srgbClr val="000000"/>
                </a:solidFill>
                <a:latin typeface="Calibri" pitchFamily="34" charset="0"/>
              </a:rPr>
              <a:t>In AML flow cytometry, gating of high/low expression is often relative to expression found on reference populations rather than using set cut-offs. For the gating of CD34+CD38</a:t>
            </a:r>
            <a:r>
              <a:rPr lang="en-US" sz="2000" baseline="30000" dirty="0" smtClean="0">
                <a:solidFill>
                  <a:srgbClr val="000000"/>
                </a:solidFill>
                <a:latin typeface="Calibri" pitchFamily="34" charset="0"/>
              </a:rPr>
              <a:t>low</a:t>
            </a:r>
            <a:r>
              <a:rPr lang="en-US" sz="2000" dirty="0" smtClean="0">
                <a:solidFill>
                  <a:srgbClr val="000000"/>
                </a:solidFill>
                <a:latin typeface="Calibri" pitchFamily="34" charset="0"/>
              </a:rPr>
              <a:t> or CD34+CD38</a:t>
            </a:r>
            <a:r>
              <a:rPr lang="en-US" sz="2000" baseline="30000" dirty="0" smtClean="0">
                <a:solidFill>
                  <a:srgbClr val="000000"/>
                </a:solidFill>
                <a:latin typeface="Calibri" pitchFamily="34" charset="0"/>
              </a:rPr>
              <a:t>verylow</a:t>
            </a:r>
            <a:r>
              <a:rPr lang="en-US" sz="2000" dirty="0" smtClean="0">
                <a:solidFill>
                  <a:srgbClr val="000000"/>
                </a:solidFill>
                <a:latin typeface="Calibri" pitchFamily="34" charset="0"/>
              </a:rPr>
              <a:t> no true reference populations could be identified. We therefore tested the use of beads and the red/dead fraction. </a:t>
            </a:r>
          </a:p>
          <a:p>
            <a:pPr marL="0" indent="0" algn="just">
              <a:buNone/>
            </a:pPr>
            <a:endParaRPr lang="en-US" sz="800" b="1" dirty="0" smtClean="0">
              <a:solidFill>
                <a:srgbClr val="000000"/>
              </a:solidFill>
              <a:latin typeface="Calibri" pitchFamily="34" charset="0"/>
            </a:endParaRPr>
          </a:p>
          <a:p>
            <a:pPr marL="0" indent="0" algn="just">
              <a:buNone/>
            </a:pPr>
            <a:r>
              <a:rPr lang="en-US" sz="1800" dirty="0" err="1" smtClean="0">
                <a:solidFill>
                  <a:srgbClr val="000000"/>
                </a:solidFill>
                <a:latin typeface="Calibri" pitchFamily="34" charset="0"/>
              </a:rPr>
              <a:t>Spherotech</a:t>
            </a:r>
            <a:r>
              <a:rPr lang="en-US" sz="1800" dirty="0" smtClean="0">
                <a:solidFill>
                  <a:srgbClr val="000000"/>
                </a:solidFill>
                <a:latin typeface="Calibri" pitchFamily="34" charset="0"/>
              </a:rPr>
              <a:t> beads:  Beads with negative signal in the APC channel, has its upper limit around 10</a:t>
            </a:r>
            <a:r>
              <a:rPr lang="en-US" sz="1800" baseline="30000" dirty="0" smtClean="0">
                <a:solidFill>
                  <a:srgbClr val="000000"/>
                </a:solidFill>
                <a:latin typeface="Calibri" pitchFamily="34" charset="0"/>
              </a:rPr>
              <a:t>3 </a:t>
            </a:r>
            <a:r>
              <a:rPr lang="en-US" sz="1800" dirty="0" smtClean="0">
                <a:solidFill>
                  <a:srgbClr val="000000"/>
                </a:solidFill>
                <a:latin typeface="Calibri" pitchFamily="34" charset="0"/>
              </a:rPr>
              <a:t>which correlated with the gating of the progenitor population in previous studies. Interestingly, while the tail of the beads is likely noise, the lower limit in many cases was found to be around 10</a:t>
            </a:r>
            <a:r>
              <a:rPr lang="en-US" sz="1800" baseline="30000" dirty="0" smtClean="0">
                <a:solidFill>
                  <a:srgbClr val="000000"/>
                </a:solidFill>
                <a:latin typeface="Calibri" pitchFamily="34" charset="0"/>
              </a:rPr>
              <a:t>2</a:t>
            </a:r>
            <a:r>
              <a:rPr lang="en-US" sz="1800" dirty="0" smtClean="0">
                <a:solidFill>
                  <a:srgbClr val="000000"/>
                </a:solidFill>
                <a:latin typeface="Calibri" pitchFamily="34" charset="0"/>
              </a:rPr>
              <a:t>, which was more in common with the gating of stem cells in previous studies (</a:t>
            </a:r>
            <a:r>
              <a:rPr lang="en-US" sz="1800" dirty="0" err="1" smtClean="0">
                <a:solidFill>
                  <a:srgbClr val="000000"/>
                </a:solidFill>
                <a:latin typeface="Calibri" pitchFamily="34" charset="0"/>
              </a:rPr>
              <a:t>Terwijn</a:t>
            </a:r>
            <a:r>
              <a:rPr lang="en-US" sz="1800" dirty="0" smtClean="0">
                <a:solidFill>
                  <a:srgbClr val="000000"/>
                </a:solidFill>
                <a:latin typeface="Calibri" pitchFamily="34" charset="0"/>
              </a:rPr>
              <a:t>, et al</a:t>
            </a:r>
            <a:r>
              <a:rPr lang="en-US" sz="1800" dirty="0">
                <a:solidFill>
                  <a:srgbClr val="000000"/>
                </a:solidFill>
                <a:latin typeface="Calibri" pitchFamily="34" charset="0"/>
              </a:rPr>
              <a:t>. </a:t>
            </a:r>
            <a:r>
              <a:rPr lang="en-US" sz="1800" dirty="0" err="1">
                <a:solidFill>
                  <a:srgbClr val="000000"/>
                </a:solidFill>
                <a:latin typeface="Calibri" pitchFamily="34" charset="0"/>
              </a:rPr>
              <a:t>PLoS</a:t>
            </a:r>
            <a:r>
              <a:rPr lang="en-US" sz="1800" dirty="0">
                <a:solidFill>
                  <a:srgbClr val="000000"/>
                </a:solidFill>
                <a:latin typeface="Calibri" pitchFamily="34" charset="0"/>
              </a:rPr>
              <a:t> One. </a:t>
            </a:r>
            <a:r>
              <a:rPr lang="en-US" sz="1800" dirty="0" smtClean="0">
                <a:solidFill>
                  <a:srgbClr val="000000"/>
                </a:solidFill>
                <a:latin typeface="Calibri" pitchFamily="34" charset="0"/>
              </a:rPr>
              <a:t>2014).</a:t>
            </a:r>
          </a:p>
          <a:p>
            <a:pPr marL="0" indent="0" algn="just">
              <a:buNone/>
            </a:pPr>
            <a:r>
              <a:rPr lang="en-US" sz="1800" dirty="0">
                <a:solidFill>
                  <a:srgbClr val="000000"/>
                </a:solidFill>
                <a:latin typeface="Calibri" pitchFamily="34" charset="0"/>
              </a:rPr>
              <a:t/>
            </a:r>
            <a:br>
              <a:rPr lang="en-US" sz="1800" dirty="0">
                <a:solidFill>
                  <a:srgbClr val="000000"/>
                </a:solidFill>
                <a:latin typeface="Calibri" pitchFamily="34" charset="0"/>
              </a:rPr>
            </a:br>
            <a:r>
              <a:rPr lang="en-US" sz="1800" dirty="0" smtClean="0">
                <a:solidFill>
                  <a:srgbClr val="000000"/>
                </a:solidFill>
                <a:latin typeface="Calibri" pitchFamily="34" charset="0"/>
              </a:rPr>
              <a:t>Red/dead fraction: To </a:t>
            </a:r>
            <a:r>
              <a:rPr lang="en-US" sz="1800" dirty="0">
                <a:solidFill>
                  <a:srgbClr val="000000"/>
                </a:solidFill>
                <a:latin typeface="Calibri" pitchFamily="34" charset="0"/>
              </a:rPr>
              <a:t>identify </a:t>
            </a:r>
            <a:r>
              <a:rPr lang="en-US" sz="1800" dirty="0" smtClean="0">
                <a:solidFill>
                  <a:srgbClr val="000000"/>
                </a:solidFill>
                <a:latin typeface="Calibri" pitchFamily="34" charset="0"/>
              </a:rPr>
              <a:t>background </a:t>
            </a:r>
            <a:r>
              <a:rPr lang="en-US" sz="1800" dirty="0">
                <a:solidFill>
                  <a:srgbClr val="000000"/>
                </a:solidFill>
                <a:latin typeface="Calibri" pitchFamily="34" charset="0"/>
              </a:rPr>
              <a:t>fluorescence of antigen-negative cells and other particles (e.g</a:t>
            </a:r>
            <a:r>
              <a:rPr lang="en-US" sz="1800" dirty="0" smtClean="0">
                <a:solidFill>
                  <a:srgbClr val="000000"/>
                </a:solidFill>
                <a:latin typeface="Calibri" pitchFamily="34" charset="0"/>
              </a:rPr>
              <a:t>. debris) were gated. In this case, the ‘red/dead’ fraction was gated, showing its upper limit to be around 10</a:t>
            </a:r>
            <a:r>
              <a:rPr lang="en-US" sz="1800" baseline="30000" dirty="0" smtClean="0">
                <a:solidFill>
                  <a:srgbClr val="000000"/>
                </a:solidFill>
                <a:latin typeface="Calibri" pitchFamily="34" charset="0"/>
              </a:rPr>
              <a:t>3 </a:t>
            </a:r>
            <a:r>
              <a:rPr lang="en-US" sz="1800" dirty="0" smtClean="0">
                <a:solidFill>
                  <a:srgbClr val="000000"/>
                </a:solidFill>
                <a:latin typeface="Calibri" pitchFamily="34" charset="0"/>
              </a:rPr>
              <a:t>and its median around 10</a:t>
            </a:r>
            <a:r>
              <a:rPr lang="en-US" sz="1800" baseline="30000" dirty="0" smtClean="0">
                <a:solidFill>
                  <a:srgbClr val="000000"/>
                </a:solidFill>
                <a:latin typeface="Calibri" pitchFamily="34" charset="0"/>
              </a:rPr>
              <a:t>2</a:t>
            </a:r>
            <a:r>
              <a:rPr lang="en-US" sz="1800" dirty="0" smtClean="0">
                <a:solidFill>
                  <a:srgbClr val="000000"/>
                </a:solidFill>
                <a:latin typeface="Calibri" pitchFamily="34" charset="0"/>
              </a:rPr>
              <a:t>. Red/dead is identified as: </a:t>
            </a:r>
            <a:r>
              <a:rPr lang="en-US" sz="1800" dirty="0">
                <a:solidFill>
                  <a:srgbClr val="000000"/>
                </a:solidFill>
                <a:latin typeface="Calibri" pitchFamily="34" charset="0"/>
              </a:rPr>
              <a:t>CD45-/</a:t>
            </a:r>
            <a:r>
              <a:rPr lang="en-US" sz="1800" dirty="0" err="1">
                <a:solidFill>
                  <a:srgbClr val="000000"/>
                </a:solidFill>
                <a:latin typeface="Calibri" pitchFamily="34" charset="0"/>
              </a:rPr>
              <a:t>SSClow</a:t>
            </a:r>
            <a:r>
              <a:rPr lang="en-US" sz="1800" dirty="0">
                <a:solidFill>
                  <a:srgbClr val="000000"/>
                </a:solidFill>
                <a:latin typeface="Calibri" pitchFamily="34" charset="0"/>
              </a:rPr>
              <a:t>/</a:t>
            </a:r>
            <a:r>
              <a:rPr lang="en-US" sz="1800" dirty="0" err="1">
                <a:solidFill>
                  <a:srgbClr val="000000"/>
                </a:solidFill>
                <a:latin typeface="Calibri" pitchFamily="34" charset="0"/>
              </a:rPr>
              <a:t>FSClow</a:t>
            </a:r>
            <a:r>
              <a:rPr lang="en-US" sz="1800" dirty="0">
                <a:solidFill>
                  <a:srgbClr val="000000"/>
                </a:solidFill>
                <a:latin typeface="Calibri" pitchFamily="34" charset="0"/>
              </a:rPr>
              <a:t> events/debris; make sure this fraction has no CD38</a:t>
            </a:r>
            <a:r>
              <a:rPr lang="en-US" sz="1800" baseline="30000" dirty="0">
                <a:solidFill>
                  <a:srgbClr val="000000"/>
                </a:solidFill>
                <a:latin typeface="Calibri" pitchFamily="34" charset="0"/>
              </a:rPr>
              <a:t>high</a:t>
            </a:r>
            <a:r>
              <a:rPr lang="en-US" sz="1800" dirty="0">
                <a:solidFill>
                  <a:srgbClr val="000000"/>
                </a:solidFill>
                <a:latin typeface="Calibri" pitchFamily="34" charset="0"/>
              </a:rPr>
              <a:t> sup-population</a:t>
            </a:r>
            <a:endParaRPr lang="en-US" sz="1800" dirty="0" smtClean="0">
              <a:solidFill>
                <a:srgbClr val="000000"/>
              </a:solidFill>
              <a:latin typeface="Calibri" pitchFamily="34" charset="0"/>
            </a:endParaRPr>
          </a:p>
          <a:p>
            <a:pPr marL="0" indent="0" algn="just">
              <a:buNone/>
            </a:pPr>
            <a:endParaRPr lang="en-US" sz="2000" dirty="0" smtClean="0">
              <a:solidFill>
                <a:srgbClr val="000000"/>
              </a:solidFill>
              <a:latin typeface="Calibri" pitchFamily="34" charset="0"/>
            </a:endParaRPr>
          </a:p>
          <a:p>
            <a:pPr marL="0" indent="0" algn="just">
              <a:buNone/>
            </a:pPr>
            <a:r>
              <a:rPr lang="en-US" sz="2000" dirty="0" smtClean="0">
                <a:solidFill>
                  <a:srgbClr val="000000"/>
                </a:solidFill>
                <a:latin typeface="Calibri" pitchFamily="34" charset="0"/>
              </a:rPr>
              <a:t>Overall; we suggest to use the 10</a:t>
            </a:r>
            <a:r>
              <a:rPr lang="en-US" sz="2000" baseline="30000" dirty="0" smtClean="0">
                <a:solidFill>
                  <a:srgbClr val="000000"/>
                </a:solidFill>
                <a:latin typeface="Calibri" pitchFamily="34" charset="0"/>
              </a:rPr>
              <a:t>2</a:t>
            </a:r>
            <a:r>
              <a:rPr lang="en-US" sz="2000" dirty="0" smtClean="0">
                <a:solidFill>
                  <a:srgbClr val="000000"/>
                </a:solidFill>
                <a:latin typeface="Calibri" pitchFamily="34" charset="0"/>
              </a:rPr>
              <a:t> and 10</a:t>
            </a:r>
            <a:r>
              <a:rPr lang="en-US" sz="2000" baseline="30000" dirty="0" smtClean="0">
                <a:solidFill>
                  <a:srgbClr val="000000"/>
                </a:solidFill>
                <a:latin typeface="Calibri" pitchFamily="34" charset="0"/>
              </a:rPr>
              <a:t>3</a:t>
            </a:r>
            <a:r>
              <a:rPr lang="en-US" sz="2000" dirty="0" smtClean="0">
                <a:solidFill>
                  <a:srgbClr val="000000"/>
                </a:solidFill>
                <a:latin typeface="Calibri" pitchFamily="34" charset="0"/>
              </a:rPr>
              <a:t> cutoff, until a true objective cutoff is identified.  </a:t>
            </a:r>
          </a:p>
        </p:txBody>
      </p:sp>
    </p:spTree>
    <p:extLst>
      <p:ext uri="{BB962C8B-B14F-4D97-AF65-F5344CB8AC3E}">
        <p14:creationId xmlns:p14="http://schemas.microsoft.com/office/powerpoint/2010/main" val="1614676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msterdam UMC">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KonicaMinolta</Template>
  <TotalTime>796</TotalTime>
  <Words>2632</Words>
  <Application>Microsoft Office PowerPoint</Application>
  <PresentationFormat>Breedbeeld</PresentationFormat>
  <Paragraphs>751</Paragraphs>
  <Slides>31</Slides>
  <Notes>4</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31</vt:i4>
      </vt:variant>
    </vt:vector>
  </HeadingPairs>
  <TitlesOfParts>
    <vt:vector size="38" baseType="lpstr">
      <vt:lpstr>ＭＳ Ｐゴシック</vt:lpstr>
      <vt:lpstr>Arial</vt:lpstr>
      <vt:lpstr>Calibri</vt:lpstr>
      <vt:lpstr>Times</vt:lpstr>
      <vt:lpstr>Times New Roman</vt:lpstr>
      <vt:lpstr>Trebuchet MS</vt:lpstr>
      <vt:lpstr>Kantoorthema</vt:lpstr>
      <vt:lpstr>AML- Leukemic Stem Cell</vt:lpstr>
      <vt:lpstr>Contents</vt:lpstr>
      <vt:lpstr>Contents of LSC tube</vt:lpstr>
      <vt:lpstr>How to identify LSCs in a diagnosis/f-up AML</vt:lpstr>
      <vt:lpstr>Analyzing samples</vt:lpstr>
      <vt:lpstr>Gating CD34+ blasts</vt:lpstr>
      <vt:lpstr>Gating CD38low progenitors</vt:lpstr>
      <vt:lpstr>Gating CD38verylow stem cells</vt:lpstr>
      <vt:lpstr>Rationale behind red/dead fraction and beads </vt:lpstr>
      <vt:lpstr>Determining LSC/HSC</vt:lpstr>
      <vt:lpstr>CD33</vt:lpstr>
      <vt:lpstr>How to gate CD33 positivity</vt:lpstr>
      <vt:lpstr>CD44</vt:lpstr>
      <vt:lpstr>How to gate CD44 positivity</vt:lpstr>
      <vt:lpstr>How to gate CD44 positivity</vt:lpstr>
      <vt:lpstr>CD45RA</vt:lpstr>
      <vt:lpstr>How to gate CD45RA positivity</vt:lpstr>
      <vt:lpstr>CD123</vt:lpstr>
      <vt:lpstr>How to gate CD123 positivity</vt:lpstr>
      <vt:lpstr>PE-Combi</vt:lpstr>
      <vt:lpstr>How to gate PE-Combi positivity</vt:lpstr>
      <vt:lpstr>How to gate PE-Combi positivity</vt:lpstr>
      <vt:lpstr>Back-gating (1)</vt:lpstr>
      <vt:lpstr>Back-gating (2)</vt:lpstr>
      <vt:lpstr>Back-gating (3)</vt:lpstr>
      <vt:lpstr>Selection of best marker (1) </vt:lpstr>
      <vt:lpstr>Selection of best marker (2) </vt:lpstr>
      <vt:lpstr>Gating Summary</vt:lpstr>
      <vt:lpstr>How to report results</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Olaf van der Grijspaarde</dc:creator>
  <cp:lastModifiedBy>Hanekamp, D.W. (Diana)</cp:lastModifiedBy>
  <cp:revision>57</cp:revision>
  <dcterms:created xsi:type="dcterms:W3CDTF">2018-06-28T15:32:29Z</dcterms:created>
  <dcterms:modified xsi:type="dcterms:W3CDTF">2020-02-03T09:16:25Z</dcterms:modified>
</cp:coreProperties>
</file>